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xml" ContentType="application/vnd.openxmlformats-officedocument.presentationml.tags+xml"/>
  <Override PartName="/ppt/notesSlides/notesSlide51.xml" ContentType="application/vnd.openxmlformats-officedocument.presentationml.notesSlide+xml"/>
  <Override PartName="/ppt/tags/tag3.xml" ContentType="application/vnd.openxmlformats-officedocument.presentationml.tags+xml"/>
  <Override PartName="/ppt/notesSlides/notesSlide52.xml" ContentType="application/vnd.openxmlformats-officedocument.presentationml.notesSlide+xml"/>
  <Override PartName="/ppt/tags/tag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0" saveSubsetFonts="1">
  <p:sldMasterIdLst>
    <p:sldMasterId id="2147483660" r:id="rId4"/>
  </p:sldMasterIdLst>
  <p:notesMasterIdLst>
    <p:notesMasterId r:id="rId87"/>
  </p:notesMasterIdLst>
  <p:handoutMasterIdLst>
    <p:handoutMasterId r:id="rId88"/>
  </p:handoutMasterIdLst>
  <p:sldIdLst>
    <p:sldId id="685" r:id="rId5"/>
    <p:sldId id="686" r:id="rId6"/>
    <p:sldId id="687" r:id="rId7"/>
    <p:sldId id="699" r:id="rId8"/>
    <p:sldId id="625" r:id="rId9"/>
    <p:sldId id="626" r:id="rId10"/>
    <p:sldId id="627" r:id="rId11"/>
    <p:sldId id="628" r:id="rId12"/>
    <p:sldId id="629" r:id="rId13"/>
    <p:sldId id="630" r:id="rId14"/>
    <p:sldId id="631" r:id="rId15"/>
    <p:sldId id="632" r:id="rId16"/>
    <p:sldId id="633" r:id="rId17"/>
    <p:sldId id="634" r:id="rId18"/>
    <p:sldId id="700" r:id="rId19"/>
    <p:sldId id="635" r:id="rId20"/>
    <p:sldId id="636" r:id="rId21"/>
    <p:sldId id="637" r:id="rId22"/>
    <p:sldId id="638" r:id="rId23"/>
    <p:sldId id="639" r:id="rId24"/>
    <p:sldId id="701" r:id="rId25"/>
    <p:sldId id="640" r:id="rId26"/>
    <p:sldId id="641" r:id="rId27"/>
    <p:sldId id="642" r:id="rId28"/>
    <p:sldId id="643" r:id="rId29"/>
    <p:sldId id="644" r:id="rId30"/>
    <p:sldId id="645" r:id="rId31"/>
    <p:sldId id="702" r:id="rId32"/>
    <p:sldId id="646" r:id="rId33"/>
    <p:sldId id="711" r:id="rId34"/>
    <p:sldId id="703" r:id="rId35"/>
    <p:sldId id="647" r:id="rId36"/>
    <p:sldId id="648" r:id="rId37"/>
    <p:sldId id="649" r:id="rId38"/>
    <p:sldId id="650" r:id="rId39"/>
    <p:sldId id="651" r:id="rId40"/>
    <p:sldId id="652" r:id="rId41"/>
    <p:sldId id="653" r:id="rId42"/>
    <p:sldId id="654" r:id="rId43"/>
    <p:sldId id="704" r:id="rId44"/>
    <p:sldId id="655" r:id="rId45"/>
    <p:sldId id="656" r:id="rId46"/>
    <p:sldId id="657" r:id="rId47"/>
    <p:sldId id="658" r:id="rId48"/>
    <p:sldId id="659" r:id="rId49"/>
    <p:sldId id="660" r:id="rId50"/>
    <p:sldId id="661" r:id="rId51"/>
    <p:sldId id="663" r:id="rId52"/>
    <p:sldId id="664" r:id="rId53"/>
    <p:sldId id="665" r:id="rId54"/>
    <p:sldId id="662" r:id="rId55"/>
    <p:sldId id="712" r:id="rId56"/>
    <p:sldId id="713" r:id="rId57"/>
    <p:sldId id="707" r:id="rId58"/>
    <p:sldId id="666" r:id="rId59"/>
    <p:sldId id="667" r:id="rId60"/>
    <p:sldId id="668" r:id="rId61"/>
    <p:sldId id="669" r:id="rId62"/>
    <p:sldId id="670" r:id="rId63"/>
    <p:sldId id="671" r:id="rId64"/>
    <p:sldId id="714" r:id="rId65"/>
    <p:sldId id="672" r:id="rId66"/>
    <p:sldId id="673" r:id="rId67"/>
    <p:sldId id="674" r:id="rId68"/>
    <p:sldId id="675" r:id="rId69"/>
    <p:sldId id="676" r:id="rId70"/>
    <p:sldId id="677" r:id="rId71"/>
    <p:sldId id="715" r:id="rId72"/>
    <p:sldId id="678" r:id="rId73"/>
    <p:sldId id="679" r:id="rId74"/>
    <p:sldId id="680" r:id="rId75"/>
    <p:sldId id="681" r:id="rId76"/>
    <p:sldId id="682" r:id="rId77"/>
    <p:sldId id="683" r:id="rId78"/>
    <p:sldId id="684" r:id="rId79"/>
    <p:sldId id="716" r:id="rId80"/>
    <p:sldId id="721" r:id="rId81"/>
    <p:sldId id="717" r:id="rId82"/>
    <p:sldId id="718" r:id="rId83"/>
    <p:sldId id="719" r:id="rId84"/>
    <p:sldId id="720" r:id="rId85"/>
    <p:sldId id="722" r:id="rId86"/>
  </p:sldIdLst>
  <p:sldSz cx="9144000" cy="6858000" type="screen4x3"/>
  <p:notesSz cx="6811963" cy="9942513"/>
  <p:custDataLst>
    <p:tags r:id="rId89"/>
  </p:custDataLst>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402" autoAdjust="0"/>
  </p:normalViewPr>
  <p:slideViewPr>
    <p:cSldViewPr snapToGrid="0">
      <p:cViewPr varScale="1">
        <p:scale>
          <a:sx n="76" d="100"/>
          <a:sy n="76" d="100"/>
        </p:scale>
        <p:origin x="54" y="294"/>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4674" y="-90"/>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3858387"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3858387"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2054" cy="4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defTabSz="915989">
              <a:spcBef>
                <a:spcPct val="0"/>
              </a:spcBef>
              <a:defRPr sz="1200">
                <a:latin typeface="Arial" charset="0"/>
              </a:defRPr>
            </a:lvl1pPr>
          </a:lstStyle>
          <a:p>
            <a:pPr>
              <a:defRPr/>
            </a:pPr>
            <a:endParaRPr lang="de-DE" dirty="0"/>
          </a:p>
        </p:txBody>
      </p:sp>
      <p:sp>
        <p:nvSpPr>
          <p:cNvPr id="6147" name="Rectangle 3"/>
          <p:cNvSpPr>
            <a:spLocks noGrp="1" noChangeArrowheads="1"/>
          </p:cNvSpPr>
          <p:nvPr>
            <p:ph type="dt" idx="1"/>
          </p:nvPr>
        </p:nvSpPr>
        <p:spPr bwMode="auto">
          <a:xfrm>
            <a:off x="3858387" y="0"/>
            <a:ext cx="2952054" cy="4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defTabSz="915989">
              <a:spcBef>
                <a:spcPct val="0"/>
              </a:spcBef>
              <a:defRPr sz="1200">
                <a:latin typeface="Arial" charset="0"/>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9163" y="742950"/>
            <a:ext cx="4973637"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0892" y="4723736"/>
            <a:ext cx="5450180" cy="447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de-DE" noProof="0" dirty="0" smtClean="0"/>
              <a:t>Click </a:t>
            </a:r>
            <a:r>
              <a:rPr lang="de-DE" noProof="0" dirty="0" err="1" smtClean="0"/>
              <a:t>to</a:t>
            </a:r>
            <a:r>
              <a:rPr lang="de-DE" noProof="0" dirty="0" smtClean="0"/>
              <a:t> </a:t>
            </a:r>
            <a:r>
              <a:rPr lang="de-DE" noProof="0" dirty="0" err="1" smtClean="0"/>
              <a:t>edit</a:t>
            </a:r>
            <a:r>
              <a:rPr lang="de-DE" noProof="0" dirty="0" smtClean="0"/>
              <a:t> Master </a:t>
            </a:r>
            <a:r>
              <a:rPr lang="de-DE" noProof="0" dirty="0" err="1" smtClean="0"/>
              <a:t>text</a:t>
            </a:r>
            <a:r>
              <a:rPr lang="de-DE" noProof="0" dirty="0" smtClean="0"/>
              <a:t> </a:t>
            </a:r>
            <a:r>
              <a:rPr lang="de-DE" noProof="0" dirty="0" err="1" smtClean="0"/>
              <a:t>styles</a:t>
            </a:r>
            <a:endParaRPr lang="de-DE" noProof="0" dirty="0" smtClean="0"/>
          </a:p>
          <a:p>
            <a:pPr lvl="1"/>
            <a:r>
              <a:rPr lang="de-DE" noProof="0" dirty="0" smtClean="0"/>
              <a:t>Second </a:t>
            </a:r>
            <a:r>
              <a:rPr lang="de-DE" noProof="0" dirty="0" err="1" smtClean="0"/>
              <a:t>level</a:t>
            </a:r>
            <a:endParaRPr lang="de-DE" noProof="0" dirty="0" smtClean="0"/>
          </a:p>
          <a:p>
            <a:pPr lvl="2"/>
            <a:r>
              <a:rPr lang="de-DE" noProof="0" dirty="0" smtClean="0"/>
              <a:t>Third </a:t>
            </a:r>
            <a:r>
              <a:rPr lang="de-DE" noProof="0" dirty="0" err="1" smtClean="0"/>
              <a:t>level</a:t>
            </a:r>
            <a:endParaRPr lang="de-DE" noProof="0" dirty="0" smtClean="0"/>
          </a:p>
          <a:p>
            <a:pPr lvl="3"/>
            <a:r>
              <a:rPr lang="de-DE" noProof="0" dirty="0" err="1" smtClean="0"/>
              <a:t>Fourth</a:t>
            </a:r>
            <a:r>
              <a:rPr lang="de-DE" noProof="0" dirty="0" smtClean="0"/>
              <a:t> </a:t>
            </a:r>
            <a:r>
              <a:rPr lang="de-DE" noProof="0" dirty="0" err="1" smtClean="0"/>
              <a:t>level</a:t>
            </a:r>
            <a:endParaRPr lang="de-DE" noProof="0" dirty="0" smtClean="0"/>
          </a:p>
          <a:p>
            <a:pPr lvl="4"/>
            <a:r>
              <a:rPr lang="de-DE" noProof="0" dirty="0" err="1" smtClean="0"/>
              <a:t>Fifth</a:t>
            </a:r>
            <a:r>
              <a:rPr lang="de-DE" noProof="0" dirty="0" smtClean="0"/>
              <a:t> </a:t>
            </a:r>
            <a:r>
              <a:rPr lang="de-DE" noProof="0" dirty="0" err="1" smtClean="0"/>
              <a:t>level</a:t>
            </a:r>
            <a:endParaRPr lang="de-DE" noProof="0" dirty="0" smtClean="0"/>
          </a:p>
        </p:txBody>
      </p:sp>
      <p:sp>
        <p:nvSpPr>
          <p:cNvPr id="6150" name="Rectangle 6"/>
          <p:cNvSpPr>
            <a:spLocks noGrp="1" noChangeArrowheads="1"/>
          </p:cNvSpPr>
          <p:nvPr>
            <p:ph type="ftr" sz="quarter" idx="4"/>
          </p:nvPr>
        </p:nvSpPr>
        <p:spPr bwMode="auto">
          <a:xfrm>
            <a:off x="0" y="9442843"/>
            <a:ext cx="2952054" cy="4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defTabSz="915989">
              <a:spcBef>
                <a:spcPct val="0"/>
              </a:spcBef>
              <a:defRPr sz="1200">
                <a:latin typeface="Arial" charset="0"/>
              </a:defRPr>
            </a:lvl1pPr>
          </a:lstStyle>
          <a:p>
            <a:pPr>
              <a:defRPr/>
            </a:pPr>
            <a:endParaRPr lang="de-DE" dirty="0"/>
          </a:p>
        </p:txBody>
      </p:sp>
      <p:sp>
        <p:nvSpPr>
          <p:cNvPr id="6151" name="Rectangle 7"/>
          <p:cNvSpPr>
            <a:spLocks noGrp="1" noChangeArrowheads="1"/>
          </p:cNvSpPr>
          <p:nvPr>
            <p:ph type="sldNum" sz="quarter" idx="5"/>
          </p:nvPr>
        </p:nvSpPr>
        <p:spPr bwMode="auto">
          <a:xfrm>
            <a:off x="3858387" y="9442843"/>
            <a:ext cx="2952054" cy="4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defTabSz="915989">
              <a:spcBef>
                <a:spcPct val="0"/>
              </a:spcBef>
              <a:defRPr sz="1200">
                <a:latin typeface="Arial" charset="0"/>
              </a:defRPr>
            </a:lvl1pPr>
          </a:lstStyle>
          <a:p>
            <a:pPr>
              <a:defRPr/>
            </a:pPr>
            <a:fld id="{D45DBDBB-69A1-4EF5-B9AC-2A20B331E44A}" type="slidenum">
              <a:rPr lang="de-DE" smtClean="0"/>
              <a:pPr>
                <a:defRPr/>
              </a:pPr>
              <a:t>‹Nr.›</a:t>
            </a:fld>
            <a:endParaRPr lang="de-DE" dirty="0"/>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80</a:t>
            </a:fld>
            <a:endParaRPr lang="de-DE" dirty="0"/>
          </a:p>
        </p:txBody>
      </p:sp>
    </p:spTree>
    <p:extLst>
      <p:ext uri="{BB962C8B-B14F-4D97-AF65-F5344CB8AC3E}">
        <p14:creationId xmlns:p14="http://schemas.microsoft.com/office/powerpoint/2010/main" val="397004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89</a:t>
            </a:fld>
            <a:endParaRPr lang="de-DE" dirty="0"/>
          </a:p>
        </p:txBody>
      </p:sp>
    </p:spTree>
    <p:extLst>
      <p:ext uri="{BB962C8B-B14F-4D97-AF65-F5344CB8AC3E}">
        <p14:creationId xmlns:p14="http://schemas.microsoft.com/office/powerpoint/2010/main" val="33001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90</a:t>
            </a:fld>
            <a:endParaRPr lang="de-DE" dirty="0"/>
          </a:p>
        </p:txBody>
      </p:sp>
    </p:spTree>
    <p:extLst>
      <p:ext uri="{BB962C8B-B14F-4D97-AF65-F5344CB8AC3E}">
        <p14:creationId xmlns:p14="http://schemas.microsoft.com/office/powerpoint/2010/main" val="3941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91</a:t>
            </a:fld>
            <a:endParaRPr lang="de-DE" dirty="0"/>
          </a:p>
        </p:txBody>
      </p:sp>
    </p:spTree>
    <p:extLst>
      <p:ext uri="{BB962C8B-B14F-4D97-AF65-F5344CB8AC3E}">
        <p14:creationId xmlns:p14="http://schemas.microsoft.com/office/powerpoint/2010/main" val="100261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92</a:t>
            </a:fld>
            <a:endParaRPr lang="de-DE" dirty="0"/>
          </a:p>
        </p:txBody>
      </p:sp>
    </p:spTree>
    <p:extLst>
      <p:ext uri="{BB962C8B-B14F-4D97-AF65-F5344CB8AC3E}">
        <p14:creationId xmlns:p14="http://schemas.microsoft.com/office/powerpoint/2010/main" val="254142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93</a:t>
            </a:fld>
            <a:endParaRPr lang="de-DE" dirty="0"/>
          </a:p>
        </p:txBody>
      </p:sp>
    </p:spTree>
    <p:extLst>
      <p:ext uri="{BB962C8B-B14F-4D97-AF65-F5344CB8AC3E}">
        <p14:creationId xmlns:p14="http://schemas.microsoft.com/office/powerpoint/2010/main" val="387149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94</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323434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95</a:t>
            </a:fld>
            <a:endParaRPr lang="de-DE" dirty="0"/>
          </a:p>
        </p:txBody>
      </p:sp>
    </p:spTree>
    <p:extLst>
      <p:ext uri="{BB962C8B-B14F-4D97-AF65-F5344CB8AC3E}">
        <p14:creationId xmlns:p14="http://schemas.microsoft.com/office/powerpoint/2010/main" val="1696632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96</a:t>
            </a:fld>
            <a:endParaRPr lang="de-DE" dirty="0"/>
          </a:p>
        </p:txBody>
      </p:sp>
    </p:spTree>
    <p:extLst>
      <p:ext uri="{BB962C8B-B14F-4D97-AF65-F5344CB8AC3E}">
        <p14:creationId xmlns:p14="http://schemas.microsoft.com/office/powerpoint/2010/main" val="107060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97</a:t>
            </a:fld>
            <a:endParaRPr lang="de-DE" dirty="0"/>
          </a:p>
        </p:txBody>
      </p:sp>
    </p:spTree>
    <p:extLst>
      <p:ext uri="{BB962C8B-B14F-4D97-AF65-F5344CB8AC3E}">
        <p14:creationId xmlns:p14="http://schemas.microsoft.com/office/powerpoint/2010/main" val="3202270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98</a:t>
            </a:fld>
            <a:endParaRPr lang="de-DE" dirty="0"/>
          </a:p>
        </p:txBody>
      </p:sp>
    </p:spTree>
    <p:extLst>
      <p:ext uri="{BB962C8B-B14F-4D97-AF65-F5344CB8AC3E}">
        <p14:creationId xmlns:p14="http://schemas.microsoft.com/office/powerpoint/2010/main" val="92543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81</a:t>
            </a:fld>
            <a:endParaRPr lang="de-DE" dirty="0"/>
          </a:p>
        </p:txBody>
      </p:sp>
    </p:spTree>
    <p:extLst>
      <p:ext uri="{BB962C8B-B14F-4D97-AF65-F5344CB8AC3E}">
        <p14:creationId xmlns:p14="http://schemas.microsoft.com/office/powerpoint/2010/main" val="57114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99</a:t>
            </a:fld>
            <a:endParaRPr lang="de-DE" dirty="0"/>
          </a:p>
        </p:txBody>
      </p:sp>
    </p:spTree>
    <p:extLst>
      <p:ext uri="{BB962C8B-B14F-4D97-AF65-F5344CB8AC3E}">
        <p14:creationId xmlns:p14="http://schemas.microsoft.com/office/powerpoint/2010/main" val="40241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100</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79686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101</a:t>
            </a:fld>
            <a:endParaRPr lang="de-DE" dirty="0"/>
          </a:p>
        </p:txBody>
      </p:sp>
    </p:spTree>
    <p:extLst>
      <p:ext uri="{BB962C8B-B14F-4D97-AF65-F5344CB8AC3E}">
        <p14:creationId xmlns:p14="http://schemas.microsoft.com/office/powerpoint/2010/main" val="118168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102</a:t>
            </a:fld>
            <a:endParaRPr lang="de-DE" dirty="0"/>
          </a:p>
        </p:txBody>
      </p:sp>
    </p:spTree>
    <p:extLst>
      <p:ext uri="{BB962C8B-B14F-4D97-AF65-F5344CB8AC3E}">
        <p14:creationId xmlns:p14="http://schemas.microsoft.com/office/powerpoint/2010/main" val="424178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103</a:t>
            </a:fld>
            <a:endParaRPr lang="de-DE" dirty="0"/>
          </a:p>
        </p:txBody>
      </p:sp>
    </p:spTree>
    <p:extLst>
      <p:ext uri="{BB962C8B-B14F-4D97-AF65-F5344CB8AC3E}">
        <p14:creationId xmlns:p14="http://schemas.microsoft.com/office/powerpoint/2010/main" val="245022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104</a:t>
            </a:fld>
            <a:endParaRPr lang="de-DE" dirty="0"/>
          </a:p>
        </p:txBody>
      </p:sp>
    </p:spTree>
    <p:extLst>
      <p:ext uri="{BB962C8B-B14F-4D97-AF65-F5344CB8AC3E}">
        <p14:creationId xmlns:p14="http://schemas.microsoft.com/office/powerpoint/2010/main" val="2570348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105</a:t>
            </a:fld>
            <a:endParaRPr lang="de-DE" dirty="0"/>
          </a:p>
        </p:txBody>
      </p:sp>
    </p:spTree>
    <p:extLst>
      <p:ext uri="{BB962C8B-B14F-4D97-AF65-F5344CB8AC3E}">
        <p14:creationId xmlns:p14="http://schemas.microsoft.com/office/powerpoint/2010/main" val="173608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106</a:t>
            </a:fld>
            <a:endParaRPr lang="de-DE" dirty="0"/>
          </a:p>
        </p:txBody>
      </p:sp>
    </p:spTree>
    <p:extLst>
      <p:ext uri="{BB962C8B-B14F-4D97-AF65-F5344CB8AC3E}">
        <p14:creationId xmlns:p14="http://schemas.microsoft.com/office/powerpoint/2010/main" val="1600344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107</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580165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108</a:t>
            </a:fld>
            <a:endParaRPr lang="de-DE" dirty="0"/>
          </a:p>
        </p:txBody>
      </p:sp>
    </p:spTree>
    <p:extLst>
      <p:ext uri="{BB962C8B-B14F-4D97-AF65-F5344CB8AC3E}">
        <p14:creationId xmlns:p14="http://schemas.microsoft.com/office/powerpoint/2010/main" val="345955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82</a:t>
            </a:fld>
            <a:endParaRPr lang="de-DE" dirty="0"/>
          </a:p>
        </p:txBody>
      </p:sp>
    </p:spTree>
    <p:extLst>
      <p:ext uri="{BB962C8B-B14F-4D97-AF65-F5344CB8AC3E}">
        <p14:creationId xmlns:p14="http://schemas.microsoft.com/office/powerpoint/2010/main" val="557266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109</a:t>
            </a:fld>
            <a:endParaRPr lang="de-DE" dirty="0"/>
          </a:p>
        </p:txBody>
      </p:sp>
    </p:spTree>
    <p:extLst>
      <p:ext uri="{BB962C8B-B14F-4D97-AF65-F5344CB8AC3E}">
        <p14:creationId xmlns:p14="http://schemas.microsoft.com/office/powerpoint/2010/main" val="81030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110</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495093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111</a:t>
            </a:fld>
            <a:endParaRPr lang="de-DE" dirty="0"/>
          </a:p>
        </p:txBody>
      </p:sp>
    </p:spTree>
    <p:extLst>
      <p:ext uri="{BB962C8B-B14F-4D97-AF65-F5344CB8AC3E}">
        <p14:creationId xmlns:p14="http://schemas.microsoft.com/office/powerpoint/2010/main" val="460095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112</a:t>
            </a:fld>
            <a:endParaRPr lang="de-DE" dirty="0"/>
          </a:p>
        </p:txBody>
      </p:sp>
    </p:spTree>
    <p:extLst>
      <p:ext uri="{BB962C8B-B14F-4D97-AF65-F5344CB8AC3E}">
        <p14:creationId xmlns:p14="http://schemas.microsoft.com/office/powerpoint/2010/main" val="3378755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113</a:t>
            </a:fld>
            <a:endParaRPr lang="de-DE" dirty="0"/>
          </a:p>
        </p:txBody>
      </p:sp>
    </p:spTree>
    <p:extLst>
      <p:ext uri="{BB962C8B-B14F-4D97-AF65-F5344CB8AC3E}">
        <p14:creationId xmlns:p14="http://schemas.microsoft.com/office/powerpoint/2010/main" val="2559048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114</a:t>
            </a:fld>
            <a:endParaRPr lang="de-DE" dirty="0"/>
          </a:p>
        </p:txBody>
      </p:sp>
    </p:spTree>
    <p:extLst>
      <p:ext uri="{BB962C8B-B14F-4D97-AF65-F5344CB8AC3E}">
        <p14:creationId xmlns:p14="http://schemas.microsoft.com/office/powerpoint/2010/main" val="3040694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115</a:t>
            </a:fld>
            <a:endParaRPr lang="de-DE" dirty="0"/>
          </a:p>
        </p:txBody>
      </p:sp>
    </p:spTree>
    <p:extLst>
      <p:ext uri="{BB962C8B-B14F-4D97-AF65-F5344CB8AC3E}">
        <p14:creationId xmlns:p14="http://schemas.microsoft.com/office/powerpoint/2010/main" val="1098312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116</a:t>
            </a:fld>
            <a:endParaRPr lang="de-DE" dirty="0"/>
          </a:p>
        </p:txBody>
      </p:sp>
    </p:spTree>
    <p:extLst>
      <p:ext uri="{BB962C8B-B14F-4D97-AF65-F5344CB8AC3E}">
        <p14:creationId xmlns:p14="http://schemas.microsoft.com/office/powerpoint/2010/main" val="2051879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117</a:t>
            </a:fld>
            <a:endParaRPr lang="de-DE" dirty="0"/>
          </a:p>
        </p:txBody>
      </p:sp>
    </p:spTree>
    <p:extLst>
      <p:ext uri="{BB962C8B-B14F-4D97-AF65-F5344CB8AC3E}">
        <p14:creationId xmlns:p14="http://schemas.microsoft.com/office/powerpoint/2010/main" val="1900743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118</a:t>
            </a:fld>
            <a:endParaRPr lang="de-DE" dirty="0"/>
          </a:p>
        </p:txBody>
      </p:sp>
    </p:spTree>
    <p:extLst>
      <p:ext uri="{BB962C8B-B14F-4D97-AF65-F5344CB8AC3E}">
        <p14:creationId xmlns:p14="http://schemas.microsoft.com/office/powerpoint/2010/main" val="13544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83</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3904311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119</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1001283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120</a:t>
            </a:fld>
            <a:endParaRPr lang="de-DE" dirty="0"/>
          </a:p>
        </p:txBody>
      </p:sp>
    </p:spTree>
    <p:extLst>
      <p:ext uri="{BB962C8B-B14F-4D97-AF65-F5344CB8AC3E}">
        <p14:creationId xmlns:p14="http://schemas.microsoft.com/office/powerpoint/2010/main" val="2212000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121</a:t>
            </a:fld>
            <a:endParaRPr lang="de-DE" dirty="0"/>
          </a:p>
        </p:txBody>
      </p:sp>
    </p:spTree>
    <p:extLst>
      <p:ext uri="{BB962C8B-B14F-4D97-AF65-F5344CB8AC3E}">
        <p14:creationId xmlns:p14="http://schemas.microsoft.com/office/powerpoint/2010/main" val="1429700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122</a:t>
            </a:fld>
            <a:endParaRPr lang="de-DE" dirty="0"/>
          </a:p>
        </p:txBody>
      </p:sp>
    </p:spTree>
    <p:extLst>
      <p:ext uri="{BB962C8B-B14F-4D97-AF65-F5344CB8AC3E}">
        <p14:creationId xmlns:p14="http://schemas.microsoft.com/office/powerpoint/2010/main" val="1909453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123</a:t>
            </a:fld>
            <a:endParaRPr lang="de-DE" dirty="0"/>
          </a:p>
        </p:txBody>
      </p:sp>
    </p:spTree>
    <p:extLst>
      <p:ext uri="{BB962C8B-B14F-4D97-AF65-F5344CB8AC3E}">
        <p14:creationId xmlns:p14="http://schemas.microsoft.com/office/powerpoint/2010/main" val="302355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124</a:t>
            </a:fld>
            <a:endParaRPr lang="de-DE" dirty="0"/>
          </a:p>
        </p:txBody>
      </p:sp>
    </p:spTree>
    <p:extLst>
      <p:ext uri="{BB962C8B-B14F-4D97-AF65-F5344CB8AC3E}">
        <p14:creationId xmlns:p14="http://schemas.microsoft.com/office/powerpoint/2010/main" val="2862982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125</a:t>
            </a:fld>
            <a:endParaRPr lang="de-DE" dirty="0"/>
          </a:p>
        </p:txBody>
      </p:sp>
    </p:spTree>
    <p:extLst>
      <p:ext uri="{BB962C8B-B14F-4D97-AF65-F5344CB8AC3E}">
        <p14:creationId xmlns:p14="http://schemas.microsoft.com/office/powerpoint/2010/main" val="4068231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126</a:t>
            </a:fld>
            <a:endParaRPr lang="de-DE" dirty="0"/>
          </a:p>
        </p:txBody>
      </p:sp>
    </p:spTree>
    <p:extLst>
      <p:ext uri="{BB962C8B-B14F-4D97-AF65-F5344CB8AC3E}">
        <p14:creationId xmlns:p14="http://schemas.microsoft.com/office/powerpoint/2010/main" val="271715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127</a:t>
            </a:fld>
            <a:endParaRPr lang="de-DE" dirty="0"/>
          </a:p>
        </p:txBody>
      </p:sp>
    </p:spTree>
    <p:extLst>
      <p:ext uri="{BB962C8B-B14F-4D97-AF65-F5344CB8AC3E}">
        <p14:creationId xmlns:p14="http://schemas.microsoft.com/office/powerpoint/2010/main" val="1096218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128</a:t>
            </a:fld>
            <a:endParaRPr lang="de-DE" dirty="0"/>
          </a:p>
        </p:txBody>
      </p:sp>
    </p:spTree>
    <p:extLst>
      <p:ext uri="{BB962C8B-B14F-4D97-AF65-F5344CB8AC3E}">
        <p14:creationId xmlns:p14="http://schemas.microsoft.com/office/powerpoint/2010/main" val="59152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84</a:t>
            </a:fld>
            <a:endParaRPr lang="de-DE" dirty="0"/>
          </a:p>
        </p:txBody>
      </p:sp>
    </p:spTree>
    <p:extLst>
      <p:ext uri="{BB962C8B-B14F-4D97-AF65-F5344CB8AC3E}">
        <p14:creationId xmlns:p14="http://schemas.microsoft.com/office/powerpoint/2010/main" val="1833800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129</a:t>
            </a:fld>
            <a:endParaRPr lang="de-DE" dirty="0"/>
          </a:p>
        </p:txBody>
      </p:sp>
    </p:spTree>
    <p:extLst>
      <p:ext uri="{BB962C8B-B14F-4D97-AF65-F5344CB8AC3E}">
        <p14:creationId xmlns:p14="http://schemas.microsoft.com/office/powerpoint/2010/main" val="397840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130</a:t>
            </a:fld>
            <a:endParaRPr lang="de-DE" dirty="0"/>
          </a:p>
        </p:txBody>
      </p:sp>
    </p:spTree>
    <p:extLst>
      <p:ext uri="{BB962C8B-B14F-4D97-AF65-F5344CB8AC3E}">
        <p14:creationId xmlns:p14="http://schemas.microsoft.com/office/powerpoint/2010/main" val="386500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131</a:t>
            </a:fld>
            <a:endParaRPr lang="de-DE" dirty="0"/>
          </a:p>
        </p:txBody>
      </p:sp>
    </p:spTree>
    <p:extLst>
      <p:ext uri="{BB962C8B-B14F-4D97-AF65-F5344CB8AC3E}">
        <p14:creationId xmlns:p14="http://schemas.microsoft.com/office/powerpoint/2010/main" val="1788474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132</a:t>
            </a:fld>
            <a:endParaRPr lang="de-DE" dirty="0"/>
          </a:p>
        </p:txBody>
      </p:sp>
    </p:spTree>
    <p:extLst>
      <p:ext uri="{BB962C8B-B14F-4D97-AF65-F5344CB8AC3E}">
        <p14:creationId xmlns:p14="http://schemas.microsoft.com/office/powerpoint/2010/main" val="1428512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134</a:t>
            </a:fld>
            <a:endParaRPr lang="de-DE" dirty="0"/>
          </a:p>
        </p:txBody>
      </p:sp>
    </p:spTree>
    <p:extLst>
      <p:ext uri="{BB962C8B-B14F-4D97-AF65-F5344CB8AC3E}">
        <p14:creationId xmlns:p14="http://schemas.microsoft.com/office/powerpoint/2010/main" val="284805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135</a:t>
            </a:fld>
            <a:endParaRPr lang="de-DE" dirty="0"/>
          </a:p>
        </p:txBody>
      </p:sp>
    </p:spTree>
    <p:extLst>
      <p:ext uri="{BB962C8B-B14F-4D97-AF65-F5344CB8AC3E}">
        <p14:creationId xmlns:p14="http://schemas.microsoft.com/office/powerpoint/2010/main" val="3610984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136</a:t>
            </a:fld>
            <a:endParaRPr lang="de-DE" dirty="0"/>
          </a:p>
        </p:txBody>
      </p:sp>
    </p:spTree>
    <p:extLst>
      <p:ext uri="{BB962C8B-B14F-4D97-AF65-F5344CB8AC3E}">
        <p14:creationId xmlns:p14="http://schemas.microsoft.com/office/powerpoint/2010/main" val="1040904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137</a:t>
            </a:fld>
            <a:endParaRPr lang="de-DE" dirty="0"/>
          </a:p>
        </p:txBody>
      </p:sp>
    </p:spTree>
    <p:extLst>
      <p:ext uri="{BB962C8B-B14F-4D97-AF65-F5344CB8AC3E}">
        <p14:creationId xmlns:p14="http://schemas.microsoft.com/office/powerpoint/2010/main" val="3054469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138</a:t>
            </a:fld>
            <a:endParaRPr lang="de-DE" dirty="0"/>
          </a:p>
        </p:txBody>
      </p:sp>
    </p:spTree>
    <p:extLst>
      <p:ext uri="{BB962C8B-B14F-4D97-AF65-F5344CB8AC3E}">
        <p14:creationId xmlns:p14="http://schemas.microsoft.com/office/powerpoint/2010/main" val="1316603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139</a:t>
            </a:fld>
            <a:endParaRPr lang="de-DE" dirty="0"/>
          </a:p>
        </p:txBody>
      </p:sp>
    </p:spTree>
    <p:extLst>
      <p:ext uri="{BB962C8B-B14F-4D97-AF65-F5344CB8AC3E}">
        <p14:creationId xmlns:p14="http://schemas.microsoft.com/office/powerpoint/2010/main" val="108404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85</a:t>
            </a:fld>
            <a:endParaRPr lang="de-DE" dirty="0"/>
          </a:p>
        </p:txBody>
      </p:sp>
    </p:spTree>
    <p:extLst>
      <p:ext uri="{BB962C8B-B14F-4D97-AF65-F5344CB8AC3E}">
        <p14:creationId xmlns:p14="http://schemas.microsoft.com/office/powerpoint/2010/main" val="2685288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140</a:t>
            </a:fld>
            <a:endParaRPr lang="de-DE" dirty="0"/>
          </a:p>
        </p:txBody>
      </p:sp>
    </p:spTree>
    <p:extLst>
      <p:ext uri="{BB962C8B-B14F-4D97-AF65-F5344CB8AC3E}">
        <p14:creationId xmlns:p14="http://schemas.microsoft.com/office/powerpoint/2010/main" val="3234714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141</a:t>
            </a:fld>
            <a:endParaRPr lang="de-DE" dirty="0"/>
          </a:p>
        </p:txBody>
      </p:sp>
    </p:spTree>
    <p:extLst>
      <p:ext uri="{BB962C8B-B14F-4D97-AF65-F5344CB8AC3E}">
        <p14:creationId xmlns:p14="http://schemas.microsoft.com/office/powerpoint/2010/main" val="39129682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142</a:t>
            </a:fld>
            <a:endParaRPr lang="de-DE" dirty="0"/>
          </a:p>
        </p:txBody>
      </p:sp>
    </p:spTree>
    <p:extLst>
      <p:ext uri="{BB962C8B-B14F-4D97-AF65-F5344CB8AC3E}">
        <p14:creationId xmlns:p14="http://schemas.microsoft.com/office/powerpoint/2010/main" val="1481132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143</a:t>
            </a:fld>
            <a:endParaRPr lang="de-DE" dirty="0"/>
          </a:p>
        </p:txBody>
      </p:sp>
    </p:spTree>
    <p:extLst>
      <p:ext uri="{BB962C8B-B14F-4D97-AF65-F5344CB8AC3E}">
        <p14:creationId xmlns:p14="http://schemas.microsoft.com/office/powerpoint/2010/main" val="158818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144</a:t>
            </a:fld>
            <a:endParaRPr lang="de-DE" dirty="0"/>
          </a:p>
        </p:txBody>
      </p:sp>
    </p:spTree>
    <p:extLst>
      <p:ext uri="{BB962C8B-B14F-4D97-AF65-F5344CB8AC3E}">
        <p14:creationId xmlns:p14="http://schemas.microsoft.com/office/powerpoint/2010/main" val="1728305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145</a:t>
            </a:fld>
            <a:endParaRPr lang="de-DE" dirty="0"/>
          </a:p>
        </p:txBody>
      </p:sp>
    </p:spTree>
    <p:extLst>
      <p:ext uri="{BB962C8B-B14F-4D97-AF65-F5344CB8AC3E}">
        <p14:creationId xmlns:p14="http://schemas.microsoft.com/office/powerpoint/2010/main" val="3140011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146</a:t>
            </a:fld>
            <a:endParaRPr lang="de-DE" dirty="0"/>
          </a:p>
        </p:txBody>
      </p:sp>
    </p:spTree>
    <p:extLst>
      <p:ext uri="{BB962C8B-B14F-4D97-AF65-F5344CB8AC3E}">
        <p14:creationId xmlns:p14="http://schemas.microsoft.com/office/powerpoint/2010/main" val="3691075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147</a:t>
            </a:fld>
            <a:endParaRPr lang="de-DE" dirty="0"/>
          </a:p>
        </p:txBody>
      </p:sp>
    </p:spTree>
    <p:extLst>
      <p:ext uri="{BB962C8B-B14F-4D97-AF65-F5344CB8AC3E}">
        <p14:creationId xmlns:p14="http://schemas.microsoft.com/office/powerpoint/2010/main" val="728242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148</a:t>
            </a:fld>
            <a:endParaRPr lang="de-DE" dirty="0"/>
          </a:p>
        </p:txBody>
      </p:sp>
    </p:spTree>
    <p:extLst>
      <p:ext uri="{BB962C8B-B14F-4D97-AF65-F5344CB8AC3E}">
        <p14:creationId xmlns:p14="http://schemas.microsoft.com/office/powerpoint/2010/main" val="28914586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149</a:t>
            </a:fld>
            <a:endParaRPr lang="de-DE" dirty="0"/>
          </a:p>
        </p:txBody>
      </p:sp>
    </p:spTree>
    <p:extLst>
      <p:ext uri="{BB962C8B-B14F-4D97-AF65-F5344CB8AC3E}">
        <p14:creationId xmlns:p14="http://schemas.microsoft.com/office/powerpoint/2010/main" val="38124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86</a:t>
            </a:fld>
            <a:endParaRPr lang="de-DE" dirty="0"/>
          </a:p>
        </p:txBody>
      </p:sp>
    </p:spTree>
    <p:extLst>
      <p:ext uri="{BB962C8B-B14F-4D97-AF65-F5344CB8AC3E}">
        <p14:creationId xmlns:p14="http://schemas.microsoft.com/office/powerpoint/2010/main" val="29057624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150</a:t>
            </a:fld>
            <a:endParaRPr lang="de-DE" dirty="0"/>
          </a:p>
        </p:txBody>
      </p:sp>
    </p:spTree>
    <p:extLst>
      <p:ext uri="{BB962C8B-B14F-4D97-AF65-F5344CB8AC3E}">
        <p14:creationId xmlns:p14="http://schemas.microsoft.com/office/powerpoint/2010/main" val="10347230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151</a:t>
            </a:fld>
            <a:endParaRPr lang="de-DE" dirty="0"/>
          </a:p>
        </p:txBody>
      </p:sp>
    </p:spTree>
    <p:extLst>
      <p:ext uri="{BB962C8B-B14F-4D97-AF65-F5344CB8AC3E}">
        <p14:creationId xmlns:p14="http://schemas.microsoft.com/office/powerpoint/2010/main" val="12519097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152</a:t>
            </a:fld>
            <a:endParaRPr lang="de-DE" dirty="0"/>
          </a:p>
        </p:txBody>
      </p:sp>
    </p:spTree>
    <p:extLst>
      <p:ext uri="{BB962C8B-B14F-4D97-AF65-F5344CB8AC3E}">
        <p14:creationId xmlns:p14="http://schemas.microsoft.com/office/powerpoint/2010/main" val="151670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153</a:t>
            </a:fld>
            <a:endParaRPr lang="de-DE" dirty="0"/>
          </a:p>
        </p:txBody>
      </p:sp>
    </p:spTree>
    <p:extLst>
      <p:ext uri="{BB962C8B-B14F-4D97-AF65-F5344CB8AC3E}">
        <p14:creationId xmlns:p14="http://schemas.microsoft.com/office/powerpoint/2010/main" val="28122771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154</a:t>
            </a:fld>
            <a:endParaRPr lang="de-DE" dirty="0"/>
          </a:p>
        </p:txBody>
      </p:sp>
    </p:spTree>
    <p:extLst>
      <p:ext uri="{BB962C8B-B14F-4D97-AF65-F5344CB8AC3E}">
        <p14:creationId xmlns:p14="http://schemas.microsoft.com/office/powerpoint/2010/main" val="249215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87</a:t>
            </a:fld>
            <a:endParaRPr lang="de-DE" dirty="0"/>
          </a:p>
        </p:txBody>
      </p:sp>
    </p:spTree>
    <p:extLst>
      <p:ext uri="{BB962C8B-B14F-4D97-AF65-F5344CB8AC3E}">
        <p14:creationId xmlns:p14="http://schemas.microsoft.com/office/powerpoint/2010/main" val="255482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88</a:t>
            </a:fld>
            <a:endParaRPr lang="de-DE" dirty="0"/>
          </a:p>
        </p:txBody>
      </p:sp>
    </p:spTree>
    <p:extLst>
      <p:ext uri="{BB962C8B-B14F-4D97-AF65-F5344CB8AC3E}">
        <p14:creationId xmlns:p14="http://schemas.microsoft.com/office/powerpoint/2010/main" val="3713381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a:endParaRPr lang="de-DE" dirty="0"/>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4772929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36701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2487766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1312242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975952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810515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363049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0406260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29142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1536761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43918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4956210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953564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0033693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6740703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0725153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9373134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068932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461628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946202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0143137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295240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3832501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199961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584931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4643334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6565890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7026162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423403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0777686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261564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6409109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67156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2070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930389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9148414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2365160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7143394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342545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3903471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351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4241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04851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13170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9896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188881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24481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02058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90219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835255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38344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6605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64142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307681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624284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35501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02281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877247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456153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043992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066402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047248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233761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958061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351634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093942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3245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340705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13052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712432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321170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79122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6238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568838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168070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0027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93344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55926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17558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9833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771241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129251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3154653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9911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58413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4836127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2815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0810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854736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2242652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9712139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1202145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850891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5821646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1978136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544424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70907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442152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139224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98825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53077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4846144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3514829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9012480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41873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234550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603696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78428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869590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824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655726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2530387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518818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103106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429001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6591883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092693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002589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19318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202396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785297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950501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3218881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4713612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094351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9797098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596456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0178916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542372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61279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image" Target="../media/image1.emf"/><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a:endParaRPr lang="de-DE" dirty="0"/>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p:txBody>
      </p:sp>
      <p:pic>
        <p:nvPicPr>
          <p:cNvPr id="1031" name="Picture 12" descr="Pearson_Bound_White"/>
          <p:cNvPicPr>
            <a:picLocks noChangeAspect="1" noChangeArrowheads="1"/>
          </p:cNvPicPr>
          <p:nvPr userDrawn="1"/>
        </p:nvPicPr>
        <p:blipFill>
          <a:blip r:embed="rId138"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de-DE" sz="600" dirty="0" smtClean="0"/>
              <a:t>© </a:t>
            </a:r>
            <a:r>
              <a:rPr lang="de-DE" sz="600" dirty="0" err="1" smtClean="0"/>
              <a:t>Laudon</a:t>
            </a:r>
            <a:r>
              <a:rPr lang="de-DE" sz="600" dirty="0" smtClean="0"/>
              <a:t> /</a:t>
            </a:r>
            <a:r>
              <a:rPr lang="de-DE" sz="600" dirty="0" err="1" smtClean="0"/>
              <a:t>Laudon</a:t>
            </a:r>
            <a:r>
              <a:rPr lang="de-DE" sz="600" dirty="0" smtClean="0"/>
              <a:t> /Schoder</a:t>
            </a:r>
            <a:endParaRPr lang="de-DE"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de-DE" dirty="0" smtClean="0"/>
              <a:t>Name des</a:t>
            </a:r>
            <a:r>
              <a:rPr lang="de-DE" baseline="0" dirty="0" smtClean="0"/>
              <a:t> Dozenten		Name der Vorlesung</a:t>
            </a:r>
            <a:endParaRPr lang="de-DE"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 id="2147483781" r:id="rId82"/>
    <p:sldLayoutId id="2147483782" r:id="rId83"/>
    <p:sldLayoutId id="2147483783" r:id="rId84"/>
    <p:sldLayoutId id="2147483784" r:id="rId85"/>
    <p:sldLayoutId id="2147483785" r:id="rId86"/>
    <p:sldLayoutId id="2147483786" r:id="rId87"/>
    <p:sldLayoutId id="2147483787" r:id="rId88"/>
    <p:sldLayoutId id="2147483788" r:id="rId89"/>
    <p:sldLayoutId id="2147483789" r:id="rId90"/>
    <p:sldLayoutId id="2147483790" r:id="rId91"/>
    <p:sldLayoutId id="2147483791" r:id="rId92"/>
    <p:sldLayoutId id="2147483792" r:id="rId93"/>
    <p:sldLayoutId id="2147483793" r:id="rId94"/>
    <p:sldLayoutId id="2147483794" r:id="rId95"/>
    <p:sldLayoutId id="2147483795" r:id="rId96"/>
    <p:sldLayoutId id="2147483796" r:id="rId97"/>
    <p:sldLayoutId id="2147483797" r:id="rId98"/>
    <p:sldLayoutId id="2147483798" r:id="rId99"/>
    <p:sldLayoutId id="2147483799" r:id="rId100"/>
    <p:sldLayoutId id="2147483800" r:id="rId101"/>
    <p:sldLayoutId id="2147483801" r:id="rId102"/>
    <p:sldLayoutId id="2147483802" r:id="rId103"/>
    <p:sldLayoutId id="2147483803" r:id="rId104"/>
    <p:sldLayoutId id="2147483804" r:id="rId105"/>
    <p:sldLayoutId id="2147483805" r:id="rId106"/>
    <p:sldLayoutId id="2147483806" r:id="rId107"/>
    <p:sldLayoutId id="2147483807" r:id="rId108"/>
    <p:sldLayoutId id="2147483808" r:id="rId109"/>
    <p:sldLayoutId id="2147483809" r:id="rId110"/>
    <p:sldLayoutId id="2147483810" r:id="rId111"/>
    <p:sldLayoutId id="2147483811" r:id="rId112"/>
    <p:sldLayoutId id="2147483812" r:id="rId113"/>
    <p:sldLayoutId id="2147483813" r:id="rId114"/>
    <p:sldLayoutId id="2147483814" r:id="rId115"/>
    <p:sldLayoutId id="2147483815" r:id="rId116"/>
    <p:sldLayoutId id="2147483816" r:id="rId117"/>
    <p:sldLayoutId id="2147483817" r:id="rId118"/>
    <p:sldLayoutId id="2147483818" r:id="rId119"/>
    <p:sldLayoutId id="2147483819" r:id="rId120"/>
    <p:sldLayoutId id="2147483820" r:id="rId121"/>
    <p:sldLayoutId id="2147483821" r:id="rId122"/>
    <p:sldLayoutId id="2147483822" r:id="rId123"/>
    <p:sldLayoutId id="2147483823" r:id="rId124"/>
    <p:sldLayoutId id="2147483824" r:id="rId125"/>
    <p:sldLayoutId id="2147483825" r:id="rId126"/>
    <p:sldLayoutId id="2147483826" r:id="rId127"/>
    <p:sldLayoutId id="2147483827" r:id="rId128"/>
    <p:sldLayoutId id="2147483828" r:id="rId129"/>
    <p:sldLayoutId id="2147483829" r:id="rId130"/>
    <p:sldLayoutId id="2147483830" r:id="rId131"/>
    <p:sldLayoutId id="2147483831" r:id="rId132"/>
    <p:sldLayoutId id="2147483832" r:id="rId133"/>
    <p:sldLayoutId id="2147483833" r:id="rId134"/>
    <p:sldLayoutId id="2147483834" r:id="rId135"/>
    <p:sldLayoutId id="2147483835" r:id="rId13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97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4"/>
          <p:cNvSpPr>
            <a:spLocks noGrp="1"/>
          </p:cNvSpPr>
          <p:nvPr>
            <p:ph type="title"/>
          </p:nvPr>
        </p:nvSpPr>
        <p:spPr/>
        <p:txBody>
          <a:bodyPr/>
          <a:lstStyle/>
          <a:p>
            <a:r>
              <a:rPr lang="de-DE" altLang="de-DE" smtClean="0"/>
              <a:t>Sensibilisierung der Mitarbeiter</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89</a:t>
            </a:fld>
            <a:endParaRPr lang="de-DE" dirty="0"/>
          </a:p>
        </p:txBody>
      </p:sp>
      <p:sp>
        <p:nvSpPr>
          <p:cNvPr id="92163" name="Inhaltsplatzhalter 5"/>
          <p:cNvSpPr>
            <a:spLocks noGrp="1"/>
          </p:cNvSpPr>
          <p:nvPr>
            <p:ph sz="quarter" idx="12"/>
          </p:nvPr>
        </p:nvSpPr>
        <p:spPr/>
        <p:txBody>
          <a:bodyPr/>
          <a:lstStyle/>
          <a:p>
            <a:r>
              <a:rPr lang="de-DE" altLang="de-DE" dirty="0" smtClean="0"/>
              <a:t>nur in Verbindung mit einer nachhaltigen Sensibilisierung (IT Security Awareness) können technische und organisatorische Maßnahmen effektiv und kosteneffizient umgesetzt werden</a:t>
            </a:r>
          </a:p>
        </p:txBody>
      </p:sp>
    </p:spTree>
    <p:extLst>
      <p:ext uri="{BB962C8B-B14F-4D97-AF65-F5344CB8AC3E}">
        <p14:creationId xmlns:p14="http://schemas.microsoft.com/office/powerpoint/2010/main" val="3245501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4"/>
          <p:cNvSpPr>
            <a:spLocks noGrp="1"/>
          </p:cNvSpPr>
          <p:nvPr>
            <p:ph type="title"/>
          </p:nvPr>
        </p:nvSpPr>
        <p:spPr/>
        <p:txBody>
          <a:bodyPr/>
          <a:lstStyle/>
          <a:p>
            <a:r>
              <a:rPr lang="de-DE" altLang="de-DE" smtClean="0"/>
              <a:t>Passwort-Management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90</a:t>
            </a:fld>
            <a:endParaRPr lang="de-DE" dirty="0"/>
          </a:p>
        </p:txBody>
      </p:sp>
      <p:sp>
        <p:nvSpPr>
          <p:cNvPr id="93187" name="Inhaltsplatzhalter 5"/>
          <p:cNvSpPr>
            <a:spLocks noGrp="1"/>
          </p:cNvSpPr>
          <p:nvPr>
            <p:ph sz="quarter" idx="12"/>
          </p:nvPr>
        </p:nvSpPr>
        <p:spPr/>
        <p:txBody>
          <a:bodyPr/>
          <a:lstStyle/>
          <a:p>
            <a:r>
              <a:rPr lang="de-DE" altLang="de-DE" dirty="0" smtClean="0"/>
              <a:t>sorgsame Wahl von und der Umgang mit Passwörtern sind für die Sicherheit essentiell</a:t>
            </a:r>
          </a:p>
          <a:p>
            <a:r>
              <a:rPr lang="de-DE" altLang="de-DE" dirty="0" smtClean="0"/>
              <a:t>Passwörter sind häufig Sicherheitsprobleme</a:t>
            </a:r>
          </a:p>
          <a:p>
            <a:pPr lvl="1"/>
            <a:r>
              <a:rPr lang="de-DE" altLang="de-DE" dirty="0" smtClean="0"/>
              <a:t>Benutzer wählen einfache Passwörter</a:t>
            </a:r>
          </a:p>
          <a:p>
            <a:pPr lvl="1"/>
            <a:r>
              <a:rPr lang="de-DE" altLang="de-DE" dirty="0" smtClean="0"/>
              <a:t>für verschiedene Systeme werden dieselben Passwörter verwendet</a:t>
            </a:r>
          </a:p>
          <a:p>
            <a:pPr lvl="1"/>
            <a:r>
              <a:rPr lang="de-DE" altLang="de-DE" dirty="0" smtClean="0"/>
              <a:t>Benutzer schreiben Passwörter auf</a:t>
            </a:r>
          </a:p>
          <a:p>
            <a:pPr lvl="1"/>
            <a:r>
              <a:rPr lang="de-DE" altLang="de-DE" dirty="0" smtClean="0"/>
              <a:t>Benutzer vergessen ihre Passwörter</a:t>
            </a:r>
          </a:p>
          <a:p>
            <a:endParaRPr lang="de-DE" altLang="de-DE" dirty="0" smtClean="0"/>
          </a:p>
        </p:txBody>
      </p:sp>
    </p:spTree>
    <p:extLst>
      <p:ext uri="{BB962C8B-B14F-4D97-AF65-F5344CB8AC3E}">
        <p14:creationId xmlns:p14="http://schemas.microsoft.com/office/powerpoint/2010/main" val="413278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4"/>
          <p:cNvSpPr>
            <a:spLocks noGrp="1"/>
          </p:cNvSpPr>
          <p:nvPr>
            <p:ph type="title"/>
          </p:nvPr>
        </p:nvSpPr>
        <p:spPr/>
        <p:txBody>
          <a:bodyPr/>
          <a:lstStyle/>
          <a:p>
            <a:r>
              <a:rPr lang="de-DE" altLang="de-DE" smtClean="0"/>
              <a:t>Passwort-Management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91</a:t>
            </a:fld>
            <a:endParaRPr lang="de-DE" dirty="0"/>
          </a:p>
        </p:txBody>
      </p:sp>
      <p:sp>
        <p:nvSpPr>
          <p:cNvPr id="94211" name="Inhaltsplatzhalter 5"/>
          <p:cNvSpPr>
            <a:spLocks noGrp="1"/>
          </p:cNvSpPr>
          <p:nvPr>
            <p:ph sz="quarter" idx="12"/>
          </p:nvPr>
        </p:nvSpPr>
        <p:spPr/>
        <p:txBody>
          <a:bodyPr/>
          <a:lstStyle/>
          <a:p>
            <a:r>
              <a:rPr lang="de-DE" altLang="de-DE" smtClean="0"/>
              <a:t>Fehler auf Seiten der Administratoren:</a:t>
            </a:r>
          </a:p>
          <a:p>
            <a:pPr lvl="1"/>
            <a:r>
              <a:rPr lang="de-DE" altLang="de-DE" smtClean="0"/>
              <a:t>Syntax von Passwörtern ist auf Systemen unterschiedlich</a:t>
            </a:r>
          </a:p>
          <a:p>
            <a:pPr lvl="1"/>
            <a:r>
              <a:rPr lang="de-DE" altLang="de-DE" smtClean="0"/>
              <a:t>Systeme erzwingen eine gewissen Komplexität der Passwörter</a:t>
            </a:r>
          </a:p>
          <a:p>
            <a:pPr lvl="1"/>
            <a:r>
              <a:rPr lang="de-DE" altLang="de-DE" smtClean="0"/>
              <a:t>Zur Benutzerfreundlichkeit können Single-Sign-on-Lösungen (SSO) eingesetzt werden. Die SSO-Architektur ist nur so sicher wie das schwächste Glied</a:t>
            </a:r>
            <a:endParaRPr lang="de-DE" altLang="de-DE" dirty="0" smtClean="0"/>
          </a:p>
        </p:txBody>
      </p:sp>
    </p:spTree>
    <p:extLst>
      <p:ext uri="{BB962C8B-B14F-4D97-AF65-F5344CB8AC3E}">
        <p14:creationId xmlns:p14="http://schemas.microsoft.com/office/powerpoint/2010/main" val="396484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4"/>
          <p:cNvSpPr>
            <a:spLocks noGrp="1"/>
          </p:cNvSpPr>
          <p:nvPr>
            <p:ph type="title"/>
          </p:nvPr>
        </p:nvSpPr>
        <p:spPr/>
        <p:txBody>
          <a:bodyPr/>
          <a:lstStyle/>
          <a:p>
            <a:r>
              <a:rPr lang="de-DE" altLang="de-DE" smtClean="0"/>
              <a:t>Passwort-Management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92</a:t>
            </a:fld>
            <a:endParaRPr lang="de-DE" dirty="0"/>
          </a:p>
        </p:txBody>
      </p:sp>
      <p:sp>
        <p:nvSpPr>
          <p:cNvPr id="95235" name="Inhaltsplatzhalter 5"/>
          <p:cNvSpPr>
            <a:spLocks noGrp="1"/>
          </p:cNvSpPr>
          <p:nvPr>
            <p:ph sz="quarter" idx="12"/>
          </p:nvPr>
        </p:nvSpPr>
        <p:spPr/>
        <p:txBody>
          <a:bodyPr/>
          <a:lstStyle/>
          <a:p>
            <a:r>
              <a:rPr lang="de-DE" altLang="de-DE" dirty="0" smtClean="0"/>
              <a:t>Aspekte bei der Anwendungsentwicklung</a:t>
            </a:r>
          </a:p>
          <a:p>
            <a:pPr lvl="1"/>
            <a:r>
              <a:rPr lang="de-DE" altLang="de-DE" dirty="0" smtClean="0"/>
              <a:t>Verschlüsselte Übertragung von Passwörtern</a:t>
            </a:r>
          </a:p>
          <a:p>
            <a:pPr lvl="1"/>
            <a:r>
              <a:rPr lang="de-DE" altLang="de-DE" dirty="0" smtClean="0"/>
              <a:t>keine Speicherung von Passwörtern im Klartext</a:t>
            </a:r>
          </a:p>
          <a:p>
            <a:pPr lvl="1"/>
            <a:r>
              <a:rPr lang="de-DE" altLang="de-DE" dirty="0" smtClean="0"/>
              <a:t>gegen Wörterbuchangriffe ist eine Verlängerung des Passworts besser, als die Steigerung der Komplexität</a:t>
            </a:r>
          </a:p>
        </p:txBody>
      </p:sp>
    </p:spTree>
    <p:extLst>
      <p:ext uri="{BB962C8B-B14F-4D97-AF65-F5344CB8AC3E}">
        <p14:creationId xmlns:p14="http://schemas.microsoft.com/office/powerpoint/2010/main" val="255067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Offline-Beurteilung der Passwortgüte mit </a:t>
            </a:r>
            <a:r>
              <a:rPr lang="de-DE" dirty="0" err="1" smtClean="0"/>
              <a:t>CrypTool</a:t>
            </a:r>
            <a:r>
              <a:rPr lang="de-DE" dirty="0" smtClean="0"/>
              <a:t> 1</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93</a:t>
            </a:fld>
            <a:endParaRPr lang="de-DE" dirty="0"/>
          </a:p>
        </p:txBody>
      </p:sp>
      <p:pic>
        <p:nvPicPr>
          <p:cNvPr id="5" name="Picture 2" descr="D:\WORK\PEARSON\000 FOLIEN\4269\JPG\4269-1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919" y="1067001"/>
            <a:ext cx="66516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96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94</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b="1"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3238003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4"/>
          <p:cNvSpPr>
            <a:spLocks noGrp="1"/>
          </p:cNvSpPr>
          <p:nvPr>
            <p:ph type="title"/>
          </p:nvPr>
        </p:nvSpPr>
        <p:spPr/>
        <p:txBody>
          <a:bodyPr/>
          <a:lstStyle/>
          <a:p>
            <a:r>
              <a:rPr lang="de-DE" altLang="de-DE" smtClean="0"/>
              <a:t>Anwendungskontrollen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95</a:t>
            </a:fld>
            <a:endParaRPr lang="de-DE" dirty="0"/>
          </a:p>
        </p:txBody>
      </p:sp>
      <p:sp>
        <p:nvSpPr>
          <p:cNvPr id="97283" name="Inhaltsplatzhalter 5"/>
          <p:cNvSpPr>
            <a:spLocks noGrp="1"/>
          </p:cNvSpPr>
          <p:nvPr>
            <p:ph sz="quarter" idx="12"/>
          </p:nvPr>
        </p:nvSpPr>
        <p:spPr/>
        <p:txBody>
          <a:bodyPr/>
          <a:lstStyle/>
          <a:p>
            <a:r>
              <a:rPr lang="de-DE" altLang="de-DE" smtClean="0"/>
              <a:t>Anwendungskontrollen sind spezifische Kontrollen für betriebswirtschaftliche Anwendungen</a:t>
            </a:r>
          </a:p>
          <a:p>
            <a:r>
              <a:rPr lang="de-DE" altLang="de-DE" smtClean="0"/>
              <a:t>Beinhalten manuelle und automatische Prozeduren</a:t>
            </a:r>
          </a:p>
          <a:p>
            <a:r>
              <a:rPr lang="de-DE" altLang="de-DE" smtClean="0"/>
              <a:t>Klassifikation:</a:t>
            </a:r>
          </a:p>
          <a:p>
            <a:pPr lvl="1"/>
            <a:r>
              <a:rPr lang="de-DE" altLang="de-DE" smtClean="0"/>
              <a:t>Eingabekontrollen</a:t>
            </a:r>
          </a:p>
          <a:p>
            <a:pPr lvl="1"/>
            <a:r>
              <a:rPr lang="de-DE" altLang="de-DE" smtClean="0"/>
              <a:t>Verarbeitungskontrollen</a:t>
            </a:r>
          </a:p>
          <a:p>
            <a:pPr lvl="1"/>
            <a:r>
              <a:rPr lang="de-DE" altLang="de-DE" smtClean="0"/>
              <a:t>Ausgabekontrollen</a:t>
            </a:r>
            <a:endParaRPr lang="de-DE" altLang="de-DE" dirty="0" smtClean="0"/>
          </a:p>
        </p:txBody>
      </p:sp>
    </p:spTree>
    <p:extLst>
      <p:ext uri="{BB962C8B-B14F-4D97-AF65-F5344CB8AC3E}">
        <p14:creationId xmlns:p14="http://schemas.microsoft.com/office/powerpoint/2010/main" val="1271958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3"/>
          <p:cNvSpPr>
            <a:spLocks noGrp="1"/>
          </p:cNvSpPr>
          <p:nvPr>
            <p:ph type="title"/>
          </p:nvPr>
        </p:nvSpPr>
        <p:spPr/>
        <p:txBody>
          <a:bodyPr/>
          <a:lstStyle/>
          <a:p>
            <a:r>
              <a:rPr lang="de-DE" altLang="de-DE" smtClean="0"/>
              <a:t>Eingabekontrollen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96</a:t>
            </a:fld>
            <a:endParaRPr lang="de-DE" dirty="0"/>
          </a:p>
        </p:txBody>
      </p:sp>
      <p:sp>
        <p:nvSpPr>
          <p:cNvPr id="98307" name="Inhaltsplatzhalter 6"/>
          <p:cNvSpPr>
            <a:spLocks noGrp="1"/>
          </p:cNvSpPr>
          <p:nvPr>
            <p:ph sz="quarter" idx="12"/>
          </p:nvPr>
        </p:nvSpPr>
        <p:spPr/>
        <p:txBody>
          <a:bodyPr/>
          <a:lstStyle/>
          <a:p>
            <a:r>
              <a:rPr lang="de-DE" altLang="de-DE" dirty="0" smtClean="0"/>
              <a:t>Maßnahmen zur Überprüfung von Daten bei der Eingabe in das IT-System hinsichtlich Genauigkeit und Vollständigkeit</a:t>
            </a:r>
          </a:p>
        </p:txBody>
      </p:sp>
    </p:spTree>
    <p:extLst>
      <p:ext uri="{BB962C8B-B14F-4D97-AF65-F5344CB8AC3E}">
        <p14:creationId xmlns:p14="http://schemas.microsoft.com/office/powerpoint/2010/main" val="444800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3"/>
          <p:cNvSpPr>
            <a:spLocks noGrp="1"/>
          </p:cNvSpPr>
          <p:nvPr>
            <p:ph type="title"/>
          </p:nvPr>
        </p:nvSpPr>
        <p:spPr/>
        <p:txBody>
          <a:bodyPr/>
          <a:lstStyle/>
          <a:p>
            <a:r>
              <a:rPr lang="de-DE" altLang="de-DE" smtClean="0"/>
              <a:t>Verarbeitungskontrollen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97</a:t>
            </a:fld>
            <a:endParaRPr lang="de-DE" dirty="0"/>
          </a:p>
        </p:txBody>
      </p:sp>
      <p:sp>
        <p:nvSpPr>
          <p:cNvPr id="99331" name="Inhaltsplatzhalter 6"/>
          <p:cNvSpPr>
            <a:spLocks noGrp="1"/>
          </p:cNvSpPr>
          <p:nvPr>
            <p:ph sz="quarter" idx="12"/>
          </p:nvPr>
        </p:nvSpPr>
        <p:spPr/>
        <p:txBody>
          <a:bodyPr/>
          <a:lstStyle/>
          <a:p>
            <a:r>
              <a:rPr lang="de-DE" altLang="de-DE" dirty="0" smtClean="0"/>
              <a:t>Routinen, die sicherstellen, dass die Daten bei der Verarbeitung vollständig und genau sind</a:t>
            </a:r>
          </a:p>
        </p:txBody>
      </p:sp>
    </p:spTree>
    <p:extLst>
      <p:ext uri="{BB962C8B-B14F-4D97-AF65-F5344CB8AC3E}">
        <p14:creationId xmlns:p14="http://schemas.microsoft.com/office/powerpoint/2010/main" val="2331329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3"/>
          <p:cNvSpPr>
            <a:spLocks noGrp="1"/>
          </p:cNvSpPr>
          <p:nvPr>
            <p:ph type="title"/>
          </p:nvPr>
        </p:nvSpPr>
        <p:spPr/>
        <p:txBody>
          <a:bodyPr/>
          <a:lstStyle/>
          <a:p>
            <a:r>
              <a:rPr lang="de-DE" altLang="de-DE" smtClean="0"/>
              <a:t>Ausgabekontrollen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98</a:t>
            </a:fld>
            <a:endParaRPr lang="de-DE" dirty="0"/>
          </a:p>
        </p:txBody>
      </p:sp>
      <p:sp>
        <p:nvSpPr>
          <p:cNvPr id="100355" name="Inhaltsplatzhalter 6"/>
          <p:cNvSpPr>
            <a:spLocks noGrp="1"/>
          </p:cNvSpPr>
          <p:nvPr>
            <p:ph sz="quarter" idx="12"/>
          </p:nvPr>
        </p:nvSpPr>
        <p:spPr/>
        <p:txBody>
          <a:bodyPr/>
          <a:lstStyle/>
          <a:p>
            <a:r>
              <a:rPr lang="de-DE" altLang="de-DE" dirty="0" smtClean="0"/>
              <a:t>Maßnahmen, die sicherstellen, dass die Ergebnisse der durch den Computer durchgeführten Verarbeitung genau und vollständig sind sowie richtig verteilt werden</a:t>
            </a:r>
          </a:p>
        </p:txBody>
      </p:sp>
    </p:spTree>
    <p:extLst>
      <p:ext uri="{BB962C8B-B14F-4D97-AF65-F5344CB8AC3E}">
        <p14:creationId xmlns:p14="http://schemas.microsoft.com/office/powerpoint/2010/main" val="277059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Laudon</a:t>
            </a:r>
            <a:r>
              <a:rPr lang="de-DE" dirty="0" smtClean="0"/>
              <a:t>/</a:t>
            </a:r>
            <a:r>
              <a:rPr lang="de-DE" dirty="0" err="1" smtClean="0"/>
              <a:t>Laudon</a:t>
            </a:r>
            <a:r>
              <a:rPr lang="de-DE" dirty="0" smtClean="0"/>
              <a:t>/Schoder</a:t>
            </a:r>
            <a:br>
              <a:rPr lang="de-DE" dirty="0" smtClean="0"/>
            </a:br>
            <a:r>
              <a:rPr lang="de-DE" dirty="0" smtClean="0"/>
              <a:t>Wirtschaftsinformatik</a:t>
            </a:r>
            <a:br>
              <a:rPr lang="de-DE" dirty="0" smtClean="0"/>
            </a:br>
            <a:r>
              <a:rPr lang="de-DE" dirty="0"/>
              <a:t>3., </a:t>
            </a:r>
            <a:r>
              <a:rPr lang="de-DE" dirty="0" smtClean="0"/>
              <a:t>vollständig </a:t>
            </a:r>
            <a:r>
              <a:rPr lang="de-DE" dirty="0"/>
              <a:t>überarbeitete Auflage</a:t>
            </a:r>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smtClean="0">
                <a:solidFill>
                  <a:schemeClr val="accent1"/>
                </a:solidFill>
              </a:rPr>
              <a:t>Laudon</a:t>
            </a:r>
            <a:r>
              <a:rPr lang="de-DE" b="1" dirty="0" smtClean="0">
                <a:solidFill>
                  <a:schemeClr val="accent1"/>
                </a:solidFill>
              </a:rPr>
              <a:t>/</a:t>
            </a:r>
            <a:r>
              <a:rPr lang="de-DE" b="1" dirty="0" err="1" smtClean="0">
                <a:solidFill>
                  <a:schemeClr val="accent1"/>
                </a:solidFill>
              </a:rPr>
              <a:t>Laudon</a:t>
            </a:r>
            <a:r>
              <a:rPr lang="de-DE" b="1" dirty="0" smtClean="0">
                <a:solidFill>
                  <a:schemeClr val="accent1"/>
                </a:solidFill>
              </a:rPr>
              <a:t>/Schoder</a:t>
            </a:r>
            <a:br>
              <a:rPr lang="de-DE" b="1" dirty="0" smtClean="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de-DE" b="1" dirty="0" smtClean="0">
                <a:solidFill>
                  <a:schemeClr val="accent1"/>
                </a:solidFill>
              </a:rPr>
              <a:t/>
            </a:r>
            <a:br>
              <a:rPr lang="de-DE" b="1" dirty="0" smtClean="0">
                <a:solidFill>
                  <a:schemeClr val="accent1"/>
                </a:solidFill>
              </a:rPr>
            </a:br>
            <a:r>
              <a:rPr lang="de-DE" dirty="0" smtClean="0">
                <a:solidFill>
                  <a:schemeClr val="accent1"/>
                </a:solidFill>
              </a:rPr>
              <a:t>ISBN 97838689-4269-9</a:t>
            </a:r>
          </a:p>
          <a:p>
            <a:pPr eaLnBrk="1" hangingPunct="1">
              <a:spcBef>
                <a:spcPct val="0"/>
              </a:spcBef>
              <a:buSzPct val="80000"/>
              <a:buFont typeface="Verdana" pitchFamily="1" charset="0"/>
              <a:buNone/>
            </a:pPr>
            <a:r>
              <a:rPr lang="de-DE" dirty="0" smtClean="0">
                <a:solidFill>
                  <a:schemeClr val="accent1"/>
                </a:solidFill>
              </a:rPr>
              <a:t>1200 Seiten |  4-farbig</a:t>
            </a:r>
            <a:br>
              <a:rPr lang="de-DE" dirty="0" smtClean="0">
                <a:solidFill>
                  <a:schemeClr val="accent1"/>
                </a:solidFill>
              </a:rPr>
            </a:br>
            <a:endParaRPr lang="de-DE" dirty="0" smtClean="0">
              <a:solidFill>
                <a:schemeClr val="accent1"/>
              </a:solidFill>
            </a:endParaRPr>
          </a:p>
          <a:p>
            <a:pPr eaLnBrk="1" hangingPunct="1">
              <a:spcBef>
                <a:spcPct val="0"/>
              </a:spcBef>
              <a:buSzPct val="80000"/>
              <a:buFont typeface="Verdana" pitchFamily="1" charset="0"/>
              <a:buNone/>
            </a:pPr>
            <a:r>
              <a:rPr lang="de-DE" dirty="0" smtClean="0">
                <a:solidFill>
                  <a:schemeClr val="accent1"/>
                </a:solidFill>
              </a:rPr>
              <a:t>www.pearson-studium.de</a:t>
            </a:r>
            <a:br>
              <a:rPr lang="de-DE" dirty="0" smtClean="0">
                <a:solidFill>
                  <a:schemeClr val="accent1"/>
                </a:solidFill>
              </a:rPr>
            </a:br>
            <a:r>
              <a:rPr lang="de-DE" dirty="0" smtClean="0">
                <a:solidFill>
                  <a:schemeClr val="accent1"/>
                </a:solidFill>
              </a:rPr>
              <a:t>www.pearson.ch</a:t>
            </a:r>
            <a:endParaRPr lang="de-DE" dirty="0">
              <a:solidFill>
                <a:schemeClr val="accent1"/>
              </a:solidFill>
            </a:endParaRPr>
          </a:p>
        </p:txBody>
      </p:sp>
      <p:pic>
        <p:nvPicPr>
          <p:cNvPr id="8"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580040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3"/>
          <p:cNvSpPr>
            <a:spLocks noGrp="1"/>
          </p:cNvSpPr>
          <p:nvPr>
            <p:ph type="title"/>
          </p:nvPr>
        </p:nvSpPr>
        <p:spPr/>
        <p:txBody>
          <a:bodyPr/>
          <a:lstStyle/>
          <a:p>
            <a:r>
              <a:rPr lang="de-DE" altLang="de-DE" smtClean="0"/>
              <a:t>Anwendungskontrollen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99</a:t>
            </a:fld>
            <a:endParaRPr lang="de-DE" dirty="0"/>
          </a:p>
        </p:txBody>
      </p:sp>
      <p:pic>
        <p:nvPicPr>
          <p:cNvPr id="6" name="Picture 2" descr="D:\WORK\PEARSON\000 FOLIEN\4269\JPG\4269-1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21" y="864746"/>
            <a:ext cx="7301423" cy="522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871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100</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b="1" dirty="0" smtClean="0"/>
              <a:t>Entwicklung </a:t>
            </a:r>
            <a:r>
              <a:rPr lang="de-DE" sz="1300" b="1" dirty="0"/>
              <a:t>einer </a:t>
            </a:r>
            <a:r>
              <a:rPr lang="de-DE" sz="1300" b="1" dirty="0" smtClean="0"/>
              <a:t>Kontrollstruktur: Kosten </a:t>
            </a:r>
            <a:r>
              <a:rPr lang="de-DE" sz="1300" b="1" dirty="0"/>
              <a:t>und </a:t>
            </a:r>
            <a:r>
              <a:rPr lang="de-DE" sz="1300" b="1"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3095497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4"/>
          <p:cNvSpPr>
            <a:spLocks noGrp="1"/>
          </p:cNvSpPr>
          <p:nvPr>
            <p:ph type="title"/>
          </p:nvPr>
        </p:nvSpPr>
        <p:spPr/>
        <p:txBody>
          <a:bodyPr/>
          <a:lstStyle/>
          <a:p>
            <a:r>
              <a:rPr lang="de-DE" altLang="de-DE" smtClean="0"/>
              <a:t>Optimaler Sicherheitslevel</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101</a:t>
            </a:fld>
            <a:endParaRPr lang="de-DE" dirty="0"/>
          </a:p>
        </p:txBody>
      </p:sp>
      <p:pic>
        <p:nvPicPr>
          <p:cNvPr id="6" name="Picture 2" descr="D:\WORK\PEARSON\000 FOLIEN\4269\JPG\4269-1054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003" y="1295400"/>
            <a:ext cx="5998834" cy="44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50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4"/>
          <p:cNvSpPr>
            <a:spLocks noGrp="1"/>
          </p:cNvSpPr>
          <p:nvPr>
            <p:ph type="title"/>
          </p:nvPr>
        </p:nvSpPr>
        <p:spPr/>
        <p:txBody>
          <a:bodyPr/>
          <a:lstStyle/>
          <a:p>
            <a:r>
              <a:rPr lang="de-DE" altLang="de-DE" smtClean="0"/>
              <a:t>Entwicklung einer Kontrollstruktur:</a:t>
            </a:r>
            <a:br>
              <a:rPr lang="de-DE" altLang="de-DE" smtClean="0"/>
            </a:br>
            <a:r>
              <a:rPr lang="de-DE" altLang="de-DE" smtClean="0"/>
              <a:t>Kosten und Nutzen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102</a:t>
            </a:fld>
            <a:endParaRPr lang="de-DE" dirty="0"/>
          </a:p>
        </p:txBody>
      </p:sp>
      <p:sp>
        <p:nvSpPr>
          <p:cNvPr id="103427" name="Inhaltsplatzhalter 5"/>
          <p:cNvSpPr>
            <a:spLocks noGrp="1"/>
          </p:cNvSpPr>
          <p:nvPr>
            <p:ph sz="quarter" idx="12"/>
          </p:nvPr>
        </p:nvSpPr>
        <p:spPr/>
        <p:txBody>
          <a:bodyPr/>
          <a:lstStyle/>
          <a:p>
            <a:r>
              <a:rPr lang="de-DE" altLang="de-DE" dirty="0" smtClean="0"/>
              <a:t>ein zentrales Kriterium für den Umfang der Kontrolle ist die Bedeutung (Sensibilität) der verarbeiteten Daten für das Unternehmen</a:t>
            </a:r>
          </a:p>
          <a:p>
            <a:r>
              <a:rPr lang="de-DE" altLang="de-DE" dirty="0" smtClean="0"/>
              <a:t>die Bestandsaufnahme aller Daten, Prozesse und Bedrohungen ist Grundlage eines umfassenden Risikomanagements</a:t>
            </a:r>
          </a:p>
          <a:p>
            <a:r>
              <a:rPr lang="de-DE" altLang="de-DE" dirty="0" smtClean="0"/>
              <a:t>welche Sicherheitsmaßnahmen eingeführt werden ist abhängig von Effizienz, Komplexität und Einrichtungsaufwand</a:t>
            </a:r>
          </a:p>
        </p:txBody>
      </p:sp>
      <p:sp>
        <p:nvSpPr>
          <p:cNvPr id="7" name="Subtitle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6080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3"/>
          <p:cNvSpPr>
            <a:spLocks noGrp="1"/>
          </p:cNvSpPr>
          <p:nvPr>
            <p:ph type="title"/>
          </p:nvPr>
        </p:nvSpPr>
        <p:spPr/>
        <p:txBody>
          <a:bodyPr/>
          <a:lstStyle/>
          <a:p>
            <a:r>
              <a:rPr lang="de-DE" altLang="de-DE" smtClean="0"/>
              <a:t>Risikoabschätzung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103</a:t>
            </a:fld>
            <a:endParaRPr lang="de-DE" dirty="0"/>
          </a:p>
        </p:txBody>
      </p:sp>
      <p:sp>
        <p:nvSpPr>
          <p:cNvPr id="104451" name="Inhaltsplatzhalter 6"/>
          <p:cNvSpPr>
            <a:spLocks noGrp="1"/>
          </p:cNvSpPr>
          <p:nvPr>
            <p:ph sz="quarter" idx="12"/>
          </p:nvPr>
        </p:nvSpPr>
        <p:spPr/>
        <p:txBody>
          <a:bodyPr/>
          <a:lstStyle/>
          <a:p>
            <a:r>
              <a:rPr lang="de-DE" altLang="de-DE" dirty="0" smtClean="0"/>
              <a:t>Schätzung der Eintrittswahrscheinlichkeit eines Problems sowie des verursachten Schadens bei Auftreten des Problems, um das Kosten-Nutzen-Verhältnis von Kontrollen zu bestimmen</a:t>
            </a:r>
          </a:p>
        </p:txBody>
      </p:sp>
    </p:spTree>
    <p:extLst>
      <p:ext uri="{BB962C8B-B14F-4D97-AF65-F5344CB8AC3E}">
        <p14:creationId xmlns:p14="http://schemas.microsoft.com/office/powerpoint/2010/main" val="211637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3"/>
          <p:cNvSpPr>
            <a:spLocks noGrp="1"/>
          </p:cNvSpPr>
          <p:nvPr>
            <p:ph type="title"/>
          </p:nvPr>
        </p:nvSpPr>
        <p:spPr/>
        <p:txBody>
          <a:bodyPr/>
          <a:lstStyle/>
          <a:p>
            <a:r>
              <a:rPr lang="de-DE" altLang="de-DE" smtClean="0"/>
              <a:t>Risikoabschätzung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104</a:t>
            </a:fld>
            <a:endParaRPr lang="de-D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67" y="2065321"/>
            <a:ext cx="8749665" cy="3580797"/>
          </a:xfrm>
          <a:prstGeom prst="rect">
            <a:avLst/>
          </a:prstGeom>
        </p:spPr>
      </p:pic>
    </p:spTree>
    <p:extLst>
      <p:ext uri="{BB962C8B-B14F-4D97-AF65-F5344CB8AC3E}">
        <p14:creationId xmlns:p14="http://schemas.microsoft.com/office/powerpoint/2010/main" val="1681243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4"/>
          <p:cNvSpPr>
            <a:spLocks noGrp="1"/>
          </p:cNvSpPr>
          <p:nvPr>
            <p:ph type="title"/>
          </p:nvPr>
        </p:nvSpPr>
        <p:spPr/>
        <p:txBody>
          <a:bodyPr/>
          <a:lstStyle/>
          <a:p>
            <a:r>
              <a:rPr lang="de-DE" altLang="de-DE" smtClean="0"/>
              <a:t>Risikoabschätzung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105</a:t>
            </a:fld>
            <a:endParaRPr lang="de-DE" dirty="0"/>
          </a:p>
        </p:txBody>
      </p:sp>
      <p:sp>
        <p:nvSpPr>
          <p:cNvPr id="106499" name="Inhaltsplatzhalter 5"/>
          <p:cNvSpPr>
            <a:spLocks noGrp="1"/>
          </p:cNvSpPr>
          <p:nvPr>
            <p:ph sz="quarter" idx="12"/>
          </p:nvPr>
        </p:nvSpPr>
        <p:spPr/>
        <p:txBody>
          <a:bodyPr/>
          <a:lstStyle/>
          <a:p>
            <a:r>
              <a:rPr lang="de-DE" altLang="de-DE" dirty="0" smtClean="0"/>
              <a:t>Unternehmen kennen die Wahrscheinlichkeit der Anfälligkeit ihrer Systeme in der Regel nicht</a:t>
            </a:r>
          </a:p>
          <a:p>
            <a:r>
              <a:rPr lang="de-DE" altLang="de-DE" dirty="0" smtClean="0"/>
              <a:t>Unternehmen sind z.T. nicht in der Lage den Einfluss von Risiken zu quantifizieren</a:t>
            </a:r>
          </a:p>
          <a:p>
            <a:r>
              <a:rPr lang="de-DE" altLang="de-DE" dirty="0" smtClean="0"/>
              <a:t>ein Ansatz zur betriebswirtschaftlichen Bewertung von Investitionen in IT-Sicherheit ist die Methode bzw. Kennzahl Return on Security Investment (ROSI).</a:t>
            </a:r>
          </a:p>
        </p:txBody>
      </p:sp>
    </p:spTree>
    <p:extLst>
      <p:ext uri="{BB962C8B-B14F-4D97-AF65-F5344CB8AC3E}">
        <p14:creationId xmlns:p14="http://schemas.microsoft.com/office/powerpoint/2010/main" val="273171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4"/>
          <p:cNvSpPr>
            <a:spLocks noGrp="1"/>
          </p:cNvSpPr>
          <p:nvPr>
            <p:ph type="title"/>
          </p:nvPr>
        </p:nvSpPr>
        <p:spPr/>
        <p:txBody>
          <a:bodyPr/>
          <a:lstStyle/>
          <a:p>
            <a:r>
              <a:rPr lang="de-DE" altLang="de-DE" smtClean="0"/>
              <a:t>Sicherheitsbezogene Informationssystemüberprüfung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106</a:t>
            </a:fld>
            <a:endParaRPr lang="de-DE" dirty="0"/>
          </a:p>
        </p:txBody>
      </p:sp>
      <p:sp>
        <p:nvSpPr>
          <p:cNvPr id="107523" name="Inhaltsplatzhalter 3"/>
          <p:cNvSpPr>
            <a:spLocks noGrp="1"/>
          </p:cNvSpPr>
          <p:nvPr>
            <p:ph sz="quarter" idx="12"/>
          </p:nvPr>
        </p:nvSpPr>
        <p:spPr/>
        <p:txBody>
          <a:bodyPr/>
          <a:lstStyle/>
          <a:p>
            <a:r>
              <a:rPr lang="de-DE" altLang="de-DE" dirty="0" smtClean="0"/>
              <a:t>Untersucht Risiken und bewertet die Effektivität von Kontrollen, die diesbezüglich durchgeführt werden</a:t>
            </a:r>
          </a:p>
        </p:txBody>
      </p:sp>
    </p:spTree>
    <p:extLst>
      <p:ext uri="{BB962C8B-B14F-4D97-AF65-F5344CB8AC3E}">
        <p14:creationId xmlns:p14="http://schemas.microsoft.com/office/powerpoint/2010/main" val="2273427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107</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b="1"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3490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3"/>
          <p:cNvSpPr>
            <a:spLocks noGrp="1"/>
          </p:cNvSpPr>
          <p:nvPr>
            <p:ph type="title"/>
          </p:nvPr>
        </p:nvSpPr>
        <p:spPr/>
        <p:txBody>
          <a:bodyPr/>
          <a:lstStyle/>
          <a:p>
            <a:r>
              <a:rPr lang="de-DE" altLang="de-DE" dirty="0" smtClean="0"/>
              <a:t>Beispiel für eine durch einen Prüfer erstellte Liste mit Kontrollschwächen</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108</a:t>
            </a:fld>
            <a:endParaRPr lang="de-DE" dirty="0"/>
          </a:p>
        </p:txBody>
      </p:sp>
      <p:pic>
        <p:nvPicPr>
          <p:cNvPr id="6" name="Picture 2" descr="D:\WORK\PEARSON\000 FOLIEN\4269\JPG\4269-10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6175" y="1466230"/>
            <a:ext cx="7637979" cy="285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666175" y="4857422"/>
            <a:ext cx="1712328" cy="307777"/>
          </a:xfrm>
          <a:prstGeom prst="rect">
            <a:avLst/>
          </a:prstGeom>
        </p:spPr>
        <p:txBody>
          <a:bodyPr wrap="none">
            <a:spAutoFit/>
          </a:bodyPr>
          <a:lstStyle/>
          <a:p>
            <a:r>
              <a:rPr lang="de-DE" b="1" dirty="0"/>
              <a:t>Abbildung 15.7</a:t>
            </a:r>
            <a:endParaRPr lang="de-DE" dirty="0"/>
          </a:p>
        </p:txBody>
      </p:sp>
    </p:spTree>
    <p:extLst>
      <p:ext uri="{BB962C8B-B14F-4D97-AF65-F5344CB8AC3E}">
        <p14:creationId xmlns:p14="http://schemas.microsoft.com/office/powerpoint/2010/main" val="425042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15</a:t>
            </a:r>
            <a:endParaRPr lang="de-DE" dirty="0"/>
          </a:p>
        </p:txBody>
      </p:sp>
      <p:sp>
        <p:nvSpPr>
          <p:cNvPr id="5" name="Inhaltsplatzhalter 4"/>
          <p:cNvSpPr>
            <a:spLocks noGrp="1"/>
          </p:cNvSpPr>
          <p:nvPr>
            <p:ph sz="quarter" idx="12"/>
          </p:nvPr>
        </p:nvSpPr>
        <p:spPr/>
        <p:txBody>
          <a:bodyPr/>
          <a:lstStyle/>
          <a:p>
            <a:r>
              <a:rPr lang="de-DE" dirty="0" smtClean="0"/>
              <a:t>IT-Sicherheit</a:t>
            </a:r>
          </a:p>
          <a:p>
            <a:r>
              <a:rPr lang="de-DE" dirty="0" smtClean="0"/>
              <a:t>Teil 2</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de-DE" smtClean="0"/>
              <a:pPr/>
              <a:t>82</a:t>
            </a:fld>
            <a:endParaRPr lang="de-DE" dirty="0"/>
          </a:p>
        </p:txBody>
      </p:sp>
    </p:spTree>
    <p:extLst>
      <p:ext uri="{BB962C8B-B14F-4D97-AF65-F5344CB8AC3E}">
        <p14:creationId xmlns:p14="http://schemas.microsoft.com/office/powerpoint/2010/main" val="2195519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3"/>
          <p:cNvSpPr>
            <a:spLocks noGrp="1"/>
          </p:cNvSpPr>
          <p:nvPr>
            <p:ph type="title"/>
          </p:nvPr>
        </p:nvSpPr>
        <p:spPr/>
        <p:txBody>
          <a:bodyPr/>
          <a:lstStyle/>
          <a:p>
            <a:r>
              <a:rPr lang="de-DE" altLang="de-DE" dirty="0" smtClean="0"/>
              <a:t>Beispiel für eine durch einen Prüfer erstellte Liste mit Kontrollschwächen (Forts.)</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109</a:t>
            </a:fld>
            <a:endParaRPr lang="de-DE" dirty="0"/>
          </a:p>
        </p:txBody>
      </p:sp>
      <p:pic>
        <p:nvPicPr>
          <p:cNvPr id="6" name="Picture 2" descr="D:\WORK\PEARSON\000 FOLIEN\4269\JPG\4269-10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9056" y="1868556"/>
            <a:ext cx="7354190" cy="315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242268" y="5883965"/>
            <a:ext cx="240772" cy="276999"/>
          </a:xfrm>
          <a:prstGeom prst="rect">
            <a:avLst/>
          </a:prstGeom>
          <a:noFill/>
        </p:spPr>
        <p:txBody>
          <a:bodyPr wrap="none" rtlCol="0">
            <a:spAutoFit/>
          </a:bodyPr>
          <a:lstStyle/>
          <a:p>
            <a:r>
              <a:rPr lang="de-DE" sz="1200" b="1" dirty="0" smtClean="0"/>
              <a:t>.</a:t>
            </a:r>
            <a:endParaRPr lang="de-DE" sz="1200" b="1" dirty="0"/>
          </a:p>
        </p:txBody>
      </p:sp>
    </p:spTree>
    <p:extLst>
      <p:ext uri="{BB962C8B-B14F-4D97-AF65-F5344CB8AC3E}">
        <p14:creationId xmlns:p14="http://schemas.microsoft.com/office/powerpoint/2010/main" val="2340442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110</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b="1" dirty="0" smtClean="0"/>
              <a:t>Schutz des vernetzten </a:t>
            </a:r>
            <a:r>
              <a:rPr lang="de-DE" sz="1300" b="1" dirty="0"/>
              <a:t>U</a:t>
            </a:r>
            <a:r>
              <a:rPr lang="de-DE" sz="1300" b="1"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990746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4"/>
          <p:cNvSpPr>
            <a:spLocks noGrp="1"/>
          </p:cNvSpPr>
          <p:nvPr>
            <p:ph type="title"/>
          </p:nvPr>
        </p:nvSpPr>
        <p:spPr/>
        <p:txBody>
          <a:bodyPr/>
          <a:lstStyle/>
          <a:p>
            <a:r>
              <a:rPr lang="de-DE" altLang="de-DE" smtClean="0"/>
              <a:t>Hochverfügbarkeitslösungen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111</a:t>
            </a:fld>
            <a:endParaRPr lang="de-DE" dirty="0"/>
          </a:p>
        </p:txBody>
      </p:sp>
      <p:sp>
        <p:nvSpPr>
          <p:cNvPr id="109571" name="Inhaltsplatzhalter 5"/>
          <p:cNvSpPr>
            <a:spLocks noGrp="1"/>
          </p:cNvSpPr>
          <p:nvPr>
            <p:ph sz="quarter" idx="12"/>
          </p:nvPr>
        </p:nvSpPr>
        <p:spPr/>
        <p:txBody>
          <a:bodyPr/>
          <a:lstStyle/>
          <a:p>
            <a:r>
              <a:rPr lang="de-DE" altLang="de-DE" dirty="0" smtClean="0"/>
              <a:t>Ansätze zur Steigerung der Verfügbarkeit:</a:t>
            </a:r>
          </a:p>
          <a:p>
            <a:pPr lvl="1"/>
            <a:r>
              <a:rPr lang="de-DE" altLang="de-DE" dirty="0" smtClean="0"/>
              <a:t>Fehlertolerante Computersysteme</a:t>
            </a:r>
          </a:p>
          <a:p>
            <a:pPr lvl="1"/>
            <a:r>
              <a:rPr lang="de-DE" altLang="de-DE" dirty="0" smtClean="0"/>
              <a:t>Lastausgleich (Load </a:t>
            </a:r>
            <a:r>
              <a:rPr lang="de-DE" altLang="de-DE" dirty="0" err="1" smtClean="0"/>
              <a:t>Balancing</a:t>
            </a:r>
            <a:r>
              <a:rPr lang="de-DE" altLang="de-DE" dirty="0" smtClean="0"/>
              <a:t>)</a:t>
            </a:r>
          </a:p>
          <a:p>
            <a:pPr lvl="1"/>
            <a:r>
              <a:rPr lang="de-DE" altLang="de-DE" dirty="0" smtClean="0"/>
              <a:t>Spiegelung</a:t>
            </a:r>
          </a:p>
          <a:p>
            <a:pPr lvl="1"/>
            <a:r>
              <a:rPr lang="de-DE" altLang="de-DE" dirty="0" smtClean="0"/>
              <a:t>Clustering</a:t>
            </a:r>
          </a:p>
          <a:p>
            <a:pPr lvl="1"/>
            <a:r>
              <a:rPr lang="de-DE" altLang="de-DE" dirty="0" err="1" smtClean="0"/>
              <a:t>Recovery-Oriented</a:t>
            </a:r>
            <a:r>
              <a:rPr lang="de-DE" altLang="de-DE" dirty="0" smtClean="0"/>
              <a:t> Computing</a:t>
            </a:r>
          </a:p>
          <a:p>
            <a:r>
              <a:rPr lang="de-DE" altLang="de-DE" dirty="0" smtClean="0"/>
              <a:t>Für größere Katastrophenfälle:</a:t>
            </a:r>
          </a:p>
          <a:p>
            <a:pPr lvl="1"/>
            <a:r>
              <a:rPr lang="de-DE" altLang="de-DE" dirty="0" err="1" smtClean="0"/>
              <a:t>Disaster</a:t>
            </a:r>
            <a:r>
              <a:rPr lang="de-DE" altLang="de-DE" dirty="0" smtClean="0"/>
              <a:t> </a:t>
            </a:r>
            <a:r>
              <a:rPr lang="de-DE" altLang="de-DE" dirty="0" err="1" smtClean="0"/>
              <a:t>Recovery</a:t>
            </a:r>
            <a:r>
              <a:rPr lang="de-DE" altLang="de-DE" dirty="0" smtClean="0"/>
              <a:t> </a:t>
            </a:r>
            <a:r>
              <a:rPr lang="de-DE" altLang="de-DE" dirty="0" err="1" smtClean="0"/>
              <a:t>Planning</a:t>
            </a:r>
            <a:r>
              <a:rPr lang="de-DE" altLang="de-DE" dirty="0" smtClean="0"/>
              <a:t> (DRP)</a:t>
            </a:r>
          </a:p>
          <a:p>
            <a:pPr lvl="1"/>
            <a:r>
              <a:rPr lang="de-DE" altLang="de-DE" dirty="0" smtClean="0"/>
              <a:t>Business </a:t>
            </a:r>
            <a:r>
              <a:rPr lang="de-DE" altLang="de-DE" dirty="0" err="1" smtClean="0"/>
              <a:t>Continuity</a:t>
            </a:r>
            <a:r>
              <a:rPr lang="de-DE" altLang="de-DE" dirty="0" smtClean="0"/>
              <a:t> </a:t>
            </a:r>
            <a:r>
              <a:rPr lang="de-DE" altLang="de-DE" dirty="0" err="1" smtClean="0"/>
              <a:t>Planning</a:t>
            </a:r>
            <a:r>
              <a:rPr lang="de-DE" altLang="de-DE" dirty="0" smtClean="0"/>
              <a:t> (BCP)</a:t>
            </a:r>
          </a:p>
          <a:p>
            <a:pPr lvl="2"/>
            <a:endParaRPr lang="de-DE" altLang="de-DE" dirty="0" smtClean="0"/>
          </a:p>
        </p:txBody>
      </p:sp>
    </p:spTree>
    <p:extLst>
      <p:ext uri="{BB962C8B-B14F-4D97-AF65-F5344CB8AC3E}">
        <p14:creationId xmlns:p14="http://schemas.microsoft.com/office/powerpoint/2010/main" val="3262202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4"/>
          <p:cNvSpPr>
            <a:spLocks noGrp="1"/>
          </p:cNvSpPr>
          <p:nvPr>
            <p:ph type="title"/>
          </p:nvPr>
        </p:nvSpPr>
        <p:spPr/>
        <p:txBody>
          <a:bodyPr/>
          <a:lstStyle/>
          <a:p>
            <a:r>
              <a:rPr lang="de-DE" altLang="de-DE" smtClean="0"/>
              <a:t>Fehlertolerante Computersysteme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112</a:t>
            </a:fld>
            <a:endParaRPr lang="de-DE" dirty="0"/>
          </a:p>
        </p:txBody>
      </p:sp>
      <p:sp>
        <p:nvSpPr>
          <p:cNvPr id="110595" name="Inhaltsplatzhalter 5"/>
          <p:cNvSpPr>
            <a:spLocks noGrp="1"/>
          </p:cNvSpPr>
          <p:nvPr>
            <p:ph sz="quarter" idx="12"/>
          </p:nvPr>
        </p:nvSpPr>
        <p:spPr/>
        <p:txBody>
          <a:bodyPr/>
          <a:lstStyle/>
          <a:p>
            <a:r>
              <a:rPr lang="de-DE" altLang="de-DE" dirty="0" smtClean="0"/>
              <a:t>IT-Systeme, die zusätzliche, zumeist redundante Hardware-, Software und Stromversorgungs-komponenten verwenden, um eine unterbrechungsfreie Verfügbarkeit der Systeme zu gewährleisten</a:t>
            </a:r>
          </a:p>
        </p:txBody>
      </p:sp>
    </p:spTree>
    <p:extLst>
      <p:ext uri="{BB962C8B-B14F-4D97-AF65-F5344CB8AC3E}">
        <p14:creationId xmlns:p14="http://schemas.microsoft.com/office/powerpoint/2010/main" val="1420502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4"/>
          <p:cNvSpPr>
            <a:spLocks noGrp="1"/>
          </p:cNvSpPr>
          <p:nvPr>
            <p:ph type="title"/>
          </p:nvPr>
        </p:nvSpPr>
        <p:spPr/>
        <p:txBody>
          <a:bodyPr/>
          <a:lstStyle/>
          <a:p>
            <a:r>
              <a:rPr lang="de-DE" altLang="de-DE" smtClean="0"/>
              <a:t>Lastausgleich (Load Balancing)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113</a:t>
            </a:fld>
            <a:endParaRPr lang="de-DE" dirty="0"/>
          </a:p>
        </p:txBody>
      </p:sp>
      <p:sp>
        <p:nvSpPr>
          <p:cNvPr id="111619" name="Inhaltsplatzhalter 5"/>
          <p:cNvSpPr>
            <a:spLocks noGrp="1"/>
          </p:cNvSpPr>
          <p:nvPr>
            <p:ph sz="quarter" idx="12"/>
          </p:nvPr>
        </p:nvSpPr>
        <p:spPr/>
        <p:txBody>
          <a:bodyPr/>
          <a:lstStyle/>
          <a:p>
            <a:r>
              <a:rPr lang="de-DE" altLang="de-DE" dirty="0" smtClean="0"/>
              <a:t>Verteilung sehr vieler Zugriffsanforderungen auf mehrere Systeme, so dass ein einzelnes System nicht überlastet wird</a:t>
            </a:r>
          </a:p>
        </p:txBody>
      </p:sp>
    </p:spTree>
    <p:extLst>
      <p:ext uri="{BB962C8B-B14F-4D97-AF65-F5344CB8AC3E}">
        <p14:creationId xmlns:p14="http://schemas.microsoft.com/office/powerpoint/2010/main" val="2734812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4"/>
          <p:cNvSpPr>
            <a:spLocks noGrp="1"/>
          </p:cNvSpPr>
          <p:nvPr>
            <p:ph type="title"/>
          </p:nvPr>
        </p:nvSpPr>
        <p:spPr/>
        <p:txBody>
          <a:bodyPr/>
          <a:lstStyle/>
          <a:p>
            <a:r>
              <a:rPr lang="de-DE" altLang="de-DE" smtClean="0"/>
              <a:t>Spiegelung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114</a:t>
            </a:fld>
            <a:endParaRPr lang="de-DE" dirty="0"/>
          </a:p>
        </p:txBody>
      </p:sp>
      <p:sp>
        <p:nvSpPr>
          <p:cNvPr id="112643" name="Inhaltsplatzhalter 5"/>
          <p:cNvSpPr>
            <a:spLocks noGrp="1"/>
          </p:cNvSpPr>
          <p:nvPr>
            <p:ph sz="quarter" idx="12"/>
          </p:nvPr>
        </p:nvSpPr>
        <p:spPr/>
        <p:txBody>
          <a:bodyPr/>
          <a:lstStyle/>
          <a:p>
            <a:r>
              <a:rPr lang="de-DE" altLang="de-DE" dirty="0" smtClean="0"/>
              <a:t>Duplizieren aller Prozesse und Transaktionen eines Systems auf ein Ersatzsystem, um Unterbrechungen des Dienstes zu verhindern, falls das primäre System ausfällt</a:t>
            </a:r>
          </a:p>
        </p:txBody>
      </p:sp>
    </p:spTree>
    <p:extLst>
      <p:ext uri="{BB962C8B-B14F-4D97-AF65-F5344CB8AC3E}">
        <p14:creationId xmlns:p14="http://schemas.microsoft.com/office/powerpoint/2010/main" val="756499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4"/>
          <p:cNvSpPr>
            <a:spLocks noGrp="1"/>
          </p:cNvSpPr>
          <p:nvPr>
            <p:ph type="title"/>
          </p:nvPr>
        </p:nvSpPr>
        <p:spPr/>
        <p:txBody>
          <a:bodyPr/>
          <a:lstStyle/>
          <a:p>
            <a:r>
              <a:rPr lang="de-DE" altLang="de-DE" smtClean="0"/>
              <a:t>Clustering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115</a:t>
            </a:fld>
            <a:endParaRPr lang="de-DE" dirty="0"/>
          </a:p>
        </p:txBody>
      </p:sp>
      <p:sp>
        <p:nvSpPr>
          <p:cNvPr id="113667" name="Inhaltsplatzhalter 5"/>
          <p:cNvSpPr>
            <a:spLocks noGrp="1"/>
          </p:cNvSpPr>
          <p:nvPr>
            <p:ph sz="quarter" idx="12"/>
          </p:nvPr>
        </p:nvSpPr>
        <p:spPr/>
        <p:txBody>
          <a:bodyPr/>
          <a:lstStyle/>
          <a:p>
            <a:r>
              <a:rPr lang="de-DE" altLang="de-DE" dirty="0" smtClean="0"/>
              <a:t>Verknüpfen von mehreren Systemen, so dass die weiteren Systeme als Ersatz dienen können oder um die Verarbeitung des Gesamtsystems zu beschleunigen</a:t>
            </a:r>
          </a:p>
        </p:txBody>
      </p:sp>
    </p:spTree>
    <p:extLst>
      <p:ext uri="{BB962C8B-B14F-4D97-AF65-F5344CB8AC3E}">
        <p14:creationId xmlns:p14="http://schemas.microsoft.com/office/powerpoint/2010/main" val="2063185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4"/>
          <p:cNvSpPr>
            <a:spLocks noGrp="1"/>
          </p:cNvSpPr>
          <p:nvPr>
            <p:ph type="title"/>
          </p:nvPr>
        </p:nvSpPr>
        <p:spPr/>
        <p:txBody>
          <a:bodyPr/>
          <a:lstStyle/>
          <a:p>
            <a:r>
              <a:rPr lang="de-DE" altLang="de-DE" smtClean="0"/>
              <a:t>Disaster Recovery Planning (DRP)</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116</a:t>
            </a:fld>
            <a:endParaRPr lang="de-DE" dirty="0"/>
          </a:p>
        </p:txBody>
      </p:sp>
      <p:sp>
        <p:nvSpPr>
          <p:cNvPr id="114691" name="Inhaltsplatzhalter 5"/>
          <p:cNvSpPr>
            <a:spLocks noGrp="1"/>
          </p:cNvSpPr>
          <p:nvPr>
            <p:ph sz="quarter" idx="12"/>
          </p:nvPr>
        </p:nvSpPr>
        <p:spPr/>
        <p:txBody>
          <a:bodyPr/>
          <a:lstStyle/>
          <a:p>
            <a:r>
              <a:rPr lang="de-DE" altLang="de-DE" dirty="0" smtClean="0"/>
              <a:t>Planung für die Wiederherstellung von Rechen- und Kommunikationsdiensten, nachdem diese durch einen Katastrophenfall unterbrochen wurden</a:t>
            </a:r>
          </a:p>
        </p:txBody>
      </p:sp>
    </p:spTree>
    <p:extLst>
      <p:ext uri="{BB962C8B-B14F-4D97-AF65-F5344CB8AC3E}">
        <p14:creationId xmlns:p14="http://schemas.microsoft.com/office/powerpoint/2010/main" val="2994177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el 4"/>
          <p:cNvSpPr>
            <a:spLocks noGrp="1"/>
          </p:cNvSpPr>
          <p:nvPr>
            <p:ph type="title"/>
          </p:nvPr>
        </p:nvSpPr>
        <p:spPr/>
        <p:txBody>
          <a:bodyPr/>
          <a:lstStyle/>
          <a:p>
            <a:r>
              <a:rPr lang="de-DE" altLang="de-DE" smtClean="0"/>
              <a:t>Business Continuity Planning (BCP)</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117</a:t>
            </a:fld>
            <a:endParaRPr lang="de-DE" dirty="0"/>
          </a:p>
        </p:txBody>
      </p:sp>
      <p:sp>
        <p:nvSpPr>
          <p:cNvPr id="115715" name="Inhaltsplatzhalter 5"/>
          <p:cNvSpPr>
            <a:spLocks noGrp="1"/>
          </p:cNvSpPr>
          <p:nvPr>
            <p:ph sz="quarter" idx="12"/>
          </p:nvPr>
        </p:nvSpPr>
        <p:spPr/>
        <p:txBody>
          <a:bodyPr/>
          <a:lstStyle/>
          <a:p>
            <a:r>
              <a:rPr lang="de-DE" altLang="de-DE" dirty="0" smtClean="0"/>
              <a:t>Planung, die sich darauf konzentriert, wie das Unternehmen den Geschäftsbetrieb nach einem Katastrophenfall wiederherstellen und weiterführen kann</a:t>
            </a:r>
          </a:p>
        </p:txBody>
      </p:sp>
    </p:spTree>
    <p:extLst>
      <p:ext uri="{BB962C8B-B14F-4D97-AF65-F5344CB8AC3E}">
        <p14:creationId xmlns:p14="http://schemas.microsoft.com/office/powerpoint/2010/main" val="998284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3"/>
          <p:cNvSpPr>
            <a:spLocks noGrp="1"/>
          </p:cNvSpPr>
          <p:nvPr>
            <p:ph type="title"/>
          </p:nvPr>
        </p:nvSpPr>
        <p:spPr/>
        <p:txBody>
          <a:bodyPr/>
          <a:lstStyle/>
          <a:p>
            <a:r>
              <a:rPr lang="de-DE" altLang="de-DE" smtClean="0"/>
              <a:t>Managed Security Service Provider (MSSP)</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118</a:t>
            </a:fld>
            <a:endParaRPr lang="de-DE" dirty="0"/>
          </a:p>
        </p:txBody>
      </p:sp>
      <p:sp>
        <p:nvSpPr>
          <p:cNvPr id="116739" name="Inhaltsplatzhalter 6"/>
          <p:cNvSpPr>
            <a:spLocks noGrp="1"/>
          </p:cNvSpPr>
          <p:nvPr>
            <p:ph sz="quarter" idx="12"/>
          </p:nvPr>
        </p:nvSpPr>
        <p:spPr/>
        <p:txBody>
          <a:bodyPr/>
          <a:lstStyle/>
          <a:p>
            <a:r>
              <a:rPr lang="de-DE" altLang="de-DE" dirty="0" smtClean="0"/>
              <a:t>Unternehmen, das Dienste zum IT-Sicherheits-management für Kunden bereitstellt</a:t>
            </a:r>
          </a:p>
        </p:txBody>
      </p:sp>
    </p:spTree>
    <p:extLst>
      <p:ext uri="{BB962C8B-B14F-4D97-AF65-F5344CB8AC3E}">
        <p14:creationId xmlns:p14="http://schemas.microsoft.com/office/powerpoint/2010/main" val="106478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83</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b="1"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52906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119</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b="1"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139633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4"/>
          <p:cNvSpPr>
            <a:spLocks noGrp="1"/>
          </p:cNvSpPr>
          <p:nvPr>
            <p:ph type="title"/>
          </p:nvPr>
        </p:nvSpPr>
        <p:spPr/>
        <p:txBody>
          <a:bodyPr/>
          <a:lstStyle/>
          <a:p>
            <a:r>
              <a:rPr lang="de-DE" altLang="de-DE" smtClean="0"/>
              <a:t>Kryptografie und Kryptoanalyse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120</a:t>
            </a:fld>
            <a:endParaRPr lang="de-DE" dirty="0"/>
          </a:p>
        </p:txBody>
      </p:sp>
      <p:sp>
        <p:nvSpPr>
          <p:cNvPr id="123907" name="Inhaltsplatzhalter 5"/>
          <p:cNvSpPr>
            <a:spLocks noGrp="1"/>
          </p:cNvSpPr>
          <p:nvPr>
            <p:ph sz="quarter" idx="12"/>
          </p:nvPr>
        </p:nvSpPr>
        <p:spPr/>
        <p:txBody>
          <a:bodyPr/>
          <a:lstStyle/>
          <a:p>
            <a:r>
              <a:rPr lang="de-DE" altLang="de-DE" dirty="0" smtClean="0"/>
              <a:t>Kryptografie:</a:t>
            </a:r>
          </a:p>
          <a:p>
            <a:pPr lvl="1"/>
            <a:r>
              <a:rPr lang="de-DE" altLang="de-DE" dirty="0" smtClean="0"/>
              <a:t>Wissenschaft der geheimen Kommunikation</a:t>
            </a:r>
          </a:p>
          <a:p>
            <a:pPr lvl="1"/>
            <a:r>
              <a:rPr lang="de-DE" altLang="de-DE" dirty="0" smtClean="0"/>
              <a:t>liefert Sicherheitsfunktionen zur Verschlüsselung, Authentifizierung, für digitale Signaturen und zur Sicherstellung der Integrität</a:t>
            </a:r>
          </a:p>
          <a:p>
            <a:pPr lvl="1"/>
            <a:r>
              <a:rPr lang="de-DE" altLang="de-DE" dirty="0" smtClean="0"/>
              <a:t>kann wirksam passive (Lauschen, Abhören) und</a:t>
            </a:r>
            <a:br>
              <a:rPr lang="de-DE" altLang="de-DE" dirty="0" smtClean="0"/>
            </a:br>
            <a:r>
              <a:rPr lang="de-DE" altLang="de-DE" dirty="0" smtClean="0"/>
              <a:t>aktive (z.B. Man-in-</a:t>
            </a:r>
            <a:r>
              <a:rPr lang="de-DE" altLang="de-DE" dirty="0" err="1" smtClean="0"/>
              <a:t>the</a:t>
            </a:r>
            <a:r>
              <a:rPr lang="de-DE" altLang="de-DE" dirty="0" smtClean="0"/>
              <a:t>-</a:t>
            </a:r>
            <a:r>
              <a:rPr lang="de-DE" altLang="de-DE" dirty="0" err="1" smtClean="0"/>
              <a:t>Middle</a:t>
            </a:r>
            <a:r>
              <a:rPr lang="de-DE" altLang="de-DE" dirty="0" smtClean="0"/>
              <a:t>-) Angriffe verhindern</a:t>
            </a:r>
          </a:p>
          <a:p>
            <a:r>
              <a:rPr lang="de-DE" altLang="de-DE" dirty="0" err="1" smtClean="0"/>
              <a:t>Kryptoanalyse</a:t>
            </a:r>
            <a:r>
              <a:rPr lang="de-DE" altLang="de-DE" dirty="0" smtClean="0"/>
              <a:t>:</a:t>
            </a:r>
          </a:p>
          <a:p>
            <a:pPr lvl="1"/>
            <a:r>
              <a:rPr lang="de-DE" altLang="de-DE" dirty="0" smtClean="0"/>
              <a:t>wissenschaftliche Analyse der Stärke der</a:t>
            </a:r>
            <a:br>
              <a:rPr lang="de-DE" altLang="de-DE" dirty="0" smtClean="0"/>
            </a:br>
            <a:r>
              <a:rPr lang="de-DE" altLang="de-DE" dirty="0" smtClean="0"/>
              <a:t>eingesetzten Verfahren</a:t>
            </a:r>
          </a:p>
        </p:txBody>
      </p:sp>
    </p:spTree>
    <p:extLst>
      <p:ext uri="{BB962C8B-B14F-4D97-AF65-F5344CB8AC3E}">
        <p14:creationId xmlns:p14="http://schemas.microsoft.com/office/powerpoint/2010/main" val="987516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4"/>
          <p:cNvSpPr>
            <a:spLocks noGrp="1"/>
          </p:cNvSpPr>
          <p:nvPr>
            <p:ph type="title"/>
          </p:nvPr>
        </p:nvSpPr>
        <p:spPr/>
        <p:txBody>
          <a:bodyPr/>
          <a:lstStyle/>
          <a:p>
            <a:r>
              <a:rPr lang="de-DE" altLang="de-DE" smtClean="0"/>
              <a:t>Man-in-the-Middle-Angriff</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121</a:t>
            </a:fld>
            <a:endParaRPr lang="de-DE" dirty="0"/>
          </a:p>
        </p:txBody>
      </p:sp>
      <p:sp>
        <p:nvSpPr>
          <p:cNvPr id="124931" name="Inhaltsplatzhalter 5"/>
          <p:cNvSpPr>
            <a:spLocks noGrp="1"/>
          </p:cNvSpPr>
          <p:nvPr>
            <p:ph sz="quarter" idx="12"/>
          </p:nvPr>
        </p:nvSpPr>
        <p:spPr/>
        <p:txBody>
          <a:bodyPr/>
          <a:lstStyle/>
          <a:p>
            <a:r>
              <a:rPr lang="de-DE" altLang="de-DE" dirty="0" smtClean="0"/>
              <a:t>Angriffstechnik, bei der ein Angreifer in die Kommunikation zwischen meist zwei, aber auch mehreren, Kommunikationspartnern eingegriffen hat und die Daten durch ein Tätersystem schleust. Hier können Daten grundsätzlich beliebig eingesehen und manipuliert werden. Dabei kann sich ein Täter physisch oder logisch zwischen den eigentlichen Teilnehmern befinden und meist unbemerkt handeln.</a:t>
            </a:r>
          </a:p>
        </p:txBody>
      </p:sp>
    </p:spTree>
    <p:extLst>
      <p:ext uri="{BB962C8B-B14F-4D97-AF65-F5344CB8AC3E}">
        <p14:creationId xmlns:p14="http://schemas.microsoft.com/office/powerpoint/2010/main" val="4014999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el 1"/>
          <p:cNvSpPr>
            <a:spLocks noGrp="1"/>
          </p:cNvSpPr>
          <p:nvPr>
            <p:ph type="title"/>
          </p:nvPr>
        </p:nvSpPr>
        <p:spPr/>
        <p:txBody>
          <a:bodyPr/>
          <a:lstStyle/>
          <a:p>
            <a:r>
              <a:rPr lang="de-DE" altLang="de-DE" smtClean="0"/>
              <a:t>Verschlüsselung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122</a:t>
            </a:fld>
            <a:endParaRPr lang="de-DE" dirty="0"/>
          </a:p>
        </p:txBody>
      </p:sp>
      <p:sp>
        <p:nvSpPr>
          <p:cNvPr id="125955" name="Inhaltsplatzhalter 2"/>
          <p:cNvSpPr>
            <a:spLocks noGrp="1"/>
          </p:cNvSpPr>
          <p:nvPr>
            <p:ph sz="quarter" idx="12"/>
          </p:nvPr>
        </p:nvSpPr>
        <p:spPr/>
        <p:txBody>
          <a:bodyPr/>
          <a:lstStyle/>
          <a:p>
            <a:r>
              <a:rPr lang="de-DE" altLang="de-DE" dirty="0" smtClean="0"/>
              <a:t>Codierung von Nachrichten, um zu verhindern, dass sie ohne Berechtigung im Klartext gelesen werden können</a:t>
            </a:r>
          </a:p>
        </p:txBody>
      </p:sp>
    </p:spTree>
    <p:extLst>
      <p:ext uri="{BB962C8B-B14F-4D97-AF65-F5344CB8AC3E}">
        <p14:creationId xmlns:p14="http://schemas.microsoft.com/office/powerpoint/2010/main" val="2761529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4"/>
          <p:cNvSpPr>
            <a:spLocks noGrp="1"/>
          </p:cNvSpPr>
          <p:nvPr>
            <p:ph type="title"/>
          </p:nvPr>
        </p:nvSpPr>
        <p:spPr/>
        <p:txBody>
          <a:bodyPr/>
          <a:lstStyle/>
          <a:p>
            <a:r>
              <a:rPr lang="de-DE" altLang="de-DE" smtClean="0"/>
              <a:t>Funktionsweise moderner Kryptografie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123</a:t>
            </a:fld>
            <a:endParaRPr lang="de-DE" dirty="0"/>
          </a:p>
        </p:txBody>
      </p:sp>
      <p:sp>
        <p:nvSpPr>
          <p:cNvPr id="126979" name="Inhaltsplatzhalter 5"/>
          <p:cNvSpPr>
            <a:spLocks noGrp="1"/>
          </p:cNvSpPr>
          <p:nvPr>
            <p:ph sz="quarter" idx="12"/>
          </p:nvPr>
        </p:nvSpPr>
        <p:spPr/>
        <p:txBody>
          <a:bodyPr/>
          <a:lstStyle/>
          <a:p>
            <a:r>
              <a:rPr lang="de-DE" altLang="de-DE" smtClean="0"/>
              <a:t>Grundsätzliche Arten der Verschlüsselung</a:t>
            </a:r>
          </a:p>
          <a:p>
            <a:pPr lvl="1"/>
            <a:r>
              <a:rPr lang="de-DE" altLang="de-DE" smtClean="0"/>
              <a:t>Symmetrisches Verfahren (Secret Key, SK)</a:t>
            </a:r>
          </a:p>
          <a:p>
            <a:pPr lvl="1"/>
            <a:r>
              <a:rPr lang="de-DE" altLang="de-DE" smtClean="0"/>
              <a:t>Asymmetrisches Verfahren (Public Key, PK)</a:t>
            </a:r>
            <a:endParaRPr lang="de-DE" altLang="de-DE" dirty="0" smtClean="0"/>
          </a:p>
        </p:txBody>
      </p:sp>
    </p:spTree>
    <p:extLst>
      <p:ext uri="{BB962C8B-B14F-4D97-AF65-F5344CB8AC3E}">
        <p14:creationId xmlns:p14="http://schemas.microsoft.com/office/powerpoint/2010/main" val="3024473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4"/>
          <p:cNvSpPr>
            <a:spLocks noGrp="1"/>
          </p:cNvSpPr>
          <p:nvPr>
            <p:ph type="title"/>
          </p:nvPr>
        </p:nvSpPr>
        <p:spPr/>
        <p:txBody>
          <a:bodyPr/>
          <a:lstStyle/>
          <a:p>
            <a:r>
              <a:rPr lang="de-DE" altLang="de-DE" dirty="0" smtClean="0"/>
              <a:t>Secret-Key-Verschlüsselung (symmetrische Kryptografie)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124</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91" y="1931526"/>
            <a:ext cx="8564619" cy="3397367"/>
          </a:xfrm>
          <a:prstGeom prst="rect">
            <a:avLst/>
          </a:prstGeom>
        </p:spPr>
      </p:pic>
    </p:spTree>
    <p:extLst>
      <p:ext uri="{BB962C8B-B14F-4D97-AF65-F5344CB8AC3E}">
        <p14:creationId xmlns:p14="http://schemas.microsoft.com/office/powerpoint/2010/main" val="1426269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el 4"/>
          <p:cNvSpPr>
            <a:spLocks noGrp="1"/>
          </p:cNvSpPr>
          <p:nvPr>
            <p:ph type="title"/>
          </p:nvPr>
        </p:nvSpPr>
        <p:spPr/>
        <p:txBody>
          <a:bodyPr/>
          <a:lstStyle/>
          <a:p>
            <a:r>
              <a:rPr lang="de-DE" altLang="de-DE" dirty="0" smtClean="0"/>
              <a:t>Secret-Key-Verschlüsselung</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125</a:t>
            </a:fld>
            <a:endParaRPr lang="de-DE" dirty="0"/>
          </a:p>
        </p:txBody>
      </p:sp>
      <p:sp>
        <p:nvSpPr>
          <p:cNvPr id="129027" name="Inhaltsplatzhalter 5"/>
          <p:cNvSpPr>
            <a:spLocks noGrp="1"/>
          </p:cNvSpPr>
          <p:nvPr>
            <p:ph sz="quarter" idx="12"/>
          </p:nvPr>
        </p:nvSpPr>
        <p:spPr/>
        <p:txBody>
          <a:bodyPr/>
          <a:lstStyle/>
          <a:p>
            <a:r>
              <a:rPr lang="de-DE" altLang="de-DE" dirty="0" smtClean="0"/>
              <a:t>Vorteil</a:t>
            </a:r>
          </a:p>
          <a:p>
            <a:pPr lvl="1"/>
            <a:r>
              <a:rPr lang="de-DE" altLang="de-DE" dirty="0" smtClean="0"/>
              <a:t>hohe Geschwindigkeit beim </a:t>
            </a:r>
            <a:r>
              <a:rPr lang="de-DE" altLang="de-DE" dirty="0" err="1" smtClean="0"/>
              <a:t>Ver</a:t>
            </a:r>
            <a:r>
              <a:rPr lang="de-DE" altLang="de-DE" dirty="0" smtClean="0"/>
              <a:t>- und Entschlüsseln</a:t>
            </a:r>
          </a:p>
          <a:p>
            <a:r>
              <a:rPr lang="de-DE" altLang="de-DE" dirty="0" smtClean="0"/>
              <a:t>Nachteil</a:t>
            </a:r>
          </a:p>
          <a:p>
            <a:pPr lvl="1"/>
            <a:r>
              <a:rPr lang="de-DE" altLang="de-DE" dirty="0" smtClean="0"/>
              <a:t>aufwändige Schlüsselverteilung</a:t>
            </a:r>
          </a:p>
        </p:txBody>
      </p:sp>
    </p:spTree>
    <p:extLst>
      <p:ext uri="{BB962C8B-B14F-4D97-AF65-F5344CB8AC3E}">
        <p14:creationId xmlns:p14="http://schemas.microsoft.com/office/powerpoint/2010/main" val="229048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4"/>
          <p:cNvSpPr>
            <a:spLocks noGrp="1"/>
          </p:cNvSpPr>
          <p:nvPr>
            <p:ph type="title"/>
          </p:nvPr>
        </p:nvSpPr>
        <p:spPr/>
        <p:txBody>
          <a:bodyPr/>
          <a:lstStyle/>
          <a:p>
            <a:r>
              <a:rPr lang="de-DE" altLang="de-DE" dirty="0" smtClean="0"/>
              <a:t>Public-Key-Verschlüsselung (asymmetrische Kryptografie)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126</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7" y="1743959"/>
            <a:ext cx="8993047" cy="4118899"/>
          </a:xfrm>
          <a:prstGeom prst="rect">
            <a:avLst/>
          </a:prstGeom>
        </p:spPr>
      </p:pic>
    </p:spTree>
    <p:extLst>
      <p:ext uri="{BB962C8B-B14F-4D97-AF65-F5344CB8AC3E}">
        <p14:creationId xmlns:p14="http://schemas.microsoft.com/office/powerpoint/2010/main" val="738859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el 4"/>
          <p:cNvSpPr>
            <a:spLocks noGrp="1"/>
          </p:cNvSpPr>
          <p:nvPr>
            <p:ph type="title"/>
          </p:nvPr>
        </p:nvSpPr>
        <p:spPr/>
        <p:txBody>
          <a:bodyPr/>
          <a:lstStyle/>
          <a:p>
            <a:r>
              <a:rPr lang="de-DE" altLang="de-DE" smtClean="0"/>
              <a:t>Public-Key-Verschlüsselung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127</a:t>
            </a:fld>
            <a:endParaRPr lang="de-DE" dirty="0"/>
          </a:p>
        </p:txBody>
      </p:sp>
      <p:sp>
        <p:nvSpPr>
          <p:cNvPr id="131075" name="Inhaltsplatzhalter 5"/>
          <p:cNvSpPr>
            <a:spLocks noGrp="1"/>
          </p:cNvSpPr>
          <p:nvPr>
            <p:ph sz="quarter" idx="12"/>
          </p:nvPr>
        </p:nvSpPr>
        <p:spPr/>
        <p:txBody>
          <a:bodyPr/>
          <a:lstStyle/>
          <a:p>
            <a:r>
              <a:rPr lang="de-DE" altLang="de-DE" dirty="0" smtClean="0"/>
              <a:t>Vorteil</a:t>
            </a:r>
          </a:p>
          <a:p>
            <a:pPr lvl="1"/>
            <a:r>
              <a:rPr lang="de-DE" altLang="de-DE" dirty="0" smtClean="0"/>
              <a:t>einfacheres Schlüsselmanagement</a:t>
            </a:r>
          </a:p>
          <a:p>
            <a:r>
              <a:rPr lang="de-DE" altLang="de-DE" dirty="0" smtClean="0"/>
              <a:t>Nachteil</a:t>
            </a:r>
          </a:p>
          <a:p>
            <a:pPr lvl="1"/>
            <a:r>
              <a:rPr lang="de-DE" altLang="de-DE" dirty="0" smtClean="0"/>
              <a:t>Ausführung deutlich langsamer als bei SK-Verfahren</a:t>
            </a:r>
          </a:p>
          <a:p>
            <a:endParaRPr lang="de-DE" altLang="de-DE" dirty="0" smtClean="0"/>
          </a:p>
          <a:p>
            <a:r>
              <a:rPr lang="de-DE" altLang="de-DE" dirty="0" smtClean="0"/>
              <a:t>Hybrid-Verfahren: In der Praxis werden PK- mit SK-Verfahren kombiniert, um die Vorteile beider Verfahrensklassen auszunutzen</a:t>
            </a:r>
          </a:p>
        </p:txBody>
      </p:sp>
    </p:spTree>
    <p:extLst>
      <p:ext uri="{BB962C8B-B14F-4D97-AF65-F5344CB8AC3E}">
        <p14:creationId xmlns:p14="http://schemas.microsoft.com/office/powerpoint/2010/main" val="3140660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el 3"/>
          <p:cNvSpPr>
            <a:spLocks noGrp="1"/>
          </p:cNvSpPr>
          <p:nvPr>
            <p:ph type="title"/>
          </p:nvPr>
        </p:nvSpPr>
        <p:spPr/>
        <p:txBody>
          <a:bodyPr/>
          <a:lstStyle/>
          <a:p>
            <a:r>
              <a:rPr lang="de-DE" altLang="de-DE" smtClean="0"/>
              <a:t>Authentifizierung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128</a:t>
            </a:fld>
            <a:endParaRPr lang="de-DE" dirty="0"/>
          </a:p>
        </p:txBody>
      </p:sp>
      <p:sp>
        <p:nvSpPr>
          <p:cNvPr id="132099" name="Inhaltsplatzhalter 6"/>
          <p:cNvSpPr>
            <a:spLocks noGrp="1"/>
          </p:cNvSpPr>
          <p:nvPr>
            <p:ph sz="quarter" idx="12"/>
          </p:nvPr>
        </p:nvSpPr>
        <p:spPr/>
        <p:txBody>
          <a:bodyPr/>
          <a:lstStyle/>
          <a:p>
            <a:r>
              <a:rPr lang="de-DE" altLang="de-DE" dirty="0" smtClean="0"/>
              <a:t>Authentifizierung soll bezwecken, dass der Kommunikationsteilnehmer auch tatsächlich derjenige ist, der er vorgibt zu sein</a:t>
            </a:r>
          </a:p>
        </p:txBody>
      </p:sp>
    </p:spTree>
    <p:extLst>
      <p:ext uri="{BB962C8B-B14F-4D97-AF65-F5344CB8AC3E}">
        <p14:creationId xmlns:p14="http://schemas.microsoft.com/office/powerpoint/2010/main" val="365698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4"/>
          <p:cNvSpPr>
            <a:spLocks noGrp="1"/>
          </p:cNvSpPr>
          <p:nvPr>
            <p:ph type="title"/>
          </p:nvPr>
        </p:nvSpPr>
        <p:spPr/>
        <p:txBody>
          <a:bodyPr/>
          <a:lstStyle/>
          <a:p>
            <a:r>
              <a:rPr lang="de-DE" altLang="de-DE" smtClean="0"/>
              <a:t>Allgemeine Kontrollen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84</a:t>
            </a:fld>
            <a:endParaRPr lang="de-DE" dirty="0"/>
          </a:p>
        </p:txBody>
      </p:sp>
      <p:pic>
        <p:nvPicPr>
          <p:cNvPr id="6" name="Picture 2" descr="D:\WORK\PEARSON\000 FOLIEN\4269\JPG\4269-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433" y="725868"/>
            <a:ext cx="6689725"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308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el 3"/>
          <p:cNvSpPr>
            <a:spLocks noGrp="1"/>
          </p:cNvSpPr>
          <p:nvPr>
            <p:ph type="title"/>
          </p:nvPr>
        </p:nvSpPr>
        <p:spPr/>
        <p:txBody>
          <a:bodyPr/>
          <a:lstStyle/>
          <a:p>
            <a:r>
              <a:rPr lang="de-DE" altLang="de-DE" smtClean="0"/>
              <a:t>Nachrichtenintegrität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129</a:t>
            </a:fld>
            <a:endParaRPr lang="de-DE" dirty="0"/>
          </a:p>
        </p:txBody>
      </p:sp>
      <p:sp>
        <p:nvSpPr>
          <p:cNvPr id="133123" name="Inhaltsplatzhalter 6"/>
          <p:cNvSpPr>
            <a:spLocks noGrp="1"/>
          </p:cNvSpPr>
          <p:nvPr>
            <p:ph sz="quarter" idx="12"/>
          </p:nvPr>
        </p:nvSpPr>
        <p:spPr/>
        <p:txBody>
          <a:bodyPr/>
          <a:lstStyle/>
          <a:p>
            <a:r>
              <a:rPr lang="de-DE" altLang="de-DE" dirty="0" smtClean="0"/>
              <a:t>Nachrichtenintegrität ist gegeben, wenn der Empfänger sichergehen kann, dass die empfangene Nachricht auch genauso abgeschickt wurde</a:t>
            </a:r>
          </a:p>
        </p:txBody>
      </p:sp>
    </p:spTree>
    <p:extLst>
      <p:ext uri="{BB962C8B-B14F-4D97-AF65-F5344CB8AC3E}">
        <p14:creationId xmlns:p14="http://schemas.microsoft.com/office/powerpoint/2010/main" val="3936452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 name="think-cell Slide" r:id="rId5" imgW="360" imgH="360" progId="">
                  <p:embed/>
                </p:oleObj>
              </mc:Choice>
              <mc:Fallback>
                <p:oleObj name="think-cell Slide" r:id="rId5" imgW="360" imgH="360"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0D2F3B65-5D26-4378-875C-153D63999E65}" type="slidenum">
              <a:rPr lang="de-DE" smtClean="0"/>
              <a:pPr/>
              <a:t>130</a:t>
            </a:fld>
            <a:endParaRPr lang="de-DE" dirty="0"/>
          </a:p>
        </p:txBody>
      </p:sp>
      <p:sp>
        <p:nvSpPr>
          <p:cNvPr id="2" name="Title 1"/>
          <p:cNvSpPr>
            <a:spLocks noGrp="1"/>
          </p:cNvSpPr>
          <p:nvPr>
            <p:ph type="title"/>
          </p:nvPr>
        </p:nvSpPr>
        <p:spPr/>
        <p:txBody>
          <a:bodyPr/>
          <a:lstStyle/>
          <a:p>
            <a:r>
              <a:rPr lang="de-DE" dirty="0" smtClean="0"/>
              <a:t>Der neue Hash-Standard SHA-3 (</a:t>
            </a:r>
            <a:r>
              <a:rPr lang="de-DE" dirty="0" err="1" smtClean="0"/>
              <a:t>Keccak</a:t>
            </a:r>
            <a:r>
              <a:rPr lang="de-DE" dirty="0" smtClean="0"/>
              <a:t>) – visualisiert in </a:t>
            </a:r>
            <a:r>
              <a:rPr lang="de-DE" dirty="0" err="1" smtClean="0"/>
              <a:t>CrypTool</a:t>
            </a:r>
            <a:r>
              <a:rPr lang="de-DE" dirty="0" smtClean="0"/>
              <a:t> 2 </a:t>
            </a:r>
            <a:endParaRPr lang="de-DE" dirty="0"/>
          </a:p>
        </p:txBody>
      </p:sp>
      <p:pic>
        <p:nvPicPr>
          <p:cNvPr id="8" name="Picture 2" descr="D:\WORK\PEARSON\000 FOLIEN\4269\JPG\4269-1060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072" y="2368108"/>
            <a:ext cx="67500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484632" y="6002409"/>
            <a:ext cx="1840568" cy="307777"/>
          </a:xfrm>
          <a:prstGeom prst="rect">
            <a:avLst/>
          </a:prstGeom>
        </p:spPr>
        <p:txBody>
          <a:bodyPr wrap="none">
            <a:spAutoFit/>
          </a:bodyPr>
          <a:lstStyle/>
          <a:p>
            <a:r>
              <a:rPr lang="de-DE" b="1" dirty="0"/>
              <a:t>Abbildung 15.10</a:t>
            </a:r>
          </a:p>
        </p:txBody>
      </p:sp>
    </p:spTree>
    <p:extLst>
      <p:ext uri="{BB962C8B-B14F-4D97-AF65-F5344CB8AC3E}">
        <p14:creationId xmlns:p14="http://schemas.microsoft.com/office/powerpoint/2010/main" val="1870684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0" name="think-cell Slide" r:id="rId5" imgW="360" imgH="360" progId="">
                  <p:embed/>
                </p:oleObj>
              </mc:Choice>
              <mc:Fallback>
                <p:oleObj name="think-cell Slide" r:id="rId5" imgW="360" imgH="36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0D2F3B65-5D26-4378-875C-153D63999E65}" type="slidenum">
              <a:rPr lang="de-DE" smtClean="0"/>
              <a:pPr/>
              <a:t>131</a:t>
            </a:fld>
            <a:endParaRPr lang="de-DE" dirty="0"/>
          </a:p>
        </p:txBody>
      </p:sp>
      <p:sp>
        <p:nvSpPr>
          <p:cNvPr id="2" name="Title 1"/>
          <p:cNvSpPr>
            <a:spLocks noGrp="1"/>
          </p:cNvSpPr>
          <p:nvPr>
            <p:ph type="title"/>
          </p:nvPr>
        </p:nvSpPr>
        <p:spPr/>
        <p:txBody>
          <a:bodyPr/>
          <a:lstStyle/>
          <a:p>
            <a:r>
              <a:rPr lang="de-DE" dirty="0" smtClean="0"/>
              <a:t>Der neue Hash-Standard SHA-3 (</a:t>
            </a:r>
            <a:r>
              <a:rPr lang="de-DE" dirty="0" err="1" smtClean="0"/>
              <a:t>Keccak</a:t>
            </a:r>
            <a:r>
              <a:rPr lang="de-DE" dirty="0" smtClean="0"/>
              <a:t>) – visualisiert in </a:t>
            </a:r>
            <a:r>
              <a:rPr lang="de-DE" dirty="0" err="1" smtClean="0"/>
              <a:t>CrypTool</a:t>
            </a:r>
            <a:r>
              <a:rPr lang="de-DE" dirty="0" smtClean="0"/>
              <a:t> 2 (Forts.)</a:t>
            </a:r>
            <a:endParaRPr lang="de-DE" dirty="0"/>
          </a:p>
        </p:txBody>
      </p:sp>
      <p:pic>
        <p:nvPicPr>
          <p:cNvPr id="8" name="Picture 2" descr="D:\WORK\PEARSON\000 FOLIEN\4269\JPG\4269-1060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6975" y="1314450"/>
            <a:ext cx="67500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484632" y="6002409"/>
            <a:ext cx="1840568" cy="307777"/>
          </a:xfrm>
          <a:prstGeom prst="rect">
            <a:avLst/>
          </a:prstGeom>
        </p:spPr>
        <p:txBody>
          <a:bodyPr wrap="none">
            <a:spAutoFit/>
          </a:bodyPr>
          <a:lstStyle/>
          <a:p>
            <a:r>
              <a:rPr lang="de-DE" b="1" dirty="0"/>
              <a:t>Abbildung 15.10</a:t>
            </a:r>
          </a:p>
        </p:txBody>
      </p:sp>
    </p:spTree>
    <p:extLst>
      <p:ext uri="{BB962C8B-B14F-4D97-AF65-F5344CB8AC3E}">
        <p14:creationId xmlns:p14="http://schemas.microsoft.com/office/powerpoint/2010/main" val="49614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4" name="think-cell Slide" r:id="rId5" imgW="360" imgH="360" progId="">
                  <p:embed/>
                </p:oleObj>
              </mc:Choice>
              <mc:Fallback>
                <p:oleObj name="think-cell Slide" r:id="rId5" imgW="360" imgH="36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0D2F3B65-5D26-4378-875C-153D63999E65}" type="slidenum">
              <a:rPr lang="de-DE" smtClean="0"/>
              <a:pPr/>
              <a:t>132</a:t>
            </a:fld>
            <a:endParaRPr lang="de-DE" dirty="0"/>
          </a:p>
        </p:txBody>
      </p:sp>
      <p:sp>
        <p:nvSpPr>
          <p:cNvPr id="2" name="Title 1"/>
          <p:cNvSpPr>
            <a:spLocks noGrp="1"/>
          </p:cNvSpPr>
          <p:nvPr>
            <p:ph type="title"/>
          </p:nvPr>
        </p:nvSpPr>
        <p:spPr/>
        <p:txBody>
          <a:bodyPr/>
          <a:lstStyle/>
          <a:p>
            <a:r>
              <a:rPr lang="de-DE" dirty="0" smtClean="0"/>
              <a:t>Der neue Hash-Standard SHA-3 (</a:t>
            </a:r>
            <a:r>
              <a:rPr lang="de-DE" dirty="0" err="1" smtClean="0"/>
              <a:t>Keccak</a:t>
            </a:r>
            <a:r>
              <a:rPr lang="de-DE" dirty="0" smtClean="0"/>
              <a:t>) – visualisiert in </a:t>
            </a:r>
            <a:r>
              <a:rPr lang="de-DE" dirty="0" err="1" smtClean="0"/>
              <a:t>CrypTool</a:t>
            </a:r>
            <a:r>
              <a:rPr lang="de-DE" dirty="0" smtClean="0"/>
              <a:t> 2 (Forts.)</a:t>
            </a:r>
            <a:endParaRPr lang="de-DE" dirty="0"/>
          </a:p>
        </p:txBody>
      </p:sp>
      <p:pic>
        <p:nvPicPr>
          <p:cNvPr id="8" name="Picture 2" descr="D:\WORK\PEARSON\000 FOLIEN\4269\JPG\4269-1060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784" y="2043487"/>
            <a:ext cx="8578797" cy="154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137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a:t>Ökonomie der Informationssicherheit – </a:t>
            </a:r>
            <a:r>
              <a:rPr lang="de-DE" sz="2000" dirty="0" smtClean="0"/>
              <a:t>Zitronen </a:t>
            </a:r>
            <a:r>
              <a:rPr lang="de-DE" sz="2000" dirty="0"/>
              <a:t>oder Trittbrettfahrer: Warum es </a:t>
            </a:r>
            <a:r>
              <a:rPr lang="de-DE" sz="2000" dirty="0" smtClean="0"/>
              <a:t>unsichere Software </a:t>
            </a:r>
            <a:r>
              <a:rPr lang="de-DE" sz="2000" dirty="0"/>
              <a:t>gibt</a:t>
            </a:r>
          </a:p>
        </p:txBody>
      </p:sp>
      <p:sp>
        <p:nvSpPr>
          <p:cNvPr id="3" name="Slide Number Placeholder 2"/>
          <p:cNvSpPr>
            <a:spLocks noGrp="1"/>
          </p:cNvSpPr>
          <p:nvPr>
            <p:ph type="sldNum" sz="quarter" idx="11"/>
          </p:nvPr>
        </p:nvSpPr>
        <p:spPr/>
        <p:txBody>
          <a:bodyPr/>
          <a:lstStyle/>
          <a:p>
            <a:pPr>
              <a:defRPr/>
            </a:pPr>
            <a:fld id="{0D2F3B65-5D26-4378-875C-153D63999E65}" type="slidenum">
              <a:rPr lang="de-DE" smtClean="0"/>
              <a:pPr>
                <a:defRPr/>
              </a:pPr>
              <a:t>133</a:t>
            </a:fld>
            <a:endParaRPr lang="de-DE" dirty="0"/>
          </a:p>
        </p:txBody>
      </p:sp>
      <p:sp>
        <p:nvSpPr>
          <p:cNvPr id="4" name="Content Placeholder 3"/>
          <p:cNvSpPr>
            <a:spLocks noGrp="1"/>
          </p:cNvSpPr>
          <p:nvPr>
            <p:ph sz="quarter" idx="12"/>
          </p:nvPr>
        </p:nvSpPr>
        <p:spPr/>
        <p:txBody>
          <a:bodyPr>
            <a:normAutofit/>
          </a:bodyPr>
          <a:lstStyle/>
          <a:p>
            <a:r>
              <a:rPr lang="de-DE" sz="1800" dirty="0" smtClean="0"/>
              <a:t>Economics </a:t>
            </a:r>
            <a:r>
              <a:rPr lang="de-DE" sz="1800" dirty="0" err="1" smtClean="0"/>
              <a:t>of</a:t>
            </a:r>
            <a:r>
              <a:rPr lang="de-DE" sz="1800" dirty="0" smtClean="0"/>
              <a:t> Information Security beschäftigt sich mit:</a:t>
            </a:r>
          </a:p>
          <a:p>
            <a:pPr lvl="1"/>
            <a:r>
              <a:rPr lang="de-DE" sz="1800" dirty="0" smtClean="0"/>
              <a:t>optimalen </a:t>
            </a:r>
            <a:r>
              <a:rPr lang="de-DE" sz="1800" dirty="0"/>
              <a:t>Veröffentlichungsstrategien für Sicherheitslücken,</a:t>
            </a:r>
          </a:p>
          <a:p>
            <a:pPr lvl="1"/>
            <a:r>
              <a:rPr lang="de-DE" sz="1800" dirty="0" smtClean="0"/>
              <a:t>der </a:t>
            </a:r>
            <a:r>
              <a:rPr lang="de-DE" sz="1800" dirty="0"/>
              <a:t>Informationsasymmetrie und dem Zitronenproblem,</a:t>
            </a:r>
          </a:p>
          <a:p>
            <a:pPr lvl="1"/>
            <a:r>
              <a:rPr lang="de-DE" sz="1800" dirty="0" smtClean="0"/>
              <a:t>Marktmechanismen</a:t>
            </a:r>
            <a:r>
              <a:rPr lang="de-DE" sz="1800" dirty="0"/>
              <a:t>, die dem </a:t>
            </a:r>
            <a:r>
              <a:rPr lang="de-DE" sz="1800" dirty="0" smtClean="0"/>
              <a:t>Marktversagen aufgrund </a:t>
            </a:r>
            <a:r>
              <a:rPr lang="de-DE" sz="1800" dirty="0"/>
              <a:t>der Informationsasymmetrie </a:t>
            </a:r>
            <a:r>
              <a:rPr lang="de-DE" sz="1800" dirty="0" smtClean="0"/>
              <a:t>entgegenwirken sollen</a:t>
            </a:r>
            <a:r>
              <a:rPr lang="de-DE" sz="1800" dirty="0"/>
              <a:t>, sowie</a:t>
            </a:r>
          </a:p>
          <a:p>
            <a:pPr lvl="1"/>
            <a:r>
              <a:rPr lang="de-DE" sz="1800" dirty="0" smtClean="0"/>
              <a:t>der </a:t>
            </a:r>
            <a:r>
              <a:rPr lang="de-DE" sz="1800" dirty="0"/>
              <a:t>Diskrepanz zwischen der bekundeten </a:t>
            </a:r>
            <a:r>
              <a:rPr lang="de-DE" sz="1800" dirty="0" smtClean="0"/>
              <a:t>und der </a:t>
            </a:r>
            <a:r>
              <a:rPr lang="de-DE" sz="1800" dirty="0"/>
              <a:t>tatsächlich beobachteten Bewertung </a:t>
            </a:r>
            <a:r>
              <a:rPr lang="de-DE" sz="1800" dirty="0" smtClean="0"/>
              <a:t>der eigenen Privatsphäre</a:t>
            </a:r>
          </a:p>
          <a:p>
            <a:r>
              <a:rPr lang="de-DE" sz="1800" dirty="0" smtClean="0"/>
              <a:t>Zitronenproblem: Ein Käufer eines Produktes kann die Qualität des Produktes aufgrund von Informationsasymmetrie nicht einschätzen</a:t>
            </a:r>
          </a:p>
          <a:p>
            <a:r>
              <a:rPr lang="de-DE" sz="1800" dirty="0" smtClean="0"/>
              <a:t>Nutzer eines Netzwerkes tragen nicht im vollen Umfang Konsequenzen, sollten sie als schwächster Knoten einem Einbruch zum Opfer fallen (aber, sie profitieren von Investitionen eines einzelnen Knotens in Sicherheit</a:t>
            </a:r>
            <a:r>
              <a:rPr lang="de-DE" sz="1800" dirty="0"/>
              <a:t>)</a:t>
            </a:r>
          </a:p>
        </p:txBody>
      </p:sp>
      <p:sp>
        <p:nvSpPr>
          <p:cNvPr id="5" name="Subtitle 4"/>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7130835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el 4"/>
          <p:cNvSpPr>
            <a:spLocks noGrp="1"/>
          </p:cNvSpPr>
          <p:nvPr>
            <p:ph type="title"/>
          </p:nvPr>
        </p:nvSpPr>
        <p:spPr/>
        <p:txBody>
          <a:bodyPr/>
          <a:lstStyle/>
          <a:p>
            <a:r>
              <a:rPr lang="de-DE" altLang="de-DE" smtClean="0"/>
              <a:t>Einsatz von Kryptografie</a:t>
            </a:r>
            <a:br>
              <a:rPr lang="de-DE" altLang="de-DE" smtClean="0"/>
            </a:br>
            <a:r>
              <a:rPr lang="de-DE" altLang="de-DE" smtClean="0"/>
              <a:t>im Unternehmen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134</a:t>
            </a:fld>
            <a:endParaRPr lang="de-DE" dirty="0"/>
          </a:p>
        </p:txBody>
      </p:sp>
      <p:sp>
        <p:nvSpPr>
          <p:cNvPr id="134147" name="Inhaltsplatzhalter 5"/>
          <p:cNvSpPr>
            <a:spLocks noGrp="1"/>
          </p:cNvSpPr>
          <p:nvPr>
            <p:ph sz="quarter" idx="12"/>
          </p:nvPr>
        </p:nvSpPr>
        <p:spPr/>
        <p:txBody>
          <a:bodyPr/>
          <a:lstStyle/>
          <a:p>
            <a:r>
              <a:rPr lang="de-DE" altLang="de-DE" smtClean="0"/>
              <a:t>Unternehmensspezifische Entscheidungen</a:t>
            </a:r>
          </a:p>
          <a:p>
            <a:pPr lvl="1"/>
            <a:r>
              <a:rPr lang="de-DE" altLang="de-DE" smtClean="0"/>
              <a:t>Wie sensibel sind die Daten?</a:t>
            </a:r>
          </a:p>
          <a:p>
            <a:pPr lvl="1"/>
            <a:r>
              <a:rPr lang="de-DE" altLang="de-DE" smtClean="0"/>
              <a:t>Wie lange ist der Inhalt geheim zu halten?</a:t>
            </a:r>
          </a:p>
          <a:p>
            <a:pPr lvl="1"/>
            <a:r>
              <a:rPr lang="de-DE" altLang="de-DE" smtClean="0"/>
              <a:t>Geht es um gespeicherte (data at rest) oder übertragene (data in transit) Daten, deren Vertraulichkeit zu schützen ist?</a:t>
            </a:r>
          </a:p>
          <a:p>
            <a:pPr lvl="1"/>
            <a:r>
              <a:rPr lang="de-DE" altLang="de-DE" smtClean="0"/>
              <a:t>Sind die Daten aufgrund von firmeneigenen oder regulatorischen Vorgaben zu schützen?</a:t>
            </a:r>
          </a:p>
          <a:p>
            <a:pPr lvl="1"/>
            <a:r>
              <a:rPr lang="de-DE" altLang="de-DE" smtClean="0"/>
              <a:t>Wie sicher ist die Umgebung, in der die Verschlüsselung stattfindet?</a:t>
            </a:r>
            <a:endParaRPr lang="de-DE" altLang="de-DE" dirty="0" smtClean="0"/>
          </a:p>
        </p:txBody>
      </p:sp>
    </p:spTree>
    <p:extLst>
      <p:ext uri="{BB962C8B-B14F-4D97-AF65-F5344CB8AC3E}">
        <p14:creationId xmlns:p14="http://schemas.microsoft.com/office/powerpoint/2010/main" val="2140935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4"/>
          <p:cNvSpPr>
            <a:spLocks noGrp="1"/>
          </p:cNvSpPr>
          <p:nvPr>
            <p:ph type="title"/>
          </p:nvPr>
        </p:nvSpPr>
        <p:spPr/>
        <p:txBody>
          <a:bodyPr/>
          <a:lstStyle/>
          <a:p>
            <a:r>
              <a:rPr lang="de-DE" altLang="de-DE" smtClean="0"/>
              <a:t>Einsatz von Kryptografie</a:t>
            </a:r>
            <a:br>
              <a:rPr lang="de-DE" altLang="de-DE" smtClean="0"/>
            </a:br>
            <a:r>
              <a:rPr lang="de-DE" altLang="de-DE" smtClean="0"/>
              <a:t>im Unternehmen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135</a:t>
            </a:fld>
            <a:endParaRPr lang="de-DE" dirty="0"/>
          </a:p>
        </p:txBody>
      </p:sp>
      <p:sp>
        <p:nvSpPr>
          <p:cNvPr id="135171" name="Inhaltsplatzhalter 5"/>
          <p:cNvSpPr>
            <a:spLocks noGrp="1"/>
          </p:cNvSpPr>
          <p:nvPr>
            <p:ph sz="quarter" idx="12"/>
          </p:nvPr>
        </p:nvSpPr>
        <p:spPr/>
        <p:txBody>
          <a:bodyPr/>
          <a:lstStyle/>
          <a:p>
            <a:r>
              <a:rPr lang="de-DE" altLang="de-DE" dirty="0" smtClean="0"/>
              <a:t>Unternehmensspezifische Entscheidungen</a:t>
            </a:r>
          </a:p>
          <a:p>
            <a:pPr lvl="1"/>
            <a:r>
              <a:rPr lang="de-DE" altLang="de-DE" dirty="0" smtClean="0"/>
              <a:t>Soll Hardware- oder Softwareverschlüsselung angewandt werden?</a:t>
            </a:r>
          </a:p>
          <a:p>
            <a:pPr lvl="1"/>
            <a:r>
              <a:rPr lang="de-DE" altLang="de-DE" dirty="0" smtClean="0"/>
              <a:t>Müssen die Implementierungen zertifiziert sein?</a:t>
            </a:r>
          </a:p>
          <a:p>
            <a:pPr lvl="1"/>
            <a:r>
              <a:rPr lang="de-DE" altLang="de-DE" dirty="0" smtClean="0"/>
              <a:t>Muss die Verschlüsselung Ende-zu-Ende oder „nur“ von Tür-zu-Tür erfolgen?</a:t>
            </a:r>
          </a:p>
          <a:p>
            <a:r>
              <a:rPr lang="de-DE" altLang="de-DE" dirty="0" smtClean="0"/>
              <a:t>Unternehmen müssen verstehen, wie man Kryptografie implementiert und betreibt</a:t>
            </a:r>
          </a:p>
        </p:txBody>
      </p:sp>
    </p:spTree>
    <p:extLst>
      <p:ext uri="{BB962C8B-B14F-4D97-AF65-F5344CB8AC3E}">
        <p14:creationId xmlns:p14="http://schemas.microsoft.com/office/powerpoint/2010/main" val="15971086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el 4"/>
          <p:cNvSpPr>
            <a:spLocks noGrp="1"/>
          </p:cNvSpPr>
          <p:nvPr>
            <p:ph type="title"/>
          </p:nvPr>
        </p:nvSpPr>
        <p:spPr/>
        <p:txBody>
          <a:bodyPr/>
          <a:lstStyle/>
          <a:p>
            <a:r>
              <a:rPr lang="de-DE" altLang="de-DE" smtClean="0"/>
              <a:t>Sicherheit im E-Commerce durch Kryptografie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136</a:t>
            </a:fld>
            <a:endParaRPr lang="de-DE" dirty="0"/>
          </a:p>
        </p:txBody>
      </p:sp>
      <p:sp>
        <p:nvSpPr>
          <p:cNvPr id="136195" name="Inhaltsplatzhalter 5"/>
          <p:cNvSpPr>
            <a:spLocks noGrp="1"/>
          </p:cNvSpPr>
          <p:nvPr>
            <p:ph sz="quarter" idx="12"/>
          </p:nvPr>
        </p:nvSpPr>
        <p:spPr/>
        <p:txBody>
          <a:bodyPr/>
          <a:lstStyle/>
          <a:p>
            <a:r>
              <a:rPr lang="de-DE" altLang="de-DE" smtClean="0"/>
              <a:t>Daten aller Käufer und Verkäufer müssen vertraulich bleiben (Schutzziel Vertraulichkeit)</a:t>
            </a:r>
          </a:p>
          <a:p>
            <a:r>
              <a:rPr lang="de-DE" altLang="de-DE" smtClean="0"/>
              <a:t>Aufträge müssen den Willen des Käufers bzw. Verkäufers wiederspiegeln (Schutzziel Integrität)</a:t>
            </a:r>
          </a:p>
          <a:p>
            <a:r>
              <a:rPr lang="de-DE" altLang="de-DE" smtClean="0"/>
              <a:t>Ausgelöste Transaktionen sollen nicht abgestritten werden können</a:t>
            </a:r>
            <a:br>
              <a:rPr lang="de-DE" altLang="de-DE" smtClean="0"/>
            </a:br>
            <a:r>
              <a:rPr lang="de-DE" altLang="de-DE" smtClean="0"/>
              <a:t>(Schutzziel Zurechenbarkeit)</a:t>
            </a:r>
            <a:endParaRPr lang="de-DE" altLang="de-DE" dirty="0" smtClean="0"/>
          </a:p>
        </p:txBody>
      </p:sp>
    </p:spTree>
    <p:extLst>
      <p:ext uri="{BB962C8B-B14F-4D97-AF65-F5344CB8AC3E}">
        <p14:creationId xmlns:p14="http://schemas.microsoft.com/office/powerpoint/2010/main" val="2087602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el 4"/>
          <p:cNvSpPr>
            <a:spLocks noGrp="1"/>
          </p:cNvSpPr>
          <p:nvPr>
            <p:ph type="title"/>
          </p:nvPr>
        </p:nvSpPr>
        <p:spPr/>
        <p:txBody>
          <a:bodyPr/>
          <a:lstStyle/>
          <a:p>
            <a:r>
              <a:rPr lang="de-DE" altLang="de-DE" smtClean="0"/>
              <a:t>Sicherheit im E-Commerce durch Kryptografie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137</a:t>
            </a:fld>
            <a:endParaRPr lang="de-DE" dirty="0"/>
          </a:p>
        </p:txBody>
      </p:sp>
      <p:sp>
        <p:nvSpPr>
          <p:cNvPr id="137219" name="Inhaltsplatzhalter 5"/>
          <p:cNvSpPr>
            <a:spLocks noGrp="1"/>
          </p:cNvSpPr>
          <p:nvPr>
            <p:ph sz="quarter" idx="12"/>
          </p:nvPr>
        </p:nvSpPr>
        <p:spPr/>
        <p:txBody>
          <a:bodyPr/>
          <a:lstStyle/>
          <a:p>
            <a:r>
              <a:rPr lang="de-DE" altLang="de-DE" dirty="0" smtClean="0"/>
              <a:t>ein Großteil des Onlinehandels zwischen Unternehmen wird über Value </a:t>
            </a:r>
            <a:r>
              <a:rPr lang="de-DE" altLang="de-DE" dirty="0" err="1" smtClean="0"/>
              <a:t>Added</a:t>
            </a:r>
            <a:r>
              <a:rPr lang="de-DE" altLang="de-DE" dirty="0" smtClean="0"/>
              <a:t> Networks (VANs), privatwirtschaftlich betriebenen Netzwerken, abgewickelt</a:t>
            </a:r>
          </a:p>
          <a:p>
            <a:r>
              <a:rPr lang="de-DE" altLang="de-DE" dirty="0" smtClean="0"/>
              <a:t>EDI-Transaktionen (Electronic Data Interchange) über das Internet werden zur Hälfte bis zu einem Zehntel der Kosten für VAN-basierte Transaktionen ausgeführt, müssen aber geschützt werden</a:t>
            </a:r>
          </a:p>
        </p:txBody>
      </p:sp>
    </p:spTree>
    <p:extLst>
      <p:ext uri="{BB962C8B-B14F-4D97-AF65-F5344CB8AC3E}">
        <p14:creationId xmlns:p14="http://schemas.microsoft.com/office/powerpoint/2010/main" val="4270070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3"/>
          <p:cNvSpPr>
            <a:spLocks noGrp="1"/>
          </p:cNvSpPr>
          <p:nvPr>
            <p:ph type="title"/>
          </p:nvPr>
        </p:nvSpPr>
        <p:spPr/>
        <p:txBody>
          <a:bodyPr/>
          <a:lstStyle/>
          <a:p>
            <a:r>
              <a:rPr lang="de-DE" altLang="de-DE" smtClean="0"/>
              <a:t>Elektronische Signatur</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138</a:t>
            </a:fld>
            <a:endParaRPr lang="de-DE" dirty="0"/>
          </a:p>
        </p:txBody>
      </p:sp>
      <p:sp>
        <p:nvSpPr>
          <p:cNvPr id="138243" name="Inhaltsplatzhalter 6"/>
          <p:cNvSpPr>
            <a:spLocks noGrp="1"/>
          </p:cNvSpPr>
          <p:nvPr>
            <p:ph sz="quarter" idx="12"/>
          </p:nvPr>
        </p:nvSpPr>
        <p:spPr/>
        <p:txBody>
          <a:bodyPr/>
          <a:lstStyle/>
          <a:p>
            <a:r>
              <a:rPr lang="de-DE" altLang="de-DE" dirty="0" smtClean="0"/>
              <a:t>ein digitaler Code, der einer elektronisch übertragenen Nachricht hinzugefügt wird, um ihren Inhalt und den Sender eindeutig zu identifizieren</a:t>
            </a:r>
          </a:p>
        </p:txBody>
      </p:sp>
    </p:spTree>
    <p:extLst>
      <p:ext uri="{BB962C8B-B14F-4D97-AF65-F5344CB8AC3E}">
        <p14:creationId xmlns:p14="http://schemas.microsoft.com/office/powerpoint/2010/main" val="157884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r>
              <a:rPr lang="de-DE" altLang="de-DE" smtClean="0"/>
              <a:t>Sicherheit in Netzwerken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85</a:t>
            </a:fld>
            <a:endParaRPr lang="de-DE" dirty="0"/>
          </a:p>
        </p:txBody>
      </p:sp>
      <p:sp>
        <p:nvSpPr>
          <p:cNvPr id="88067" name="Inhaltsplatzhalter 4"/>
          <p:cNvSpPr>
            <a:spLocks noGrp="1"/>
          </p:cNvSpPr>
          <p:nvPr>
            <p:ph sz="quarter" idx="12"/>
          </p:nvPr>
        </p:nvSpPr>
        <p:spPr/>
        <p:txBody>
          <a:bodyPr/>
          <a:lstStyle/>
          <a:p>
            <a:r>
              <a:rPr lang="de-DE" altLang="de-DE" dirty="0" smtClean="0"/>
              <a:t>Zugriffskontrolle:</a:t>
            </a:r>
            <a:br>
              <a:rPr lang="de-DE" altLang="de-DE" dirty="0" smtClean="0"/>
            </a:br>
            <a:r>
              <a:rPr lang="de-DE" altLang="de-DE" dirty="0" smtClean="0"/>
              <a:t>Alle Strategien und Prozeduren, die ein Unternehmen einsetzt, um unberechtigten Zugriff auf Systeme zu verhindern</a:t>
            </a:r>
          </a:p>
          <a:p>
            <a:endParaRPr lang="de-DE" altLang="de-DE" dirty="0" smtClean="0"/>
          </a:p>
        </p:txBody>
      </p:sp>
    </p:spTree>
    <p:extLst>
      <p:ext uri="{BB962C8B-B14F-4D97-AF65-F5344CB8AC3E}">
        <p14:creationId xmlns:p14="http://schemas.microsoft.com/office/powerpoint/2010/main" val="2186323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D2F3B65-5D26-4378-875C-153D63999E65}" type="slidenum">
              <a:rPr lang="de-DE" smtClean="0"/>
              <a:pPr/>
              <a:t>139</a:t>
            </a:fld>
            <a:endParaRPr lang="de-DE" dirty="0"/>
          </a:p>
        </p:txBody>
      </p:sp>
      <p:sp>
        <p:nvSpPr>
          <p:cNvPr id="139266" name="Titel 3"/>
          <p:cNvSpPr>
            <a:spLocks noGrp="1"/>
          </p:cNvSpPr>
          <p:nvPr>
            <p:ph type="title"/>
          </p:nvPr>
        </p:nvSpPr>
        <p:spPr/>
        <p:txBody>
          <a:bodyPr/>
          <a:lstStyle/>
          <a:p>
            <a:r>
              <a:rPr lang="de-DE" altLang="de-DE" dirty="0" smtClean="0"/>
              <a:t>Darstellung der Abläufe und Komponenten bei der Erstellung einer elektronischen Signatur</a:t>
            </a:r>
          </a:p>
        </p:txBody>
      </p:sp>
      <p:pic>
        <p:nvPicPr>
          <p:cNvPr id="6" name="Picture 2" descr="D:\WORK\PEARSON\000 FOLIEN\4269\JPG\4269-106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675" y="1331913"/>
            <a:ext cx="67246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84632" y="6002409"/>
            <a:ext cx="1840568" cy="307777"/>
          </a:xfrm>
          <a:prstGeom prst="rect">
            <a:avLst/>
          </a:prstGeom>
        </p:spPr>
        <p:txBody>
          <a:bodyPr wrap="none">
            <a:spAutoFit/>
          </a:bodyPr>
          <a:lstStyle/>
          <a:p>
            <a:r>
              <a:rPr lang="de-DE" b="1" dirty="0"/>
              <a:t>Abbildung </a:t>
            </a:r>
            <a:r>
              <a:rPr lang="de-DE" b="1" dirty="0" smtClean="0"/>
              <a:t>15.11</a:t>
            </a:r>
            <a:endParaRPr lang="de-DE" b="1" dirty="0"/>
          </a:p>
        </p:txBody>
      </p:sp>
    </p:spTree>
    <p:extLst>
      <p:ext uri="{BB962C8B-B14F-4D97-AF65-F5344CB8AC3E}">
        <p14:creationId xmlns:p14="http://schemas.microsoft.com/office/powerpoint/2010/main" val="23646816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D2F3B65-5D26-4378-875C-153D63999E65}" type="slidenum">
              <a:rPr lang="de-DE" smtClean="0"/>
              <a:pPr/>
              <a:t>140</a:t>
            </a:fld>
            <a:endParaRPr lang="de-DE" dirty="0"/>
          </a:p>
        </p:txBody>
      </p:sp>
      <p:sp>
        <p:nvSpPr>
          <p:cNvPr id="139266" name="Titel 3"/>
          <p:cNvSpPr>
            <a:spLocks noGrp="1"/>
          </p:cNvSpPr>
          <p:nvPr>
            <p:ph type="title"/>
          </p:nvPr>
        </p:nvSpPr>
        <p:spPr/>
        <p:txBody>
          <a:bodyPr/>
          <a:lstStyle/>
          <a:p>
            <a:r>
              <a:rPr lang="de-DE" altLang="de-DE" dirty="0" smtClean="0"/>
              <a:t>Darstellung der Abläufe und Komponenten bei der Erstellung einer elektronischen Signatur (Forts.)</a:t>
            </a:r>
          </a:p>
        </p:txBody>
      </p:sp>
      <p:pic>
        <p:nvPicPr>
          <p:cNvPr id="6" name="Picture 2" descr="D:\WORK\PEARSON\000 FOLIEN\4269\JPG\4269-106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20" y="1669774"/>
            <a:ext cx="7925537" cy="24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719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el 3"/>
          <p:cNvSpPr>
            <a:spLocks noGrp="1"/>
          </p:cNvSpPr>
          <p:nvPr>
            <p:ph type="title"/>
          </p:nvPr>
        </p:nvSpPr>
        <p:spPr/>
        <p:txBody>
          <a:bodyPr/>
          <a:lstStyle/>
          <a:p>
            <a:r>
              <a:rPr lang="de-DE" altLang="de-DE" smtClean="0"/>
              <a:t>Digitales Zertifikat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141</a:t>
            </a:fld>
            <a:endParaRPr lang="de-DE" dirty="0"/>
          </a:p>
        </p:txBody>
      </p:sp>
      <p:sp>
        <p:nvSpPr>
          <p:cNvPr id="140291" name="Inhaltsplatzhalter 6"/>
          <p:cNvSpPr>
            <a:spLocks noGrp="1"/>
          </p:cNvSpPr>
          <p:nvPr>
            <p:ph sz="quarter" idx="12"/>
          </p:nvPr>
        </p:nvSpPr>
        <p:spPr/>
        <p:txBody>
          <a:bodyPr/>
          <a:lstStyle/>
          <a:p>
            <a:r>
              <a:rPr lang="de-DE" altLang="de-DE" dirty="0" smtClean="0"/>
              <a:t>Enthält in einem standardisierten Format den beglaubigten öffentlichen Schlüssel des Teilnehmers. Mit dem im Zertifikat des Senders enthaltenen öffentlichen Schlüssel kann man die Authentizität einer empfangenen Nachricht prüfen und eine Antwort nur für diesen Sender lesbar verschlüsseln.</a:t>
            </a:r>
          </a:p>
        </p:txBody>
      </p:sp>
    </p:spTree>
    <p:extLst>
      <p:ext uri="{BB962C8B-B14F-4D97-AF65-F5344CB8AC3E}">
        <p14:creationId xmlns:p14="http://schemas.microsoft.com/office/powerpoint/2010/main" val="136812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el 1"/>
          <p:cNvSpPr>
            <a:spLocks noGrp="1"/>
          </p:cNvSpPr>
          <p:nvPr>
            <p:ph type="title"/>
          </p:nvPr>
        </p:nvSpPr>
        <p:spPr/>
        <p:txBody>
          <a:bodyPr/>
          <a:lstStyle/>
          <a:p>
            <a:r>
              <a:rPr lang="de-DE" altLang="de-DE" smtClean="0"/>
              <a:t>Certificate Authority</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142</a:t>
            </a:fld>
            <a:endParaRPr lang="de-DE" dirty="0"/>
          </a:p>
        </p:txBody>
      </p:sp>
      <p:sp>
        <p:nvSpPr>
          <p:cNvPr id="141315" name="Inhaltsplatzhalter 2"/>
          <p:cNvSpPr>
            <a:spLocks noGrp="1"/>
          </p:cNvSpPr>
          <p:nvPr>
            <p:ph sz="quarter" idx="12"/>
          </p:nvPr>
        </p:nvSpPr>
        <p:spPr/>
        <p:txBody>
          <a:bodyPr/>
          <a:lstStyle/>
          <a:p>
            <a:r>
              <a:rPr lang="de-DE" altLang="de-DE" dirty="0" smtClean="0"/>
              <a:t>Auch: Zertifizierungsstelle (CA). Organisation, die Zertifikate ausstellt und überprüft.</a:t>
            </a:r>
          </a:p>
        </p:txBody>
      </p:sp>
    </p:spTree>
    <p:extLst>
      <p:ext uri="{BB962C8B-B14F-4D97-AF65-F5344CB8AC3E}">
        <p14:creationId xmlns:p14="http://schemas.microsoft.com/office/powerpoint/2010/main" val="3996544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el 1"/>
          <p:cNvSpPr>
            <a:spLocks noGrp="1"/>
          </p:cNvSpPr>
          <p:nvPr>
            <p:ph type="title"/>
          </p:nvPr>
        </p:nvSpPr>
        <p:spPr/>
        <p:txBody>
          <a:bodyPr/>
          <a:lstStyle/>
          <a:p>
            <a:r>
              <a:rPr lang="de-DE" altLang="de-DE" smtClean="0"/>
              <a:t>Certificate Revocation List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143</a:t>
            </a:fld>
            <a:endParaRPr lang="de-DE" dirty="0"/>
          </a:p>
        </p:txBody>
      </p:sp>
      <p:sp>
        <p:nvSpPr>
          <p:cNvPr id="142339" name="Inhaltsplatzhalter 2"/>
          <p:cNvSpPr>
            <a:spLocks noGrp="1"/>
          </p:cNvSpPr>
          <p:nvPr>
            <p:ph sz="quarter" idx="12"/>
          </p:nvPr>
        </p:nvSpPr>
        <p:spPr/>
        <p:txBody>
          <a:bodyPr/>
          <a:lstStyle/>
          <a:p>
            <a:r>
              <a:rPr lang="de-DE" altLang="de-DE" dirty="0" smtClean="0"/>
              <a:t>Auch: Zertifikatsperrliste. Ermöglicht das Sperren eines Zertifikats z.B. dann, wenn der zugehörige private Schlüssel kompromittiert wurde (z.B. von einem Täter entwendet).</a:t>
            </a:r>
          </a:p>
        </p:txBody>
      </p:sp>
    </p:spTree>
    <p:extLst>
      <p:ext uri="{BB962C8B-B14F-4D97-AF65-F5344CB8AC3E}">
        <p14:creationId xmlns:p14="http://schemas.microsoft.com/office/powerpoint/2010/main" val="27756806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Digitale Zertifikate</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144</a:t>
            </a:fld>
            <a:endParaRPr lang="de-DE" dirty="0"/>
          </a:p>
        </p:txBody>
      </p:sp>
      <p:pic>
        <p:nvPicPr>
          <p:cNvPr id="6" name="Picture 2" descr="D:\WORK\PEARSON\000 FOLIEN\4269\JPG\4269-1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90" y="890546"/>
            <a:ext cx="7645199" cy="51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524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el 1"/>
          <p:cNvSpPr>
            <a:spLocks noGrp="1"/>
          </p:cNvSpPr>
          <p:nvPr>
            <p:ph type="title"/>
          </p:nvPr>
        </p:nvSpPr>
        <p:spPr/>
        <p:txBody>
          <a:bodyPr/>
          <a:lstStyle/>
          <a:p>
            <a:r>
              <a:rPr lang="de-DE" altLang="de-DE" dirty="0" err="1" smtClean="0"/>
              <a:t>PKI</a:t>
            </a:r>
            <a:r>
              <a:rPr lang="de-DE" altLang="de-DE" dirty="0" smtClean="0"/>
              <a:t> (Public Key Infrastructure)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145</a:t>
            </a:fld>
            <a:endParaRPr lang="de-DE" dirty="0"/>
          </a:p>
        </p:txBody>
      </p:sp>
      <p:sp>
        <p:nvSpPr>
          <p:cNvPr id="143363" name="Inhaltsplatzhalter 2"/>
          <p:cNvSpPr>
            <a:spLocks noGrp="1"/>
          </p:cNvSpPr>
          <p:nvPr>
            <p:ph sz="quarter" idx="12"/>
          </p:nvPr>
        </p:nvSpPr>
        <p:spPr/>
        <p:txBody>
          <a:bodyPr/>
          <a:lstStyle/>
          <a:p>
            <a:r>
              <a:rPr lang="de-DE" altLang="de-DE" dirty="0" smtClean="0"/>
              <a:t>System mit allen Komponenten zur Erstellung öffentlicher und privater Schlüssel und digitaler Zertifikate und aller damit verbundenen Prozesse in der (produktiven) Nutzung</a:t>
            </a:r>
          </a:p>
        </p:txBody>
      </p:sp>
    </p:spTree>
    <p:extLst>
      <p:ext uri="{BB962C8B-B14F-4D97-AF65-F5344CB8AC3E}">
        <p14:creationId xmlns:p14="http://schemas.microsoft.com/office/powerpoint/2010/main" val="3516098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el 4"/>
          <p:cNvSpPr>
            <a:spLocks noGrp="1"/>
          </p:cNvSpPr>
          <p:nvPr>
            <p:ph type="title"/>
          </p:nvPr>
        </p:nvSpPr>
        <p:spPr/>
        <p:txBody>
          <a:bodyPr/>
          <a:lstStyle/>
          <a:p>
            <a:r>
              <a:rPr lang="de-DE" altLang="de-DE" smtClean="0"/>
              <a:t>PKI und gesellschaftliche Interessen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146</a:t>
            </a:fld>
            <a:endParaRPr lang="de-DE" dirty="0"/>
          </a:p>
        </p:txBody>
      </p:sp>
      <p:sp>
        <p:nvSpPr>
          <p:cNvPr id="144387" name="Inhaltsplatzhalter 5"/>
          <p:cNvSpPr>
            <a:spLocks noGrp="1"/>
          </p:cNvSpPr>
          <p:nvPr>
            <p:ph sz="quarter" idx="12"/>
          </p:nvPr>
        </p:nvSpPr>
        <p:spPr/>
        <p:txBody>
          <a:bodyPr/>
          <a:lstStyle/>
          <a:p>
            <a:r>
              <a:rPr lang="de-DE" altLang="de-DE" dirty="0" smtClean="0"/>
              <a:t>Überregulierung führte in Deutschland zu sechs verschiedenen Zertifikatstypen</a:t>
            </a:r>
          </a:p>
          <a:p>
            <a:r>
              <a:rPr lang="de-DE" altLang="de-DE" dirty="0" smtClean="0"/>
              <a:t>Unklarheit, ob die „qualifizierte“ Signatur der Unterschrift von Hand gleichgestellt ist</a:t>
            </a:r>
          </a:p>
          <a:p>
            <a:r>
              <a:rPr lang="de-DE" altLang="de-DE" dirty="0" smtClean="0"/>
              <a:t>bisher noch keine digitale Signaturen im Verkehr mit den Behörden</a:t>
            </a:r>
          </a:p>
          <a:p>
            <a:r>
              <a:rPr lang="de-DE" altLang="de-DE" dirty="0" smtClean="0"/>
              <a:t>in der Privatwirtschaft werden moderne, fortgeschrittene Zertifikate und Signaturen millionenfach eingesetzt</a:t>
            </a:r>
          </a:p>
        </p:txBody>
      </p:sp>
    </p:spTree>
    <p:extLst>
      <p:ext uri="{BB962C8B-B14F-4D97-AF65-F5344CB8AC3E}">
        <p14:creationId xmlns:p14="http://schemas.microsoft.com/office/powerpoint/2010/main" val="1945330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el 4"/>
          <p:cNvSpPr>
            <a:spLocks noGrp="1"/>
          </p:cNvSpPr>
          <p:nvPr>
            <p:ph type="title"/>
          </p:nvPr>
        </p:nvSpPr>
        <p:spPr/>
        <p:txBody>
          <a:bodyPr/>
          <a:lstStyle/>
          <a:p>
            <a:r>
              <a:rPr lang="de-DE" altLang="de-DE" dirty="0" smtClean="0"/>
              <a:t>PKI zum Üben</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147</a:t>
            </a:fld>
            <a:endParaRPr lang="de-DE" dirty="0"/>
          </a:p>
        </p:txBody>
      </p:sp>
      <p:pic>
        <p:nvPicPr>
          <p:cNvPr id="5" name="Picture 2" descr="D:\WORK\PEARSON\000 FOLIEN\4269\JPG\4269-10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32" y="996419"/>
            <a:ext cx="7701042" cy="483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2425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el 4"/>
          <p:cNvSpPr>
            <a:spLocks noGrp="1"/>
          </p:cNvSpPr>
          <p:nvPr>
            <p:ph type="title"/>
          </p:nvPr>
        </p:nvSpPr>
        <p:spPr/>
        <p:txBody>
          <a:bodyPr/>
          <a:lstStyle/>
          <a:p>
            <a:r>
              <a:rPr lang="de-DE" altLang="de-DE" smtClean="0"/>
              <a:t>Moderne Authentifizierungsverfahren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148</a:t>
            </a:fld>
            <a:endParaRPr lang="de-DE" dirty="0"/>
          </a:p>
        </p:txBody>
      </p:sp>
      <p:sp>
        <p:nvSpPr>
          <p:cNvPr id="145411" name="Inhaltsplatzhalter 5"/>
          <p:cNvSpPr>
            <a:spLocks noGrp="1"/>
          </p:cNvSpPr>
          <p:nvPr>
            <p:ph sz="quarter" idx="12"/>
          </p:nvPr>
        </p:nvSpPr>
        <p:spPr/>
        <p:txBody>
          <a:bodyPr/>
          <a:lstStyle/>
          <a:p>
            <a:r>
              <a:rPr lang="de-DE" altLang="de-DE" dirty="0" smtClean="0"/>
              <a:t>SSL (Secure Sockets Layer) und sein Nachfolger, TLS (Transport Layer Security), sind Protokolle für die sichere Informationsübertragung</a:t>
            </a:r>
          </a:p>
          <a:p>
            <a:r>
              <a:rPr lang="de-DE" altLang="de-DE" dirty="0" smtClean="0"/>
              <a:t>Entwicklung der Authentifizierung geht weg vom puren Einsatz von UID / PW und hin zu Verfahren, bei welchen zumindest zwei Faktoren (aus „Wissen“, „Haben“, „Sein“) zusammenkommen</a:t>
            </a:r>
          </a:p>
          <a:p>
            <a:r>
              <a:rPr lang="de-DE" altLang="de-DE" dirty="0" smtClean="0"/>
              <a:t>„Wissen“ und „Haben“ können im Gegensatz zu „Sein“ bei </a:t>
            </a:r>
            <a:r>
              <a:rPr lang="de-DE" altLang="de-DE" dirty="0" err="1" smtClean="0"/>
              <a:t>Kompromittierung</a:t>
            </a:r>
            <a:r>
              <a:rPr lang="de-DE" altLang="de-DE" dirty="0" smtClean="0"/>
              <a:t> geändert werden</a:t>
            </a:r>
          </a:p>
        </p:txBody>
      </p:sp>
    </p:spTree>
    <p:extLst>
      <p:ext uri="{BB962C8B-B14F-4D97-AF65-F5344CB8AC3E}">
        <p14:creationId xmlns:p14="http://schemas.microsoft.com/office/powerpoint/2010/main" val="364061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6"/>
          <p:cNvSpPr>
            <a:spLocks noGrp="1"/>
          </p:cNvSpPr>
          <p:nvPr>
            <p:ph type="title"/>
          </p:nvPr>
        </p:nvSpPr>
        <p:spPr/>
        <p:txBody>
          <a:bodyPr/>
          <a:lstStyle/>
          <a:p>
            <a:r>
              <a:rPr lang="de-DE" altLang="de-DE" smtClean="0"/>
              <a:t>Firewall</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86</a:t>
            </a:fld>
            <a:endParaRPr lang="de-DE" dirty="0"/>
          </a:p>
        </p:txBody>
      </p:sp>
      <p:sp>
        <p:nvSpPr>
          <p:cNvPr id="89091" name="Inhaltsplatzhalter 7"/>
          <p:cNvSpPr>
            <a:spLocks noGrp="1"/>
          </p:cNvSpPr>
          <p:nvPr>
            <p:ph sz="quarter" idx="12"/>
          </p:nvPr>
        </p:nvSpPr>
        <p:spPr/>
        <p:txBody>
          <a:bodyPr/>
          <a:lstStyle/>
          <a:p>
            <a:r>
              <a:rPr lang="de-DE" altLang="de-DE" dirty="0" smtClean="0"/>
              <a:t>Hardware und Software, die die Netzwerk-kommunikation zwischen zwei Netzwerken kontrolliert (z.B. zwischen dem Internet und dem internen Unternehmensnetzwerk) und auf Grundlage von konfigurierbaren Regeln unerlaubte Kommunikationsanfragen abweisen kann. Sie dient in der Regel dazu, das interne Netzwerk vor unautorisierten Netzwerkzugriffen zu schützen.</a:t>
            </a:r>
          </a:p>
        </p:txBody>
      </p:sp>
    </p:spTree>
    <p:extLst>
      <p:ext uri="{BB962C8B-B14F-4D97-AF65-F5344CB8AC3E}">
        <p14:creationId xmlns:p14="http://schemas.microsoft.com/office/powerpoint/2010/main" val="29181031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el 3"/>
          <p:cNvSpPr>
            <a:spLocks noGrp="1"/>
          </p:cNvSpPr>
          <p:nvPr>
            <p:ph type="title"/>
          </p:nvPr>
        </p:nvSpPr>
        <p:spPr/>
        <p:txBody>
          <a:bodyPr/>
          <a:lstStyle/>
          <a:p>
            <a:r>
              <a:rPr lang="de-DE" altLang="de-DE" smtClean="0"/>
              <a:t>Biometrische Authentifizierung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149</a:t>
            </a:fld>
            <a:endParaRPr lang="de-DE" dirty="0"/>
          </a:p>
        </p:txBody>
      </p:sp>
      <p:sp>
        <p:nvSpPr>
          <p:cNvPr id="146435" name="Inhaltsplatzhalter 6"/>
          <p:cNvSpPr>
            <a:spLocks noGrp="1"/>
          </p:cNvSpPr>
          <p:nvPr>
            <p:ph sz="quarter" idx="12"/>
          </p:nvPr>
        </p:nvSpPr>
        <p:spPr/>
        <p:txBody>
          <a:bodyPr/>
          <a:lstStyle/>
          <a:p>
            <a:r>
              <a:rPr lang="de-DE" altLang="de-DE" dirty="0" smtClean="0"/>
              <a:t>Technik für die Authentifizierung von Menschen. Eindeutige Eigenschaften von Personen, wie beispielsweise Fingerabdrücke, Gesicht oder Augenabbild, werden mit einem gespeicherten Profil dieser Eigenschaften verglichen.</a:t>
            </a:r>
          </a:p>
        </p:txBody>
      </p:sp>
    </p:spTree>
    <p:extLst>
      <p:ext uri="{BB962C8B-B14F-4D97-AF65-F5344CB8AC3E}">
        <p14:creationId xmlns:p14="http://schemas.microsoft.com/office/powerpoint/2010/main" val="14442677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el 3"/>
          <p:cNvSpPr>
            <a:spLocks noGrp="1"/>
          </p:cNvSpPr>
          <p:nvPr>
            <p:ph type="title"/>
          </p:nvPr>
        </p:nvSpPr>
        <p:spPr/>
        <p:txBody>
          <a:bodyPr/>
          <a:lstStyle/>
          <a:p>
            <a:r>
              <a:rPr lang="de-DE" altLang="de-DE" smtClean="0"/>
              <a:t>False-Positive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150</a:t>
            </a:fld>
            <a:endParaRPr lang="de-DE" dirty="0"/>
          </a:p>
        </p:txBody>
      </p:sp>
      <p:sp>
        <p:nvSpPr>
          <p:cNvPr id="147459" name="Inhaltsplatzhalter 6"/>
          <p:cNvSpPr>
            <a:spLocks noGrp="1"/>
          </p:cNvSpPr>
          <p:nvPr>
            <p:ph sz="quarter" idx="12"/>
          </p:nvPr>
        </p:nvSpPr>
        <p:spPr/>
        <p:txBody>
          <a:bodyPr/>
          <a:lstStyle/>
          <a:p>
            <a:r>
              <a:rPr lang="de-DE" altLang="de-DE" dirty="0" smtClean="0"/>
              <a:t>Ein Ereignis wird als relevant erkannt (z.B. als Angriff eingestuft), obwohl es nicht relevant ist (in Wirklichkeit also harmlos). Ein </a:t>
            </a:r>
            <a:r>
              <a:rPr lang="de-DE" altLang="de-DE" dirty="0" err="1" smtClean="0"/>
              <a:t>False</a:t>
            </a:r>
            <a:r>
              <a:rPr lang="de-DE" altLang="de-DE" dirty="0" smtClean="0"/>
              <a:t>-Positive kann schädliche Auswirkungen haben, wenn entsprechende Gegenmaßnahmen ergriffen werden. In der Regel kommt es lediglich zu einem erhöhten Bearbeitungsaufwand.</a:t>
            </a:r>
          </a:p>
        </p:txBody>
      </p:sp>
    </p:spTree>
    <p:extLst>
      <p:ext uri="{BB962C8B-B14F-4D97-AF65-F5344CB8AC3E}">
        <p14:creationId xmlns:p14="http://schemas.microsoft.com/office/powerpoint/2010/main" val="3312489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el 3"/>
          <p:cNvSpPr>
            <a:spLocks noGrp="1"/>
          </p:cNvSpPr>
          <p:nvPr>
            <p:ph type="title"/>
          </p:nvPr>
        </p:nvSpPr>
        <p:spPr/>
        <p:txBody>
          <a:bodyPr/>
          <a:lstStyle/>
          <a:p>
            <a:r>
              <a:rPr lang="de-DE" altLang="de-DE" smtClean="0"/>
              <a:t>False-Negative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151</a:t>
            </a:fld>
            <a:endParaRPr lang="de-DE" dirty="0"/>
          </a:p>
        </p:txBody>
      </p:sp>
      <p:sp>
        <p:nvSpPr>
          <p:cNvPr id="148483" name="Inhaltsplatzhalter 6"/>
          <p:cNvSpPr>
            <a:spLocks noGrp="1"/>
          </p:cNvSpPr>
          <p:nvPr>
            <p:ph sz="quarter" idx="12"/>
          </p:nvPr>
        </p:nvSpPr>
        <p:spPr/>
        <p:txBody>
          <a:bodyPr/>
          <a:lstStyle/>
          <a:p>
            <a:r>
              <a:rPr lang="de-DE" altLang="de-DE" dirty="0" smtClean="0"/>
              <a:t>Ein Ereignis wird als irrelevant erkannt (z.B. als harmlos eingestuft), obwohl es relevant ist (in Wirklichkeit also ein Angriff ist). Ein </a:t>
            </a:r>
            <a:r>
              <a:rPr lang="de-DE" altLang="de-DE" dirty="0" err="1" smtClean="0"/>
              <a:t>False</a:t>
            </a:r>
            <a:r>
              <a:rPr lang="de-DE" altLang="de-DE" dirty="0" smtClean="0"/>
              <a:t>-Negative kann gefährliche Folgen haben, wenn der zugehörige Angriff nicht erkannt wird und so Folgeangriffe drohen oder der ursprüngliche Angriff seine volle Wirkung entfalten kann.</a:t>
            </a:r>
          </a:p>
        </p:txBody>
      </p:sp>
    </p:spTree>
    <p:extLst>
      <p:ext uri="{BB962C8B-B14F-4D97-AF65-F5344CB8AC3E}">
        <p14:creationId xmlns:p14="http://schemas.microsoft.com/office/powerpoint/2010/main" val="27073077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el 3"/>
          <p:cNvSpPr>
            <a:spLocks noGrp="1"/>
          </p:cNvSpPr>
          <p:nvPr>
            <p:ph type="title"/>
          </p:nvPr>
        </p:nvSpPr>
        <p:spPr/>
        <p:txBody>
          <a:bodyPr/>
          <a:lstStyle/>
          <a:p>
            <a:r>
              <a:rPr lang="de-DE" altLang="de-DE" smtClean="0"/>
              <a:t>Kritische Infrastrukturen und Cyberwarfare am Beispiel Carbanak</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152</a:t>
            </a:fld>
            <a:endParaRPr lang="de-DE" dirty="0"/>
          </a:p>
        </p:txBody>
      </p:sp>
      <p:sp>
        <p:nvSpPr>
          <p:cNvPr id="148483" name="Inhaltsplatzhalter 6"/>
          <p:cNvSpPr>
            <a:spLocks noGrp="1"/>
          </p:cNvSpPr>
          <p:nvPr>
            <p:ph sz="quarter" idx="12"/>
          </p:nvPr>
        </p:nvSpPr>
        <p:spPr/>
        <p:txBody>
          <a:bodyPr/>
          <a:lstStyle/>
          <a:p>
            <a:pPr marL="0" indent="0">
              <a:buNone/>
            </a:pPr>
            <a:r>
              <a:rPr lang="de-DE" altLang="de-DE" dirty="0" smtClean="0"/>
              <a:t>Fragen zur Fallstudie</a:t>
            </a:r>
          </a:p>
          <a:p>
            <a:r>
              <a:rPr lang="de-DE" altLang="de-DE" dirty="0" smtClean="0"/>
              <a:t>Stellen Sie den Zusammenhang mit </a:t>
            </a:r>
            <a:r>
              <a:rPr lang="de-DE" altLang="de-DE" dirty="0" err="1" smtClean="0"/>
              <a:t>KRITIS</a:t>
            </a:r>
            <a:r>
              <a:rPr lang="de-DE" altLang="de-DE" dirty="0" smtClean="0"/>
              <a:t> her.</a:t>
            </a:r>
          </a:p>
          <a:p>
            <a:r>
              <a:rPr lang="de-DE" altLang="de-DE" dirty="0" smtClean="0"/>
              <a:t>Stellen Sie den Zusammenhang mit </a:t>
            </a:r>
            <a:r>
              <a:rPr lang="de-DE" altLang="de-DE" dirty="0" err="1" smtClean="0"/>
              <a:t>APT</a:t>
            </a:r>
            <a:r>
              <a:rPr lang="de-DE" altLang="de-DE" dirty="0" smtClean="0"/>
              <a:t> her; Nachdem die Angreifer in die Netzwerke einer Bank eingedrungen waren, sammelten sie ausreichend Informationen, mit denen sie dann auf verschiedene Arten das Geld direkt </a:t>
            </a:r>
            <a:r>
              <a:rPr lang="de-DE" altLang="de-DE" dirty="0"/>
              <a:t>v</a:t>
            </a:r>
            <a:r>
              <a:rPr lang="de-DE" altLang="de-DE" dirty="0" smtClean="0"/>
              <a:t>on der Bank stahlen.</a:t>
            </a:r>
          </a:p>
          <a:p>
            <a:endParaRPr lang="de-DE" altLang="de-DE" dirty="0" smtClean="0"/>
          </a:p>
        </p:txBody>
      </p:sp>
      <p:sp>
        <p:nvSpPr>
          <p:cNvPr id="7" name="Subtitle 6"/>
          <p:cNvSpPr>
            <a:spLocks noGrp="1"/>
          </p:cNvSpPr>
          <p:nvPr>
            <p:ph type="subTitle" idx="13"/>
          </p:nvPr>
        </p:nvSpPr>
        <p:spPr/>
        <p:txBody>
          <a:bodyPr/>
          <a:lstStyle/>
          <a:p>
            <a:r>
              <a:rPr lang="de-DE" dirty="0" smtClean="0"/>
              <a:t>Abschließende Fallstudie</a:t>
            </a:r>
            <a:endParaRPr lang="de-DE" dirty="0"/>
          </a:p>
        </p:txBody>
      </p:sp>
    </p:spTree>
    <p:extLst>
      <p:ext uri="{BB962C8B-B14F-4D97-AF65-F5344CB8AC3E}">
        <p14:creationId xmlns:p14="http://schemas.microsoft.com/office/powerpoint/2010/main" val="6816312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el 3"/>
          <p:cNvSpPr>
            <a:spLocks noGrp="1"/>
          </p:cNvSpPr>
          <p:nvPr>
            <p:ph type="title"/>
          </p:nvPr>
        </p:nvSpPr>
        <p:spPr/>
        <p:txBody>
          <a:bodyPr/>
          <a:lstStyle/>
          <a:p>
            <a:r>
              <a:rPr lang="de-DE" altLang="de-DE" smtClean="0"/>
              <a:t>Kritische Infrastrukturen und Cyberwarfare am Beispiel Carbanak</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153</a:t>
            </a:fld>
            <a:endParaRPr lang="de-DE" dirty="0"/>
          </a:p>
        </p:txBody>
      </p:sp>
      <p:sp>
        <p:nvSpPr>
          <p:cNvPr id="148483" name="Inhaltsplatzhalter 6"/>
          <p:cNvSpPr>
            <a:spLocks noGrp="1"/>
          </p:cNvSpPr>
          <p:nvPr>
            <p:ph sz="quarter" idx="12"/>
          </p:nvPr>
        </p:nvSpPr>
        <p:spPr/>
        <p:txBody>
          <a:bodyPr/>
          <a:lstStyle/>
          <a:p>
            <a:r>
              <a:rPr lang="de-DE" altLang="de-DE" dirty="0" smtClean="0"/>
              <a:t>Ist ein Schaden von rund 1 Mrd. Euro weltweit bedeutsam und kritisch (vgl. Sie dazu beispielsweise den Schaden durch Wirtschaftsspionage pro Jahre in Deutschland und den Gesamtkredit der Staaten an Griechenland oder Puerto Rico)?</a:t>
            </a:r>
          </a:p>
          <a:p>
            <a:r>
              <a:rPr lang="de-DE" altLang="de-DE" dirty="0" smtClean="0"/>
              <a:t>Im Zuge der Diskussion zum Schutz von </a:t>
            </a:r>
            <a:r>
              <a:rPr lang="de-DE" altLang="de-DE" dirty="0" err="1" smtClean="0"/>
              <a:t>KRITIS</a:t>
            </a:r>
            <a:r>
              <a:rPr lang="de-DE" altLang="de-DE" dirty="0" smtClean="0"/>
              <a:t> wird immer wieder gefordert, dass alle Beteiligten ihre IT-Sicherheitsvorfälle austauchen. Analysieren Sie, inwieweit dies in das IT-Sicherheitsgesetz einfloss und ob es überzeugend gelebt wird.</a:t>
            </a:r>
          </a:p>
          <a:p>
            <a:endParaRPr lang="de-DE" altLang="de-DE" dirty="0" smtClean="0"/>
          </a:p>
        </p:txBody>
      </p:sp>
      <p:sp>
        <p:nvSpPr>
          <p:cNvPr id="7" name="Subtitle 6"/>
          <p:cNvSpPr>
            <a:spLocks noGrp="1"/>
          </p:cNvSpPr>
          <p:nvPr>
            <p:ph type="subTitle" idx="13"/>
          </p:nvPr>
        </p:nvSpPr>
        <p:spPr>
          <a:xfrm>
            <a:off x="360363" y="1172918"/>
            <a:ext cx="8234362" cy="307777"/>
          </a:xfrm>
        </p:spPr>
        <p:txBody>
          <a:bodyPr/>
          <a:lstStyle/>
          <a:p>
            <a:r>
              <a:rPr lang="de-DE" dirty="0"/>
              <a:t>Abschließende </a:t>
            </a:r>
            <a:r>
              <a:rPr lang="de-DE" dirty="0" smtClean="0"/>
              <a:t>Fallstudie</a:t>
            </a:r>
            <a:endParaRPr lang="de-DE" dirty="0"/>
          </a:p>
        </p:txBody>
      </p:sp>
    </p:spTree>
    <p:extLst>
      <p:ext uri="{BB962C8B-B14F-4D97-AF65-F5344CB8AC3E}">
        <p14:creationId xmlns:p14="http://schemas.microsoft.com/office/powerpoint/2010/main" val="16738648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Karte der </a:t>
            </a:r>
            <a:r>
              <a:rPr lang="de-DE" dirty="0" err="1" smtClean="0"/>
              <a:t>Carbanak</a:t>
            </a:r>
            <a:r>
              <a:rPr lang="de-DE" dirty="0"/>
              <a:t>-</a:t>
            </a:r>
            <a:r>
              <a:rPr lang="de-DE" dirty="0" smtClean="0"/>
              <a:t>Ziele</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154</a:t>
            </a:fld>
            <a:endParaRPr lang="de-DE" dirty="0"/>
          </a:p>
        </p:txBody>
      </p:sp>
      <p:sp>
        <p:nvSpPr>
          <p:cNvPr id="10" name="Subtitle 9"/>
          <p:cNvSpPr>
            <a:spLocks noGrp="1"/>
          </p:cNvSpPr>
          <p:nvPr>
            <p:ph type="subTitle" idx="13"/>
          </p:nvPr>
        </p:nvSpPr>
        <p:spPr>
          <a:xfrm>
            <a:off x="360363" y="1172918"/>
            <a:ext cx="8234362" cy="307777"/>
          </a:xfrm>
        </p:spPr>
        <p:txBody>
          <a:bodyPr/>
          <a:lstStyle/>
          <a:p>
            <a:r>
              <a:rPr lang="de-DE" dirty="0"/>
              <a:t>Abschließende </a:t>
            </a:r>
            <a:r>
              <a:rPr lang="de-DE" dirty="0" smtClean="0"/>
              <a:t>Fallstudie</a:t>
            </a:r>
            <a:endParaRPr lang="de-DE" dirty="0"/>
          </a:p>
        </p:txBody>
      </p:sp>
      <p:pic>
        <p:nvPicPr>
          <p:cNvPr id="7" name="Picture 2" descr="D:\WORK\PEARSON\000 FOLIEN\4269\JPG\4269-10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47" y="1480695"/>
            <a:ext cx="5540072" cy="4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8510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Links zu weiteren Materialien</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de-DE" smtClean="0"/>
              <a:pPr>
                <a:defRPr/>
              </a:pPr>
              <a:t>155</a:t>
            </a:fld>
            <a:endParaRPr lang="de-DE" dirty="0"/>
          </a:p>
        </p:txBody>
      </p:sp>
      <p:sp>
        <p:nvSpPr>
          <p:cNvPr id="4" name="Inhaltsplatzhalter 3"/>
          <p:cNvSpPr>
            <a:spLocks noGrp="1"/>
          </p:cNvSpPr>
          <p:nvPr>
            <p:ph sz="quarter" idx="12"/>
          </p:nvPr>
        </p:nvSpPr>
        <p:spPr/>
        <p:txBody>
          <a:bodyPr>
            <a:normAutofit fontScale="55000" lnSpcReduction="20000"/>
          </a:bodyPr>
          <a:lstStyle/>
          <a:p>
            <a:r>
              <a:rPr lang="de-DE" dirty="0"/>
              <a:t>https://</a:t>
            </a:r>
            <a:r>
              <a:rPr lang="de-DE" dirty="0" smtClean="0"/>
              <a:t>www.anti-prism-party.de/downloads/sichere-email-am-pc-und-mit-dem-smartphone-anleitung.zip</a:t>
            </a:r>
            <a:endParaRPr lang="de-DE" dirty="0" smtClean="0"/>
          </a:p>
          <a:p>
            <a:r>
              <a:rPr lang="de-DE" dirty="0" smtClean="0"/>
              <a:t>Schritt-für-Schritt-Anleitungen für sichere E-Mail am PC und mit dem Smartphone per S/MIME:</a:t>
            </a:r>
          </a:p>
          <a:p>
            <a:pPr lvl="1"/>
            <a:r>
              <a:rPr lang="de-DE" dirty="0" smtClean="0"/>
              <a:t>http</a:t>
            </a:r>
            <a:r>
              <a:rPr lang="de-DE" dirty="0" smtClean="0"/>
              <a:t>://www.spiegel.de/netzwelt/netzpolitik/nsatrojaner-kaspersky-enttarnt-regin-a-1015222.html</a:t>
            </a:r>
          </a:p>
          <a:p>
            <a:r>
              <a:rPr lang="de-DE" dirty="0" smtClean="0"/>
              <a:t>http://www.heise.de/security/meldung/Cyberwaffe-Regin-Beweise-fuer-Verantwortlichkeit-von-NSA-und-GCHQ-2529435.html</a:t>
            </a:r>
          </a:p>
          <a:p>
            <a:r>
              <a:rPr lang="de-DE" dirty="0" smtClean="0"/>
              <a:t>http://www.zeit.de/digital/datenschutz/2015-01/bnd-nsa-metadaten-ueberwachung</a:t>
            </a:r>
          </a:p>
          <a:p>
            <a:r>
              <a:rPr lang="de-DE" dirty="0" smtClean="0"/>
              <a:t>http://www.europarl.europa.eu/RegData/etudes/STUD/2015/527410/EPRS_STU%282015%29527410_REV1_EN.pdf</a:t>
            </a:r>
          </a:p>
          <a:p>
            <a:r>
              <a:rPr lang="de-DE" dirty="0" smtClean="0"/>
              <a:t>http://www.europarl.europa.eu/RegData/etudes/STUD/2015/527409/EPRS_STU%282015%29527409_REV1_EN.pdf</a:t>
            </a:r>
          </a:p>
          <a:p>
            <a:r>
              <a:rPr lang="de-DE" dirty="0" smtClean="0"/>
              <a:t>http://www.theregister.co.uk/2015/02/03/zimmermann_slams_cameron_anti_encryption_policies/</a:t>
            </a:r>
          </a:p>
          <a:p>
            <a:r>
              <a:rPr lang="de-DE" dirty="0" smtClean="0"/>
              <a:t>http://www.heise.de/newsticker/meldung/Crypto-Wars-3-0-Scharfe-Kritik-an-Forderungen-zur-Schwaechung-von-Verschluesselung-2526029.html</a:t>
            </a:r>
          </a:p>
          <a:p>
            <a:r>
              <a:rPr lang="de-DE" dirty="0" smtClean="0"/>
              <a:t>http://www.heise.de/newsticker/meldung/US-Geheimdienstberater-empfahlen-wohl-Verschluesselung-2518858.html</a:t>
            </a:r>
            <a:endParaRPr lang="de-DE" dirty="0"/>
          </a:p>
        </p:txBody>
      </p:sp>
      <p:sp>
        <p:nvSpPr>
          <p:cNvPr id="7" name="Untertitel 6"/>
          <p:cNvSpPr>
            <a:spLocks noGrp="1"/>
          </p:cNvSpPr>
          <p:nvPr>
            <p:ph type="subTitle" idx="13"/>
          </p:nvPr>
        </p:nvSpPr>
        <p:spPr/>
        <p:txBody>
          <a:bodyPr/>
          <a:lstStyle/>
          <a:p>
            <a:r>
              <a:rPr lang="de-DE" dirty="0"/>
              <a:t>Teil 1: In Kapitel 15 referenzierte </a:t>
            </a:r>
            <a:r>
              <a:rPr lang="de-DE" dirty="0" smtClean="0"/>
              <a:t>Artikel</a:t>
            </a:r>
            <a:endParaRPr lang="de-DE" dirty="0"/>
          </a:p>
        </p:txBody>
      </p:sp>
    </p:spTree>
    <p:extLst>
      <p:ext uri="{BB962C8B-B14F-4D97-AF65-F5344CB8AC3E}">
        <p14:creationId xmlns:p14="http://schemas.microsoft.com/office/powerpoint/2010/main" val="11890856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Teil 1: In Kapitel 15 referenzierte Artikel</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156</a:t>
            </a:fld>
            <a:endParaRPr lang="de-DE" dirty="0"/>
          </a:p>
        </p:txBody>
      </p:sp>
      <p:sp>
        <p:nvSpPr>
          <p:cNvPr id="8" name="Inhaltsplatzhalter 7"/>
          <p:cNvSpPr>
            <a:spLocks noGrp="1"/>
          </p:cNvSpPr>
          <p:nvPr>
            <p:ph sz="quarter" idx="12"/>
          </p:nvPr>
        </p:nvSpPr>
        <p:spPr/>
        <p:txBody>
          <a:bodyPr>
            <a:normAutofit fontScale="85000" lnSpcReduction="10000"/>
          </a:bodyPr>
          <a:lstStyle/>
          <a:p>
            <a:r>
              <a:rPr lang="de-DE" sz="1900" dirty="0" smtClean="0"/>
              <a:t>http://www.heise.de/newsticker/meldung/US-Buergerrechtler-entwerfen-Masterplan-gegen-NSA-Ueberwachung-2529986.html</a:t>
            </a:r>
            <a:endParaRPr lang="de-DE" sz="1900" dirty="0"/>
          </a:p>
          <a:p>
            <a:r>
              <a:rPr lang="de-DE" sz="1900" dirty="0" smtClean="0"/>
              <a:t>http</a:t>
            </a:r>
            <a:r>
              <a:rPr lang="de-DE" sz="1900" dirty="0"/>
              <a:t>://</a:t>
            </a:r>
            <a:r>
              <a:rPr lang="de-DE" sz="1900" dirty="0" smtClean="0"/>
              <a:t>www.verfassungsschutz.bayern.de/imperia/md/content/lfv_internet/service/verschl_sselung_china_sept</a:t>
            </a:r>
            <a:r>
              <a:rPr lang="de-DE" sz="1900" dirty="0"/>
              <a:t>._10.pdf</a:t>
            </a:r>
          </a:p>
          <a:p>
            <a:r>
              <a:rPr lang="de-DE" sz="1900" dirty="0" smtClean="0"/>
              <a:t>http</a:t>
            </a:r>
            <a:r>
              <a:rPr lang="de-DE" sz="1900" dirty="0"/>
              <a:t>://</a:t>
            </a:r>
            <a:r>
              <a:rPr lang="de-DE" sz="1900" dirty="0" smtClean="0"/>
              <a:t>www.verfassungsschutz.bayern.de/imperia/md/content/lfv_internet/service/brosch_re_wirtschaftsspionage140611.pdf</a:t>
            </a:r>
            <a:endParaRPr lang="de-DE" sz="1900" dirty="0"/>
          </a:p>
          <a:p>
            <a:r>
              <a:rPr lang="de-DE" sz="1900" dirty="0"/>
              <a:t>http://</a:t>
            </a:r>
            <a:r>
              <a:rPr lang="de-DE" sz="1900" dirty="0" smtClean="0"/>
              <a:t>www.verfassungsschutz.bayern.de/service/berichte</a:t>
            </a:r>
            <a:r>
              <a:rPr lang="de-DE" sz="1900" dirty="0"/>
              <a:t>/</a:t>
            </a:r>
          </a:p>
          <a:p>
            <a:r>
              <a:rPr lang="de-DE" sz="1900" dirty="0" smtClean="0"/>
              <a:t>https://www.bsi.bund.de/SharedDocs/Downloads/DE/BSI/Publikationen/Studien/KMU/Studie_IT-Sicherheit_KMU.pdf?__blob=publicationFile</a:t>
            </a:r>
          </a:p>
          <a:p>
            <a:r>
              <a:rPr lang="de-DE" sz="1900" dirty="0" smtClean="0"/>
              <a:t>http</a:t>
            </a:r>
            <a:r>
              <a:rPr lang="de-DE" sz="1900" dirty="0"/>
              <a:t>://</a:t>
            </a:r>
            <a:r>
              <a:rPr lang="de-DE" sz="1900" dirty="0" smtClean="0"/>
              <a:t>youtu.be/iHlzsURb0WI</a:t>
            </a:r>
          </a:p>
          <a:p>
            <a:r>
              <a:rPr lang="de-DE" sz="1900" dirty="0" smtClean="0"/>
              <a:t>http://www.heise.de/newsticker/meldung/Zwischenruf-Warum-die-NSA-Affaere-alle-angeht-1939902.html</a:t>
            </a:r>
          </a:p>
          <a:p>
            <a:r>
              <a:rPr lang="de-DE" sz="1900" dirty="0" smtClean="0"/>
              <a:t>http://www.heise.de/newsticker/meldung/FIfF-Der-Fall-des-Geheimen-ist-der-Fall-des-Politischen-2445106.html</a:t>
            </a:r>
          </a:p>
          <a:p>
            <a:r>
              <a:rPr lang="de-DE" sz="1900" dirty="0" smtClean="0"/>
              <a:t>http://www.welt.de/politik/deutschland/article136261531/Kann-Daten-Sammeln-weitere-Bluttaten-verhindern.html</a:t>
            </a:r>
          </a:p>
          <a:p>
            <a:endParaRPr lang="de-DE" dirty="0"/>
          </a:p>
          <a:p>
            <a:endParaRPr lang="de-DE" dirty="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57633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Teil 1: In Kapitel 15 referenzierte Artikel</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157</a:t>
            </a:fld>
            <a:endParaRPr lang="de-DE" dirty="0"/>
          </a:p>
        </p:txBody>
      </p:sp>
      <p:sp>
        <p:nvSpPr>
          <p:cNvPr id="3" name="Inhaltsplatzhalter 2"/>
          <p:cNvSpPr>
            <a:spLocks noGrp="1"/>
          </p:cNvSpPr>
          <p:nvPr>
            <p:ph sz="quarter" idx="12"/>
          </p:nvPr>
        </p:nvSpPr>
        <p:spPr>
          <a:xfrm>
            <a:off x="386389" y="1632646"/>
            <a:ext cx="8229600" cy="4589462"/>
          </a:xfrm>
        </p:spPr>
        <p:txBody>
          <a:bodyPr>
            <a:noAutofit/>
          </a:bodyPr>
          <a:lstStyle/>
          <a:p>
            <a:pPr>
              <a:lnSpc>
                <a:spcPct val="80000"/>
              </a:lnSpc>
            </a:pPr>
            <a:r>
              <a:rPr lang="de-DE" sz="1600" dirty="0" smtClean="0"/>
              <a:t>http://www.spiegel.de/spiegel/print/d-126149147.html</a:t>
            </a:r>
          </a:p>
          <a:p>
            <a:pPr>
              <a:lnSpc>
                <a:spcPct val="80000"/>
              </a:lnSpc>
            </a:pPr>
            <a:r>
              <a:rPr lang="de-DE" sz="1600" dirty="0" smtClean="0"/>
              <a:t>http://www.focus.de/digital/internet/tid-31145/hacker-ring-gesprengt-cyber-bankraeubererbeuteten-millionen-von-deutschen-konten_aid_986179.html</a:t>
            </a:r>
          </a:p>
          <a:p>
            <a:pPr>
              <a:lnSpc>
                <a:spcPct val="80000"/>
              </a:lnSpc>
            </a:pPr>
            <a:r>
              <a:rPr lang="de-DE" sz="1600" dirty="0" smtClean="0"/>
              <a:t>http://www.taz.de/!116067/</a:t>
            </a:r>
          </a:p>
          <a:p>
            <a:pPr>
              <a:lnSpc>
                <a:spcPct val="80000"/>
              </a:lnSpc>
            </a:pPr>
            <a:r>
              <a:rPr lang="de-DE" sz="1600" dirty="0" smtClean="0"/>
              <a:t>http://www.handelsblatt.com/technik/itinternet/it-internet/medienbericht-drahtziehervon-spektakulaerem-cyber-bankraub-gefasst/10345086.html</a:t>
            </a:r>
          </a:p>
          <a:p>
            <a:pPr>
              <a:lnSpc>
                <a:spcPct val="80000"/>
              </a:lnSpc>
            </a:pPr>
            <a:r>
              <a:rPr lang="de-DE" sz="1600" dirty="0" smtClean="0"/>
              <a:t>http://de.wikipedia.org/wiki/Bankraub</a:t>
            </a:r>
          </a:p>
          <a:p>
            <a:pPr>
              <a:lnSpc>
                <a:spcPct val="80000"/>
              </a:lnSpc>
            </a:pPr>
            <a:r>
              <a:rPr lang="de-DE" sz="1600" dirty="0" smtClean="0"/>
              <a:t>http://www.foxnews.com/world/2014/06/14/extortion-bank-robbery-fuel-isis-bloody-drive-to-establish-sharia-caliphate/</a:t>
            </a:r>
          </a:p>
          <a:p>
            <a:pPr>
              <a:lnSpc>
                <a:spcPct val="80000"/>
              </a:lnSpc>
            </a:pPr>
            <a:r>
              <a:rPr lang="de-DE" sz="1600" dirty="0" smtClean="0"/>
              <a:t>http://www.dw.de/millionenfacher-onlineidentit%C3%A4tsdiebstahl-aufgedeckt/a-17549495</a:t>
            </a:r>
          </a:p>
          <a:p>
            <a:pPr>
              <a:lnSpc>
                <a:spcPct val="80000"/>
              </a:lnSpc>
            </a:pPr>
            <a:r>
              <a:rPr lang="de-DE" sz="1600" dirty="0" smtClean="0"/>
              <a:t>http://www.heise.de/security/meldung/Equation-Group-Hoechstentwickelte-Hacker-der-Welt-infizieren-u-a-Festplatten-Firmware-2550779.html</a:t>
            </a:r>
          </a:p>
          <a:p>
            <a:pPr>
              <a:lnSpc>
                <a:spcPct val="80000"/>
              </a:lnSpc>
            </a:pPr>
            <a:r>
              <a:rPr lang="de-DE" sz="1600" dirty="0" smtClean="0"/>
              <a:t>https://firstlook.org/theintercept/2015/02/19/great-sim-heist/</a:t>
            </a:r>
          </a:p>
          <a:p>
            <a:pPr>
              <a:lnSpc>
                <a:spcPct val="80000"/>
              </a:lnSpc>
            </a:pPr>
            <a:r>
              <a:rPr lang="de-DE" sz="1600" dirty="0" smtClean="0"/>
              <a:t>http://www.kritis.bund.de</a:t>
            </a:r>
          </a:p>
          <a:p>
            <a:pPr>
              <a:lnSpc>
                <a:spcPct val="80000"/>
              </a:lnSpc>
            </a:pPr>
            <a:r>
              <a:rPr lang="de-DE" sz="1600" dirty="0" smtClean="0"/>
              <a:t>http://www.heise.de/tr/artikel/Software-ohne-Fehl-und-Tadel-277431.html</a:t>
            </a:r>
          </a:p>
          <a:p>
            <a:pPr>
              <a:lnSpc>
                <a:spcPct val="80000"/>
              </a:lnSpc>
            </a:pPr>
            <a:endParaRPr lang="de-DE" sz="1700" dirty="0"/>
          </a:p>
        </p:txBody>
      </p:sp>
    </p:spTree>
    <p:extLst>
      <p:ext uri="{BB962C8B-B14F-4D97-AF65-F5344CB8AC3E}">
        <p14:creationId xmlns:p14="http://schemas.microsoft.com/office/powerpoint/2010/main" val="14423477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Teil 2: Umfangreichere Quellen/Webseiten</a:t>
            </a:r>
            <a:br>
              <a:rPr lang="de-DE" dirty="0"/>
            </a:br>
            <a:r>
              <a:rPr lang="de-DE" dirty="0"/>
              <a:t>zum Thema IT-Sicherheit</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158</a:t>
            </a:fld>
            <a:endParaRPr lang="de-DE" dirty="0"/>
          </a:p>
        </p:txBody>
      </p:sp>
      <p:sp>
        <p:nvSpPr>
          <p:cNvPr id="8" name="Inhaltsplatzhalter 7"/>
          <p:cNvSpPr>
            <a:spLocks noGrp="1"/>
          </p:cNvSpPr>
          <p:nvPr>
            <p:ph sz="quarter" idx="12"/>
          </p:nvPr>
        </p:nvSpPr>
        <p:spPr/>
        <p:txBody>
          <a:bodyPr>
            <a:normAutofit/>
          </a:bodyPr>
          <a:lstStyle/>
          <a:p>
            <a:r>
              <a:rPr lang="de-DE" dirty="0" smtClean="0"/>
              <a:t>Aktuelle </a:t>
            </a:r>
            <a:r>
              <a:rPr lang="de-DE" dirty="0"/>
              <a:t>Meldungen aus dem Bereich IT-Security</a:t>
            </a:r>
          </a:p>
          <a:p>
            <a:pPr lvl="1"/>
            <a:r>
              <a:rPr lang="de-DE" dirty="0"/>
              <a:t>http://www.heise.de/security/</a:t>
            </a:r>
          </a:p>
          <a:p>
            <a:r>
              <a:rPr lang="de-DE" dirty="0" smtClean="0"/>
              <a:t>Awareness-Seite </a:t>
            </a:r>
            <a:r>
              <a:rPr lang="de-DE" dirty="0"/>
              <a:t>des NIST</a:t>
            </a:r>
          </a:p>
          <a:p>
            <a:pPr lvl="1"/>
            <a:r>
              <a:rPr lang="de-DE" dirty="0"/>
              <a:t>http://csrc.nist.gov/groups/SMA/ate/</a:t>
            </a:r>
          </a:p>
          <a:p>
            <a:r>
              <a:rPr lang="de-DE" dirty="0" smtClean="0"/>
              <a:t>BSI</a:t>
            </a:r>
            <a:r>
              <a:rPr lang="de-DE" dirty="0"/>
              <a:t>, Bundesamt für Sicherheit in </a:t>
            </a:r>
            <a:r>
              <a:rPr lang="de-DE" dirty="0" smtClean="0"/>
              <a:t>der Informationstechnik</a:t>
            </a:r>
            <a:endParaRPr lang="de-DE" dirty="0"/>
          </a:p>
          <a:p>
            <a:pPr lvl="1"/>
            <a:r>
              <a:rPr lang="de-DE" dirty="0"/>
              <a:t>www.bsi.bund.de</a:t>
            </a:r>
          </a:p>
          <a:p>
            <a:r>
              <a:rPr lang="de-DE" dirty="0" smtClean="0"/>
              <a:t>CCC-Kongresse</a:t>
            </a:r>
            <a:r>
              <a:rPr lang="de-DE" dirty="0"/>
              <a:t>, wie bspw. 31C3</a:t>
            </a:r>
          </a:p>
          <a:p>
            <a:pPr lvl="1"/>
            <a:r>
              <a:rPr lang="de-DE" dirty="0"/>
              <a:t>https://</a:t>
            </a:r>
            <a:r>
              <a:rPr lang="de-DE" dirty="0" smtClean="0"/>
              <a:t>events.ccc.de/congress/2014/wiki/Main_Page</a:t>
            </a:r>
            <a:endParaRPr lang="de-DE" dirty="0"/>
          </a:p>
        </p:txBody>
      </p:sp>
      <p:sp>
        <p:nvSpPr>
          <p:cNvPr id="12" name="Untertitel 11"/>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2194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4"/>
          <p:cNvSpPr>
            <a:spLocks noGrp="1"/>
          </p:cNvSpPr>
          <p:nvPr>
            <p:ph type="title"/>
          </p:nvPr>
        </p:nvSpPr>
        <p:spPr/>
        <p:txBody>
          <a:bodyPr/>
          <a:lstStyle/>
          <a:p>
            <a:r>
              <a:rPr lang="de-DE" altLang="de-DE" smtClean="0"/>
              <a:t>Firewall-Screening-Techniken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87</a:t>
            </a:fld>
            <a:endParaRPr lang="de-DE" dirty="0"/>
          </a:p>
        </p:txBody>
      </p:sp>
      <p:sp>
        <p:nvSpPr>
          <p:cNvPr id="90115" name="Inhaltsplatzhalter 5"/>
          <p:cNvSpPr>
            <a:spLocks noGrp="1"/>
          </p:cNvSpPr>
          <p:nvPr>
            <p:ph sz="quarter" idx="12"/>
          </p:nvPr>
        </p:nvSpPr>
        <p:spPr/>
        <p:txBody>
          <a:bodyPr/>
          <a:lstStyle/>
          <a:p>
            <a:r>
              <a:rPr lang="de-DE" altLang="de-DE" smtClean="0"/>
              <a:t>Statische Paketfilterung (packet inspection)</a:t>
            </a:r>
          </a:p>
          <a:p>
            <a:r>
              <a:rPr lang="de-DE" altLang="de-DE" smtClean="0"/>
              <a:t>Zustandsgesteuerte Filterung</a:t>
            </a:r>
            <a:br>
              <a:rPr lang="de-DE" altLang="de-DE" smtClean="0"/>
            </a:br>
            <a:r>
              <a:rPr lang="de-DE" altLang="de-DE" smtClean="0"/>
              <a:t>(stateful packet inspection)</a:t>
            </a:r>
          </a:p>
          <a:p>
            <a:r>
              <a:rPr lang="de-DE" altLang="de-DE" smtClean="0"/>
              <a:t>Deep Packet Inspection (DPI)</a:t>
            </a:r>
          </a:p>
          <a:p>
            <a:r>
              <a:rPr lang="de-DE" altLang="de-DE" smtClean="0"/>
              <a:t>Anwendungs-Proxy-Filterung</a:t>
            </a:r>
          </a:p>
          <a:p>
            <a:r>
              <a:rPr lang="de-DE" altLang="de-DE" smtClean="0"/>
              <a:t>Kombinationen dieser Techniken</a:t>
            </a:r>
          </a:p>
          <a:p>
            <a:endParaRPr lang="de-DE" altLang="de-DE" smtClean="0"/>
          </a:p>
          <a:p>
            <a:r>
              <a:rPr lang="de-DE" altLang="de-DE" smtClean="0"/>
              <a:t>Netzwerkadressenübersetzung (NAT)</a:t>
            </a:r>
            <a:endParaRPr lang="de-DE" altLang="de-DE" dirty="0" smtClean="0"/>
          </a:p>
        </p:txBody>
      </p:sp>
    </p:spTree>
    <p:extLst>
      <p:ext uri="{BB962C8B-B14F-4D97-AF65-F5344CB8AC3E}">
        <p14:creationId xmlns:p14="http://schemas.microsoft.com/office/powerpoint/2010/main" val="29860595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Teil 2: Umfangreichere Quellen/Webseiten</a:t>
            </a:r>
            <a:br>
              <a:rPr lang="de-DE" dirty="0"/>
            </a:br>
            <a:r>
              <a:rPr lang="de-DE" dirty="0"/>
              <a:t>zum Thema IT-Sicherheit</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159</a:t>
            </a:fld>
            <a:endParaRPr lang="de-DE" dirty="0"/>
          </a:p>
        </p:txBody>
      </p:sp>
      <p:sp>
        <p:nvSpPr>
          <p:cNvPr id="3" name="Inhaltsplatzhalter 2"/>
          <p:cNvSpPr>
            <a:spLocks noGrp="1"/>
          </p:cNvSpPr>
          <p:nvPr>
            <p:ph sz="quarter" idx="12"/>
          </p:nvPr>
        </p:nvSpPr>
        <p:spPr/>
        <p:txBody>
          <a:bodyPr>
            <a:normAutofit fontScale="55000" lnSpcReduction="20000"/>
          </a:bodyPr>
          <a:lstStyle/>
          <a:p>
            <a:r>
              <a:rPr lang="de-DE" dirty="0"/>
              <a:t>CERT</a:t>
            </a:r>
          </a:p>
          <a:p>
            <a:pPr lvl="1"/>
            <a:r>
              <a:rPr lang="de-DE" dirty="0"/>
              <a:t>www.cert.org/certcc.html</a:t>
            </a:r>
          </a:p>
          <a:p>
            <a:r>
              <a:rPr lang="de-DE" dirty="0" smtClean="0"/>
              <a:t>Die </a:t>
            </a:r>
            <a:r>
              <a:rPr lang="de-DE" dirty="0"/>
              <a:t>zehn größten Gefahren im Internet, 2013</a:t>
            </a:r>
          </a:p>
          <a:p>
            <a:pPr lvl="1"/>
            <a:r>
              <a:rPr lang="de-DE" dirty="0"/>
              <a:t>http://</a:t>
            </a:r>
            <a:r>
              <a:rPr lang="de-DE" dirty="0" smtClean="0"/>
              <a:t>www.bitkom.org/de/presse/78284_74922.aspx</a:t>
            </a:r>
            <a:endParaRPr lang="de-DE" dirty="0"/>
          </a:p>
          <a:p>
            <a:r>
              <a:rPr lang="de-DE" dirty="0" smtClean="0"/>
              <a:t>Kompass </a:t>
            </a:r>
            <a:r>
              <a:rPr lang="de-DE" dirty="0"/>
              <a:t>der IT-Sicherheitsstandards – </a:t>
            </a:r>
            <a:r>
              <a:rPr lang="de-DE" dirty="0" smtClean="0"/>
              <a:t>Auszüge zum </a:t>
            </a:r>
            <a:r>
              <a:rPr lang="de-DE" dirty="0"/>
              <a:t>Thema Elektronische Identitäten, </a:t>
            </a:r>
            <a:r>
              <a:rPr lang="de-DE" dirty="0" smtClean="0"/>
              <a:t>2014</a:t>
            </a:r>
            <a:endParaRPr lang="de-DE" dirty="0"/>
          </a:p>
          <a:p>
            <a:pPr lvl="1"/>
            <a:r>
              <a:rPr lang="de-DE" dirty="0"/>
              <a:t>www.bitkom.org/files/documents/Kompass</a:t>
            </a:r>
            <a:r>
              <a:rPr lang="de-DE" dirty="0" smtClean="0"/>
              <a:t>_-der_IT-Sicherheitsstandards-Auszuege_zum_Thema_Elektronische_Identitaeten.pdf</a:t>
            </a:r>
            <a:endParaRPr lang="de-DE" dirty="0"/>
          </a:p>
          <a:p>
            <a:r>
              <a:rPr lang="de-DE" dirty="0" smtClean="0"/>
              <a:t>Kryptologie-Lernprogramm </a:t>
            </a:r>
            <a:r>
              <a:rPr lang="de-DE" dirty="0" err="1"/>
              <a:t>CrypTool</a:t>
            </a:r>
            <a:endParaRPr lang="de-DE" dirty="0"/>
          </a:p>
          <a:p>
            <a:pPr lvl="1"/>
            <a:r>
              <a:rPr lang="de-DE" dirty="0"/>
              <a:t>www.cryptool.org</a:t>
            </a:r>
          </a:p>
          <a:p>
            <a:pPr lvl="1"/>
            <a:r>
              <a:rPr lang="de-DE" dirty="0" smtClean="0"/>
              <a:t>www.frisc.no/wp-content/uploads/2013/04/finse2013-esslinger.pdf</a:t>
            </a:r>
            <a:endParaRPr lang="de-DE" dirty="0"/>
          </a:p>
          <a:p>
            <a:r>
              <a:rPr lang="de-DE" dirty="0" smtClean="0"/>
              <a:t>„</a:t>
            </a:r>
            <a:r>
              <a:rPr lang="de-DE" dirty="0"/>
              <a:t>Leitfaden Informationssicherheit – </a:t>
            </a:r>
            <a:r>
              <a:rPr lang="de-DE" dirty="0" smtClean="0"/>
              <a:t>IT-Grundschutz kompakt</a:t>
            </a:r>
            <a:r>
              <a:rPr lang="de-DE" dirty="0"/>
              <a:t>“, BSI, </a:t>
            </a:r>
            <a:r>
              <a:rPr lang="de-DE" dirty="0" smtClean="0"/>
              <a:t>2012</a:t>
            </a:r>
          </a:p>
          <a:p>
            <a:pPr lvl="1"/>
            <a:r>
              <a:rPr lang="de-DE" dirty="0" smtClean="0"/>
              <a:t>https://www.bitkom.org/Publikationen/2014/Leitfaden/Kompass-IT-Sicherheitsstandards/140311_Kompass_der_IT-Sicherheitsstandards.pdf</a:t>
            </a:r>
            <a:endParaRPr lang="de-DE" dirty="0"/>
          </a:p>
          <a:p>
            <a:r>
              <a:rPr lang="de-DE" dirty="0" smtClean="0"/>
              <a:t>Liste </a:t>
            </a:r>
            <a:r>
              <a:rPr lang="de-DE" dirty="0"/>
              <a:t>„Critical Security Controls </a:t>
            </a:r>
            <a:r>
              <a:rPr lang="de-DE" dirty="0" err="1"/>
              <a:t>for</a:t>
            </a:r>
            <a:r>
              <a:rPr lang="de-DE" dirty="0"/>
              <a:t> </a:t>
            </a:r>
            <a:r>
              <a:rPr lang="de-DE" dirty="0" err="1"/>
              <a:t>Effective</a:t>
            </a:r>
            <a:r>
              <a:rPr lang="de-DE" dirty="0"/>
              <a:t> </a:t>
            </a:r>
            <a:r>
              <a:rPr lang="de-DE" dirty="0" err="1" smtClean="0"/>
              <a:t>Cyber</a:t>
            </a:r>
            <a:r>
              <a:rPr lang="de-DE" dirty="0" smtClean="0"/>
              <a:t> Defense</a:t>
            </a:r>
            <a:r>
              <a:rPr lang="de-DE" dirty="0"/>
              <a:t>“, 2013</a:t>
            </a:r>
          </a:p>
          <a:p>
            <a:pPr lvl="1"/>
            <a:r>
              <a:rPr lang="de-DE" dirty="0"/>
              <a:t>http://www.sans.org/critical-security-controls/</a:t>
            </a:r>
          </a:p>
          <a:p>
            <a:pPr lvl="1"/>
            <a:r>
              <a:rPr lang="de-DE" dirty="0"/>
              <a:t>und</a:t>
            </a:r>
          </a:p>
          <a:p>
            <a:pPr lvl="1"/>
            <a:r>
              <a:rPr lang="de-DE" dirty="0"/>
              <a:t>http://www.sans.org/top25-software-errors/</a:t>
            </a:r>
          </a:p>
          <a:p>
            <a:r>
              <a:rPr lang="de-DE" dirty="0" smtClean="0"/>
              <a:t>„</a:t>
            </a:r>
            <a:r>
              <a:rPr lang="de-DE" dirty="0"/>
              <a:t>Matrix der Haftungsrisiken“, </a:t>
            </a:r>
            <a:r>
              <a:rPr lang="de-DE" dirty="0" smtClean="0"/>
              <a:t>2005</a:t>
            </a:r>
          </a:p>
          <a:p>
            <a:pPr lvl="1"/>
            <a:r>
              <a:rPr lang="de-DE" dirty="0" smtClean="0"/>
              <a:t>https://www.bitkom.org/Publikationen/2005/Leitfaden/Leitfaden-Matrix-der-Haftungsrisiken/BITKOM_Leitfaden_Matrix_der_Haftungsrisiken-V11f.pdf</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212231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Teil 2: Umfangreichere Quellen/Webseiten</a:t>
            </a:r>
            <a:br>
              <a:rPr lang="de-DE" dirty="0"/>
            </a:br>
            <a:r>
              <a:rPr lang="de-DE" dirty="0"/>
              <a:t>zum Thema IT-Sicherheit</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160</a:t>
            </a:fld>
            <a:endParaRPr lang="de-DE" dirty="0"/>
          </a:p>
        </p:txBody>
      </p:sp>
      <p:sp>
        <p:nvSpPr>
          <p:cNvPr id="3" name="Inhaltsplatzhalter 2"/>
          <p:cNvSpPr>
            <a:spLocks noGrp="1"/>
          </p:cNvSpPr>
          <p:nvPr>
            <p:ph sz="quarter" idx="12"/>
          </p:nvPr>
        </p:nvSpPr>
        <p:spPr/>
        <p:txBody>
          <a:bodyPr>
            <a:normAutofit fontScale="62500" lnSpcReduction="20000"/>
          </a:bodyPr>
          <a:lstStyle/>
          <a:p>
            <a:r>
              <a:rPr lang="de-DE" dirty="0" smtClean="0"/>
              <a:t>Online-Banking Leitfaden, 2014</a:t>
            </a:r>
          </a:p>
          <a:p>
            <a:pPr lvl="1"/>
            <a:r>
              <a:rPr lang="de-DE" dirty="0" smtClean="0"/>
              <a:t>https://www.bitkom.org/Publikationen/2015/Leitfaden/Online-Banking/150105_OnlineBanking_Leitfaden.pdf</a:t>
            </a:r>
          </a:p>
          <a:p>
            <a:r>
              <a:rPr lang="de-DE" dirty="0" smtClean="0"/>
              <a:t>OWASP Top </a:t>
            </a:r>
            <a:r>
              <a:rPr lang="de-DE" dirty="0" err="1" smtClean="0"/>
              <a:t>Ten</a:t>
            </a:r>
            <a:r>
              <a:rPr lang="de-DE" dirty="0" smtClean="0"/>
              <a:t>: The </a:t>
            </a:r>
            <a:r>
              <a:rPr lang="de-DE" dirty="0" err="1" smtClean="0"/>
              <a:t>most</a:t>
            </a:r>
            <a:r>
              <a:rPr lang="de-DE" dirty="0" smtClean="0"/>
              <a:t> </a:t>
            </a:r>
            <a:r>
              <a:rPr lang="de-DE" dirty="0" err="1" smtClean="0"/>
              <a:t>critical</a:t>
            </a:r>
            <a:r>
              <a:rPr lang="de-DE" dirty="0" smtClean="0"/>
              <a:t> web </a:t>
            </a:r>
            <a:r>
              <a:rPr lang="de-DE" dirty="0" err="1" smtClean="0"/>
              <a:t>application</a:t>
            </a:r>
            <a:r>
              <a:rPr lang="de-DE" dirty="0" smtClean="0"/>
              <a:t> </a:t>
            </a:r>
            <a:r>
              <a:rPr lang="de-DE" dirty="0" err="1" smtClean="0"/>
              <a:t>security</a:t>
            </a:r>
            <a:r>
              <a:rPr lang="de-DE" dirty="0" smtClean="0"/>
              <a:t> </a:t>
            </a:r>
            <a:r>
              <a:rPr lang="de-DE" dirty="0" err="1" smtClean="0"/>
              <a:t>flaws</a:t>
            </a:r>
            <a:r>
              <a:rPr lang="de-DE" dirty="0" smtClean="0"/>
              <a:t>, 2013</a:t>
            </a:r>
          </a:p>
          <a:p>
            <a:pPr lvl="1"/>
            <a:r>
              <a:rPr lang="de-DE" dirty="0" smtClean="0"/>
              <a:t>https://www.owasp.org/index.php/OWASP_Top_10</a:t>
            </a:r>
          </a:p>
          <a:p>
            <a:r>
              <a:rPr lang="de-DE" dirty="0" smtClean="0"/>
              <a:t>„</a:t>
            </a:r>
            <a:r>
              <a:rPr lang="de-DE" dirty="0" err="1"/>
              <a:t>Pocketseminare</a:t>
            </a:r>
            <a:r>
              <a:rPr lang="de-DE" dirty="0"/>
              <a:t>“ der Initiative „</a:t>
            </a:r>
            <a:r>
              <a:rPr lang="de-DE" dirty="0" smtClean="0"/>
              <a:t>Deutschland sicher </a:t>
            </a:r>
            <a:r>
              <a:rPr lang="de-DE" dirty="0"/>
              <a:t>im Netz“, 5 PDF-Fibeln zu den Themen:</a:t>
            </a:r>
          </a:p>
          <a:p>
            <a:pPr lvl="1"/>
            <a:r>
              <a:rPr lang="de-DE" dirty="0"/>
              <a:t>– „IT-Sicherheit: Für kleine und </a:t>
            </a:r>
            <a:r>
              <a:rPr lang="de-DE" dirty="0" smtClean="0"/>
              <a:t>mittlere Unternehmen“: </a:t>
            </a:r>
            <a:br>
              <a:rPr lang="de-DE" dirty="0" smtClean="0"/>
            </a:br>
            <a:r>
              <a:rPr lang="de-DE" dirty="0" smtClean="0"/>
              <a:t>https://www.dsin-blog.de/sites/default/files/pocketguide_it-sicherheit.pdf</a:t>
            </a:r>
            <a:endParaRPr lang="de-DE" dirty="0"/>
          </a:p>
          <a:p>
            <a:pPr lvl="1"/>
            <a:r>
              <a:rPr lang="de-DE" dirty="0"/>
              <a:t>– „Social Engineering: Faktor </a:t>
            </a:r>
            <a:r>
              <a:rPr lang="de-DE" dirty="0" smtClean="0"/>
              <a:t>Mensch“:</a:t>
            </a:r>
            <a:br>
              <a:rPr lang="de-DE" dirty="0" smtClean="0"/>
            </a:br>
            <a:r>
              <a:rPr lang="de-DE" dirty="0" smtClean="0"/>
              <a:t>https://www.sicher-im-netz.de/sites/default/files/download/leitfaden_social_engineering.pdf</a:t>
            </a:r>
            <a:endParaRPr lang="de-DE" dirty="0"/>
          </a:p>
          <a:p>
            <a:pPr lvl="1"/>
            <a:r>
              <a:rPr lang="de-DE" dirty="0"/>
              <a:t>– „Kryptologie für jedermann</a:t>
            </a:r>
            <a:r>
              <a:rPr lang="de-DE" dirty="0" smtClean="0"/>
              <a:t>“:</a:t>
            </a:r>
            <a:br>
              <a:rPr lang="de-DE" dirty="0" smtClean="0"/>
            </a:br>
            <a:r>
              <a:rPr lang="de-DE" dirty="0" smtClean="0"/>
              <a:t> https://www.cryptool.org/images/ctp/documents/fibel_kryptologie.pdf</a:t>
            </a:r>
            <a:endParaRPr lang="de-DE" dirty="0"/>
          </a:p>
          <a:p>
            <a:pPr lvl="1"/>
            <a:r>
              <a:rPr lang="de-DE" dirty="0"/>
              <a:t>– „IT-Sicherheitsrecht</a:t>
            </a:r>
            <a:r>
              <a:rPr lang="de-DE" dirty="0" smtClean="0"/>
              <a:t>“:</a:t>
            </a:r>
            <a:br>
              <a:rPr lang="de-DE" dirty="0" smtClean="0"/>
            </a:br>
            <a:r>
              <a:rPr lang="de-DE" dirty="0" smtClean="0"/>
              <a:t> http://www.gymnasium-shs.de/faecher/Sicherheit/06_02_IT_Sicherheitsrecht.pdf</a:t>
            </a:r>
            <a:endParaRPr lang="de-DE" dirty="0"/>
          </a:p>
          <a:p>
            <a:pPr lvl="1"/>
            <a:r>
              <a:rPr lang="de-DE" dirty="0"/>
              <a:t>– „Sicheres Programmieren“.</a:t>
            </a:r>
          </a:p>
          <a:p>
            <a:r>
              <a:rPr lang="de-DE" dirty="0" smtClean="0"/>
              <a:t>„</a:t>
            </a:r>
            <a:r>
              <a:rPr lang="de-DE" dirty="0"/>
              <a:t>Return on Information Security Investment“ </a:t>
            </a:r>
            <a:r>
              <a:rPr lang="de-DE" dirty="0" smtClean="0"/>
              <a:t>von Adrian </a:t>
            </a:r>
            <a:r>
              <a:rPr lang="de-DE" dirty="0" err="1"/>
              <a:t>Mizzi</a:t>
            </a:r>
            <a:r>
              <a:rPr lang="de-DE" dirty="0"/>
              <a:t>, 2005</a:t>
            </a:r>
          </a:p>
          <a:p>
            <a:pPr lvl="1"/>
            <a:r>
              <a:rPr lang="de-DE" dirty="0" smtClean="0"/>
              <a:t>www.infosecwriters.com/text_resources/pdf/ROISI.pdf</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6096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Teil 2: Umfangreichere Quellen/Webseiten</a:t>
            </a:r>
            <a:br>
              <a:rPr lang="de-DE" dirty="0"/>
            </a:br>
            <a:r>
              <a:rPr lang="de-DE" dirty="0"/>
              <a:t>zum Thema IT-Sicherheit</a:t>
            </a:r>
            <a:br>
              <a:rPr lang="de-DE" dirty="0"/>
            </a:br>
            <a:endParaRPr lang="de-DE" dirty="0"/>
          </a:p>
        </p:txBody>
      </p:sp>
      <p:sp>
        <p:nvSpPr>
          <p:cNvPr id="5" name="Foliennummernplatzhalter 4"/>
          <p:cNvSpPr>
            <a:spLocks noGrp="1"/>
          </p:cNvSpPr>
          <p:nvPr>
            <p:ph type="sldNum" sz="quarter" idx="11"/>
          </p:nvPr>
        </p:nvSpPr>
        <p:spPr/>
        <p:txBody>
          <a:bodyPr/>
          <a:lstStyle/>
          <a:p>
            <a:pPr>
              <a:defRPr/>
            </a:pPr>
            <a:fld id="{0D2F3B65-5D26-4378-875C-153D63999E65}" type="slidenum">
              <a:rPr lang="de-DE" smtClean="0"/>
              <a:pPr>
                <a:defRPr/>
              </a:pPr>
              <a:t>161</a:t>
            </a:fld>
            <a:endParaRPr lang="de-DE" dirty="0"/>
          </a:p>
        </p:txBody>
      </p:sp>
      <p:sp>
        <p:nvSpPr>
          <p:cNvPr id="3" name="Inhaltsplatzhalter 2"/>
          <p:cNvSpPr>
            <a:spLocks noGrp="1"/>
          </p:cNvSpPr>
          <p:nvPr>
            <p:ph sz="quarter" idx="12"/>
          </p:nvPr>
        </p:nvSpPr>
        <p:spPr/>
        <p:txBody>
          <a:bodyPr>
            <a:normAutofit fontScale="62500" lnSpcReduction="20000"/>
          </a:bodyPr>
          <a:lstStyle/>
          <a:p>
            <a:r>
              <a:rPr lang="de-DE" dirty="0" smtClean="0"/>
              <a:t>„Return On Security Investment (ROSI): A </a:t>
            </a:r>
            <a:r>
              <a:rPr lang="de-DE" dirty="0" err="1" smtClean="0"/>
              <a:t>Practical</a:t>
            </a:r>
            <a:r>
              <a:rPr lang="de-DE" dirty="0" smtClean="0"/>
              <a:t> Quantitative Model“ von Wes Sonnenreich, 2005</a:t>
            </a:r>
          </a:p>
          <a:p>
            <a:pPr lvl="1"/>
            <a:r>
              <a:rPr lang="de-DE" dirty="0" smtClean="0"/>
              <a:t>www.infosecwriters.com/text_resources/pdf/ROSI-Practical_Model.pdf</a:t>
            </a:r>
          </a:p>
          <a:p>
            <a:r>
              <a:rPr lang="de-DE" dirty="0" err="1" smtClean="0"/>
              <a:t>Secorvo</a:t>
            </a:r>
            <a:r>
              <a:rPr lang="de-DE" dirty="0" smtClean="0"/>
              <a:t> Security News – seit Juli 2002 monatlich erscheinender, kostenloser, vierseitiger Newsletter, der die aktuellen Erkenntnisse aus </a:t>
            </a:r>
            <a:r>
              <a:rPr lang="de-DE" dirty="0" err="1" smtClean="0"/>
              <a:t>ITSicherheit</a:t>
            </a:r>
            <a:r>
              <a:rPr lang="de-DE" dirty="0" smtClean="0"/>
              <a:t>,</a:t>
            </a:r>
          </a:p>
          <a:p>
            <a:r>
              <a:rPr lang="de-DE" dirty="0" smtClean="0"/>
              <a:t>Kryptografie und IT-Recht kompetent zusammenfasst und filtert</a:t>
            </a:r>
          </a:p>
          <a:p>
            <a:pPr lvl="1"/>
            <a:r>
              <a:rPr lang="de-DE" dirty="0" smtClean="0"/>
              <a:t>www.secorvo.de/security-news/</a:t>
            </a:r>
          </a:p>
          <a:p>
            <a:r>
              <a:rPr lang="de-DE" dirty="0" smtClean="0"/>
              <a:t>Skript zum Internetrecht von Professor Thomas </a:t>
            </a:r>
            <a:r>
              <a:rPr lang="de-DE" dirty="0" err="1" smtClean="0"/>
              <a:t>Hoeren</a:t>
            </a:r>
            <a:r>
              <a:rPr lang="de-DE" dirty="0" smtClean="0"/>
              <a:t> vom Institut für Informations-, Telekommunikations- und Medienrecht der Universität Münster (über 500 Seiten)</a:t>
            </a:r>
          </a:p>
          <a:p>
            <a:pPr lvl="1"/>
            <a:r>
              <a:rPr lang="de-DE" dirty="0" smtClean="0"/>
              <a:t> http://www.uni-muenster.de/Jura.itm/hoeren/materialien/Skript/Skript_Internetrecht_Oktober_2015.pdf</a:t>
            </a:r>
          </a:p>
          <a:p>
            <a:r>
              <a:rPr lang="de-DE" dirty="0" smtClean="0"/>
              <a:t>Schutz kritischer Infrastrukturen (KRITIS)</a:t>
            </a:r>
          </a:p>
          <a:p>
            <a:pPr lvl="1"/>
            <a:r>
              <a:rPr lang="de-DE" dirty="0" smtClean="0"/>
              <a:t>www.bsi.de -&gt; Themen -&gt; Kritische Infrastrukturen</a:t>
            </a:r>
          </a:p>
          <a:p>
            <a:pPr marL="0" indent="0">
              <a:buNone/>
            </a:pPr>
            <a:endParaRPr lang="de-DE" dirty="0" smtClean="0"/>
          </a:p>
          <a:p>
            <a:pPr marL="0" indent="0">
              <a:buNone/>
            </a:pPr>
            <a:r>
              <a:rPr lang="de-DE" dirty="0" smtClean="0"/>
              <a:t>Zahlreiche nützliche Verweise auf Internetquellen finden sich auch auf der deutschen buchbegleitenden Webseite.</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60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6"/>
          <p:cNvSpPr>
            <a:spLocks noGrp="1"/>
          </p:cNvSpPr>
          <p:nvPr>
            <p:ph type="title"/>
          </p:nvPr>
        </p:nvSpPr>
        <p:spPr/>
        <p:txBody>
          <a:bodyPr/>
          <a:lstStyle/>
          <a:p>
            <a:r>
              <a:rPr lang="de-DE" altLang="de-DE" smtClean="0"/>
              <a:t>Intrusion-Detection-Systeme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88</a:t>
            </a:fld>
            <a:endParaRPr lang="de-DE" dirty="0"/>
          </a:p>
        </p:txBody>
      </p:sp>
      <p:sp>
        <p:nvSpPr>
          <p:cNvPr id="91139" name="Inhaltsplatzhalter 7"/>
          <p:cNvSpPr>
            <a:spLocks noGrp="1"/>
          </p:cNvSpPr>
          <p:nvPr>
            <p:ph sz="quarter" idx="12"/>
          </p:nvPr>
        </p:nvSpPr>
        <p:spPr/>
        <p:txBody>
          <a:bodyPr/>
          <a:lstStyle/>
          <a:p>
            <a:r>
              <a:rPr lang="de-DE" altLang="de-DE" dirty="0" smtClean="0"/>
              <a:t>ein System zur Überwachung von Anwendungssystemen und Netzwerken, um Angriffe zu erkennen</a:t>
            </a:r>
          </a:p>
        </p:txBody>
      </p:sp>
    </p:spTree>
    <p:extLst>
      <p:ext uri="{BB962C8B-B14F-4D97-AF65-F5344CB8AC3E}">
        <p14:creationId xmlns:p14="http://schemas.microsoft.com/office/powerpoint/2010/main" val="2811027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Asin Tavakoli\Dropbox\Uni\PHD\U2_Chair\Foliensatz rotes Buch\Kapitel_15_IT-Sicherheit_01des_AT3.pptx"/>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37F33E-EDB2-4BD6-8B66-5E02DFC8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839C4FE-5454-40FE-8C2F-C8A626B016F1}">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A0E75A7-A60E-4CEA-B57C-E32ED770F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2563</Words>
  <Application>Microsoft Office PowerPoint</Application>
  <PresentationFormat>Bildschirmpräsentation (4:3)</PresentationFormat>
  <Paragraphs>520</Paragraphs>
  <Slides>82</Slides>
  <Notes>74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82</vt:i4>
      </vt:variant>
    </vt:vector>
  </HeadingPairs>
  <TitlesOfParts>
    <vt:vector size="91" baseType="lpstr">
      <vt:lpstr>Arial</vt:lpstr>
      <vt:lpstr>Courier New</vt:lpstr>
      <vt:lpstr>Symbol</vt:lpstr>
      <vt:lpstr>Times New Roman</vt:lpstr>
      <vt:lpstr>Verdana</vt:lpstr>
      <vt:lpstr>Wingdings</vt:lpstr>
      <vt:lpstr>ヒラギノ角ゴ Pro W3</vt:lpstr>
      <vt:lpstr>Custom Design</vt:lpstr>
      <vt:lpstr>think-cell Slide</vt:lpstr>
      <vt:lpstr>PowerPoint-Präsentation</vt:lpstr>
      <vt:lpstr>Laudon/Laudon/Schoder Wirtschaftsinformatik 3., vollständig überarbeitete Auflage</vt:lpstr>
      <vt:lpstr>Kapitel 15</vt:lpstr>
      <vt:lpstr>Gliederung</vt:lpstr>
      <vt:lpstr>Allgemeine Kontrollen</vt:lpstr>
      <vt:lpstr>Sicherheit in Netzwerken</vt:lpstr>
      <vt:lpstr>Firewall</vt:lpstr>
      <vt:lpstr>Firewall-Screening-Techniken</vt:lpstr>
      <vt:lpstr>Intrusion-Detection-Systeme</vt:lpstr>
      <vt:lpstr>Sensibilisierung der Mitarbeiter</vt:lpstr>
      <vt:lpstr>Passwort-Management</vt:lpstr>
      <vt:lpstr>Passwort-Management</vt:lpstr>
      <vt:lpstr>Passwort-Management</vt:lpstr>
      <vt:lpstr>Offline-Beurteilung der Passwortgüte mit CrypTool 1</vt:lpstr>
      <vt:lpstr>Gliederung</vt:lpstr>
      <vt:lpstr>Anwendungskontrollen</vt:lpstr>
      <vt:lpstr>Eingabekontrollen</vt:lpstr>
      <vt:lpstr>Verarbeitungskontrollen</vt:lpstr>
      <vt:lpstr>Ausgabekontrollen</vt:lpstr>
      <vt:lpstr>Anwendungskontrollen</vt:lpstr>
      <vt:lpstr>Gliederung</vt:lpstr>
      <vt:lpstr>Optimaler Sicherheitslevel</vt:lpstr>
      <vt:lpstr>Entwicklung einer Kontrollstruktur: Kosten und Nutzen</vt:lpstr>
      <vt:lpstr>Risikoabschätzung</vt:lpstr>
      <vt:lpstr>Risikoabschätzung</vt:lpstr>
      <vt:lpstr>Risikoabschätzung</vt:lpstr>
      <vt:lpstr>Sicherheitsbezogene Informationssystemüberprüfung</vt:lpstr>
      <vt:lpstr>Gliederung</vt:lpstr>
      <vt:lpstr>Beispiel für eine durch einen Prüfer erstellte Liste mit Kontrollschwächen</vt:lpstr>
      <vt:lpstr>Beispiel für eine durch einen Prüfer erstellte Liste mit Kontrollschwächen (Forts.)</vt:lpstr>
      <vt:lpstr>Gliederung</vt:lpstr>
      <vt:lpstr>Hochverfügbarkeitslösungen</vt:lpstr>
      <vt:lpstr>Fehlertolerante Computersysteme</vt:lpstr>
      <vt:lpstr>Lastausgleich (Load Balancing)</vt:lpstr>
      <vt:lpstr>Spiegelung</vt:lpstr>
      <vt:lpstr>Clustering</vt:lpstr>
      <vt:lpstr>Disaster Recovery Planning (DRP)</vt:lpstr>
      <vt:lpstr>Business Continuity Planning (BCP)</vt:lpstr>
      <vt:lpstr>Managed Security Service Provider (MSSP)</vt:lpstr>
      <vt:lpstr>Gliederung</vt:lpstr>
      <vt:lpstr>Kryptografie und Kryptoanalyse</vt:lpstr>
      <vt:lpstr>Man-in-the-Middle-Angriff</vt:lpstr>
      <vt:lpstr>Verschlüsselung</vt:lpstr>
      <vt:lpstr>Funktionsweise moderner Kryptografie</vt:lpstr>
      <vt:lpstr>Secret-Key-Verschlüsselung (symmetrische Kryptografie)</vt:lpstr>
      <vt:lpstr>Secret-Key-Verschlüsselung</vt:lpstr>
      <vt:lpstr>Public-Key-Verschlüsselung (asymmetrische Kryptografie)</vt:lpstr>
      <vt:lpstr>Public-Key-Verschlüsselung</vt:lpstr>
      <vt:lpstr>Authentifizierung</vt:lpstr>
      <vt:lpstr>Nachrichtenintegrität</vt:lpstr>
      <vt:lpstr>Der neue Hash-Standard SHA-3 (Keccak) – visualisiert in CrypTool 2 </vt:lpstr>
      <vt:lpstr>Der neue Hash-Standard SHA-3 (Keccak) – visualisiert in CrypTool 2 (Forts.)</vt:lpstr>
      <vt:lpstr>Der neue Hash-Standard SHA-3 (Keccak) – visualisiert in CrypTool 2 (Forts.)</vt:lpstr>
      <vt:lpstr>Ökonomie der Informationssicherheit – Zitronen oder Trittbrettfahrer: Warum es unsichere Software gibt</vt:lpstr>
      <vt:lpstr>Einsatz von Kryptografie im Unternehmen</vt:lpstr>
      <vt:lpstr>Einsatz von Kryptografie im Unternehmen</vt:lpstr>
      <vt:lpstr>Sicherheit im E-Commerce durch Kryptografie</vt:lpstr>
      <vt:lpstr>Sicherheit im E-Commerce durch Kryptografie</vt:lpstr>
      <vt:lpstr>Elektronische Signatur</vt:lpstr>
      <vt:lpstr>Darstellung der Abläufe und Komponenten bei der Erstellung einer elektronischen Signatur</vt:lpstr>
      <vt:lpstr>Darstellung der Abläufe und Komponenten bei der Erstellung einer elektronischen Signatur (Forts.)</vt:lpstr>
      <vt:lpstr>Digitales Zertifikat</vt:lpstr>
      <vt:lpstr>Certificate Authority</vt:lpstr>
      <vt:lpstr>Certificate Revocation List</vt:lpstr>
      <vt:lpstr>Digitale Zertifikate</vt:lpstr>
      <vt:lpstr>PKI (Public Key Infrastructure)</vt:lpstr>
      <vt:lpstr>PKI und gesellschaftliche Interessen</vt:lpstr>
      <vt:lpstr>PKI zum Üben</vt:lpstr>
      <vt:lpstr>Moderne Authentifizierungsverfahren</vt:lpstr>
      <vt:lpstr>Biometrische Authentifizierung</vt:lpstr>
      <vt:lpstr>False-Positive</vt:lpstr>
      <vt:lpstr>False-Negative</vt:lpstr>
      <vt:lpstr>Kritische Infrastrukturen und Cyberwarfare am Beispiel Carbanak</vt:lpstr>
      <vt:lpstr>Kritische Infrastrukturen und Cyberwarfare am Beispiel Carbanak</vt:lpstr>
      <vt:lpstr>Karte der Carbanak-Ziele</vt:lpstr>
      <vt:lpstr>Links zu weiteren Materialien</vt:lpstr>
      <vt:lpstr>Teil 1: In Kapitel 15 referenzierte Artikel </vt:lpstr>
      <vt:lpstr>Teil 1: In Kapitel 15 referenzierte Artikel </vt:lpstr>
      <vt:lpstr>Teil 2: Umfangreichere Quellen/Webseiten zum Thema IT-Sicherheit </vt:lpstr>
      <vt:lpstr>Teil 2: Umfangreichere Quellen/Webseiten zum Thema IT-Sicherheit </vt:lpstr>
      <vt:lpstr>Teil 2: Umfangreichere Quellen/Webseiten zum Thema IT-Sicherheit </vt:lpstr>
      <vt:lpstr>Teil 2: Umfangreichere Quellen/Webseiten zum Thema IT-Sicherheit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394</cp:revision>
  <cp:lastPrinted>2015-10-26T13:59:49Z</cp:lastPrinted>
  <dcterms:created xsi:type="dcterms:W3CDTF">2010-11-30T15:26:50Z</dcterms:created>
  <dcterms:modified xsi:type="dcterms:W3CDTF">2015-11-24T15:20:49Z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