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87"/>
  </p:notesMasterIdLst>
  <p:handoutMasterIdLst>
    <p:handoutMasterId r:id="rId88"/>
  </p:handoutMasterIdLst>
  <p:sldIdLst>
    <p:sldId id="685" r:id="rId5"/>
    <p:sldId id="686" r:id="rId6"/>
    <p:sldId id="687" r:id="rId7"/>
    <p:sldId id="555" r:id="rId8"/>
    <p:sldId id="688" r:id="rId9"/>
    <p:sldId id="557" r:id="rId10"/>
    <p:sldId id="708" r:id="rId11"/>
    <p:sldId id="558" r:id="rId12"/>
    <p:sldId id="559" r:id="rId13"/>
    <p:sldId id="560" r:id="rId14"/>
    <p:sldId id="561" r:id="rId15"/>
    <p:sldId id="562" r:id="rId16"/>
    <p:sldId id="563" r:id="rId17"/>
    <p:sldId id="564" r:id="rId18"/>
    <p:sldId id="691" r:id="rId19"/>
    <p:sldId id="566" r:id="rId20"/>
    <p:sldId id="567" r:id="rId21"/>
    <p:sldId id="568" r:id="rId22"/>
    <p:sldId id="569" r:id="rId23"/>
    <p:sldId id="570" r:id="rId24"/>
    <p:sldId id="571" r:id="rId25"/>
    <p:sldId id="572" r:id="rId26"/>
    <p:sldId id="692" r:id="rId27"/>
    <p:sldId id="573" r:id="rId28"/>
    <p:sldId id="574" r:id="rId29"/>
    <p:sldId id="709" r:id="rId30"/>
    <p:sldId id="575" r:id="rId31"/>
    <p:sldId id="576" r:id="rId32"/>
    <p:sldId id="577" r:id="rId33"/>
    <p:sldId id="578" r:id="rId34"/>
    <p:sldId id="579" r:id="rId35"/>
    <p:sldId id="580" r:id="rId36"/>
    <p:sldId id="581" r:id="rId37"/>
    <p:sldId id="693" r:id="rId38"/>
    <p:sldId id="582" r:id="rId39"/>
    <p:sldId id="583" r:id="rId40"/>
    <p:sldId id="584" r:id="rId41"/>
    <p:sldId id="585" r:id="rId42"/>
    <p:sldId id="586" r:id="rId43"/>
    <p:sldId id="694" r:id="rId44"/>
    <p:sldId id="587" r:id="rId45"/>
    <p:sldId id="588" r:id="rId46"/>
    <p:sldId id="590" r:id="rId47"/>
    <p:sldId id="591" r:id="rId48"/>
    <p:sldId id="592" r:id="rId49"/>
    <p:sldId id="710" r:id="rId50"/>
    <p:sldId id="593" r:id="rId51"/>
    <p:sldId id="594" r:id="rId52"/>
    <p:sldId id="595" r:id="rId53"/>
    <p:sldId id="596" r:id="rId54"/>
    <p:sldId id="597" r:id="rId55"/>
    <p:sldId id="598" r:id="rId56"/>
    <p:sldId id="599" r:id="rId57"/>
    <p:sldId id="600" r:id="rId58"/>
    <p:sldId id="601" r:id="rId59"/>
    <p:sldId id="602" r:id="rId60"/>
    <p:sldId id="603" r:id="rId61"/>
    <p:sldId id="604" r:id="rId62"/>
    <p:sldId id="605" r:id="rId63"/>
    <p:sldId id="606" r:id="rId64"/>
    <p:sldId id="607" r:id="rId65"/>
    <p:sldId id="608" r:id="rId66"/>
    <p:sldId id="706" r:id="rId67"/>
    <p:sldId id="609" r:id="rId68"/>
    <p:sldId id="610" r:id="rId69"/>
    <p:sldId id="612" r:id="rId70"/>
    <p:sldId id="611" r:id="rId71"/>
    <p:sldId id="696" r:id="rId72"/>
    <p:sldId id="613" r:id="rId73"/>
    <p:sldId id="614" r:id="rId74"/>
    <p:sldId id="690" r:id="rId75"/>
    <p:sldId id="616" r:id="rId76"/>
    <p:sldId id="617" r:id="rId77"/>
    <p:sldId id="618" r:id="rId78"/>
    <p:sldId id="697" r:id="rId79"/>
    <p:sldId id="619" r:id="rId80"/>
    <p:sldId id="620" r:id="rId81"/>
    <p:sldId id="621" r:id="rId82"/>
    <p:sldId id="622" r:id="rId83"/>
    <p:sldId id="698" r:id="rId84"/>
    <p:sldId id="623" r:id="rId85"/>
    <p:sldId id="624" r:id="rId86"/>
  </p:sldIdLst>
  <p:sldSz cx="9144000" cy="6858000" type="screen4x3"/>
  <p:notesSz cx="6811963" cy="9942513"/>
  <p:custDataLst>
    <p:tags r:id="rId89"/>
  </p:custDataLst>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EFAFB233-063F-42B5-8137-9DF3F51BA10A}">
      <p15:sldGuideLst xmlns:p15="http://schemas.microsoft.com/office/powerpoint/2012/main">
        <p15:guide id="1" orient="horz" pos="2180">
          <p15:clr>
            <a:srgbClr val="A4A3A4"/>
          </p15:clr>
        </p15:guide>
        <p15:guide id="2" orient="horz" pos="3838">
          <p15:clr>
            <a:srgbClr val="A4A3A4"/>
          </p15:clr>
        </p15:guide>
        <p15:guide id="3" orient="horz" pos="1356">
          <p15:clr>
            <a:srgbClr val="A4A3A4"/>
          </p15:clr>
        </p15:guide>
        <p15:guide id="4" orient="horz" pos="966">
          <p15:clr>
            <a:srgbClr val="A4A3A4"/>
          </p15:clr>
        </p15:guide>
        <p15:guide id="5" pos="240">
          <p15:clr>
            <a:srgbClr val="A4A3A4"/>
          </p15:clr>
        </p15:guide>
        <p15:guide id="6" pos="2875">
          <p15:clr>
            <a:srgbClr val="A4A3A4"/>
          </p15:clr>
        </p15:guide>
        <p15:guide id="7" pos="562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94402" autoAdjust="0"/>
  </p:normalViewPr>
  <p:slideViewPr>
    <p:cSldViewPr snapToGrid="0">
      <p:cViewPr varScale="1">
        <p:scale>
          <a:sx n="85" d="100"/>
          <a:sy n="85" d="100"/>
        </p:scale>
        <p:origin x="60" y="90"/>
      </p:cViewPr>
      <p:guideLst>
        <p:guide orient="horz" pos="2180"/>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03" d="100"/>
          <a:sy n="103" d="100"/>
        </p:scale>
        <p:origin x="-4674" y="-90"/>
      </p:cViewPr>
      <p:guideLst>
        <p:guide orient="horz" pos="3131"/>
        <p:guide pos="214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gs" Target="tags/tag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2952054"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77" tIns="44188" rIns="88377" bIns="44188"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3858387" y="0"/>
            <a:ext cx="2952054"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77" tIns="44188" rIns="88377" bIns="44188"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444385"/>
            <a:ext cx="2952054"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77" tIns="44188" rIns="88377" bIns="44188"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3858387" y="9444385"/>
            <a:ext cx="2952054" cy="49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77" tIns="44188" rIns="88377" bIns="44188"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52054" cy="49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defTabSz="915989">
              <a:spcBef>
                <a:spcPct val="0"/>
              </a:spcBef>
              <a:defRPr sz="1200">
                <a:latin typeface="Arial" charset="0"/>
              </a:defRPr>
            </a:lvl1pPr>
          </a:lstStyle>
          <a:p>
            <a:pPr>
              <a:defRPr/>
            </a:pPr>
            <a:endParaRPr lang="de-DE" dirty="0"/>
          </a:p>
        </p:txBody>
      </p:sp>
      <p:sp>
        <p:nvSpPr>
          <p:cNvPr id="6147" name="Rectangle 3"/>
          <p:cNvSpPr>
            <a:spLocks noGrp="1" noChangeArrowheads="1"/>
          </p:cNvSpPr>
          <p:nvPr>
            <p:ph type="dt" idx="1"/>
          </p:nvPr>
        </p:nvSpPr>
        <p:spPr bwMode="auto">
          <a:xfrm>
            <a:off x="3858387" y="0"/>
            <a:ext cx="2952054" cy="49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defTabSz="915989">
              <a:spcBef>
                <a:spcPct val="0"/>
              </a:spcBef>
              <a:defRPr sz="1200">
                <a:latin typeface="Arial" charset="0"/>
              </a:defRPr>
            </a:lvl1pPr>
          </a:lstStyle>
          <a:p>
            <a:pPr>
              <a:defRPr/>
            </a:pPr>
            <a:endParaRPr lang="de-DE" dirty="0"/>
          </a:p>
        </p:txBody>
      </p:sp>
      <p:sp>
        <p:nvSpPr>
          <p:cNvPr id="7172" name="Rectangle 4"/>
          <p:cNvSpPr>
            <a:spLocks noGrp="1" noRot="1" noChangeAspect="1" noChangeArrowheads="1" noTextEdit="1"/>
          </p:cNvSpPr>
          <p:nvPr>
            <p:ph type="sldImg" idx="2"/>
          </p:nvPr>
        </p:nvSpPr>
        <p:spPr bwMode="auto">
          <a:xfrm>
            <a:off x="919163" y="742950"/>
            <a:ext cx="4973637"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0892" y="4723736"/>
            <a:ext cx="5450180" cy="4475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de-DE" noProof="0" dirty="0" smtClean="0"/>
              <a:t>Click </a:t>
            </a:r>
            <a:r>
              <a:rPr lang="de-DE" noProof="0" dirty="0" err="1" smtClean="0"/>
              <a:t>to</a:t>
            </a:r>
            <a:r>
              <a:rPr lang="de-DE" noProof="0" dirty="0" smtClean="0"/>
              <a:t> </a:t>
            </a:r>
            <a:r>
              <a:rPr lang="de-DE" noProof="0" dirty="0" err="1" smtClean="0"/>
              <a:t>edit</a:t>
            </a:r>
            <a:r>
              <a:rPr lang="de-DE" noProof="0" dirty="0" smtClean="0"/>
              <a:t> Master </a:t>
            </a:r>
            <a:r>
              <a:rPr lang="de-DE" noProof="0" dirty="0" err="1" smtClean="0"/>
              <a:t>text</a:t>
            </a:r>
            <a:r>
              <a:rPr lang="de-DE" noProof="0" dirty="0" smtClean="0"/>
              <a:t> </a:t>
            </a:r>
            <a:r>
              <a:rPr lang="de-DE" noProof="0" dirty="0" err="1" smtClean="0"/>
              <a:t>styles</a:t>
            </a:r>
            <a:endParaRPr lang="de-DE" noProof="0" dirty="0" smtClean="0"/>
          </a:p>
          <a:p>
            <a:pPr lvl="1"/>
            <a:r>
              <a:rPr lang="de-DE" noProof="0" dirty="0" smtClean="0"/>
              <a:t>Second </a:t>
            </a:r>
            <a:r>
              <a:rPr lang="de-DE" noProof="0" dirty="0" err="1" smtClean="0"/>
              <a:t>level</a:t>
            </a:r>
            <a:endParaRPr lang="de-DE" noProof="0" dirty="0" smtClean="0"/>
          </a:p>
          <a:p>
            <a:pPr lvl="2"/>
            <a:r>
              <a:rPr lang="de-DE" noProof="0" dirty="0" smtClean="0"/>
              <a:t>Third </a:t>
            </a:r>
            <a:r>
              <a:rPr lang="de-DE" noProof="0" dirty="0" err="1" smtClean="0"/>
              <a:t>level</a:t>
            </a:r>
            <a:endParaRPr lang="de-DE" noProof="0" dirty="0" smtClean="0"/>
          </a:p>
          <a:p>
            <a:pPr lvl="3"/>
            <a:r>
              <a:rPr lang="de-DE" noProof="0" dirty="0" err="1" smtClean="0"/>
              <a:t>Fourth</a:t>
            </a:r>
            <a:r>
              <a:rPr lang="de-DE" noProof="0" dirty="0" smtClean="0"/>
              <a:t> </a:t>
            </a:r>
            <a:r>
              <a:rPr lang="de-DE" noProof="0" dirty="0" err="1" smtClean="0"/>
              <a:t>level</a:t>
            </a:r>
            <a:endParaRPr lang="de-DE" noProof="0" dirty="0" smtClean="0"/>
          </a:p>
          <a:p>
            <a:pPr lvl="4"/>
            <a:r>
              <a:rPr lang="de-DE" noProof="0" dirty="0" err="1" smtClean="0"/>
              <a:t>Fifth</a:t>
            </a:r>
            <a:r>
              <a:rPr lang="de-DE" noProof="0" dirty="0" smtClean="0"/>
              <a:t> </a:t>
            </a:r>
            <a:r>
              <a:rPr lang="de-DE" noProof="0" dirty="0" err="1" smtClean="0"/>
              <a:t>level</a:t>
            </a:r>
            <a:endParaRPr lang="de-DE" noProof="0" dirty="0" smtClean="0"/>
          </a:p>
        </p:txBody>
      </p:sp>
      <p:sp>
        <p:nvSpPr>
          <p:cNvPr id="6150" name="Rectangle 6"/>
          <p:cNvSpPr>
            <a:spLocks noGrp="1" noChangeArrowheads="1"/>
          </p:cNvSpPr>
          <p:nvPr>
            <p:ph type="ftr" sz="quarter" idx="4"/>
          </p:nvPr>
        </p:nvSpPr>
        <p:spPr bwMode="auto">
          <a:xfrm>
            <a:off x="0" y="9442843"/>
            <a:ext cx="2952054" cy="49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defTabSz="915989">
              <a:spcBef>
                <a:spcPct val="0"/>
              </a:spcBef>
              <a:defRPr sz="1200">
                <a:latin typeface="Arial" charset="0"/>
              </a:defRPr>
            </a:lvl1pPr>
          </a:lstStyle>
          <a:p>
            <a:pPr>
              <a:defRPr/>
            </a:pPr>
            <a:endParaRPr lang="de-DE" dirty="0"/>
          </a:p>
        </p:txBody>
      </p:sp>
      <p:sp>
        <p:nvSpPr>
          <p:cNvPr id="6151" name="Rectangle 7"/>
          <p:cNvSpPr>
            <a:spLocks noGrp="1" noChangeArrowheads="1"/>
          </p:cNvSpPr>
          <p:nvPr>
            <p:ph type="sldNum" sz="quarter" idx="5"/>
          </p:nvPr>
        </p:nvSpPr>
        <p:spPr bwMode="auto">
          <a:xfrm>
            <a:off x="3858387" y="9442843"/>
            <a:ext cx="2952054" cy="49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defTabSz="915989">
              <a:spcBef>
                <a:spcPct val="0"/>
              </a:spcBef>
              <a:defRPr sz="1200">
                <a:latin typeface="Arial" charset="0"/>
              </a:defRPr>
            </a:lvl1pPr>
          </a:lstStyle>
          <a:p>
            <a:pPr>
              <a:defRPr/>
            </a:pPr>
            <a:fld id="{D45DBDBB-69A1-4EF5-B9AC-2A20B331E44A}" type="slidenum">
              <a:rPr lang="de-DE" smtClean="0"/>
              <a:pPr>
                <a:defRPr/>
              </a:pPr>
              <a:t>‹Nr.›</a:t>
            </a:fld>
            <a:endParaRPr lang="de-DE" dirty="0"/>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0</a:t>
            </a:fld>
            <a:endParaRPr lang="de-DE" dirty="0"/>
          </a:p>
        </p:txBody>
      </p:sp>
    </p:spTree>
    <p:extLst>
      <p:ext uri="{BB962C8B-B14F-4D97-AF65-F5344CB8AC3E}">
        <p14:creationId xmlns:p14="http://schemas.microsoft.com/office/powerpoint/2010/main" val="3970044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9</a:t>
            </a:fld>
            <a:endParaRPr lang="de-DE" dirty="0"/>
          </a:p>
        </p:txBody>
      </p:sp>
    </p:spTree>
    <p:extLst>
      <p:ext uri="{BB962C8B-B14F-4D97-AF65-F5344CB8AC3E}">
        <p14:creationId xmlns:p14="http://schemas.microsoft.com/office/powerpoint/2010/main" val="2165745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10</a:t>
            </a:fld>
            <a:endParaRPr lang="de-DE" dirty="0"/>
          </a:p>
        </p:txBody>
      </p:sp>
    </p:spTree>
    <p:extLst>
      <p:ext uri="{BB962C8B-B14F-4D97-AF65-F5344CB8AC3E}">
        <p14:creationId xmlns:p14="http://schemas.microsoft.com/office/powerpoint/2010/main" val="2418428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11</a:t>
            </a:fld>
            <a:endParaRPr lang="de-DE" dirty="0"/>
          </a:p>
        </p:txBody>
      </p:sp>
    </p:spTree>
    <p:extLst>
      <p:ext uri="{BB962C8B-B14F-4D97-AF65-F5344CB8AC3E}">
        <p14:creationId xmlns:p14="http://schemas.microsoft.com/office/powerpoint/2010/main" val="1276123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12</a:t>
            </a:fld>
            <a:endParaRPr lang="de-DE" dirty="0"/>
          </a:p>
        </p:txBody>
      </p:sp>
    </p:spTree>
    <p:extLst>
      <p:ext uri="{BB962C8B-B14F-4D97-AF65-F5344CB8AC3E}">
        <p14:creationId xmlns:p14="http://schemas.microsoft.com/office/powerpoint/2010/main" val="3847345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13</a:t>
            </a:fld>
            <a:endParaRPr lang="de-DE" dirty="0"/>
          </a:p>
        </p:txBody>
      </p:sp>
    </p:spTree>
    <p:extLst>
      <p:ext uri="{BB962C8B-B14F-4D97-AF65-F5344CB8AC3E}">
        <p14:creationId xmlns:p14="http://schemas.microsoft.com/office/powerpoint/2010/main" val="686643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14</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2574407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15</a:t>
            </a:fld>
            <a:endParaRPr lang="de-DE" dirty="0"/>
          </a:p>
        </p:txBody>
      </p:sp>
    </p:spTree>
    <p:extLst>
      <p:ext uri="{BB962C8B-B14F-4D97-AF65-F5344CB8AC3E}">
        <p14:creationId xmlns:p14="http://schemas.microsoft.com/office/powerpoint/2010/main" val="262417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16</a:t>
            </a:fld>
            <a:endParaRPr lang="de-DE" dirty="0"/>
          </a:p>
        </p:txBody>
      </p:sp>
    </p:spTree>
    <p:extLst>
      <p:ext uri="{BB962C8B-B14F-4D97-AF65-F5344CB8AC3E}">
        <p14:creationId xmlns:p14="http://schemas.microsoft.com/office/powerpoint/2010/main" val="369767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17</a:t>
            </a:fld>
            <a:endParaRPr lang="de-DE" dirty="0"/>
          </a:p>
        </p:txBody>
      </p:sp>
    </p:spTree>
    <p:extLst>
      <p:ext uri="{BB962C8B-B14F-4D97-AF65-F5344CB8AC3E}">
        <p14:creationId xmlns:p14="http://schemas.microsoft.com/office/powerpoint/2010/main" val="2899181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18</a:t>
            </a:fld>
            <a:endParaRPr lang="de-DE" dirty="0"/>
          </a:p>
        </p:txBody>
      </p:sp>
    </p:spTree>
    <p:extLst>
      <p:ext uri="{BB962C8B-B14F-4D97-AF65-F5344CB8AC3E}">
        <p14:creationId xmlns:p14="http://schemas.microsoft.com/office/powerpoint/2010/main" val="2151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1</a:t>
            </a:fld>
            <a:endParaRPr lang="de-DE" dirty="0"/>
          </a:p>
        </p:txBody>
      </p:sp>
    </p:spTree>
    <p:extLst>
      <p:ext uri="{BB962C8B-B14F-4D97-AF65-F5344CB8AC3E}">
        <p14:creationId xmlns:p14="http://schemas.microsoft.com/office/powerpoint/2010/main" val="571145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lienbildplatzhalter 1"/>
          <p:cNvSpPr>
            <a:spLocks noGrp="1" noRot="1" noChangeAspect="1" noTextEdit="1"/>
          </p:cNvSpPr>
          <p:nvPr>
            <p:ph type="sldImg"/>
          </p:nvPr>
        </p:nvSpPr>
        <p:spPr>
          <a:ln/>
        </p:spPr>
      </p:sp>
      <p:sp>
        <p:nvSpPr>
          <p:cNvPr id="1536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p>
        </p:txBody>
      </p:sp>
      <p:sp>
        <p:nvSpPr>
          <p:cNvPr id="4" name="Foliennummernplatzhalter 3"/>
          <p:cNvSpPr>
            <a:spLocks noGrp="1"/>
          </p:cNvSpPr>
          <p:nvPr>
            <p:ph type="sldNum" sz="quarter" idx="5"/>
          </p:nvPr>
        </p:nvSpPr>
        <p:spPr/>
        <p:txBody>
          <a:bodyPr/>
          <a:lstStyle>
            <a:lvl1pPr defTabSz="928263" eaLnBrk="0" hangingPunct="0">
              <a:defRPr sz="2700">
                <a:solidFill>
                  <a:schemeClr val="tx1"/>
                </a:solidFill>
                <a:latin typeface="Times New Roman" panose="02020603050405020304" pitchFamily="18" charset="0"/>
                <a:ea typeface="ヒラギノ角ゴ Pro W3"/>
                <a:cs typeface="ヒラギノ角ゴ Pro W3"/>
              </a:defRPr>
            </a:lvl1pPr>
            <a:lvl2pPr marL="718061" indent="-276177" defTabSz="928263" eaLnBrk="0" hangingPunct="0">
              <a:defRPr sz="2700">
                <a:solidFill>
                  <a:schemeClr val="tx1"/>
                </a:solidFill>
                <a:latin typeface="Times New Roman" panose="02020603050405020304" pitchFamily="18" charset="0"/>
                <a:ea typeface="ヒラギノ角ゴ Pro W3"/>
                <a:cs typeface="ヒラギノ角ゴ Pro W3"/>
              </a:defRPr>
            </a:lvl2pPr>
            <a:lvl3pPr marL="1104710" indent="-220942" defTabSz="928263" eaLnBrk="0" hangingPunct="0">
              <a:defRPr sz="2700">
                <a:solidFill>
                  <a:schemeClr val="tx1"/>
                </a:solidFill>
                <a:latin typeface="Times New Roman" panose="02020603050405020304" pitchFamily="18" charset="0"/>
                <a:ea typeface="ヒラギノ角ゴ Pro W3"/>
                <a:cs typeface="ヒラギノ角ゴ Pro W3"/>
              </a:defRPr>
            </a:lvl3pPr>
            <a:lvl4pPr marL="1546593" indent="-220942" defTabSz="928263" eaLnBrk="0" hangingPunct="0">
              <a:defRPr sz="2700">
                <a:solidFill>
                  <a:schemeClr val="tx1"/>
                </a:solidFill>
                <a:latin typeface="Times New Roman" panose="02020603050405020304" pitchFamily="18" charset="0"/>
                <a:ea typeface="ヒラギノ角ゴ Pro W3"/>
                <a:cs typeface="ヒラギノ角ゴ Pro W3"/>
              </a:defRPr>
            </a:lvl4pPr>
            <a:lvl5pPr marL="1988477" indent="-220942" defTabSz="928263" eaLnBrk="0" hangingPunct="0">
              <a:defRPr sz="2700">
                <a:solidFill>
                  <a:schemeClr val="tx1"/>
                </a:solidFill>
                <a:latin typeface="Times New Roman" panose="02020603050405020304" pitchFamily="18" charset="0"/>
                <a:ea typeface="ヒラギノ角ゴ Pro W3"/>
                <a:cs typeface="ヒラギノ角ゴ Pro W3"/>
              </a:defRPr>
            </a:lvl5pPr>
            <a:lvl6pPr marL="2430361" indent="-220942" defTabSz="928263" eaLnBrk="0" fontAlgn="base" hangingPunct="0">
              <a:spcBef>
                <a:spcPct val="0"/>
              </a:spcBef>
              <a:spcAft>
                <a:spcPct val="0"/>
              </a:spcAft>
              <a:defRPr sz="2700">
                <a:solidFill>
                  <a:schemeClr val="tx1"/>
                </a:solidFill>
                <a:latin typeface="Times New Roman" panose="02020603050405020304" pitchFamily="18" charset="0"/>
                <a:ea typeface="ヒラギノ角ゴ Pro W3"/>
                <a:cs typeface="ヒラギノ角ゴ Pro W3"/>
              </a:defRPr>
            </a:lvl6pPr>
            <a:lvl7pPr marL="2872245" indent="-220942" defTabSz="928263" eaLnBrk="0" fontAlgn="base" hangingPunct="0">
              <a:spcBef>
                <a:spcPct val="0"/>
              </a:spcBef>
              <a:spcAft>
                <a:spcPct val="0"/>
              </a:spcAft>
              <a:defRPr sz="2700">
                <a:solidFill>
                  <a:schemeClr val="tx1"/>
                </a:solidFill>
                <a:latin typeface="Times New Roman" panose="02020603050405020304" pitchFamily="18" charset="0"/>
                <a:ea typeface="ヒラギノ角ゴ Pro W3"/>
                <a:cs typeface="ヒラギノ角ゴ Pro W3"/>
              </a:defRPr>
            </a:lvl7pPr>
            <a:lvl8pPr marL="3314129" indent="-220942" defTabSz="928263" eaLnBrk="0" fontAlgn="base" hangingPunct="0">
              <a:spcBef>
                <a:spcPct val="0"/>
              </a:spcBef>
              <a:spcAft>
                <a:spcPct val="0"/>
              </a:spcAft>
              <a:defRPr sz="2700">
                <a:solidFill>
                  <a:schemeClr val="tx1"/>
                </a:solidFill>
                <a:latin typeface="Times New Roman" panose="02020603050405020304" pitchFamily="18" charset="0"/>
                <a:ea typeface="ヒラギノ角ゴ Pro W3"/>
                <a:cs typeface="ヒラギノ角ゴ Pro W3"/>
              </a:defRPr>
            </a:lvl8pPr>
            <a:lvl9pPr marL="3756012" indent="-220942" defTabSz="928263" eaLnBrk="0" fontAlgn="base" hangingPunct="0">
              <a:spcBef>
                <a:spcPct val="0"/>
              </a:spcBef>
              <a:spcAft>
                <a:spcPct val="0"/>
              </a:spcAft>
              <a:defRPr sz="2700">
                <a:solidFill>
                  <a:schemeClr val="tx1"/>
                </a:solidFill>
                <a:latin typeface="Times New Roman" panose="02020603050405020304" pitchFamily="18" charset="0"/>
                <a:ea typeface="ヒラギノ角ゴ Pro W3"/>
                <a:cs typeface="ヒラギノ角ゴ Pro W3"/>
              </a:defRPr>
            </a:lvl9pPr>
          </a:lstStyle>
          <a:p>
            <a:fld id="{2E90C70C-6B7C-4C42-9856-94345D217FBF}" type="slidenum">
              <a:rPr lang="de-DE" altLang="de-DE" sz="1200"/>
              <a:pPr/>
              <a:t>19</a:t>
            </a:fld>
            <a:endParaRPr lang="de-DE" altLang="de-DE" sz="1200" dirty="0"/>
          </a:p>
        </p:txBody>
      </p:sp>
    </p:spTree>
    <p:extLst>
      <p:ext uri="{BB962C8B-B14F-4D97-AF65-F5344CB8AC3E}">
        <p14:creationId xmlns:p14="http://schemas.microsoft.com/office/powerpoint/2010/main" val="1084070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20</a:t>
            </a:fld>
            <a:endParaRPr lang="de-DE" dirty="0"/>
          </a:p>
        </p:txBody>
      </p:sp>
    </p:spTree>
    <p:extLst>
      <p:ext uri="{BB962C8B-B14F-4D97-AF65-F5344CB8AC3E}">
        <p14:creationId xmlns:p14="http://schemas.microsoft.com/office/powerpoint/2010/main" val="3722752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21</a:t>
            </a:fld>
            <a:endParaRPr lang="de-DE" dirty="0"/>
          </a:p>
        </p:txBody>
      </p:sp>
    </p:spTree>
    <p:extLst>
      <p:ext uri="{BB962C8B-B14F-4D97-AF65-F5344CB8AC3E}">
        <p14:creationId xmlns:p14="http://schemas.microsoft.com/office/powerpoint/2010/main" val="319898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22</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1922564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23</a:t>
            </a:fld>
            <a:endParaRPr lang="de-DE" dirty="0"/>
          </a:p>
        </p:txBody>
      </p:sp>
    </p:spTree>
    <p:extLst>
      <p:ext uri="{BB962C8B-B14F-4D97-AF65-F5344CB8AC3E}">
        <p14:creationId xmlns:p14="http://schemas.microsoft.com/office/powerpoint/2010/main" val="3547094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24</a:t>
            </a:fld>
            <a:endParaRPr lang="de-DE" dirty="0"/>
          </a:p>
        </p:txBody>
      </p:sp>
    </p:spTree>
    <p:extLst>
      <p:ext uri="{BB962C8B-B14F-4D97-AF65-F5344CB8AC3E}">
        <p14:creationId xmlns:p14="http://schemas.microsoft.com/office/powerpoint/2010/main" val="2365320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25</a:t>
            </a:fld>
            <a:endParaRPr lang="de-DE" dirty="0"/>
          </a:p>
        </p:txBody>
      </p:sp>
    </p:spTree>
    <p:extLst>
      <p:ext uri="{BB962C8B-B14F-4D97-AF65-F5344CB8AC3E}">
        <p14:creationId xmlns:p14="http://schemas.microsoft.com/office/powerpoint/2010/main" val="3275966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26</a:t>
            </a:fld>
            <a:endParaRPr lang="de-DE" dirty="0"/>
          </a:p>
        </p:txBody>
      </p:sp>
    </p:spTree>
    <p:extLst>
      <p:ext uri="{BB962C8B-B14F-4D97-AF65-F5344CB8AC3E}">
        <p14:creationId xmlns:p14="http://schemas.microsoft.com/office/powerpoint/2010/main" val="3186781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27</a:t>
            </a:fld>
            <a:endParaRPr lang="de-DE" dirty="0"/>
          </a:p>
        </p:txBody>
      </p:sp>
    </p:spTree>
    <p:extLst>
      <p:ext uri="{BB962C8B-B14F-4D97-AF65-F5344CB8AC3E}">
        <p14:creationId xmlns:p14="http://schemas.microsoft.com/office/powerpoint/2010/main" val="527697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28</a:t>
            </a:fld>
            <a:endParaRPr lang="de-DE" dirty="0"/>
          </a:p>
        </p:txBody>
      </p:sp>
    </p:spTree>
    <p:extLst>
      <p:ext uri="{BB962C8B-B14F-4D97-AF65-F5344CB8AC3E}">
        <p14:creationId xmlns:p14="http://schemas.microsoft.com/office/powerpoint/2010/main" val="2814219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2</a:t>
            </a:fld>
            <a:endParaRPr lang="de-DE" dirty="0"/>
          </a:p>
        </p:txBody>
      </p:sp>
    </p:spTree>
    <p:extLst>
      <p:ext uri="{BB962C8B-B14F-4D97-AF65-F5344CB8AC3E}">
        <p14:creationId xmlns:p14="http://schemas.microsoft.com/office/powerpoint/2010/main" val="557266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29</a:t>
            </a:fld>
            <a:endParaRPr lang="de-DE" dirty="0"/>
          </a:p>
        </p:txBody>
      </p:sp>
    </p:spTree>
    <p:extLst>
      <p:ext uri="{BB962C8B-B14F-4D97-AF65-F5344CB8AC3E}">
        <p14:creationId xmlns:p14="http://schemas.microsoft.com/office/powerpoint/2010/main" val="1569998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30</a:t>
            </a:fld>
            <a:endParaRPr lang="de-DE" dirty="0"/>
          </a:p>
        </p:txBody>
      </p:sp>
    </p:spTree>
    <p:extLst>
      <p:ext uri="{BB962C8B-B14F-4D97-AF65-F5344CB8AC3E}">
        <p14:creationId xmlns:p14="http://schemas.microsoft.com/office/powerpoint/2010/main" val="3274499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31</a:t>
            </a:fld>
            <a:endParaRPr lang="de-DE" dirty="0"/>
          </a:p>
        </p:txBody>
      </p:sp>
    </p:spTree>
    <p:extLst>
      <p:ext uri="{BB962C8B-B14F-4D97-AF65-F5344CB8AC3E}">
        <p14:creationId xmlns:p14="http://schemas.microsoft.com/office/powerpoint/2010/main" val="1076693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32</a:t>
            </a:fld>
            <a:endParaRPr lang="de-DE" dirty="0"/>
          </a:p>
        </p:txBody>
      </p:sp>
    </p:spTree>
    <p:extLst>
      <p:ext uri="{BB962C8B-B14F-4D97-AF65-F5344CB8AC3E}">
        <p14:creationId xmlns:p14="http://schemas.microsoft.com/office/powerpoint/2010/main" val="3489568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33</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691288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34</a:t>
            </a:fld>
            <a:endParaRPr lang="de-DE" dirty="0"/>
          </a:p>
        </p:txBody>
      </p:sp>
    </p:spTree>
    <p:extLst>
      <p:ext uri="{BB962C8B-B14F-4D97-AF65-F5344CB8AC3E}">
        <p14:creationId xmlns:p14="http://schemas.microsoft.com/office/powerpoint/2010/main" val="2644541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35</a:t>
            </a:fld>
            <a:endParaRPr lang="de-DE" dirty="0"/>
          </a:p>
        </p:txBody>
      </p:sp>
    </p:spTree>
    <p:extLst>
      <p:ext uri="{BB962C8B-B14F-4D97-AF65-F5344CB8AC3E}">
        <p14:creationId xmlns:p14="http://schemas.microsoft.com/office/powerpoint/2010/main" val="3728185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36</a:t>
            </a:fld>
            <a:endParaRPr lang="de-DE" dirty="0"/>
          </a:p>
        </p:txBody>
      </p:sp>
    </p:spTree>
    <p:extLst>
      <p:ext uri="{BB962C8B-B14F-4D97-AF65-F5344CB8AC3E}">
        <p14:creationId xmlns:p14="http://schemas.microsoft.com/office/powerpoint/2010/main" val="1510546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37</a:t>
            </a:fld>
            <a:endParaRPr lang="de-DE" dirty="0"/>
          </a:p>
        </p:txBody>
      </p:sp>
    </p:spTree>
    <p:extLst>
      <p:ext uri="{BB962C8B-B14F-4D97-AF65-F5344CB8AC3E}">
        <p14:creationId xmlns:p14="http://schemas.microsoft.com/office/powerpoint/2010/main" val="3612827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38</a:t>
            </a:fld>
            <a:endParaRPr lang="de-DE" dirty="0"/>
          </a:p>
        </p:txBody>
      </p:sp>
    </p:spTree>
    <p:extLst>
      <p:ext uri="{BB962C8B-B14F-4D97-AF65-F5344CB8AC3E}">
        <p14:creationId xmlns:p14="http://schemas.microsoft.com/office/powerpoint/2010/main" val="413337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3</a:t>
            </a:fld>
            <a:endParaRPr lang="de-DE" dirty="0"/>
          </a:p>
        </p:txBody>
      </p:sp>
    </p:spTree>
    <p:extLst>
      <p:ext uri="{BB962C8B-B14F-4D97-AF65-F5344CB8AC3E}">
        <p14:creationId xmlns:p14="http://schemas.microsoft.com/office/powerpoint/2010/main" val="2046201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39</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6239264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40</a:t>
            </a:fld>
            <a:endParaRPr lang="de-DE" dirty="0"/>
          </a:p>
        </p:txBody>
      </p:sp>
    </p:spTree>
    <p:extLst>
      <p:ext uri="{BB962C8B-B14F-4D97-AF65-F5344CB8AC3E}">
        <p14:creationId xmlns:p14="http://schemas.microsoft.com/office/powerpoint/2010/main" val="3935399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41</a:t>
            </a:fld>
            <a:endParaRPr lang="de-DE" dirty="0"/>
          </a:p>
        </p:txBody>
      </p:sp>
    </p:spTree>
    <p:extLst>
      <p:ext uri="{BB962C8B-B14F-4D97-AF65-F5344CB8AC3E}">
        <p14:creationId xmlns:p14="http://schemas.microsoft.com/office/powerpoint/2010/main" val="4133322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42</a:t>
            </a:fld>
            <a:endParaRPr lang="de-DE" dirty="0"/>
          </a:p>
        </p:txBody>
      </p:sp>
    </p:spTree>
    <p:extLst>
      <p:ext uri="{BB962C8B-B14F-4D97-AF65-F5344CB8AC3E}">
        <p14:creationId xmlns:p14="http://schemas.microsoft.com/office/powerpoint/2010/main" val="32395538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43</a:t>
            </a:fld>
            <a:endParaRPr lang="de-DE" dirty="0"/>
          </a:p>
        </p:txBody>
      </p:sp>
    </p:spTree>
    <p:extLst>
      <p:ext uri="{BB962C8B-B14F-4D97-AF65-F5344CB8AC3E}">
        <p14:creationId xmlns:p14="http://schemas.microsoft.com/office/powerpoint/2010/main" val="3609640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44</a:t>
            </a:fld>
            <a:endParaRPr lang="de-DE" dirty="0"/>
          </a:p>
        </p:txBody>
      </p:sp>
    </p:spTree>
    <p:extLst>
      <p:ext uri="{BB962C8B-B14F-4D97-AF65-F5344CB8AC3E}">
        <p14:creationId xmlns:p14="http://schemas.microsoft.com/office/powerpoint/2010/main" val="35786099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45</a:t>
            </a:fld>
            <a:endParaRPr lang="de-DE" dirty="0"/>
          </a:p>
        </p:txBody>
      </p:sp>
    </p:spTree>
    <p:extLst>
      <p:ext uri="{BB962C8B-B14F-4D97-AF65-F5344CB8AC3E}">
        <p14:creationId xmlns:p14="http://schemas.microsoft.com/office/powerpoint/2010/main" val="40367471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46</a:t>
            </a:fld>
            <a:endParaRPr lang="de-DE" dirty="0"/>
          </a:p>
        </p:txBody>
      </p:sp>
    </p:spTree>
    <p:extLst>
      <p:ext uri="{BB962C8B-B14F-4D97-AF65-F5344CB8AC3E}">
        <p14:creationId xmlns:p14="http://schemas.microsoft.com/office/powerpoint/2010/main" val="6992905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47</a:t>
            </a:fld>
            <a:endParaRPr lang="de-DE" dirty="0"/>
          </a:p>
        </p:txBody>
      </p:sp>
    </p:spTree>
    <p:extLst>
      <p:ext uri="{BB962C8B-B14F-4D97-AF65-F5344CB8AC3E}">
        <p14:creationId xmlns:p14="http://schemas.microsoft.com/office/powerpoint/2010/main" val="258688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48</a:t>
            </a:fld>
            <a:endParaRPr lang="de-DE" dirty="0"/>
          </a:p>
        </p:txBody>
      </p:sp>
    </p:spTree>
    <p:extLst>
      <p:ext uri="{BB962C8B-B14F-4D97-AF65-F5344CB8AC3E}">
        <p14:creationId xmlns:p14="http://schemas.microsoft.com/office/powerpoint/2010/main" val="358983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4</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25801157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49</a:t>
            </a:fld>
            <a:endParaRPr lang="de-DE" dirty="0"/>
          </a:p>
        </p:txBody>
      </p:sp>
    </p:spTree>
    <p:extLst>
      <p:ext uri="{BB962C8B-B14F-4D97-AF65-F5344CB8AC3E}">
        <p14:creationId xmlns:p14="http://schemas.microsoft.com/office/powerpoint/2010/main" val="2274904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50</a:t>
            </a:fld>
            <a:endParaRPr lang="de-DE" dirty="0"/>
          </a:p>
        </p:txBody>
      </p:sp>
    </p:spTree>
    <p:extLst>
      <p:ext uri="{BB962C8B-B14F-4D97-AF65-F5344CB8AC3E}">
        <p14:creationId xmlns:p14="http://schemas.microsoft.com/office/powerpoint/2010/main" val="19754509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51</a:t>
            </a:fld>
            <a:endParaRPr lang="de-DE" dirty="0"/>
          </a:p>
        </p:txBody>
      </p:sp>
    </p:spTree>
    <p:extLst>
      <p:ext uri="{BB962C8B-B14F-4D97-AF65-F5344CB8AC3E}">
        <p14:creationId xmlns:p14="http://schemas.microsoft.com/office/powerpoint/2010/main" val="1910772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52</a:t>
            </a:fld>
            <a:endParaRPr lang="de-DE" dirty="0"/>
          </a:p>
        </p:txBody>
      </p:sp>
    </p:spTree>
    <p:extLst>
      <p:ext uri="{BB962C8B-B14F-4D97-AF65-F5344CB8AC3E}">
        <p14:creationId xmlns:p14="http://schemas.microsoft.com/office/powerpoint/2010/main" val="3824893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53</a:t>
            </a:fld>
            <a:endParaRPr lang="de-DE" dirty="0"/>
          </a:p>
        </p:txBody>
      </p:sp>
    </p:spTree>
    <p:extLst>
      <p:ext uri="{BB962C8B-B14F-4D97-AF65-F5344CB8AC3E}">
        <p14:creationId xmlns:p14="http://schemas.microsoft.com/office/powerpoint/2010/main" val="26958953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54</a:t>
            </a:fld>
            <a:endParaRPr lang="de-DE" dirty="0"/>
          </a:p>
        </p:txBody>
      </p:sp>
    </p:spTree>
    <p:extLst>
      <p:ext uri="{BB962C8B-B14F-4D97-AF65-F5344CB8AC3E}">
        <p14:creationId xmlns:p14="http://schemas.microsoft.com/office/powerpoint/2010/main" val="3413532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55</a:t>
            </a:fld>
            <a:endParaRPr lang="de-DE" dirty="0"/>
          </a:p>
        </p:txBody>
      </p:sp>
    </p:spTree>
    <p:extLst>
      <p:ext uri="{BB962C8B-B14F-4D97-AF65-F5344CB8AC3E}">
        <p14:creationId xmlns:p14="http://schemas.microsoft.com/office/powerpoint/2010/main" val="842556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56</a:t>
            </a:fld>
            <a:endParaRPr lang="de-DE" dirty="0"/>
          </a:p>
        </p:txBody>
      </p:sp>
    </p:spTree>
    <p:extLst>
      <p:ext uri="{BB962C8B-B14F-4D97-AF65-F5344CB8AC3E}">
        <p14:creationId xmlns:p14="http://schemas.microsoft.com/office/powerpoint/2010/main" val="23925535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57</a:t>
            </a:fld>
            <a:endParaRPr lang="de-DE" dirty="0"/>
          </a:p>
        </p:txBody>
      </p:sp>
    </p:spTree>
    <p:extLst>
      <p:ext uri="{BB962C8B-B14F-4D97-AF65-F5344CB8AC3E}">
        <p14:creationId xmlns:p14="http://schemas.microsoft.com/office/powerpoint/2010/main" val="10825080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58</a:t>
            </a:fld>
            <a:endParaRPr lang="de-DE" dirty="0"/>
          </a:p>
        </p:txBody>
      </p:sp>
    </p:spTree>
    <p:extLst>
      <p:ext uri="{BB962C8B-B14F-4D97-AF65-F5344CB8AC3E}">
        <p14:creationId xmlns:p14="http://schemas.microsoft.com/office/powerpoint/2010/main" val="428012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5</a:t>
            </a:fld>
            <a:endParaRPr lang="de-DE" dirty="0"/>
          </a:p>
        </p:txBody>
      </p:sp>
    </p:spTree>
    <p:extLst>
      <p:ext uri="{BB962C8B-B14F-4D97-AF65-F5344CB8AC3E}">
        <p14:creationId xmlns:p14="http://schemas.microsoft.com/office/powerpoint/2010/main" val="2941659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59</a:t>
            </a:fld>
            <a:endParaRPr lang="de-DE" dirty="0"/>
          </a:p>
        </p:txBody>
      </p:sp>
    </p:spTree>
    <p:extLst>
      <p:ext uri="{BB962C8B-B14F-4D97-AF65-F5344CB8AC3E}">
        <p14:creationId xmlns:p14="http://schemas.microsoft.com/office/powerpoint/2010/main" val="20926672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60</a:t>
            </a:fld>
            <a:endParaRPr lang="de-DE" dirty="0"/>
          </a:p>
        </p:txBody>
      </p:sp>
    </p:spTree>
    <p:extLst>
      <p:ext uri="{BB962C8B-B14F-4D97-AF65-F5344CB8AC3E}">
        <p14:creationId xmlns:p14="http://schemas.microsoft.com/office/powerpoint/2010/main" val="7644071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61</a:t>
            </a:fld>
            <a:endParaRPr lang="de-DE" dirty="0"/>
          </a:p>
        </p:txBody>
      </p:sp>
    </p:spTree>
    <p:extLst>
      <p:ext uri="{BB962C8B-B14F-4D97-AF65-F5344CB8AC3E}">
        <p14:creationId xmlns:p14="http://schemas.microsoft.com/office/powerpoint/2010/main" val="31530280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62</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30776130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63</a:t>
            </a:fld>
            <a:endParaRPr lang="de-DE" dirty="0"/>
          </a:p>
        </p:txBody>
      </p:sp>
    </p:spTree>
    <p:extLst>
      <p:ext uri="{BB962C8B-B14F-4D97-AF65-F5344CB8AC3E}">
        <p14:creationId xmlns:p14="http://schemas.microsoft.com/office/powerpoint/2010/main" val="35576108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64</a:t>
            </a:fld>
            <a:endParaRPr lang="de-DE" dirty="0"/>
          </a:p>
        </p:txBody>
      </p:sp>
    </p:spTree>
    <p:extLst>
      <p:ext uri="{BB962C8B-B14F-4D97-AF65-F5344CB8AC3E}">
        <p14:creationId xmlns:p14="http://schemas.microsoft.com/office/powerpoint/2010/main" val="25796383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65</a:t>
            </a:fld>
            <a:endParaRPr lang="de-DE" dirty="0"/>
          </a:p>
        </p:txBody>
      </p:sp>
    </p:spTree>
    <p:extLst>
      <p:ext uri="{BB962C8B-B14F-4D97-AF65-F5344CB8AC3E}">
        <p14:creationId xmlns:p14="http://schemas.microsoft.com/office/powerpoint/2010/main" val="25355956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66</a:t>
            </a:fld>
            <a:endParaRPr lang="de-DE" dirty="0"/>
          </a:p>
        </p:txBody>
      </p:sp>
    </p:spTree>
    <p:extLst>
      <p:ext uri="{BB962C8B-B14F-4D97-AF65-F5344CB8AC3E}">
        <p14:creationId xmlns:p14="http://schemas.microsoft.com/office/powerpoint/2010/main" val="24761086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67</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10706635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68</a:t>
            </a:fld>
            <a:endParaRPr lang="de-DE" dirty="0"/>
          </a:p>
        </p:txBody>
      </p:sp>
    </p:spTree>
    <p:extLst>
      <p:ext uri="{BB962C8B-B14F-4D97-AF65-F5344CB8AC3E}">
        <p14:creationId xmlns:p14="http://schemas.microsoft.com/office/powerpoint/2010/main" val="1819301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6</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26022394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69</a:t>
            </a:fld>
            <a:endParaRPr lang="de-DE" dirty="0"/>
          </a:p>
        </p:txBody>
      </p:sp>
    </p:spTree>
    <p:extLst>
      <p:ext uri="{BB962C8B-B14F-4D97-AF65-F5344CB8AC3E}">
        <p14:creationId xmlns:p14="http://schemas.microsoft.com/office/powerpoint/2010/main" val="7426069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70</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36783511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71</a:t>
            </a:fld>
            <a:endParaRPr lang="de-DE" dirty="0"/>
          </a:p>
        </p:txBody>
      </p:sp>
    </p:spTree>
    <p:extLst>
      <p:ext uri="{BB962C8B-B14F-4D97-AF65-F5344CB8AC3E}">
        <p14:creationId xmlns:p14="http://schemas.microsoft.com/office/powerpoint/2010/main" val="34226146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72</a:t>
            </a:fld>
            <a:endParaRPr lang="de-DE" dirty="0"/>
          </a:p>
        </p:txBody>
      </p:sp>
    </p:spTree>
    <p:extLst>
      <p:ext uri="{BB962C8B-B14F-4D97-AF65-F5344CB8AC3E}">
        <p14:creationId xmlns:p14="http://schemas.microsoft.com/office/powerpoint/2010/main" val="8229601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73</a:t>
            </a:fld>
            <a:endParaRPr lang="de-DE" dirty="0"/>
          </a:p>
        </p:txBody>
      </p:sp>
    </p:spTree>
    <p:extLst>
      <p:ext uri="{BB962C8B-B14F-4D97-AF65-F5344CB8AC3E}">
        <p14:creationId xmlns:p14="http://schemas.microsoft.com/office/powerpoint/2010/main" val="8494039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74</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9849492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75</a:t>
            </a:fld>
            <a:endParaRPr lang="de-DE" dirty="0"/>
          </a:p>
        </p:txBody>
      </p:sp>
    </p:spTree>
    <p:extLst>
      <p:ext uri="{BB962C8B-B14F-4D97-AF65-F5344CB8AC3E}">
        <p14:creationId xmlns:p14="http://schemas.microsoft.com/office/powerpoint/2010/main" val="22514841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76</a:t>
            </a:fld>
            <a:endParaRPr lang="de-DE" dirty="0"/>
          </a:p>
        </p:txBody>
      </p:sp>
    </p:spTree>
    <p:extLst>
      <p:ext uri="{BB962C8B-B14F-4D97-AF65-F5344CB8AC3E}">
        <p14:creationId xmlns:p14="http://schemas.microsoft.com/office/powerpoint/2010/main" val="318205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77</a:t>
            </a:fld>
            <a:endParaRPr lang="de-DE" dirty="0"/>
          </a:p>
        </p:txBody>
      </p:sp>
    </p:spTree>
    <p:extLst>
      <p:ext uri="{BB962C8B-B14F-4D97-AF65-F5344CB8AC3E}">
        <p14:creationId xmlns:p14="http://schemas.microsoft.com/office/powerpoint/2010/main" val="2804137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78</a:t>
            </a:fld>
            <a:endParaRPr lang="de-DE" dirty="0"/>
          </a:p>
        </p:txBody>
      </p:sp>
    </p:spTree>
    <p:extLst>
      <p:ext uri="{BB962C8B-B14F-4D97-AF65-F5344CB8AC3E}">
        <p14:creationId xmlns:p14="http://schemas.microsoft.com/office/powerpoint/2010/main" val="433984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7</a:t>
            </a:fld>
            <a:endParaRPr lang="de-DE" dirty="0"/>
          </a:p>
        </p:txBody>
      </p:sp>
    </p:spTree>
    <p:extLst>
      <p:ext uri="{BB962C8B-B14F-4D97-AF65-F5344CB8AC3E}">
        <p14:creationId xmlns:p14="http://schemas.microsoft.com/office/powerpoint/2010/main" val="21958202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lvl1pPr defTabSz="928263" eaLnBrk="0" hangingPunct="0">
              <a:defRPr sz="2700">
                <a:solidFill>
                  <a:schemeClr val="tx1"/>
                </a:solidFill>
                <a:latin typeface="Times New Roman" charset="0"/>
                <a:ea typeface="ヒラギノ角ゴ Pro W3" charset="-128"/>
                <a:cs typeface="ヒラギノ角ゴ Pro W3" charset="-128"/>
              </a:defRPr>
            </a:lvl1pPr>
            <a:lvl2pPr marL="718061" indent="-276177" defTabSz="928263" eaLnBrk="0" hangingPunct="0">
              <a:defRPr sz="2700">
                <a:solidFill>
                  <a:schemeClr val="tx1"/>
                </a:solidFill>
                <a:latin typeface="Times New Roman" charset="0"/>
                <a:ea typeface="ヒラギノ角ゴ Pro W3" charset="-128"/>
                <a:cs typeface="ヒラギノ角ゴ Pro W3" charset="-128"/>
              </a:defRPr>
            </a:lvl2pPr>
            <a:lvl3pPr marL="1104710" indent="-220942" defTabSz="928263" eaLnBrk="0" hangingPunct="0">
              <a:defRPr sz="2700">
                <a:solidFill>
                  <a:schemeClr val="tx1"/>
                </a:solidFill>
                <a:latin typeface="Times New Roman" charset="0"/>
                <a:ea typeface="ヒラギノ角ゴ Pro W3" charset="-128"/>
                <a:cs typeface="ヒラギノ角ゴ Pro W3" charset="-128"/>
              </a:defRPr>
            </a:lvl3pPr>
            <a:lvl4pPr marL="1546593" indent="-220942" defTabSz="928263" eaLnBrk="0" hangingPunct="0">
              <a:defRPr sz="2700">
                <a:solidFill>
                  <a:schemeClr val="tx1"/>
                </a:solidFill>
                <a:latin typeface="Times New Roman" charset="0"/>
                <a:ea typeface="ヒラギノ角ゴ Pro W3" charset="-128"/>
                <a:cs typeface="ヒラギノ角ゴ Pro W3" charset="-128"/>
              </a:defRPr>
            </a:lvl4pPr>
            <a:lvl5pPr marL="1988477" indent="-220942" defTabSz="928263" eaLnBrk="0" hangingPunct="0">
              <a:defRPr sz="2700">
                <a:solidFill>
                  <a:schemeClr val="tx1"/>
                </a:solidFill>
                <a:latin typeface="Times New Roman" charset="0"/>
                <a:ea typeface="ヒラギノ角ゴ Pro W3" charset="-128"/>
                <a:cs typeface="ヒラギノ角ゴ Pro W3" charset="-128"/>
              </a:defRPr>
            </a:lvl5pPr>
            <a:lvl6pPr marL="2430361"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6pPr>
            <a:lvl7pPr marL="2872245"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7pPr>
            <a:lvl8pPr marL="3314129"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8pPr>
            <a:lvl9pPr marL="3756012" indent="-220942" defTabSz="928263" eaLnBrk="0" fontAlgn="base" hangingPunct="0">
              <a:spcBef>
                <a:spcPct val="0"/>
              </a:spcBef>
              <a:spcAft>
                <a:spcPct val="0"/>
              </a:spcAft>
              <a:defRPr sz="2700">
                <a:solidFill>
                  <a:schemeClr val="tx1"/>
                </a:solidFill>
                <a:latin typeface="Times New Roman" charset="0"/>
                <a:ea typeface="ヒラギノ角ゴ Pro W3" charset="-128"/>
                <a:cs typeface="ヒラギノ角ゴ Pro W3" charset="-128"/>
              </a:defRPr>
            </a:lvl9pPr>
          </a:lstStyle>
          <a:p>
            <a:fld id="{4528D8A9-DC78-8F4F-9849-5928A8C005CC}" type="slidenum">
              <a:rPr lang="de-DE" altLang="de-DE" sz="1200"/>
              <a:pPr/>
              <a:t>79</a:t>
            </a:fld>
            <a:endParaRPr lang="de-DE" altLang="de-DE" sz="1200"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de-DE" dirty="0">
              <a:latin typeface="Times New Roman" charset="0"/>
            </a:endParaRPr>
          </a:p>
        </p:txBody>
      </p:sp>
    </p:spTree>
    <p:extLst>
      <p:ext uri="{BB962C8B-B14F-4D97-AF65-F5344CB8AC3E}">
        <p14:creationId xmlns:p14="http://schemas.microsoft.com/office/powerpoint/2010/main" val="4864751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80</a:t>
            </a:fld>
            <a:endParaRPr lang="de-DE" dirty="0"/>
          </a:p>
        </p:txBody>
      </p:sp>
    </p:spTree>
    <p:extLst>
      <p:ext uri="{BB962C8B-B14F-4D97-AF65-F5344CB8AC3E}">
        <p14:creationId xmlns:p14="http://schemas.microsoft.com/office/powerpoint/2010/main" val="41439004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81</a:t>
            </a:fld>
            <a:endParaRPr lang="de-DE" dirty="0"/>
          </a:p>
        </p:txBody>
      </p:sp>
    </p:spTree>
    <p:extLst>
      <p:ext uri="{BB962C8B-B14F-4D97-AF65-F5344CB8AC3E}">
        <p14:creationId xmlns:p14="http://schemas.microsoft.com/office/powerpoint/2010/main" val="341300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D45DBDBB-69A1-4EF5-B9AC-2A20B331E44A}" type="slidenum">
              <a:rPr lang="de-DE" smtClean="0"/>
              <a:pPr>
                <a:defRPr/>
              </a:pPr>
              <a:t>8</a:t>
            </a:fld>
            <a:endParaRPr lang="de-DE" dirty="0"/>
          </a:p>
        </p:txBody>
      </p:sp>
    </p:spTree>
    <p:extLst>
      <p:ext uri="{BB962C8B-B14F-4D97-AF65-F5344CB8AC3E}">
        <p14:creationId xmlns:p14="http://schemas.microsoft.com/office/powerpoint/2010/main" val="18244649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a:endParaRPr lang="de-DE" dirty="0"/>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47729295"/>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9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7367010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9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2487766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1312242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9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9975952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9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8105152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9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3630498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0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90406260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0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6291428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0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1536761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0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439182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49562109"/>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0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8953564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0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0033693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0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6740703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0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0725153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0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9373134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0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0689323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2461628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6946202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0143137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295240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3832501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1199961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15849319"/>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4643334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6565890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70261621"/>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5423403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07776865"/>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2615644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6409109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67156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2070476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39303895"/>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9148414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2365160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7143394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34254590"/>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39034716"/>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3511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842418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048512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513170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098963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188881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244817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Anmerkung, z.B. Fallstudie oder 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002058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390219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835255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7383448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660596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641423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3076817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624284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035501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022813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Anmerkung, z.B. Fallstudie oder 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877247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4561539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043992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066402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0472485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2337619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9580615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3516345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0939426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032459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Anmerkung, z.B. Fallstudie oder 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3407052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130529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9712432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3211706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8791226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62383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5688386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1680704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1200276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933447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Anmerkung, z.B. Fallstudie oder 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5592665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7175584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5598337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7712410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7129251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3154653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5199110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584130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4836127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28153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6810810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854736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2242652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9712139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1202145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850891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5821646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1978136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3544424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709076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4421524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1392244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988255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7530773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4846144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3514829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9012480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5418738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2345507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6036960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784287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8869590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28244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6557262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2530387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3518818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1031063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4290014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8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6591883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8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0926939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8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0025899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193187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2023962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7852973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9505016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3218881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4713612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7094351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9797098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6596456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9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0178916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9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9542372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9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612796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image" Target="../media/image1.emf"/><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a:endParaRPr lang="de-DE" dirty="0"/>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edit</a:t>
            </a:r>
            <a:r>
              <a:rPr lang="de-DE" dirty="0" smtClean="0"/>
              <a:t> Master title style</a:t>
            </a:r>
          </a:p>
        </p:txBody>
      </p:sp>
      <p:pic>
        <p:nvPicPr>
          <p:cNvPr id="1031" name="Picture 12" descr="Pearson_Bound_White"/>
          <p:cNvPicPr>
            <a:picLocks noChangeAspect="1" noChangeArrowheads="1"/>
          </p:cNvPicPr>
          <p:nvPr userDrawn="1"/>
        </p:nvPicPr>
        <p:blipFill>
          <a:blip r:embed="rId138"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de-DE" sz="600" dirty="0" smtClean="0"/>
              <a:t>© </a:t>
            </a:r>
            <a:r>
              <a:rPr lang="de-DE" sz="600" dirty="0" err="1" smtClean="0"/>
              <a:t>Laudon</a:t>
            </a:r>
            <a:r>
              <a:rPr lang="de-DE" sz="600" dirty="0" smtClean="0"/>
              <a:t> /</a:t>
            </a:r>
            <a:r>
              <a:rPr lang="de-DE" sz="600" dirty="0" err="1" smtClean="0"/>
              <a:t>Laudon</a:t>
            </a:r>
            <a:r>
              <a:rPr lang="de-DE" sz="600" dirty="0" smtClean="0"/>
              <a:t> /Schoder</a:t>
            </a:r>
            <a:endParaRPr lang="de-DE"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de-DE" dirty="0" smtClean="0"/>
              <a:t>Name des</a:t>
            </a:r>
            <a:r>
              <a:rPr lang="de-DE" baseline="0" dirty="0" smtClean="0"/>
              <a:t> Dozenten		Name der Vorlesung</a:t>
            </a:r>
            <a:endParaRPr lang="de-DE"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de-DE" smtClean="0"/>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 id="2147483750" r:id="rId51"/>
    <p:sldLayoutId id="2147483751" r:id="rId52"/>
    <p:sldLayoutId id="2147483752" r:id="rId53"/>
    <p:sldLayoutId id="2147483753" r:id="rId54"/>
    <p:sldLayoutId id="2147483754" r:id="rId55"/>
    <p:sldLayoutId id="2147483755" r:id="rId56"/>
    <p:sldLayoutId id="2147483756" r:id="rId57"/>
    <p:sldLayoutId id="2147483757" r:id="rId58"/>
    <p:sldLayoutId id="2147483758" r:id="rId59"/>
    <p:sldLayoutId id="2147483759" r:id="rId60"/>
    <p:sldLayoutId id="2147483760" r:id="rId61"/>
    <p:sldLayoutId id="2147483761" r:id="rId62"/>
    <p:sldLayoutId id="2147483762" r:id="rId63"/>
    <p:sldLayoutId id="2147483763" r:id="rId64"/>
    <p:sldLayoutId id="2147483764" r:id="rId65"/>
    <p:sldLayoutId id="2147483765" r:id="rId66"/>
    <p:sldLayoutId id="2147483766" r:id="rId67"/>
    <p:sldLayoutId id="2147483767" r:id="rId68"/>
    <p:sldLayoutId id="2147483768" r:id="rId69"/>
    <p:sldLayoutId id="2147483769" r:id="rId70"/>
    <p:sldLayoutId id="2147483770" r:id="rId71"/>
    <p:sldLayoutId id="2147483771" r:id="rId72"/>
    <p:sldLayoutId id="2147483772" r:id="rId73"/>
    <p:sldLayoutId id="2147483773" r:id="rId74"/>
    <p:sldLayoutId id="2147483774" r:id="rId75"/>
    <p:sldLayoutId id="2147483775" r:id="rId76"/>
    <p:sldLayoutId id="2147483776" r:id="rId77"/>
    <p:sldLayoutId id="2147483777" r:id="rId78"/>
    <p:sldLayoutId id="2147483778" r:id="rId79"/>
    <p:sldLayoutId id="2147483779" r:id="rId80"/>
    <p:sldLayoutId id="2147483780" r:id="rId81"/>
    <p:sldLayoutId id="2147483781" r:id="rId82"/>
    <p:sldLayoutId id="2147483782" r:id="rId83"/>
    <p:sldLayoutId id="2147483783" r:id="rId84"/>
    <p:sldLayoutId id="2147483784" r:id="rId85"/>
    <p:sldLayoutId id="2147483785" r:id="rId86"/>
    <p:sldLayoutId id="2147483786" r:id="rId87"/>
    <p:sldLayoutId id="2147483787" r:id="rId88"/>
    <p:sldLayoutId id="2147483788" r:id="rId89"/>
    <p:sldLayoutId id="2147483789" r:id="rId90"/>
    <p:sldLayoutId id="2147483790" r:id="rId91"/>
    <p:sldLayoutId id="2147483791" r:id="rId92"/>
    <p:sldLayoutId id="2147483792" r:id="rId93"/>
    <p:sldLayoutId id="2147483793" r:id="rId94"/>
    <p:sldLayoutId id="2147483794" r:id="rId95"/>
    <p:sldLayoutId id="2147483795" r:id="rId96"/>
    <p:sldLayoutId id="2147483796" r:id="rId97"/>
    <p:sldLayoutId id="2147483797" r:id="rId98"/>
    <p:sldLayoutId id="2147483798" r:id="rId99"/>
    <p:sldLayoutId id="2147483799" r:id="rId100"/>
    <p:sldLayoutId id="2147483800" r:id="rId101"/>
    <p:sldLayoutId id="2147483801" r:id="rId102"/>
    <p:sldLayoutId id="2147483802" r:id="rId103"/>
    <p:sldLayoutId id="2147483803" r:id="rId104"/>
    <p:sldLayoutId id="2147483804" r:id="rId105"/>
    <p:sldLayoutId id="2147483805" r:id="rId106"/>
    <p:sldLayoutId id="2147483806" r:id="rId107"/>
    <p:sldLayoutId id="2147483807" r:id="rId108"/>
    <p:sldLayoutId id="2147483808" r:id="rId109"/>
    <p:sldLayoutId id="2147483809" r:id="rId110"/>
    <p:sldLayoutId id="2147483810" r:id="rId111"/>
    <p:sldLayoutId id="2147483811" r:id="rId112"/>
    <p:sldLayoutId id="2147483812" r:id="rId113"/>
    <p:sldLayoutId id="2147483813" r:id="rId114"/>
    <p:sldLayoutId id="2147483814" r:id="rId115"/>
    <p:sldLayoutId id="2147483815" r:id="rId116"/>
    <p:sldLayoutId id="2147483816" r:id="rId117"/>
    <p:sldLayoutId id="2147483817" r:id="rId118"/>
    <p:sldLayoutId id="2147483818" r:id="rId119"/>
    <p:sldLayoutId id="2147483819" r:id="rId120"/>
    <p:sldLayoutId id="2147483820" r:id="rId121"/>
    <p:sldLayoutId id="2147483821" r:id="rId122"/>
    <p:sldLayoutId id="2147483822" r:id="rId123"/>
    <p:sldLayoutId id="2147483823" r:id="rId124"/>
    <p:sldLayoutId id="2147483824" r:id="rId125"/>
    <p:sldLayoutId id="2147483825" r:id="rId126"/>
    <p:sldLayoutId id="2147483826" r:id="rId127"/>
    <p:sldLayoutId id="2147483827" r:id="rId128"/>
    <p:sldLayoutId id="2147483828" r:id="rId129"/>
    <p:sldLayoutId id="2147483829" r:id="rId130"/>
    <p:sldLayoutId id="2147483830" r:id="rId131"/>
    <p:sldLayoutId id="2147483831" r:id="rId132"/>
    <p:sldLayoutId id="2147483832" r:id="rId133"/>
    <p:sldLayoutId id="2147483833" r:id="rId134"/>
    <p:sldLayoutId id="2147483834" r:id="rId135"/>
    <p:sldLayoutId id="2147483835" r:id="rId136"/>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976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p:txBody>
          <a:bodyPr/>
          <a:lstStyle/>
          <a:p>
            <a:r>
              <a:rPr lang="de-DE" altLang="de-DE" smtClean="0"/>
              <a:t>Phishing – Diebstahl der Online-Identität mit Folgen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9</a:t>
            </a:fld>
            <a:endParaRPr lang="de-DE" dirty="0"/>
          </a:p>
        </p:txBody>
      </p:sp>
      <p:sp>
        <p:nvSpPr>
          <p:cNvPr id="21507" name="Inhaltsplatzhalter 5"/>
          <p:cNvSpPr>
            <a:spLocks noGrp="1"/>
          </p:cNvSpPr>
          <p:nvPr>
            <p:ph sz="quarter" idx="12"/>
          </p:nvPr>
        </p:nvSpPr>
        <p:spPr/>
        <p:txBody>
          <a:bodyPr/>
          <a:lstStyle/>
          <a:p>
            <a:r>
              <a:rPr lang="de-DE" altLang="de-DE" smtClean="0"/>
              <a:t>Möglichkeiten zur Bekämpfung von Phishing:</a:t>
            </a:r>
          </a:p>
          <a:p>
            <a:pPr lvl="1"/>
            <a:r>
              <a:rPr lang="de-DE" altLang="de-DE" smtClean="0"/>
              <a:t>Aufklärung der Kunden über Phishing</a:t>
            </a:r>
          </a:p>
          <a:p>
            <a:pPr lvl="1"/>
            <a:r>
              <a:rPr lang="de-DE" altLang="de-DE" smtClean="0"/>
              <a:t>Unternehmen versenden ausschließlich mit S/MIME signierte/verschlüsselte E-Mails</a:t>
            </a:r>
          </a:p>
          <a:p>
            <a:pPr lvl="1"/>
            <a:r>
              <a:rPr lang="de-DE" altLang="de-DE" smtClean="0"/>
              <a:t>Authentisierung der DNS-DomainKeys</a:t>
            </a:r>
            <a:br>
              <a:rPr lang="de-DE" altLang="de-DE" smtClean="0"/>
            </a:br>
            <a:r>
              <a:rPr lang="de-DE" altLang="de-DE" smtClean="0"/>
              <a:t>(DKIM-Standard)</a:t>
            </a:r>
          </a:p>
          <a:p>
            <a:pPr lvl="1"/>
            <a:r>
              <a:rPr lang="de-DE" altLang="de-DE" smtClean="0"/>
              <a:t>Anti-Phishing-Produkte und -Dienste</a:t>
            </a:r>
          </a:p>
          <a:p>
            <a:pPr lvl="1"/>
            <a:r>
              <a:rPr lang="de-DE" altLang="de-DE" smtClean="0"/>
              <a:t>Zusätzliche Authentifizierung</a:t>
            </a:r>
            <a:br>
              <a:rPr lang="de-DE" altLang="de-DE" smtClean="0"/>
            </a:br>
            <a:r>
              <a:rPr lang="de-DE" altLang="de-DE" smtClean="0"/>
              <a:t>(two-factor authentication)</a:t>
            </a:r>
            <a:endParaRPr lang="de-DE" altLang="de-DE" dirty="0" smtClean="0"/>
          </a:p>
        </p:txBody>
      </p:sp>
      <p:sp>
        <p:nvSpPr>
          <p:cNvPr id="7" name="Subtitle 6"/>
          <p:cNvSpPr>
            <a:spLocks noGrp="1"/>
          </p:cNvSpPr>
          <p:nvPr>
            <p:ph type="subTitle" idx="13"/>
          </p:nvPr>
        </p:nvSpPr>
        <p:spPr>
          <a:xfrm>
            <a:off x="360363" y="1172918"/>
            <a:ext cx="8234362" cy="307777"/>
          </a:xfrm>
        </p:spPr>
        <p:txBody>
          <a:bodyPr/>
          <a:lstStyle/>
          <a:p>
            <a:r>
              <a:rPr lang="de-DE" dirty="0"/>
              <a:t>Einführende </a:t>
            </a:r>
            <a:r>
              <a:rPr lang="de-DE" dirty="0" smtClean="0"/>
              <a:t>Fallstudie</a:t>
            </a:r>
            <a:endParaRPr lang="de-DE" dirty="0"/>
          </a:p>
        </p:txBody>
      </p:sp>
    </p:spTree>
    <p:extLst>
      <p:ext uri="{BB962C8B-B14F-4D97-AF65-F5344CB8AC3E}">
        <p14:creationId xmlns:p14="http://schemas.microsoft.com/office/powerpoint/2010/main" val="3155095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4"/>
          <p:cNvSpPr>
            <a:spLocks noGrp="1"/>
          </p:cNvSpPr>
          <p:nvPr>
            <p:ph type="title"/>
          </p:nvPr>
        </p:nvSpPr>
        <p:spPr/>
        <p:txBody>
          <a:bodyPr/>
          <a:lstStyle/>
          <a:p>
            <a:r>
              <a:rPr lang="de-DE" altLang="de-DE" smtClean="0"/>
              <a:t>Herausforderungen für das Management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10</a:t>
            </a:fld>
            <a:endParaRPr lang="de-DE" dirty="0"/>
          </a:p>
        </p:txBody>
      </p:sp>
      <p:sp>
        <p:nvSpPr>
          <p:cNvPr id="22531" name="Inhaltsplatzhalter 5"/>
          <p:cNvSpPr>
            <a:spLocks noGrp="1"/>
          </p:cNvSpPr>
          <p:nvPr>
            <p:ph sz="quarter" idx="12"/>
          </p:nvPr>
        </p:nvSpPr>
        <p:spPr/>
        <p:txBody>
          <a:bodyPr/>
          <a:lstStyle/>
          <a:p>
            <a:r>
              <a:rPr lang="de-DE" altLang="de-DE" dirty="0" smtClean="0"/>
              <a:t>Phishing und Identitätsdiebstahl führen zu Akzeptanzproblemen für den gesamten Bereich des E-Business, mit der Folge sinkender Umsätze und Gewinne.</a:t>
            </a:r>
          </a:p>
          <a:p>
            <a:r>
              <a:rPr lang="de-DE" altLang="de-DE" dirty="0" smtClean="0"/>
              <a:t>Phishing ist zu einer bedeutenden Bedrohung geworden, da die Anzahl der Benutzer stark gestiegen ist und die verübten Angriffe relativ leicht durchzuführen sind.</a:t>
            </a:r>
          </a:p>
          <a:p>
            <a:endParaRPr lang="de-DE" altLang="de-DE" dirty="0" smtClean="0"/>
          </a:p>
        </p:txBody>
      </p:sp>
      <p:sp>
        <p:nvSpPr>
          <p:cNvPr id="7" name="Subtitle 6"/>
          <p:cNvSpPr>
            <a:spLocks noGrp="1"/>
          </p:cNvSpPr>
          <p:nvPr>
            <p:ph type="subTitle" idx="13"/>
          </p:nvPr>
        </p:nvSpPr>
        <p:spPr/>
        <p:txBody>
          <a:bodyPr/>
          <a:lstStyle/>
          <a:p>
            <a:r>
              <a:rPr lang="de-DE" dirty="0" smtClean="0"/>
              <a:t>Blickpunkt Management</a:t>
            </a:r>
            <a:endParaRPr lang="de-DE" dirty="0"/>
          </a:p>
        </p:txBody>
      </p:sp>
    </p:spTree>
    <p:extLst>
      <p:ext uri="{BB962C8B-B14F-4D97-AF65-F5344CB8AC3E}">
        <p14:creationId xmlns:p14="http://schemas.microsoft.com/office/powerpoint/2010/main" val="2066957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4"/>
          <p:cNvSpPr>
            <a:spLocks noGrp="1"/>
          </p:cNvSpPr>
          <p:nvPr>
            <p:ph type="title"/>
          </p:nvPr>
        </p:nvSpPr>
        <p:spPr/>
        <p:txBody>
          <a:bodyPr/>
          <a:lstStyle/>
          <a:p>
            <a:r>
              <a:rPr lang="de-DE" altLang="de-DE" smtClean="0"/>
              <a:t>Herausforderungen für das Management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11</a:t>
            </a:fld>
            <a:endParaRPr lang="de-DE" dirty="0"/>
          </a:p>
        </p:txBody>
      </p:sp>
      <p:sp>
        <p:nvSpPr>
          <p:cNvPr id="23555" name="Inhaltsplatzhalter 5"/>
          <p:cNvSpPr>
            <a:spLocks noGrp="1"/>
          </p:cNvSpPr>
          <p:nvPr>
            <p:ph sz="quarter" idx="12"/>
          </p:nvPr>
        </p:nvSpPr>
        <p:spPr/>
        <p:txBody>
          <a:bodyPr/>
          <a:lstStyle/>
          <a:p>
            <a:r>
              <a:rPr lang="de-DE" altLang="de-DE" smtClean="0"/>
              <a:t>Für Unternehmen ist Phishing ein komplexes Problem, welches verschiedene Maßnahmen der IT-Sicherheit erfordert:</a:t>
            </a:r>
          </a:p>
          <a:p>
            <a:pPr lvl="1"/>
            <a:r>
              <a:rPr lang="de-DE" altLang="de-DE" smtClean="0"/>
              <a:t>Analyse und Bewertung der Risiken</a:t>
            </a:r>
          </a:p>
          <a:p>
            <a:pPr lvl="1"/>
            <a:r>
              <a:rPr lang="de-DE" altLang="de-DE" smtClean="0"/>
              <a:t>Entwicklung einer Anti-Phishing-Strategie</a:t>
            </a:r>
          </a:p>
          <a:p>
            <a:pPr lvl="1"/>
            <a:r>
              <a:rPr lang="de-DE" altLang="de-DE" smtClean="0"/>
              <a:t>Information der Kunden über möglichen Missbrauch</a:t>
            </a:r>
          </a:p>
          <a:p>
            <a:pPr lvl="1"/>
            <a:r>
              <a:rPr lang="de-DE" altLang="de-DE" smtClean="0"/>
              <a:t>Technische Maßnahmen, u.a.</a:t>
            </a:r>
          </a:p>
          <a:p>
            <a:pPr lvl="2"/>
            <a:r>
              <a:rPr lang="de-DE" altLang="de-DE" smtClean="0"/>
              <a:t>Anti-Phishing-Software</a:t>
            </a:r>
          </a:p>
          <a:p>
            <a:pPr lvl="2"/>
            <a:r>
              <a:rPr lang="de-DE" altLang="de-DE" smtClean="0"/>
              <a:t>Erweiterte Authentifizierungssysteme</a:t>
            </a:r>
          </a:p>
          <a:p>
            <a:endParaRPr lang="de-DE" altLang="de-DE" dirty="0" smtClean="0"/>
          </a:p>
        </p:txBody>
      </p:sp>
      <p:sp>
        <p:nvSpPr>
          <p:cNvPr id="7" name="Subtitle 6"/>
          <p:cNvSpPr>
            <a:spLocks noGrp="1"/>
          </p:cNvSpPr>
          <p:nvPr>
            <p:ph type="subTitle" idx="13"/>
          </p:nvPr>
        </p:nvSpPr>
        <p:spPr>
          <a:xfrm>
            <a:off x="360363" y="1172918"/>
            <a:ext cx="8234362" cy="307777"/>
          </a:xfrm>
        </p:spPr>
        <p:txBody>
          <a:bodyPr/>
          <a:lstStyle/>
          <a:p>
            <a:r>
              <a:rPr lang="de-DE" dirty="0"/>
              <a:t>Blickpunkt </a:t>
            </a:r>
            <a:r>
              <a:rPr lang="de-DE" dirty="0" smtClean="0"/>
              <a:t>Management</a:t>
            </a:r>
            <a:endParaRPr lang="de-DE" dirty="0"/>
          </a:p>
        </p:txBody>
      </p:sp>
    </p:spTree>
    <p:extLst>
      <p:ext uri="{BB962C8B-B14F-4D97-AF65-F5344CB8AC3E}">
        <p14:creationId xmlns:p14="http://schemas.microsoft.com/office/powerpoint/2010/main" val="4271112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4"/>
          <p:cNvSpPr>
            <a:spLocks noGrp="1"/>
          </p:cNvSpPr>
          <p:nvPr>
            <p:ph type="title"/>
          </p:nvPr>
        </p:nvSpPr>
        <p:spPr/>
        <p:txBody>
          <a:bodyPr/>
          <a:lstStyle/>
          <a:p>
            <a:r>
              <a:rPr lang="de-DE" altLang="de-DE" smtClean="0"/>
              <a:t>Herausforderungen für das Management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12</a:t>
            </a:fld>
            <a:endParaRPr lang="de-DE" dirty="0"/>
          </a:p>
        </p:txBody>
      </p:sp>
      <p:sp>
        <p:nvSpPr>
          <p:cNvPr id="24579" name="Inhaltsplatzhalter 5"/>
          <p:cNvSpPr>
            <a:spLocks noGrp="1"/>
          </p:cNvSpPr>
          <p:nvPr>
            <p:ph sz="quarter" idx="12"/>
          </p:nvPr>
        </p:nvSpPr>
        <p:spPr/>
        <p:txBody>
          <a:bodyPr/>
          <a:lstStyle/>
          <a:p>
            <a:r>
              <a:rPr lang="de-DE" altLang="de-DE" dirty="0" smtClean="0"/>
              <a:t>Die Sicherheit von IT-Systemen erfordert eine Kombination verschiedener Ansätze, wie z.B.</a:t>
            </a:r>
          </a:p>
          <a:p>
            <a:pPr lvl="1"/>
            <a:r>
              <a:rPr lang="de-DE" altLang="de-DE" dirty="0" smtClean="0"/>
              <a:t>Schulung der Mitarbeiter</a:t>
            </a:r>
          </a:p>
          <a:p>
            <a:pPr lvl="1"/>
            <a:r>
              <a:rPr lang="de-DE" altLang="de-DE" dirty="0" smtClean="0"/>
              <a:t>Information der Kunden</a:t>
            </a:r>
          </a:p>
          <a:p>
            <a:pPr lvl="1"/>
            <a:r>
              <a:rPr lang="de-DE" altLang="de-DE" dirty="0" smtClean="0"/>
              <a:t>Einrichtung geeigneter Kontrollprozesse</a:t>
            </a:r>
          </a:p>
          <a:p>
            <a:pPr lvl="1"/>
            <a:r>
              <a:rPr lang="de-DE" altLang="de-DE" dirty="0" smtClean="0"/>
              <a:t>Einsatz von entsprechender Soft- und Hardware</a:t>
            </a:r>
          </a:p>
          <a:p>
            <a:r>
              <a:rPr lang="de-DE" altLang="de-DE" dirty="0" smtClean="0"/>
              <a:t>Die Kosten und Schwierigkeiten des Einsatzes von IT-Sicherheitsmaßnahmen müssen gegen die Vorteile (Kundenvertrauen, Verfügbarkeit, etc.) für das Unternehmen abgewogen werden.</a:t>
            </a:r>
          </a:p>
        </p:txBody>
      </p:sp>
      <p:sp>
        <p:nvSpPr>
          <p:cNvPr id="7" name="Subtitle 6"/>
          <p:cNvSpPr>
            <a:spLocks noGrp="1"/>
          </p:cNvSpPr>
          <p:nvPr>
            <p:ph type="subTitle" idx="13"/>
          </p:nvPr>
        </p:nvSpPr>
        <p:spPr>
          <a:xfrm>
            <a:off x="360363" y="1172918"/>
            <a:ext cx="8234362" cy="307777"/>
          </a:xfrm>
        </p:spPr>
        <p:txBody>
          <a:bodyPr/>
          <a:lstStyle/>
          <a:p>
            <a:r>
              <a:rPr lang="de-DE" dirty="0"/>
              <a:t>Blickpunkt </a:t>
            </a:r>
            <a:r>
              <a:rPr lang="de-DE" dirty="0" smtClean="0"/>
              <a:t>Management</a:t>
            </a:r>
            <a:endParaRPr lang="de-DE" dirty="0"/>
          </a:p>
        </p:txBody>
      </p:sp>
    </p:spTree>
    <p:extLst>
      <p:ext uri="{BB962C8B-B14F-4D97-AF65-F5344CB8AC3E}">
        <p14:creationId xmlns:p14="http://schemas.microsoft.com/office/powerpoint/2010/main" val="3247549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4"/>
          <p:cNvSpPr>
            <a:spLocks noGrp="1"/>
          </p:cNvSpPr>
          <p:nvPr>
            <p:ph type="title"/>
          </p:nvPr>
        </p:nvSpPr>
        <p:spPr/>
        <p:txBody>
          <a:bodyPr/>
          <a:lstStyle/>
          <a:p>
            <a:r>
              <a:rPr lang="de-DE" altLang="de-DE" dirty="0" err="1" smtClean="0"/>
              <a:t>WI</a:t>
            </a:r>
            <a:r>
              <a:rPr lang="de-DE" altLang="de-DE" dirty="0" smtClean="0"/>
              <a:t>-spezifische Sicht auf die einführende Fallstudie</a:t>
            </a:r>
          </a:p>
        </p:txBody>
      </p:sp>
      <p:sp>
        <p:nvSpPr>
          <p:cNvPr id="2" name="Slide Number Placeholder 1"/>
          <p:cNvSpPr>
            <a:spLocks noGrp="1"/>
          </p:cNvSpPr>
          <p:nvPr>
            <p:ph type="sldNum" sz="quarter" idx="11"/>
          </p:nvPr>
        </p:nvSpPr>
        <p:spPr/>
        <p:txBody>
          <a:bodyPr/>
          <a:lstStyle/>
          <a:p>
            <a:fld id="{0D2F3B65-5D26-4378-875C-153D63999E65}" type="slidenum">
              <a:rPr lang="de-DE" smtClean="0"/>
              <a:pPr/>
              <a:t>13</a:t>
            </a:fld>
            <a:endParaRPr lang="de-DE" dirty="0"/>
          </a:p>
        </p:txBody>
      </p:sp>
      <p:pic>
        <p:nvPicPr>
          <p:cNvPr id="6" name="Picture 3" descr="D:\WORK\PEARSON\000 FOLIEN\4269\JPG\4269-1002__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1" y="1480695"/>
            <a:ext cx="8117549" cy="401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tertitel 2"/>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60667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14</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b="1" dirty="0" smtClean="0"/>
              <a:t>Anfälligkeit </a:t>
            </a:r>
            <a:r>
              <a:rPr lang="de-DE" sz="1700" b="1" dirty="0"/>
              <a:t>und Missbrauch von </a:t>
            </a:r>
            <a:r>
              <a:rPr lang="de-DE" sz="1700" b="1" dirty="0" smtClean="0"/>
              <a:t>Informationssystemen</a:t>
            </a:r>
          </a:p>
          <a:p>
            <a:pPr marL="812800" lvl="1" indent="-457200">
              <a:lnSpc>
                <a:spcPct val="80000"/>
              </a:lnSpc>
              <a:buFont typeface="+mj-lt"/>
              <a:buAutoNum type="arabicPeriod"/>
            </a:pPr>
            <a:r>
              <a:rPr lang="de-DE" sz="1300" b="1" dirty="0" smtClean="0"/>
              <a:t>Grundanforderungen an IT-Sicherheit</a:t>
            </a:r>
          </a:p>
          <a:p>
            <a:pPr marL="812800" lvl="1" indent="-457200">
              <a:lnSpc>
                <a:spcPct val="80000"/>
              </a:lnSpc>
              <a:buFont typeface="+mj-lt"/>
              <a:buAutoNum type="arabicPeriod"/>
            </a:pPr>
            <a:r>
              <a:rPr lang="de-DE" sz="1300" dirty="0" smtClean="0"/>
              <a:t>Warum IT-Systeme anfällig sind</a:t>
            </a:r>
          </a:p>
          <a:p>
            <a:pPr marL="812800" lvl="1" indent="-457200">
              <a:lnSpc>
                <a:spcPct val="80000"/>
              </a:lnSpc>
              <a:buFont typeface="+mj-lt"/>
              <a:buAutoNum type="arabicPeriod"/>
            </a:pPr>
            <a:r>
              <a:rPr lang="de-DE" sz="1300" dirty="0" smtClean="0"/>
              <a:t>Probleme der Systemqualität: Software und Daten</a:t>
            </a:r>
          </a:p>
          <a:p>
            <a:pPr marL="812800" lvl="1" indent="-457200">
              <a:lnSpc>
                <a:spcPct val="80000"/>
              </a:lnSpc>
              <a:buFont typeface="+mj-lt"/>
              <a:buAutoNum type="arabicPeriod"/>
            </a:pPr>
            <a:r>
              <a:rPr lang="de-DE" sz="1300" dirty="0" smtClean="0"/>
              <a:t>Viren, Würmer, Trojaner und Spyware</a:t>
            </a:r>
          </a:p>
          <a:p>
            <a:pPr marL="812800" lvl="1" indent="-457200">
              <a:lnSpc>
                <a:spcPct val="80000"/>
              </a:lnSpc>
              <a:buFont typeface="+mj-lt"/>
              <a:buAutoNum type="arabicPeriod"/>
            </a:pPr>
            <a:r>
              <a:rPr lang="de-DE" sz="1300" dirty="0" smtClean="0"/>
              <a:t>Computerkriminalität und Cyberterrorismus</a:t>
            </a:r>
          </a:p>
          <a:p>
            <a:pPr marL="812800" lvl="1" indent="-457200">
              <a:lnSpc>
                <a:spcPct val="80000"/>
              </a:lnSpc>
              <a:buFont typeface="+mj-lt"/>
              <a:buAutoNum type="arabicPeriod"/>
            </a:pPr>
            <a:r>
              <a:rPr lang="de-DE" sz="1300" dirty="0" smtClean="0"/>
              <a:t>Probleme für Systemarchitekten und Benutzer</a:t>
            </a:r>
            <a:endParaRPr lang="de-DE" sz="1300" dirty="0"/>
          </a:p>
          <a:p>
            <a:pPr marL="457200" indent="-457200">
              <a:lnSpc>
                <a:spcPct val="80000"/>
              </a:lnSpc>
              <a:buFont typeface="+mj-lt"/>
              <a:buAutoNum type="arabicPeriod"/>
            </a:pPr>
            <a:r>
              <a:rPr lang="de-DE" sz="1700" dirty="0" smtClean="0"/>
              <a:t>IT-Risiko- </a:t>
            </a:r>
            <a:r>
              <a:rPr lang="de-DE" sz="1700" dirty="0"/>
              <a:t>und </a:t>
            </a:r>
            <a:r>
              <a:rPr lang="de-DE" sz="1700" dirty="0" smtClean="0"/>
              <a:t>Sicherheitsmanagement</a:t>
            </a:r>
          </a:p>
        </p:txBody>
      </p:sp>
      <p:sp>
        <p:nvSpPr>
          <p:cNvPr id="3" name="Untertitel 2"/>
          <p:cNvSpPr>
            <a:spLocks noGrp="1"/>
          </p:cNvSpPr>
          <p:nvPr>
            <p:ph type="subTitle" idx="13"/>
          </p:nvPr>
        </p:nvSpPr>
        <p:spPr/>
        <p:txBody>
          <a:bodyPr/>
          <a:lstStyle/>
          <a:p>
            <a:r>
              <a:rPr lang="de-DE" dirty="0" smtClean="0"/>
              <a:t>Kapitel 15</a:t>
            </a:r>
            <a:endParaRPr lang="de-DE" dirty="0"/>
          </a:p>
        </p:txBody>
      </p:sp>
    </p:spTree>
    <p:extLst>
      <p:ext uri="{BB962C8B-B14F-4D97-AF65-F5344CB8AC3E}">
        <p14:creationId xmlns:p14="http://schemas.microsoft.com/office/powerpoint/2010/main" val="3147524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altLang="de-DE" smtClean="0"/>
              <a:t>Problemsituation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15</a:t>
            </a:fld>
            <a:endParaRPr lang="de-DE" dirty="0"/>
          </a:p>
        </p:txBody>
      </p:sp>
      <p:sp>
        <p:nvSpPr>
          <p:cNvPr id="27651" name="Inhaltsplatzhalter 5"/>
          <p:cNvSpPr>
            <a:spLocks noGrp="1"/>
          </p:cNvSpPr>
          <p:nvPr>
            <p:ph sz="quarter" idx="12"/>
          </p:nvPr>
        </p:nvSpPr>
        <p:spPr/>
        <p:txBody>
          <a:bodyPr/>
          <a:lstStyle/>
          <a:p>
            <a:r>
              <a:rPr lang="de-DE" altLang="de-DE" dirty="0" smtClean="0"/>
              <a:t>Informationssysteme haben die Arbeit wesentlich effizienter gemacht</a:t>
            </a:r>
          </a:p>
          <a:p>
            <a:r>
              <a:rPr lang="de-DE" altLang="de-DE" dirty="0" smtClean="0"/>
              <a:t>durch Vernetzung ist ein weitgehender Informationszugang möglich, auch für Kunden</a:t>
            </a:r>
          </a:p>
          <a:p>
            <a:r>
              <a:rPr lang="de-DE" altLang="de-DE" dirty="0" smtClean="0"/>
              <a:t>durch die daraus folgende Komplexität sind IT-Systeme überaus empfindlich gegenüber</a:t>
            </a:r>
          </a:p>
          <a:p>
            <a:pPr lvl="1"/>
            <a:r>
              <a:rPr lang="de-DE" altLang="de-DE" dirty="0" smtClean="0"/>
              <a:t>Störungen</a:t>
            </a:r>
          </a:p>
          <a:p>
            <a:pPr lvl="1"/>
            <a:r>
              <a:rPr lang="de-DE" altLang="de-DE" dirty="0" smtClean="0"/>
              <a:t>Fehlern</a:t>
            </a:r>
          </a:p>
          <a:p>
            <a:pPr lvl="1"/>
            <a:r>
              <a:rPr lang="de-DE" altLang="de-DE" dirty="0" smtClean="0"/>
              <a:t>Missbrauch</a:t>
            </a:r>
          </a:p>
        </p:txBody>
      </p:sp>
    </p:spTree>
    <p:extLst>
      <p:ext uri="{BB962C8B-B14F-4D97-AF65-F5344CB8AC3E}">
        <p14:creationId xmlns:p14="http://schemas.microsoft.com/office/powerpoint/2010/main" val="3839875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4"/>
          <p:cNvSpPr>
            <a:spLocks noGrp="1"/>
          </p:cNvSpPr>
          <p:nvPr>
            <p:ph type="title"/>
          </p:nvPr>
        </p:nvSpPr>
        <p:spPr/>
        <p:txBody>
          <a:bodyPr/>
          <a:lstStyle/>
          <a:p>
            <a:r>
              <a:rPr lang="de-DE" altLang="de-DE" smtClean="0"/>
              <a:t>Problemsituation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16</a:t>
            </a:fld>
            <a:endParaRPr lang="de-DE" dirty="0"/>
          </a:p>
        </p:txBody>
      </p:sp>
      <p:sp>
        <p:nvSpPr>
          <p:cNvPr id="28675" name="Inhaltsplatzhalter 5"/>
          <p:cNvSpPr>
            <a:spLocks noGrp="1"/>
          </p:cNvSpPr>
          <p:nvPr>
            <p:ph sz="quarter" idx="12"/>
          </p:nvPr>
        </p:nvSpPr>
        <p:spPr/>
        <p:txBody>
          <a:bodyPr/>
          <a:lstStyle/>
          <a:p>
            <a:r>
              <a:rPr lang="de-DE" altLang="de-DE" dirty="0" smtClean="0"/>
              <a:t>Ein Ausfall oder Fehlfunktion der Informationssysteme kann zu einem ernsthaften Verlust der Geschäftsfunktionalität führen.</a:t>
            </a:r>
          </a:p>
          <a:p>
            <a:r>
              <a:rPr lang="de-DE" altLang="de-DE" dirty="0" smtClean="0"/>
              <a:t>Eine stetig wachsende Zahl von Angriffen durch Viren, Würmer, Trojaner oder Phishing unterstreicht die zentrale Bedeutung der IT-Sicherheit im modernen E-Business.</a:t>
            </a:r>
          </a:p>
          <a:p>
            <a:r>
              <a:rPr lang="de-DE" altLang="de-DE" dirty="0" smtClean="0"/>
              <a:t>Werden keine oder zu wenige Maßnahmen getroffen, kann es zu einem Vertrauensverlust auf Seiten des Kunden kommen.</a:t>
            </a:r>
          </a:p>
        </p:txBody>
      </p:sp>
      <p:sp>
        <p:nvSpPr>
          <p:cNvPr id="7" name="Subtitle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98434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smtClean="0"/>
              <a:t>IT-Sicherheit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17</a:t>
            </a:fld>
            <a:endParaRPr lang="de-DE" dirty="0"/>
          </a:p>
        </p:txBody>
      </p:sp>
      <p:sp>
        <p:nvSpPr>
          <p:cNvPr id="29699" name="Inhaltsplatzhalter 5"/>
          <p:cNvSpPr>
            <a:spLocks noGrp="1"/>
          </p:cNvSpPr>
          <p:nvPr>
            <p:ph sz="quarter" idx="12"/>
          </p:nvPr>
        </p:nvSpPr>
        <p:spPr/>
        <p:txBody>
          <a:bodyPr/>
          <a:lstStyle/>
          <a:p>
            <a:r>
              <a:rPr lang="de-DE" altLang="de-DE" dirty="0" smtClean="0"/>
              <a:t>Strategien und Maßnahmen, um die Verfügbarkeit von IT-Systemen zu gewährleisten und den unerlaubten Zugriff sowie die unberechtigte Veränderung von Informationen zu vermeiden</a:t>
            </a:r>
          </a:p>
        </p:txBody>
      </p:sp>
      <p:sp>
        <p:nvSpPr>
          <p:cNvPr id="7" name="Subtitle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611393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3"/>
          <p:cNvSpPr>
            <a:spLocks noGrp="1"/>
          </p:cNvSpPr>
          <p:nvPr>
            <p:ph type="title"/>
          </p:nvPr>
        </p:nvSpPr>
        <p:spPr/>
        <p:txBody>
          <a:bodyPr/>
          <a:lstStyle/>
          <a:p>
            <a:r>
              <a:rPr lang="de-DE" altLang="de-DE" smtClean="0"/>
              <a:t>Schutzziele der IT-Sicherheit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18</a:t>
            </a:fld>
            <a:endParaRPr lang="de-DE" dirty="0"/>
          </a:p>
        </p:txBody>
      </p:sp>
      <p:sp>
        <p:nvSpPr>
          <p:cNvPr id="30723" name="Inhaltsplatzhalter 4"/>
          <p:cNvSpPr>
            <a:spLocks noGrp="1"/>
          </p:cNvSpPr>
          <p:nvPr>
            <p:ph sz="quarter" idx="12"/>
          </p:nvPr>
        </p:nvSpPr>
        <p:spPr/>
        <p:txBody>
          <a:bodyPr/>
          <a:lstStyle/>
          <a:p>
            <a:r>
              <a:rPr lang="de-DE" altLang="de-DE" dirty="0" smtClean="0"/>
              <a:t>IT-Sicherheit wird in Großunternehmen oft von einer eigenen Organisationseinheit koordiniert</a:t>
            </a:r>
          </a:p>
          <a:p>
            <a:r>
              <a:rPr lang="de-DE" altLang="de-DE" dirty="0" smtClean="0"/>
              <a:t>diese verfolgt verschiedene Schutzziele der</a:t>
            </a:r>
            <a:br>
              <a:rPr lang="de-DE" altLang="de-DE" dirty="0" smtClean="0"/>
            </a:br>
            <a:r>
              <a:rPr lang="de-DE" altLang="de-DE" dirty="0" smtClean="0"/>
              <a:t>IT-Sicherheit</a:t>
            </a:r>
          </a:p>
          <a:p>
            <a:r>
              <a:rPr lang="de-DE" altLang="de-DE" dirty="0" smtClean="0"/>
              <a:t>es gibt Überlegungen weitere Schutzziele hinzuzufügen (z.B. Konsistenz, Fairness)</a:t>
            </a:r>
          </a:p>
          <a:p>
            <a:r>
              <a:rPr lang="de-DE" altLang="de-DE" dirty="0" smtClean="0"/>
              <a:t>die unterschiedlichen Anforderungen an</a:t>
            </a:r>
            <a:br>
              <a:rPr lang="de-DE" altLang="de-DE" dirty="0" smtClean="0"/>
            </a:br>
            <a:r>
              <a:rPr lang="de-DE" altLang="de-DE" dirty="0" smtClean="0"/>
              <a:t>IT-Sicherheit sind nicht immer konfliktfrei</a:t>
            </a:r>
          </a:p>
          <a:p>
            <a:endParaRPr lang="de-DE" altLang="de-DE" dirty="0" smtClean="0"/>
          </a:p>
        </p:txBody>
      </p:sp>
    </p:spTree>
    <p:extLst>
      <p:ext uri="{BB962C8B-B14F-4D97-AF65-F5344CB8AC3E}">
        <p14:creationId xmlns:p14="http://schemas.microsoft.com/office/powerpoint/2010/main" val="853352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Laudon</a:t>
            </a:r>
            <a:r>
              <a:rPr lang="de-DE" dirty="0" smtClean="0"/>
              <a:t>/</a:t>
            </a:r>
            <a:r>
              <a:rPr lang="de-DE" dirty="0" err="1" smtClean="0"/>
              <a:t>Laudon</a:t>
            </a:r>
            <a:r>
              <a:rPr lang="de-DE" dirty="0" smtClean="0"/>
              <a:t>/Schoder</a:t>
            </a:r>
            <a:br>
              <a:rPr lang="de-DE" dirty="0" smtClean="0"/>
            </a:br>
            <a:r>
              <a:rPr lang="de-DE" dirty="0" smtClean="0"/>
              <a:t>Wirtschaftsinformatik</a:t>
            </a:r>
            <a:br>
              <a:rPr lang="de-DE" dirty="0" smtClean="0"/>
            </a:br>
            <a:r>
              <a:rPr lang="de-DE" dirty="0"/>
              <a:t>3</a:t>
            </a:r>
            <a:r>
              <a:rPr lang="de-DE"/>
              <a:t>., </a:t>
            </a:r>
            <a:r>
              <a:rPr lang="de-DE" smtClean="0"/>
              <a:t>vollständig </a:t>
            </a:r>
            <a:r>
              <a:rPr lang="de-DE" dirty="0"/>
              <a:t>überarbeitete Auflage</a:t>
            </a:r>
          </a:p>
        </p:txBody>
      </p:sp>
      <p:sp>
        <p:nvSpPr>
          <p:cNvPr id="4" name="Foliennummernplatzhalter 3"/>
          <p:cNvSpPr>
            <a:spLocks noGrp="1"/>
          </p:cNvSpPr>
          <p:nvPr>
            <p:ph type="sldNum" sz="quarter" idx="11"/>
          </p:nvPr>
        </p:nvSpPr>
        <p:spPr/>
        <p:txBody>
          <a:bodyPr/>
          <a:lstStyle/>
          <a:p>
            <a:fld id="{0D2F3B65-5D26-4378-875C-153D63999E65}" type="slidenum">
              <a:rPr lang="de-DE" smtClean="0"/>
              <a:pPr/>
              <a:t>1</a:t>
            </a:fld>
            <a:endParaRPr lang="de-DE" dirty="0"/>
          </a:p>
        </p:txBody>
      </p:sp>
      <p:sp>
        <p:nvSpPr>
          <p:cNvPr id="7" name="Rectangle 5"/>
          <p:cNvSpPr txBox="1">
            <a:spLocks noChangeArrowheads="1"/>
          </p:cNvSpPr>
          <p:nvPr/>
        </p:nvSpPr>
        <p:spPr bwMode="auto">
          <a:xfrm>
            <a:off x="3802063" y="2513912"/>
            <a:ext cx="53419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buFont typeface="Verdana" pitchFamily="1" charset="0"/>
              <a:buNone/>
            </a:pPr>
            <a:r>
              <a:rPr lang="de-DE" b="1" dirty="0" err="1" smtClean="0">
                <a:solidFill>
                  <a:schemeClr val="accent1"/>
                </a:solidFill>
              </a:rPr>
              <a:t>Laudon</a:t>
            </a:r>
            <a:r>
              <a:rPr lang="de-DE" b="1" dirty="0" smtClean="0">
                <a:solidFill>
                  <a:schemeClr val="accent1"/>
                </a:solidFill>
              </a:rPr>
              <a:t>/</a:t>
            </a:r>
            <a:r>
              <a:rPr lang="de-DE" b="1" dirty="0" err="1" smtClean="0">
                <a:solidFill>
                  <a:schemeClr val="accent1"/>
                </a:solidFill>
              </a:rPr>
              <a:t>Laudon</a:t>
            </a:r>
            <a:r>
              <a:rPr lang="de-DE" b="1" dirty="0" smtClean="0">
                <a:solidFill>
                  <a:schemeClr val="accent1"/>
                </a:solidFill>
              </a:rPr>
              <a:t>/Schoder</a:t>
            </a:r>
            <a:br>
              <a:rPr lang="de-DE" b="1" dirty="0" smtClean="0">
                <a:solidFill>
                  <a:schemeClr val="accent1"/>
                </a:solidFill>
              </a:rPr>
            </a:br>
            <a:r>
              <a:rPr lang="de-DE" b="1" dirty="0" smtClean="0">
                <a:solidFill>
                  <a:schemeClr val="accent1"/>
                </a:solidFill>
              </a:rPr>
              <a:t>Wirtschaftsinformatik</a:t>
            </a:r>
          </a:p>
          <a:p>
            <a:pPr eaLnBrk="1" hangingPunct="1">
              <a:spcBef>
                <a:spcPct val="0"/>
              </a:spcBef>
              <a:buSzPct val="80000"/>
              <a:buFont typeface="Verdana" pitchFamily="1" charset="0"/>
              <a:buNone/>
            </a:pPr>
            <a:r>
              <a:rPr lang="de-DE" b="1" dirty="0">
                <a:solidFill>
                  <a:schemeClr val="accent1"/>
                </a:solidFill>
              </a:rPr>
              <a:t>3., vollständig überarbeitete Auflage</a:t>
            </a:r>
            <a:r>
              <a:rPr lang="de-DE" b="1" dirty="0" smtClean="0">
                <a:solidFill>
                  <a:schemeClr val="accent1"/>
                </a:solidFill>
              </a:rPr>
              <a:t/>
            </a:r>
            <a:br>
              <a:rPr lang="de-DE" b="1" dirty="0" smtClean="0">
                <a:solidFill>
                  <a:schemeClr val="accent1"/>
                </a:solidFill>
              </a:rPr>
            </a:br>
            <a:r>
              <a:rPr lang="de-DE" dirty="0" smtClean="0">
                <a:solidFill>
                  <a:schemeClr val="accent1"/>
                </a:solidFill>
              </a:rPr>
              <a:t>ISBN 97838689-4269-9</a:t>
            </a:r>
          </a:p>
          <a:p>
            <a:pPr eaLnBrk="1" hangingPunct="1">
              <a:spcBef>
                <a:spcPct val="0"/>
              </a:spcBef>
              <a:buSzPct val="80000"/>
              <a:buFont typeface="Verdana" pitchFamily="1" charset="0"/>
              <a:buNone/>
            </a:pPr>
            <a:r>
              <a:rPr lang="de-DE" dirty="0" smtClean="0">
                <a:solidFill>
                  <a:schemeClr val="accent1"/>
                </a:solidFill>
              </a:rPr>
              <a:t>1200 Seiten |  4-farbig</a:t>
            </a:r>
            <a:br>
              <a:rPr lang="de-DE" dirty="0" smtClean="0">
                <a:solidFill>
                  <a:schemeClr val="accent1"/>
                </a:solidFill>
              </a:rPr>
            </a:br>
            <a:endParaRPr lang="de-DE" dirty="0" smtClean="0">
              <a:solidFill>
                <a:schemeClr val="accent1"/>
              </a:solidFill>
            </a:endParaRPr>
          </a:p>
          <a:p>
            <a:pPr eaLnBrk="1" hangingPunct="1">
              <a:spcBef>
                <a:spcPct val="0"/>
              </a:spcBef>
              <a:buSzPct val="80000"/>
              <a:buFont typeface="Verdana" pitchFamily="1" charset="0"/>
              <a:buNone/>
            </a:pPr>
            <a:r>
              <a:rPr lang="de-DE" dirty="0" smtClean="0">
                <a:solidFill>
                  <a:schemeClr val="accent1"/>
                </a:solidFill>
              </a:rPr>
              <a:t>www.pearson-studium.de</a:t>
            </a:r>
            <a:br>
              <a:rPr lang="de-DE" dirty="0" smtClean="0">
                <a:solidFill>
                  <a:schemeClr val="accent1"/>
                </a:solidFill>
              </a:rPr>
            </a:br>
            <a:r>
              <a:rPr lang="de-DE" dirty="0" smtClean="0">
                <a:solidFill>
                  <a:schemeClr val="accent1"/>
                </a:solidFill>
              </a:rPr>
              <a:t>www.pearson.ch</a:t>
            </a:r>
            <a:endParaRPr lang="de-DE" dirty="0">
              <a:solidFill>
                <a:schemeClr val="accent1"/>
              </a:solidFill>
            </a:endParaRPr>
          </a:p>
        </p:txBody>
      </p:sp>
      <p:pic>
        <p:nvPicPr>
          <p:cNvPr id="8"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580040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4"/>
          <p:cNvSpPr>
            <a:spLocks noGrp="1"/>
          </p:cNvSpPr>
          <p:nvPr>
            <p:ph type="title"/>
          </p:nvPr>
        </p:nvSpPr>
        <p:spPr/>
        <p:txBody>
          <a:bodyPr/>
          <a:lstStyle/>
          <a:p>
            <a:r>
              <a:rPr lang="de-DE" altLang="de-DE" dirty="0" smtClean="0"/>
              <a:t>Schutzziele der („mehrseitigen“) IT-Sicherheit</a:t>
            </a:r>
          </a:p>
        </p:txBody>
      </p:sp>
      <p:sp>
        <p:nvSpPr>
          <p:cNvPr id="2" name="Slide Number Placeholder 1"/>
          <p:cNvSpPr>
            <a:spLocks noGrp="1"/>
          </p:cNvSpPr>
          <p:nvPr>
            <p:ph type="sldNum" sz="quarter" idx="11"/>
          </p:nvPr>
        </p:nvSpPr>
        <p:spPr/>
        <p:txBody>
          <a:bodyPr/>
          <a:lstStyle/>
          <a:p>
            <a:fld id="{0D2F3B65-5D26-4378-875C-153D63999E65}" type="slidenum">
              <a:rPr lang="de-DE" smtClean="0"/>
              <a:pPr/>
              <a:t>19</a:t>
            </a:fld>
            <a:endParaRPr lang="de-DE" dirty="0"/>
          </a:p>
        </p:txBody>
      </p:sp>
      <p:pic>
        <p:nvPicPr>
          <p:cNvPr id="6" name="Picture 2" descr="D:\WORK\PEARSON\000 FOLIEN\4269\JPG\4269-1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107" y="915051"/>
            <a:ext cx="8737502" cy="50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99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4"/>
          <p:cNvSpPr>
            <a:spLocks noGrp="1"/>
          </p:cNvSpPr>
          <p:nvPr>
            <p:ph type="title"/>
          </p:nvPr>
        </p:nvSpPr>
        <p:spPr/>
        <p:txBody>
          <a:bodyPr/>
          <a:lstStyle/>
          <a:p>
            <a:r>
              <a:rPr lang="de-DE" altLang="de-DE" smtClean="0"/>
              <a:t>„Mehrseitige“ IT-Sicherheit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20</a:t>
            </a:fld>
            <a:endParaRPr lang="de-DE" dirty="0"/>
          </a:p>
        </p:txBody>
      </p:sp>
      <p:sp>
        <p:nvSpPr>
          <p:cNvPr id="32771" name="Inhaltsplatzhalter 5"/>
          <p:cNvSpPr>
            <a:spLocks noGrp="1"/>
          </p:cNvSpPr>
          <p:nvPr>
            <p:ph sz="quarter" idx="12"/>
          </p:nvPr>
        </p:nvSpPr>
        <p:spPr/>
        <p:txBody>
          <a:bodyPr/>
          <a:lstStyle/>
          <a:p>
            <a:r>
              <a:rPr lang="de-DE" altLang="de-DE" dirty="0" smtClean="0"/>
              <a:t>Das Konzept der „mehrseitigen“ Sicherheit geht nicht von einer generell geregelten Sicherheit aus.</a:t>
            </a:r>
          </a:p>
          <a:p>
            <a:r>
              <a:rPr lang="de-DE" altLang="de-DE" dirty="0" smtClean="0"/>
              <a:t>Es wird angenommen, dass Instrumente existieren, um ein gewünschtes Maß an Sicherheit individuell zu definieren (vgl. </a:t>
            </a:r>
            <a:r>
              <a:rPr lang="de-DE" altLang="de-DE" dirty="0" err="1" smtClean="0"/>
              <a:t>SSL</a:t>
            </a:r>
            <a:r>
              <a:rPr lang="de-DE" altLang="de-DE" dirty="0" smtClean="0"/>
              <a:t>).</a:t>
            </a:r>
          </a:p>
          <a:p>
            <a:r>
              <a:rPr lang="de-DE" altLang="de-DE" dirty="0" smtClean="0"/>
              <a:t>Durch diese Flexibilität lassen sich insb. bei organisations-übergreifenden IT-Systemen Umstellungen und Systemmigrationen vermeiden.</a:t>
            </a:r>
          </a:p>
        </p:txBody>
      </p:sp>
    </p:spTree>
    <p:extLst>
      <p:ext uri="{BB962C8B-B14F-4D97-AF65-F5344CB8AC3E}">
        <p14:creationId xmlns:p14="http://schemas.microsoft.com/office/powerpoint/2010/main" val="3855438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4"/>
          <p:cNvSpPr>
            <a:spLocks noGrp="1"/>
          </p:cNvSpPr>
          <p:nvPr>
            <p:ph type="title"/>
          </p:nvPr>
        </p:nvSpPr>
        <p:spPr/>
        <p:txBody>
          <a:bodyPr/>
          <a:lstStyle/>
          <a:p>
            <a:r>
              <a:rPr lang="de-DE" altLang="de-DE" smtClean="0"/>
              <a:t>Fachbegriffe der IT-Sicherheit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21</a:t>
            </a:fld>
            <a:endParaRPr lang="de-DE" dirty="0"/>
          </a:p>
        </p:txBody>
      </p:sp>
      <p:pic>
        <p:nvPicPr>
          <p:cNvPr id="6" name="Picture 2" descr="D:\WORK\PEARSON\000 FOLIEN\4269\JPG\4269-1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068" y="711143"/>
            <a:ext cx="7280365" cy="547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348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22</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b="1" dirty="0" smtClean="0"/>
              <a:t>Anfälligkeit </a:t>
            </a:r>
            <a:r>
              <a:rPr lang="de-DE" sz="1700" b="1" dirty="0"/>
              <a:t>und Missbrauch von </a:t>
            </a:r>
            <a:r>
              <a:rPr lang="de-DE" sz="1700" b="1" dirty="0" smtClean="0"/>
              <a:t>Informationssystemen</a:t>
            </a:r>
          </a:p>
          <a:p>
            <a:pPr marL="812800" lvl="1" indent="-457200">
              <a:lnSpc>
                <a:spcPct val="80000"/>
              </a:lnSpc>
              <a:buFont typeface="+mj-lt"/>
              <a:buAutoNum type="arabicPeriod"/>
            </a:pPr>
            <a:r>
              <a:rPr lang="de-DE" sz="1300" dirty="0" smtClean="0"/>
              <a:t>Grundanforderungen an IT-Sicherheit</a:t>
            </a:r>
          </a:p>
          <a:p>
            <a:pPr marL="812800" lvl="1" indent="-457200">
              <a:lnSpc>
                <a:spcPct val="80000"/>
              </a:lnSpc>
              <a:buFont typeface="+mj-lt"/>
              <a:buAutoNum type="arabicPeriod"/>
            </a:pPr>
            <a:r>
              <a:rPr lang="de-DE" sz="1300" b="1" dirty="0" smtClean="0"/>
              <a:t>Warum IT-Systeme anfällig sind</a:t>
            </a:r>
          </a:p>
          <a:p>
            <a:pPr marL="812800" lvl="1" indent="-457200">
              <a:lnSpc>
                <a:spcPct val="80000"/>
              </a:lnSpc>
              <a:buFont typeface="+mj-lt"/>
              <a:buAutoNum type="arabicPeriod"/>
            </a:pPr>
            <a:r>
              <a:rPr lang="de-DE" sz="1300" dirty="0" smtClean="0"/>
              <a:t>Probleme der Systemqualität: Software und Daten</a:t>
            </a:r>
          </a:p>
          <a:p>
            <a:pPr marL="812800" lvl="1" indent="-457200">
              <a:lnSpc>
                <a:spcPct val="80000"/>
              </a:lnSpc>
              <a:buFont typeface="+mj-lt"/>
              <a:buAutoNum type="arabicPeriod"/>
            </a:pPr>
            <a:r>
              <a:rPr lang="de-DE" sz="1300" dirty="0" smtClean="0"/>
              <a:t>Viren, Würmer, Trojaner und Spyware</a:t>
            </a:r>
          </a:p>
          <a:p>
            <a:pPr marL="812800" lvl="1" indent="-457200">
              <a:lnSpc>
                <a:spcPct val="80000"/>
              </a:lnSpc>
              <a:buFont typeface="+mj-lt"/>
              <a:buAutoNum type="arabicPeriod"/>
            </a:pPr>
            <a:r>
              <a:rPr lang="de-DE" sz="1300" dirty="0" smtClean="0"/>
              <a:t>Computerkriminalität und Cyberterrorismus</a:t>
            </a:r>
          </a:p>
          <a:p>
            <a:pPr marL="812800" lvl="1" indent="-457200">
              <a:lnSpc>
                <a:spcPct val="80000"/>
              </a:lnSpc>
              <a:buFont typeface="+mj-lt"/>
              <a:buAutoNum type="arabicPeriod"/>
            </a:pPr>
            <a:r>
              <a:rPr lang="de-DE" sz="1300" dirty="0" smtClean="0"/>
              <a:t>Probleme für Systemarchitekten und Benutzer</a:t>
            </a:r>
            <a:endParaRPr lang="de-DE" sz="1300" dirty="0"/>
          </a:p>
          <a:p>
            <a:pPr marL="457200" indent="-457200">
              <a:lnSpc>
                <a:spcPct val="80000"/>
              </a:lnSpc>
              <a:buFont typeface="+mj-lt"/>
              <a:buAutoNum type="arabicPeriod"/>
            </a:pPr>
            <a:r>
              <a:rPr lang="de-DE" sz="1700" dirty="0" smtClean="0"/>
              <a:t>IT-Risiko- </a:t>
            </a:r>
            <a:r>
              <a:rPr lang="de-DE" sz="1700" dirty="0"/>
              <a:t>und </a:t>
            </a:r>
            <a:r>
              <a:rPr lang="de-DE" sz="1700" dirty="0" smtClean="0"/>
              <a:t>Sicherheitsmanagement</a:t>
            </a:r>
          </a:p>
        </p:txBody>
      </p:sp>
      <p:sp>
        <p:nvSpPr>
          <p:cNvPr id="3" name="Untertitel 2"/>
          <p:cNvSpPr>
            <a:spLocks noGrp="1"/>
          </p:cNvSpPr>
          <p:nvPr>
            <p:ph type="subTitle" idx="13"/>
          </p:nvPr>
        </p:nvSpPr>
        <p:spPr/>
        <p:txBody>
          <a:bodyPr/>
          <a:lstStyle/>
          <a:p>
            <a:r>
              <a:rPr lang="de-DE" dirty="0" smtClean="0"/>
              <a:t>Kapitel 15</a:t>
            </a:r>
            <a:endParaRPr lang="de-DE" dirty="0"/>
          </a:p>
        </p:txBody>
      </p:sp>
    </p:spTree>
    <p:extLst>
      <p:ext uri="{BB962C8B-B14F-4D97-AF65-F5344CB8AC3E}">
        <p14:creationId xmlns:p14="http://schemas.microsoft.com/office/powerpoint/2010/main" val="1129472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altLang="de-DE" smtClean="0"/>
              <a:t>Gründe für die Anfälligkeit von IT-Systemen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23</a:t>
            </a:fld>
            <a:endParaRPr lang="de-DE" dirty="0"/>
          </a:p>
        </p:txBody>
      </p:sp>
      <p:sp>
        <p:nvSpPr>
          <p:cNvPr id="34819" name="Inhaltsplatzhalter 2"/>
          <p:cNvSpPr>
            <a:spLocks noGrp="1"/>
          </p:cNvSpPr>
          <p:nvPr>
            <p:ph sz="quarter" idx="12"/>
          </p:nvPr>
        </p:nvSpPr>
        <p:spPr/>
        <p:txBody>
          <a:bodyPr/>
          <a:lstStyle/>
          <a:p>
            <a:r>
              <a:rPr lang="de-DE" altLang="de-DE" dirty="0" smtClean="0"/>
              <a:t>Entwicklungsphasen von vernetzten IT-Systemen:</a:t>
            </a:r>
          </a:p>
          <a:p>
            <a:pPr lvl="1"/>
            <a:r>
              <a:rPr lang="de-DE" altLang="de-DE" dirty="0" smtClean="0"/>
              <a:t>Komplett abgeschottete Unternehmensnetzwerke (bis etwa 1990)</a:t>
            </a:r>
          </a:p>
          <a:p>
            <a:pPr lvl="1"/>
            <a:r>
              <a:rPr lang="de-DE" altLang="de-DE" dirty="0" smtClean="0"/>
              <a:t>Erste Nutzung des Internets (bis etwa 1995)</a:t>
            </a:r>
          </a:p>
          <a:p>
            <a:pPr lvl="1"/>
            <a:r>
              <a:rPr lang="de-DE" altLang="de-DE" dirty="0" smtClean="0"/>
              <a:t>Vernetzung über das Internet (heute)</a:t>
            </a:r>
          </a:p>
          <a:p>
            <a:r>
              <a:rPr lang="de-DE" altLang="de-DE" dirty="0" smtClean="0"/>
              <a:t>das Schwinden der Netzwerkgrenzen ist eines der Hauptthemen heutiger IT-Verantwortlicher</a:t>
            </a:r>
          </a:p>
          <a:p>
            <a:r>
              <a:rPr lang="de-DE" altLang="de-DE" dirty="0" smtClean="0"/>
              <a:t>die Grenze beginnt da, wo man keine Kontrolle mehr hat</a:t>
            </a:r>
          </a:p>
        </p:txBody>
      </p:sp>
    </p:spTree>
    <p:extLst>
      <p:ext uri="{BB962C8B-B14F-4D97-AF65-F5344CB8AC3E}">
        <p14:creationId xmlns:p14="http://schemas.microsoft.com/office/powerpoint/2010/main" val="2920610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4"/>
          <p:cNvSpPr>
            <a:spLocks noGrp="1"/>
          </p:cNvSpPr>
          <p:nvPr>
            <p:ph type="title"/>
          </p:nvPr>
        </p:nvSpPr>
        <p:spPr/>
        <p:txBody>
          <a:bodyPr/>
          <a:lstStyle/>
          <a:p>
            <a:r>
              <a:rPr lang="de-DE" altLang="de-DE" dirty="0" smtClean="0"/>
              <a:t>Typische Bedrohungen für Informationssysteme</a:t>
            </a:r>
          </a:p>
        </p:txBody>
      </p:sp>
      <p:sp>
        <p:nvSpPr>
          <p:cNvPr id="2" name="Slide Number Placeholder 1"/>
          <p:cNvSpPr>
            <a:spLocks noGrp="1"/>
          </p:cNvSpPr>
          <p:nvPr>
            <p:ph type="sldNum" sz="quarter" idx="11"/>
          </p:nvPr>
        </p:nvSpPr>
        <p:spPr/>
        <p:txBody>
          <a:bodyPr/>
          <a:lstStyle/>
          <a:p>
            <a:fld id="{0D2F3B65-5D26-4378-875C-153D63999E65}" type="slidenum">
              <a:rPr lang="de-DE" smtClean="0"/>
              <a:pPr/>
              <a:t>24</a:t>
            </a:fld>
            <a:endParaRPr lang="de-DE" dirty="0"/>
          </a:p>
        </p:txBody>
      </p:sp>
      <p:pic>
        <p:nvPicPr>
          <p:cNvPr id="6" name="Picture 2" descr="D:\WORK\PEARSON\000 FOLIEN\4269\JPG\4269-1006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057" y="1199648"/>
            <a:ext cx="8028668" cy="491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036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4"/>
          <p:cNvSpPr>
            <a:spLocks noGrp="1"/>
          </p:cNvSpPr>
          <p:nvPr>
            <p:ph type="title"/>
          </p:nvPr>
        </p:nvSpPr>
        <p:spPr/>
        <p:txBody>
          <a:bodyPr/>
          <a:lstStyle/>
          <a:p>
            <a:r>
              <a:rPr lang="de-DE" altLang="de-DE" dirty="0" smtClean="0"/>
              <a:t>Typische Bedrohungen für Informationssysteme (Forts.)</a:t>
            </a:r>
          </a:p>
        </p:txBody>
      </p:sp>
      <p:sp>
        <p:nvSpPr>
          <p:cNvPr id="2" name="Slide Number Placeholder 1"/>
          <p:cNvSpPr>
            <a:spLocks noGrp="1"/>
          </p:cNvSpPr>
          <p:nvPr>
            <p:ph type="sldNum" sz="quarter" idx="11"/>
          </p:nvPr>
        </p:nvSpPr>
        <p:spPr/>
        <p:txBody>
          <a:bodyPr/>
          <a:lstStyle/>
          <a:p>
            <a:fld id="{0D2F3B65-5D26-4378-875C-153D63999E65}" type="slidenum">
              <a:rPr lang="de-DE" smtClean="0"/>
              <a:pPr/>
              <a:t>25</a:t>
            </a:fld>
            <a:endParaRPr lang="de-DE" dirty="0"/>
          </a:p>
        </p:txBody>
      </p:sp>
      <p:pic>
        <p:nvPicPr>
          <p:cNvPr id="5" name="Picture 2" descr="D:\WORK\PEARSON\000 FOLIEN\4269\JPG\4269-1006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292" y="1687432"/>
            <a:ext cx="8667701" cy="213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940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de-DE" altLang="de-DE" smtClean="0"/>
              <a:t>Typische Bedrohungen für Informationssysteme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26</a:t>
            </a:fld>
            <a:endParaRPr lang="de-DE" dirty="0"/>
          </a:p>
        </p:txBody>
      </p:sp>
      <p:sp>
        <p:nvSpPr>
          <p:cNvPr id="36867" name="Inhaltsplatzhalter 2"/>
          <p:cNvSpPr>
            <a:spLocks noGrp="1"/>
          </p:cNvSpPr>
          <p:nvPr>
            <p:ph sz="quarter" idx="12"/>
          </p:nvPr>
        </p:nvSpPr>
        <p:spPr/>
        <p:txBody>
          <a:bodyPr/>
          <a:lstStyle/>
          <a:p>
            <a:r>
              <a:rPr lang="de-DE" altLang="de-DE" smtClean="0"/>
              <a:t>Drei Kategorien für Problemquellen</a:t>
            </a:r>
            <a:br>
              <a:rPr lang="de-DE" altLang="de-DE" smtClean="0"/>
            </a:br>
            <a:r>
              <a:rPr lang="de-DE" altLang="de-DE" smtClean="0"/>
              <a:t>(und korrespondierende Maßnahmen)</a:t>
            </a:r>
          </a:p>
          <a:p>
            <a:pPr lvl="1"/>
            <a:r>
              <a:rPr lang="de-DE" altLang="de-DE" smtClean="0"/>
              <a:t>Technische Probleme</a:t>
            </a:r>
          </a:p>
          <a:p>
            <a:pPr lvl="1"/>
            <a:r>
              <a:rPr lang="de-DE" altLang="de-DE" smtClean="0"/>
              <a:t>Organisatorische oder prozesstechnische Probleme</a:t>
            </a:r>
          </a:p>
          <a:p>
            <a:pPr lvl="1"/>
            <a:r>
              <a:rPr lang="de-DE" altLang="de-DE" smtClean="0"/>
              <a:t>Mitarbeiter- bzw. personenbezogene Probleme</a:t>
            </a:r>
          </a:p>
          <a:p>
            <a:endParaRPr lang="de-DE" altLang="de-DE" dirty="0" smtClean="0"/>
          </a:p>
        </p:txBody>
      </p:sp>
    </p:spTree>
    <p:extLst>
      <p:ext uri="{BB962C8B-B14F-4D97-AF65-F5344CB8AC3E}">
        <p14:creationId xmlns:p14="http://schemas.microsoft.com/office/powerpoint/2010/main" val="1773670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4"/>
          <p:cNvSpPr>
            <a:spLocks noGrp="1"/>
          </p:cNvSpPr>
          <p:nvPr>
            <p:ph type="title"/>
          </p:nvPr>
        </p:nvSpPr>
        <p:spPr/>
        <p:txBody>
          <a:bodyPr/>
          <a:lstStyle/>
          <a:p>
            <a:r>
              <a:rPr lang="de-DE" altLang="de-DE" smtClean="0"/>
              <a:t>Sicherheitsprobleme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27</a:t>
            </a:fld>
            <a:endParaRPr lang="de-DE" dirty="0"/>
          </a:p>
        </p:txBody>
      </p:sp>
      <p:sp>
        <p:nvSpPr>
          <p:cNvPr id="37891" name="Inhaltsplatzhalter 5"/>
          <p:cNvSpPr>
            <a:spLocks noGrp="1"/>
          </p:cNvSpPr>
          <p:nvPr>
            <p:ph sz="quarter" idx="12"/>
          </p:nvPr>
        </p:nvSpPr>
        <p:spPr/>
        <p:txBody>
          <a:bodyPr/>
          <a:lstStyle/>
          <a:p>
            <a:r>
              <a:rPr lang="de-DE" altLang="de-DE" dirty="0" smtClean="0"/>
              <a:t>Eine Gefährdung (IT-Risiko) tritt dann auf, wenn eine Bedrohung in Kombination mit einer Schwachstelle des betrachteten Systems vorliegt: „Gefährdung = Bedrohung + Schwachstelle“</a:t>
            </a:r>
          </a:p>
          <a:p>
            <a:r>
              <a:rPr lang="de-DE" altLang="de-DE" dirty="0" smtClean="0"/>
              <a:t>eine Bedrohung allein wäre für ein</a:t>
            </a:r>
            <a:br>
              <a:rPr lang="de-DE" altLang="de-DE" dirty="0" smtClean="0"/>
            </a:br>
            <a:r>
              <a:rPr lang="de-DE" altLang="de-DE" dirty="0" smtClean="0"/>
              <a:t>perfektes IT-System nicht gefährlich</a:t>
            </a:r>
          </a:p>
          <a:p>
            <a:r>
              <a:rPr lang="de-DE" altLang="de-DE" dirty="0" smtClean="0"/>
              <a:t>eine Gefährdung entsteht erst durch eine Schwachstelle im System oder in der System-Umgebung, die durch eine Bedrohung ausgenutzt werden kann</a:t>
            </a:r>
          </a:p>
        </p:txBody>
      </p:sp>
    </p:spTree>
    <p:extLst>
      <p:ext uri="{BB962C8B-B14F-4D97-AF65-F5344CB8AC3E}">
        <p14:creationId xmlns:p14="http://schemas.microsoft.com/office/powerpoint/2010/main" val="21344546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4"/>
          <p:cNvSpPr>
            <a:spLocks noGrp="1"/>
          </p:cNvSpPr>
          <p:nvPr>
            <p:ph type="title"/>
          </p:nvPr>
        </p:nvSpPr>
        <p:spPr/>
        <p:txBody>
          <a:bodyPr/>
          <a:lstStyle/>
          <a:p>
            <a:r>
              <a:rPr lang="de-DE" altLang="de-DE" smtClean="0"/>
              <a:t>Sicherheitsprobleme von IT-Systemen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28</a:t>
            </a:fld>
            <a:endParaRPr lang="de-DE" dirty="0"/>
          </a:p>
        </p:txBody>
      </p:sp>
      <p:sp>
        <p:nvSpPr>
          <p:cNvPr id="38915" name="Inhaltsplatzhalter 6"/>
          <p:cNvSpPr>
            <a:spLocks noGrp="1"/>
          </p:cNvSpPr>
          <p:nvPr>
            <p:ph sz="quarter" idx="12"/>
          </p:nvPr>
        </p:nvSpPr>
        <p:spPr/>
        <p:txBody>
          <a:bodyPr/>
          <a:lstStyle/>
          <a:p>
            <a:r>
              <a:rPr lang="de-DE" altLang="de-DE" dirty="0" smtClean="0"/>
              <a:t>die Darstellung zeigt potentielle Sicherheitsprobleme auf jeder Ebene respektive der Kommunikation zwischen den Ebenen</a:t>
            </a:r>
          </a:p>
        </p:txBody>
      </p:sp>
      <p:pic>
        <p:nvPicPr>
          <p:cNvPr id="6" name="Picture 2" descr="D:\WORK\PEARSON\000 FOLIEN\4269\JPG\4269-1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056" y="2944432"/>
            <a:ext cx="6829832" cy="34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687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15</a:t>
            </a:r>
            <a:endParaRPr lang="de-DE" dirty="0"/>
          </a:p>
        </p:txBody>
      </p:sp>
      <p:sp>
        <p:nvSpPr>
          <p:cNvPr id="5" name="Inhaltsplatzhalter 4"/>
          <p:cNvSpPr>
            <a:spLocks noGrp="1"/>
          </p:cNvSpPr>
          <p:nvPr>
            <p:ph sz="quarter" idx="12"/>
          </p:nvPr>
        </p:nvSpPr>
        <p:spPr/>
        <p:txBody>
          <a:bodyPr/>
          <a:lstStyle/>
          <a:p>
            <a:r>
              <a:rPr lang="de-DE" dirty="0" smtClean="0"/>
              <a:t>IT-Sicherheit</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de-DE" smtClean="0"/>
              <a:pPr/>
              <a:t>2</a:t>
            </a:fld>
            <a:endParaRPr lang="de-DE" dirty="0"/>
          </a:p>
        </p:txBody>
      </p:sp>
    </p:spTree>
    <p:extLst>
      <p:ext uri="{BB962C8B-B14F-4D97-AF65-F5344CB8AC3E}">
        <p14:creationId xmlns:p14="http://schemas.microsoft.com/office/powerpoint/2010/main" val="2195519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6"/>
          <p:cNvSpPr>
            <a:spLocks noGrp="1"/>
          </p:cNvSpPr>
          <p:nvPr>
            <p:ph type="title"/>
          </p:nvPr>
        </p:nvSpPr>
        <p:spPr/>
        <p:txBody>
          <a:bodyPr/>
          <a:lstStyle/>
          <a:p>
            <a:r>
              <a:rPr lang="de-DE" altLang="de-DE" smtClean="0"/>
              <a:t>Change Management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29</a:t>
            </a:fld>
            <a:endParaRPr lang="de-DE" dirty="0"/>
          </a:p>
        </p:txBody>
      </p:sp>
      <p:sp>
        <p:nvSpPr>
          <p:cNvPr id="39939" name="Inhaltsplatzhalter 7"/>
          <p:cNvSpPr>
            <a:spLocks noGrp="1"/>
          </p:cNvSpPr>
          <p:nvPr>
            <p:ph sz="quarter" idx="12"/>
          </p:nvPr>
        </p:nvSpPr>
        <p:spPr/>
        <p:txBody>
          <a:bodyPr/>
          <a:lstStyle/>
          <a:p>
            <a:r>
              <a:rPr lang="de-DE" altLang="de-DE" dirty="0" smtClean="0"/>
              <a:t>in der Regel unterliegen jegliche Anpassungen der Systeme einem umfassenden Veränderungs-management (Change Management)</a:t>
            </a:r>
          </a:p>
          <a:p>
            <a:r>
              <a:rPr lang="de-DE" altLang="de-DE" dirty="0" smtClean="0"/>
              <a:t>Ziel ist es, die Anpassungen zu dokumentieren und zu kontrollieren um problematische und fehlerhafte Auswirkungen einer Anpassung möglichst auszuschließen bzw. rückgängig zu machen.</a:t>
            </a:r>
          </a:p>
          <a:p>
            <a:endParaRPr lang="de-DE" altLang="de-DE" dirty="0" smtClean="0"/>
          </a:p>
        </p:txBody>
      </p:sp>
    </p:spTree>
    <p:extLst>
      <p:ext uri="{BB962C8B-B14F-4D97-AF65-F5344CB8AC3E}">
        <p14:creationId xmlns:p14="http://schemas.microsoft.com/office/powerpoint/2010/main" val="1381881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4"/>
          <p:cNvSpPr>
            <a:spLocks noGrp="1"/>
          </p:cNvSpPr>
          <p:nvPr>
            <p:ph type="title"/>
          </p:nvPr>
        </p:nvSpPr>
        <p:spPr/>
        <p:txBody>
          <a:bodyPr/>
          <a:lstStyle/>
          <a:p>
            <a:r>
              <a:rPr lang="de-DE" altLang="de-DE" dirty="0" smtClean="0"/>
              <a:t>Sicherheitsprobleme der Internetkommunikation</a:t>
            </a:r>
          </a:p>
        </p:txBody>
      </p:sp>
      <p:sp>
        <p:nvSpPr>
          <p:cNvPr id="2" name="Slide Number Placeholder 1"/>
          <p:cNvSpPr>
            <a:spLocks noGrp="1"/>
          </p:cNvSpPr>
          <p:nvPr>
            <p:ph type="sldNum" sz="quarter" idx="11"/>
          </p:nvPr>
        </p:nvSpPr>
        <p:spPr/>
        <p:txBody>
          <a:bodyPr/>
          <a:lstStyle/>
          <a:p>
            <a:fld id="{0D2F3B65-5D26-4378-875C-153D63999E65}" type="slidenum">
              <a:rPr lang="de-DE" smtClean="0"/>
              <a:pPr/>
              <a:t>30</a:t>
            </a:fld>
            <a:endParaRPr lang="de-DE" dirty="0"/>
          </a:p>
        </p:txBody>
      </p:sp>
      <p:sp>
        <p:nvSpPr>
          <p:cNvPr id="40963" name="Inhaltsplatzhalter 5"/>
          <p:cNvSpPr>
            <a:spLocks noGrp="1"/>
          </p:cNvSpPr>
          <p:nvPr>
            <p:ph sz="quarter" idx="12"/>
          </p:nvPr>
        </p:nvSpPr>
        <p:spPr/>
        <p:txBody>
          <a:bodyPr/>
          <a:lstStyle/>
          <a:p>
            <a:r>
              <a:rPr lang="de-DE" altLang="de-DE" dirty="0" smtClean="0"/>
              <a:t>die Kommunikation über das Internet ist weitaus anfälliger als über betriebsinterne Netze</a:t>
            </a:r>
          </a:p>
          <a:p>
            <a:r>
              <a:rPr lang="de-DE" altLang="de-DE" dirty="0" smtClean="0"/>
              <a:t>Herausforderungen für die IT-Sicherheit ergeben sich u.a. aus der Kommunikation über:</a:t>
            </a:r>
          </a:p>
          <a:p>
            <a:pPr lvl="1"/>
            <a:r>
              <a:rPr lang="de-DE" altLang="de-DE" dirty="0" smtClean="0"/>
              <a:t>E-Mail (Viren, Würmer, Spam)</a:t>
            </a:r>
          </a:p>
          <a:p>
            <a:pPr lvl="1"/>
            <a:r>
              <a:rPr lang="de-DE" altLang="de-DE" dirty="0" smtClean="0"/>
              <a:t>Instant Messaging (keine Verschlüsselung)</a:t>
            </a:r>
          </a:p>
          <a:p>
            <a:pPr lvl="1"/>
            <a:r>
              <a:rPr lang="de-DE" altLang="de-DE" dirty="0" smtClean="0"/>
              <a:t>Voice-</a:t>
            </a:r>
            <a:r>
              <a:rPr lang="de-DE" altLang="de-DE" dirty="0" err="1" smtClean="0"/>
              <a:t>over</a:t>
            </a:r>
            <a:r>
              <a:rPr lang="de-DE" altLang="de-DE" dirty="0" smtClean="0"/>
              <a:t>-IP (keine Verschlüsselung, </a:t>
            </a:r>
            <a:r>
              <a:rPr lang="de-DE" altLang="de-DE" dirty="0" err="1" smtClean="0"/>
              <a:t>DoS</a:t>
            </a:r>
            <a:r>
              <a:rPr lang="de-DE" altLang="de-DE" dirty="0" smtClean="0"/>
              <a:t>-Angriffe)</a:t>
            </a:r>
          </a:p>
        </p:txBody>
      </p:sp>
    </p:spTree>
    <p:extLst>
      <p:ext uri="{BB962C8B-B14F-4D97-AF65-F5344CB8AC3E}">
        <p14:creationId xmlns:p14="http://schemas.microsoft.com/office/powerpoint/2010/main" val="2791620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4"/>
          <p:cNvSpPr>
            <a:spLocks noGrp="1"/>
          </p:cNvSpPr>
          <p:nvPr>
            <p:ph type="title"/>
          </p:nvPr>
        </p:nvSpPr>
        <p:spPr/>
        <p:txBody>
          <a:bodyPr/>
          <a:lstStyle/>
          <a:p>
            <a:r>
              <a:rPr lang="de-DE" altLang="de-DE" smtClean="0"/>
              <a:t>Sicherheitsprobleme drahtloser Netzwerke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31</a:t>
            </a:fld>
            <a:endParaRPr lang="de-DE" dirty="0"/>
          </a:p>
        </p:txBody>
      </p:sp>
      <p:sp>
        <p:nvSpPr>
          <p:cNvPr id="41987" name="Inhaltsplatzhalter 5"/>
          <p:cNvSpPr>
            <a:spLocks noGrp="1"/>
          </p:cNvSpPr>
          <p:nvPr>
            <p:ph sz="quarter" idx="12"/>
          </p:nvPr>
        </p:nvSpPr>
        <p:spPr/>
        <p:txBody>
          <a:bodyPr/>
          <a:lstStyle/>
          <a:p>
            <a:r>
              <a:rPr lang="de-DE" altLang="de-DE" dirty="0" smtClean="0"/>
              <a:t>drahtlose Netzwerke sind weitaus anfälliger gegenüber Angriffen, da die Funkfrequenzbänder und die Kommunikation einfach zu scannen sind</a:t>
            </a:r>
          </a:p>
          <a:p>
            <a:r>
              <a:rPr lang="de-DE" altLang="de-DE" dirty="0" smtClean="0"/>
              <a:t>die Übertragung auf Basis des Standards 802.11 wurde darauf ausgelegt, den Komponenten eine einfache Kommunikation zu ermöglichen</a:t>
            </a:r>
          </a:p>
          <a:p>
            <a:r>
              <a:rPr lang="de-DE" altLang="de-DE" dirty="0" smtClean="0"/>
              <a:t>SSIDs (Service Set </a:t>
            </a:r>
            <a:r>
              <a:rPr lang="de-DE" altLang="de-DE" dirty="0" err="1" smtClean="0"/>
              <a:t>Identifiers</a:t>
            </a:r>
            <a:r>
              <a:rPr lang="de-DE" altLang="de-DE" dirty="0" smtClean="0"/>
              <a:t>), die die Zugangspunkte (</a:t>
            </a:r>
            <a:r>
              <a:rPr lang="de-DE" altLang="de-DE" dirty="0" err="1" smtClean="0"/>
              <a:t>access</a:t>
            </a:r>
            <a:r>
              <a:rPr lang="de-DE" altLang="de-DE" dirty="0" smtClean="0"/>
              <a:t> </a:t>
            </a:r>
            <a:r>
              <a:rPr lang="de-DE" altLang="de-DE" dirty="0" err="1" smtClean="0"/>
              <a:t>point</a:t>
            </a:r>
            <a:r>
              <a:rPr lang="de-DE" altLang="de-DE" dirty="0" smtClean="0"/>
              <a:t>) in einem WLAN identifizieren, können sehr einfach abgefangen werden</a:t>
            </a:r>
          </a:p>
        </p:txBody>
      </p:sp>
    </p:spTree>
    <p:extLst>
      <p:ext uri="{BB962C8B-B14F-4D97-AF65-F5344CB8AC3E}">
        <p14:creationId xmlns:p14="http://schemas.microsoft.com/office/powerpoint/2010/main" val="2702095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4"/>
          <p:cNvSpPr>
            <a:spLocks noGrp="1"/>
          </p:cNvSpPr>
          <p:nvPr>
            <p:ph type="title"/>
          </p:nvPr>
        </p:nvSpPr>
        <p:spPr/>
        <p:txBody>
          <a:bodyPr/>
          <a:lstStyle/>
          <a:p>
            <a:r>
              <a:rPr lang="de-DE" altLang="de-DE" smtClean="0"/>
              <a:t>Sicherheitsprobleme drahtloser Netzwerke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32</a:t>
            </a:fld>
            <a:endParaRPr lang="de-DE" dirty="0"/>
          </a:p>
        </p:txBody>
      </p:sp>
      <p:sp>
        <p:nvSpPr>
          <p:cNvPr id="43011" name="Inhaltsplatzhalter 5"/>
          <p:cNvSpPr>
            <a:spLocks noGrp="1"/>
          </p:cNvSpPr>
          <p:nvPr>
            <p:ph sz="quarter" idx="12"/>
          </p:nvPr>
        </p:nvSpPr>
        <p:spPr/>
        <p:txBody>
          <a:bodyPr/>
          <a:lstStyle/>
          <a:p>
            <a:r>
              <a:rPr lang="de-DE" altLang="de-DE" dirty="0" smtClean="0"/>
              <a:t>zahlreiche Drahtlosnetzwerke werden von unbedarften Anwendern konfiguriert und bieten häufig keinen effektiven Schutz gegen Angriffe</a:t>
            </a:r>
          </a:p>
          <a:p>
            <a:r>
              <a:rPr lang="de-DE" altLang="de-DE" dirty="0" smtClean="0"/>
              <a:t>an öffentlichen Zugangspunkten können sich Angreifer ggf. über Freigaben mit den Geräten anderer Benutzer verbinden</a:t>
            </a:r>
          </a:p>
          <a:p>
            <a:r>
              <a:rPr lang="de-DE" altLang="de-DE" dirty="0" smtClean="0"/>
              <a:t>Angreifern ist es möglich, gefälschte Zugangspunkte einzurichten und den Datenstrom anderer Benutzer über diese zu lenken und (Zugangs-) Daten der Benutzer aufzuzeichnen</a:t>
            </a:r>
          </a:p>
        </p:txBody>
      </p:sp>
    </p:spTree>
    <p:extLst>
      <p:ext uri="{BB962C8B-B14F-4D97-AF65-F5344CB8AC3E}">
        <p14:creationId xmlns:p14="http://schemas.microsoft.com/office/powerpoint/2010/main" val="33736300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33</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b="1" dirty="0" smtClean="0"/>
              <a:t>Anfälligkeit </a:t>
            </a:r>
            <a:r>
              <a:rPr lang="de-DE" sz="1700" b="1" dirty="0"/>
              <a:t>und Missbrauch von </a:t>
            </a:r>
            <a:r>
              <a:rPr lang="de-DE" sz="1700" b="1" dirty="0" smtClean="0"/>
              <a:t>Informationssystemen</a:t>
            </a:r>
          </a:p>
          <a:p>
            <a:pPr marL="812800" lvl="1" indent="-457200">
              <a:lnSpc>
                <a:spcPct val="80000"/>
              </a:lnSpc>
              <a:buFont typeface="+mj-lt"/>
              <a:buAutoNum type="arabicPeriod"/>
            </a:pPr>
            <a:r>
              <a:rPr lang="de-DE" sz="1300" dirty="0" smtClean="0"/>
              <a:t>Grundanforderungen an IT-Sicherheit</a:t>
            </a:r>
          </a:p>
          <a:p>
            <a:pPr marL="812800" lvl="1" indent="-457200">
              <a:lnSpc>
                <a:spcPct val="80000"/>
              </a:lnSpc>
              <a:buFont typeface="+mj-lt"/>
              <a:buAutoNum type="arabicPeriod"/>
            </a:pPr>
            <a:r>
              <a:rPr lang="de-DE" sz="1300" dirty="0" smtClean="0"/>
              <a:t>Warum IT-Systeme anfällig sind</a:t>
            </a:r>
          </a:p>
          <a:p>
            <a:pPr marL="812800" lvl="1" indent="-457200">
              <a:lnSpc>
                <a:spcPct val="80000"/>
              </a:lnSpc>
              <a:buFont typeface="+mj-lt"/>
              <a:buAutoNum type="arabicPeriod"/>
            </a:pPr>
            <a:r>
              <a:rPr lang="de-DE" sz="1300" b="1" dirty="0" smtClean="0"/>
              <a:t>Probleme der Systemqualität: Software und Daten</a:t>
            </a:r>
          </a:p>
          <a:p>
            <a:pPr marL="812800" lvl="1" indent="-457200">
              <a:lnSpc>
                <a:spcPct val="80000"/>
              </a:lnSpc>
              <a:buFont typeface="+mj-lt"/>
              <a:buAutoNum type="arabicPeriod"/>
            </a:pPr>
            <a:r>
              <a:rPr lang="de-DE" sz="1300" dirty="0" smtClean="0"/>
              <a:t>Viren, Würmer, Trojaner und Spyware</a:t>
            </a:r>
          </a:p>
          <a:p>
            <a:pPr marL="812800" lvl="1" indent="-457200">
              <a:lnSpc>
                <a:spcPct val="80000"/>
              </a:lnSpc>
              <a:buFont typeface="+mj-lt"/>
              <a:buAutoNum type="arabicPeriod"/>
            </a:pPr>
            <a:r>
              <a:rPr lang="de-DE" sz="1300" dirty="0" smtClean="0"/>
              <a:t>Computerkriminalität und Cyberterrorismus</a:t>
            </a:r>
          </a:p>
          <a:p>
            <a:pPr marL="812800" lvl="1" indent="-457200">
              <a:lnSpc>
                <a:spcPct val="80000"/>
              </a:lnSpc>
              <a:buFont typeface="+mj-lt"/>
              <a:buAutoNum type="arabicPeriod"/>
            </a:pPr>
            <a:r>
              <a:rPr lang="de-DE" sz="1300" dirty="0" smtClean="0"/>
              <a:t>Probleme für Systemarchitekten und Benutzer</a:t>
            </a:r>
            <a:endParaRPr lang="de-DE" sz="1300" dirty="0"/>
          </a:p>
          <a:p>
            <a:pPr marL="457200" indent="-457200">
              <a:lnSpc>
                <a:spcPct val="80000"/>
              </a:lnSpc>
              <a:buFont typeface="+mj-lt"/>
              <a:buAutoNum type="arabicPeriod"/>
            </a:pPr>
            <a:r>
              <a:rPr lang="de-DE" sz="1700" dirty="0" smtClean="0"/>
              <a:t>IT-Risiko- </a:t>
            </a:r>
            <a:r>
              <a:rPr lang="de-DE" sz="1700" dirty="0"/>
              <a:t>und </a:t>
            </a:r>
            <a:r>
              <a:rPr lang="de-DE" sz="1700" dirty="0" smtClean="0"/>
              <a:t>Sicherheitsmanagement</a:t>
            </a:r>
          </a:p>
        </p:txBody>
      </p:sp>
      <p:sp>
        <p:nvSpPr>
          <p:cNvPr id="3" name="Untertitel 2"/>
          <p:cNvSpPr>
            <a:spLocks noGrp="1"/>
          </p:cNvSpPr>
          <p:nvPr>
            <p:ph type="subTitle" idx="13"/>
          </p:nvPr>
        </p:nvSpPr>
        <p:spPr/>
        <p:txBody>
          <a:bodyPr/>
          <a:lstStyle/>
          <a:p>
            <a:r>
              <a:rPr lang="de-DE" dirty="0" smtClean="0"/>
              <a:t>Kapitel 15</a:t>
            </a:r>
            <a:endParaRPr lang="de-DE" dirty="0"/>
          </a:p>
        </p:txBody>
      </p:sp>
    </p:spTree>
    <p:extLst>
      <p:ext uri="{BB962C8B-B14F-4D97-AF65-F5344CB8AC3E}">
        <p14:creationId xmlns:p14="http://schemas.microsoft.com/office/powerpoint/2010/main" val="2336652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Probleme der Systemqualität: Software und Daten</a:t>
            </a:r>
            <a:endParaRPr lang="de-DE" dirty="0"/>
          </a:p>
        </p:txBody>
      </p:sp>
      <p:sp>
        <p:nvSpPr>
          <p:cNvPr id="3" name="Slide Number Placeholder 2"/>
          <p:cNvSpPr>
            <a:spLocks noGrp="1"/>
          </p:cNvSpPr>
          <p:nvPr>
            <p:ph type="sldNum" sz="quarter" idx="11"/>
          </p:nvPr>
        </p:nvSpPr>
        <p:spPr/>
        <p:txBody>
          <a:bodyPr/>
          <a:lstStyle/>
          <a:p>
            <a:fld id="{0D2F3B65-5D26-4378-875C-153D63999E65}" type="slidenum">
              <a:rPr lang="de-DE" smtClean="0"/>
              <a:pPr/>
              <a:t>34</a:t>
            </a:fld>
            <a:endParaRPr lang="de-DE" dirty="0"/>
          </a:p>
        </p:txBody>
      </p:sp>
      <p:sp>
        <p:nvSpPr>
          <p:cNvPr id="4" name="Content Placeholder 3"/>
          <p:cNvSpPr>
            <a:spLocks noGrp="1"/>
          </p:cNvSpPr>
          <p:nvPr>
            <p:ph sz="quarter" idx="12"/>
          </p:nvPr>
        </p:nvSpPr>
        <p:spPr/>
        <p:txBody>
          <a:bodyPr/>
          <a:lstStyle/>
          <a:p>
            <a:r>
              <a:rPr lang="de-DE" dirty="0" smtClean="0"/>
              <a:t>defekte Software und korrumpierte Daten stellen eine ständige Bedrohung von Informationssystemen dar</a:t>
            </a:r>
          </a:p>
          <a:p>
            <a:r>
              <a:rPr lang="de-DE" dirty="0" smtClean="0"/>
              <a:t>Fehler können an vielen Stellen auftreten: Dateneingabe, Programmfehler, Computeroperationen und Hardware</a:t>
            </a:r>
          </a:p>
          <a:p>
            <a:r>
              <a:rPr lang="de-DE" dirty="0" smtClean="0"/>
              <a:t>es ist (fast) unmöglich, Programmfehler zu vermeiden</a:t>
            </a:r>
          </a:p>
          <a:p>
            <a:pPr lvl="1"/>
            <a:r>
              <a:rPr lang="de-DE" dirty="0" smtClean="0"/>
              <a:t>Validierung: Wurde das richtige System gebaut?</a:t>
            </a:r>
          </a:p>
          <a:p>
            <a:pPr lvl="1"/>
            <a:r>
              <a:rPr lang="de-DE" dirty="0" smtClean="0"/>
              <a:t>Verifikation: Wurde das System richtig gebaut?</a:t>
            </a:r>
          </a:p>
          <a:p>
            <a:endParaRPr lang="de-DE" dirty="0"/>
          </a:p>
        </p:txBody>
      </p:sp>
    </p:spTree>
    <p:extLst>
      <p:ext uri="{BB962C8B-B14F-4D97-AF65-F5344CB8AC3E}">
        <p14:creationId xmlns:p14="http://schemas.microsoft.com/office/powerpoint/2010/main" val="10502701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D2F3B65-5D26-4378-875C-153D63999E65}" type="slidenum">
              <a:rPr lang="de-DE" smtClean="0"/>
              <a:pPr/>
              <a:t>35</a:t>
            </a:fld>
            <a:endParaRPr lang="de-DE" dirty="0"/>
          </a:p>
        </p:txBody>
      </p:sp>
      <p:sp>
        <p:nvSpPr>
          <p:cNvPr id="11" name="Title 10"/>
          <p:cNvSpPr>
            <a:spLocks noGrp="1"/>
          </p:cNvSpPr>
          <p:nvPr>
            <p:ph type="title"/>
          </p:nvPr>
        </p:nvSpPr>
        <p:spPr/>
        <p:txBody>
          <a:bodyPr/>
          <a:lstStyle/>
          <a:p>
            <a:r>
              <a:rPr lang="de-DE" dirty="0" smtClean="0"/>
              <a:t>Typische Fehler bei der Einführung und beim Betrieb von Software (1/2)</a:t>
            </a:r>
            <a:endParaRPr lang="de-DE" dirty="0"/>
          </a:p>
        </p:txBody>
      </p:sp>
      <p:pic>
        <p:nvPicPr>
          <p:cNvPr id="6" name="Picture 2" descr="D:\WORK\PEARSON\000 FOLIEN\4269\JPG\4269-1011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114" y="1085849"/>
            <a:ext cx="6603139" cy="518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481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Typische Fehler bei der Einführung und beim Betrieb von Software </a:t>
            </a:r>
            <a:r>
              <a:rPr lang="de-DE" dirty="0" smtClean="0"/>
              <a:t>(2/2</a:t>
            </a:r>
            <a:r>
              <a:rPr lang="de-DE" dirty="0"/>
              <a:t>)</a:t>
            </a:r>
          </a:p>
        </p:txBody>
      </p:sp>
      <p:sp>
        <p:nvSpPr>
          <p:cNvPr id="3" name="Slide Number Placeholder 2"/>
          <p:cNvSpPr>
            <a:spLocks noGrp="1"/>
          </p:cNvSpPr>
          <p:nvPr>
            <p:ph type="sldNum" sz="quarter" idx="11"/>
          </p:nvPr>
        </p:nvSpPr>
        <p:spPr/>
        <p:txBody>
          <a:bodyPr/>
          <a:lstStyle/>
          <a:p>
            <a:fld id="{0D2F3B65-5D26-4378-875C-153D63999E65}" type="slidenum">
              <a:rPr lang="de-DE" smtClean="0"/>
              <a:pPr/>
              <a:t>36</a:t>
            </a:fld>
            <a:endParaRPr lang="de-DE" dirty="0"/>
          </a:p>
        </p:txBody>
      </p:sp>
      <p:pic>
        <p:nvPicPr>
          <p:cNvPr id="5" name="Picture 2" descr="D:\WORK\PEARSON\000 FOLIEN\4269\JPG\4269-1011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4" y="1667963"/>
            <a:ext cx="7735249" cy="367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059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Wartung</a:t>
            </a:r>
            <a:endParaRPr lang="de-DE" dirty="0"/>
          </a:p>
        </p:txBody>
      </p:sp>
      <p:sp>
        <p:nvSpPr>
          <p:cNvPr id="3" name="Slide Number Placeholder 2"/>
          <p:cNvSpPr>
            <a:spLocks noGrp="1"/>
          </p:cNvSpPr>
          <p:nvPr>
            <p:ph type="sldNum" sz="quarter" idx="11"/>
          </p:nvPr>
        </p:nvSpPr>
        <p:spPr/>
        <p:txBody>
          <a:bodyPr/>
          <a:lstStyle/>
          <a:p>
            <a:fld id="{0D2F3B65-5D26-4378-875C-153D63999E65}" type="slidenum">
              <a:rPr lang="de-DE" smtClean="0"/>
              <a:pPr/>
              <a:t>37</a:t>
            </a:fld>
            <a:endParaRPr lang="de-DE" dirty="0"/>
          </a:p>
        </p:txBody>
      </p:sp>
      <p:sp>
        <p:nvSpPr>
          <p:cNvPr id="4" name="Content Placeholder 3"/>
          <p:cNvSpPr>
            <a:spLocks noGrp="1"/>
          </p:cNvSpPr>
          <p:nvPr>
            <p:ph sz="quarter" idx="12"/>
          </p:nvPr>
        </p:nvSpPr>
        <p:spPr>
          <a:xfrm>
            <a:off x="365125" y="1023676"/>
            <a:ext cx="8229600" cy="4589462"/>
          </a:xfrm>
        </p:spPr>
        <p:txBody>
          <a:bodyPr>
            <a:normAutofit/>
          </a:bodyPr>
          <a:lstStyle/>
          <a:p>
            <a:r>
              <a:rPr lang="de-DE" sz="2000" dirty="0" smtClean="0"/>
              <a:t>IT-Systeme können unzuverlässig sein, da die Wartung nicht dauerhaft und vollständig durchgeführt wird</a:t>
            </a:r>
          </a:p>
          <a:p>
            <a:r>
              <a:rPr lang="de-DE" sz="2000" dirty="0" smtClean="0"/>
              <a:t>IT-Betriebskosten (Run </a:t>
            </a:r>
            <a:r>
              <a:rPr lang="de-DE" sz="2000" dirty="0" err="1" smtClean="0"/>
              <a:t>Costs</a:t>
            </a:r>
            <a:r>
              <a:rPr lang="de-DE" sz="2000" dirty="0" smtClean="0"/>
              <a:t>) können bis zu der Hälfte der IT-Kosten ausmachen</a:t>
            </a:r>
          </a:p>
          <a:p>
            <a:endParaRPr lang="de-DE" sz="2000" dirty="0"/>
          </a:p>
        </p:txBody>
      </p:sp>
      <p:pic>
        <p:nvPicPr>
          <p:cNvPr id="6" name="Picture 2" descr="D:\WORK\PEARSON\000 FOLIEN\4269\JPG\4269-1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633" y="2536326"/>
            <a:ext cx="6784975"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868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D2F3B65-5D26-4378-875C-153D63999E65}" type="slidenum">
              <a:rPr lang="de-DE" smtClean="0"/>
              <a:pPr/>
              <a:t>38</a:t>
            </a:fld>
            <a:endParaRPr lang="de-DE" dirty="0"/>
          </a:p>
        </p:txBody>
      </p:sp>
      <p:sp>
        <p:nvSpPr>
          <p:cNvPr id="11" name="Title 10"/>
          <p:cNvSpPr>
            <a:spLocks noGrp="1"/>
          </p:cNvSpPr>
          <p:nvPr>
            <p:ph type="title"/>
          </p:nvPr>
        </p:nvSpPr>
        <p:spPr/>
        <p:txBody>
          <a:bodyPr/>
          <a:lstStyle/>
          <a:p>
            <a:r>
              <a:rPr lang="de-DE" dirty="0" smtClean="0"/>
              <a:t>Beispiele für Datenqualitätsprobleme</a:t>
            </a:r>
            <a:endParaRPr lang="de-DE" dirty="0"/>
          </a:p>
        </p:txBody>
      </p:sp>
      <p:pic>
        <p:nvPicPr>
          <p:cNvPr id="5" name="Picture 2" descr="D:\WORK\PEARSON\000 FOLIEN\4269\JPG\4269-1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005" y="951140"/>
            <a:ext cx="7394300" cy="502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031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smtClean="0"/>
              <a:t>Gegenstand des Kapitels</a:t>
            </a:r>
            <a:endParaRPr lang="de-DE" dirty="0"/>
          </a:p>
        </p:txBody>
      </p:sp>
      <p:sp>
        <p:nvSpPr>
          <p:cNvPr id="2" name="Slide Number Placeholder 1"/>
          <p:cNvSpPr>
            <a:spLocks noGrp="1"/>
          </p:cNvSpPr>
          <p:nvPr>
            <p:ph type="sldNum" sz="quarter" idx="11"/>
          </p:nvPr>
        </p:nvSpPr>
        <p:spPr/>
        <p:txBody>
          <a:bodyPr/>
          <a:lstStyle/>
          <a:p>
            <a:fld id="{0D2F3B65-5D26-4378-875C-153D63999E65}" type="slidenum">
              <a:rPr lang="de-DE" smtClean="0"/>
              <a:pPr/>
              <a:t>3</a:t>
            </a:fld>
            <a:endParaRPr lang="de-DE" dirty="0"/>
          </a:p>
        </p:txBody>
      </p:sp>
      <p:sp>
        <p:nvSpPr>
          <p:cNvPr id="16386" name="Inhaltsplatzhalter 3"/>
          <p:cNvSpPr>
            <a:spLocks noGrp="1"/>
          </p:cNvSpPr>
          <p:nvPr>
            <p:ph sz="quarter" idx="12"/>
          </p:nvPr>
        </p:nvSpPr>
        <p:spPr/>
        <p:txBody>
          <a:bodyPr/>
          <a:lstStyle/>
          <a:p>
            <a:r>
              <a:rPr lang="de-DE" altLang="de-DE" dirty="0" smtClean="0"/>
              <a:t>Beschreibung der Gefahren, denen Informationssysteme ausgesetzt sind</a:t>
            </a:r>
          </a:p>
          <a:p>
            <a:r>
              <a:rPr lang="de-DE" altLang="de-DE" dirty="0" smtClean="0"/>
              <a:t>Erläuterung, wie Informationssysteme kontrolliert und sicher gemacht werden können</a:t>
            </a:r>
          </a:p>
          <a:p>
            <a:r>
              <a:rPr lang="de-DE" altLang="de-DE" dirty="0" smtClean="0"/>
              <a:t>Betrachtung sowohl der technischen Entwicklungen, als auch von Kostenaspekten, (gesetzlichen) Vorschriften, Standards und menschlichen Faktoren</a:t>
            </a:r>
          </a:p>
        </p:txBody>
      </p:sp>
    </p:spTree>
    <p:extLst>
      <p:ext uri="{BB962C8B-B14F-4D97-AF65-F5344CB8AC3E}">
        <p14:creationId xmlns:p14="http://schemas.microsoft.com/office/powerpoint/2010/main" val="3887859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39</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b="1" dirty="0" smtClean="0"/>
              <a:t>Anfälligkeit </a:t>
            </a:r>
            <a:r>
              <a:rPr lang="de-DE" sz="1700" b="1" dirty="0"/>
              <a:t>und Missbrauch von </a:t>
            </a:r>
            <a:r>
              <a:rPr lang="de-DE" sz="1700" b="1" dirty="0" smtClean="0"/>
              <a:t>Informationssystemen</a:t>
            </a:r>
          </a:p>
          <a:p>
            <a:pPr marL="812800" lvl="1" indent="-457200">
              <a:lnSpc>
                <a:spcPct val="80000"/>
              </a:lnSpc>
              <a:buFont typeface="+mj-lt"/>
              <a:buAutoNum type="arabicPeriod"/>
            </a:pPr>
            <a:r>
              <a:rPr lang="de-DE" sz="1300" dirty="0" smtClean="0"/>
              <a:t>Grundanforderungen an IT-Sicherheit</a:t>
            </a:r>
          </a:p>
          <a:p>
            <a:pPr marL="812800" lvl="1" indent="-457200">
              <a:lnSpc>
                <a:spcPct val="80000"/>
              </a:lnSpc>
              <a:buFont typeface="+mj-lt"/>
              <a:buAutoNum type="arabicPeriod"/>
            </a:pPr>
            <a:r>
              <a:rPr lang="de-DE" sz="1300" dirty="0" smtClean="0"/>
              <a:t>Warum IT-Systeme anfällig sind</a:t>
            </a:r>
          </a:p>
          <a:p>
            <a:pPr marL="812800" lvl="1" indent="-457200">
              <a:lnSpc>
                <a:spcPct val="80000"/>
              </a:lnSpc>
              <a:buFont typeface="+mj-lt"/>
              <a:buAutoNum type="arabicPeriod"/>
            </a:pPr>
            <a:r>
              <a:rPr lang="de-DE" sz="1300" dirty="0" smtClean="0"/>
              <a:t>Probleme der Systemqualität: Software und Daten</a:t>
            </a:r>
          </a:p>
          <a:p>
            <a:pPr marL="812800" lvl="1" indent="-457200">
              <a:lnSpc>
                <a:spcPct val="80000"/>
              </a:lnSpc>
              <a:buFont typeface="+mj-lt"/>
              <a:buAutoNum type="arabicPeriod"/>
            </a:pPr>
            <a:r>
              <a:rPr lang="de-DE" sz="1300" b="1" dirty="0" smtClean="0"/>
              <a:t>Viren, Würmer, Trojaner und Spyware</a:t>
            </a:r>
          </a:p>
          <a:p>
            <a:pPr marL="812800" lvl="1" indent="-457200">
              <a:lnSpc>
                <a:spcPct val="80000"/>
              </a:lnSpc>
              <a:buFont typeface="+mj-lt"/>
              <a:buAutoNum type="arabicPeriod"/>
            </a:pPr>
            <a:r>
              <a:rPr lang="de-DE" sz="1300" dirty="0" smtClean="0"/>
              <a:t>Computerkriminalität und Cyberterrorismus</a:t>
            </a:r>
          </a:p>
          <a:p>
            <a:pPr marL="812800" lvl="1" indent="-457200">
              <a:lnSpc>
                <a:spcPct val="80000"/>
              </a:lnSpc>
              <a:buFont typeface="+mj-lt"/>
              <a:buAutoNum type="arabicPeriod"/>
            </a:pPr>
            <a:r>
              <a:rPr lang="de-DE" sz="1300" dirty="0" smtClean="0"/>
              <a:t>Probleme für Systemarchitekten und Benutzer</a:t>
            </a:r>
            <a:endParaRPr lang="de-DE" sz="1300" dirty="0"/>
          </a:p>
          <a:p>
            <a:pPr marL="457200" indent="-457200">
              <a:lnSpc>
                <a:spcPct val="80000"/>
              </a:lnSpc>
              <a:buFont typeface="+mj-lt"/>
              <a:buAutoNum type="arabicPeriod"/>
            </a:pPr>
            <a:r>
              <a:rPr lang="de-DE" sz="1700" dirty="0" smtClean="0"/>
              <a:t>IT-Risiko- </a:t>
            </a:r>
            <a:r>
              <a:rPr lang="de-DE" sz="1700" dirty="0"/>
              <a:t>und </a:t>
            </a:r>
            <a:r>
              <a:rPr lang="de-DE" sz="1700" dirty="0" smtClean="0"/>
              <a:t>Sicherheitsmanagement</a:t>
            </a:r>
          </a:p>
        </p:txBody>
      </p:sp>
      <p:sp>
        <p:nvSpPr>
          <p:cNvPr id="3" name="Untertitel 2"/>
          <p:cNvSpPr>
            <a:spLocks noGrp="1"/>
          </p:cNvSpPr>
          <p:nvPr>
            <p:ph type="subTitle" idx="13"/>
          </p:nvPr>
        </p:nvSpPr>
        <p:spPr/>
        <p:txBody>
          <a:bodyPr/>
          <a:lstStyle/>
          <a:p>
            <a:r>
              <a:rPr lang="de-DE" dirty="0" smtClean="0"/>
              <a:t>Kapitel 15</a:t>
            </a:r>
            <a:endParaRPr lang="de-DE" dirty="0"/>
          </a:p>
        </p:txBody>
      </p:sp>
    </p:spTree>
    <p:extLst>
      <p:ext uri="{BB962C8B-B14F-4D97-AF65-F5344CB8AC3E}">
        <p14:creationId xmlns:p14="http://schemas.microsoft.com/office/powerpoint/2010/main" val="2767740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4"/>
          <p:cNvSpPr>
            <a:spLocks noGrp="1"/>
          </p:cNvSpPr>
          <p:nvPr>
            <p:ph type="title"/>
          </p:nvPr>
        </p:nvSpPr>
        <p:spPr/>
        <p:txBody>
          <a:bodyPr/>
          <a:lstStyle/>
          <a:p>
            <a:r>
              <a:rPr lang="de-DE" altLang="de-DE" smtClean="0"/>
              <a:t>Malware: Viren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40</a:t>
            </a:fld>
            <a:endParaRPr lang="de-DE" dirty="0"/>
          </a:p>
        </p:txBody>
      </p:sp>
      <p:sp>
        <p:nvSpPr>
          <p:cNvPr id="50179" name="Inhaltsplatzhalter 5"/>
          <p:cNvSpPr>
            <a:spLocks noGrp="1"/>
          </p:cNvSpPr>
          <p:nvPr>
            <p:ph sz="quarter" idx="12"/>
          </p:nvPr>
        </p:nvSpPr>
        <p:spPr/>
        <p:txBody>
          <a:bodyPr/>
          <a:lstStyle/>
          <a:p>
            <a:r>
              <a:rPr lang="de-DE" altLang="de-DE" dirty="0" smtClean="0"/>
              <a:t>Schädliche Programme werden i.A. als Malware (vom engl. </a:t>
            </a:r>
            <a:r>
              <a:rPr lang="de-DE" altLang="de-DE" dirty="0" err="1" smtClean="0"/>
              <a:t>malicious</a:t>
            </a:r>
            <a:r>
              <a:rPr lang="de-DE" altLang="de-DE" dirty="0" smtClean="0"/>
              <a:t> </a:t>
            </a:r>
            <a:r>
              <a:rPr lang="de-DE" altLang="de-DE" dirty="0" err="1" smtClean="0"/>
              <a:t>software</a:t>
            </a:r>
            <a:r>
              <a:rPr lang="de-DE" altLang="de-DE" dirty="0" smtClean="0"/>
              <a:t>) bezeichnet und umfassen z.B. Computerviren, Würmer und trojanische Pferde</a:t>
            </a:r>
          </a:p>
          <a:p>
            <a:r>
              <a:rPr lang="de-DE" altLang="de-DE" dirty="0" smtClean="0"/>
              <a:t>Computerviren:</a:t>
            </a:r>
          </a:p>
          <a:p>
            <a:pPr lvl="1"/>
            <a:r>
              <a:rPr lang="de-DE" altLang="de-DE" dirty="0" smtClean="0"/>
              <a:t>Verbreitung durch unbemerkte Kopien von sich selbst</a:t>
            </a:r>
          </a:p>
          <a:p>
            <a:pPr lvl="1"/>
            <a:r>
              <a:rPr lang="de-DE" altLang="de-DE" dirty="0" smtClean="0"/>
              <a:t>Schaden von harmlos bis zur Zerstörung des Systems</a:t>
            </a:r>
          </a:p>
          <a:p>
            <a:pPr lvl="1"/>
            <a:r>
              <a:rPr lang="de-DE" altLang="de-DE" dirty="0" smtClean="0"/>
              <a:t>Übertragung i.d.R. passiv</a:t>
            </a:r>
          </a:p>
          <a:p>
            <a:pPr lvl="1"/>
            <a:endParaRPr lang="de-DE" altLang="de-DE" dirty="0" smtClean="0"/>
          </a:p>
        </p:txBody>
      </p:sp>
    </p:spTree>
    <p:extLst>
      <p:ext uri="{BB962C8B-B14F-4D97-AF65-F5344CB8AC3E}">
        <p14:creationId xmlns:p14="http://schemas.microsoft.com/office/powerpoint/2010/main" val="456265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4"/>
          <p:cNvSpPr>
            <a:spLocks noGrp="1"/>
          </p:cNvSpPr>
          <p:nvPr>
            <p:ph type="title"/>
          </p:nvPr>
        </p:nvSpPr>
        <p:spPr/>
        <p:txBody>
          <a:bodyPr/>
          <a:lstStyle/>
          <a:p>
            <a:r>
              <a:rPr lang="de-DE" altLang="de-DE" smtClean="0"/>
              <a:t>Malware: Würmer</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41</a:t>
            </a:fld>
            <a:endParaRPr lang="de-DE" dirty="0"/>
          </a:p>
        </p:txBody>
      </p:sp>
      <p:sp>
        <p:nvSpPr>
          <p:cNvPr id="51203" name="Inhaltsplatzhalter 5"/>
          <p:cNvSpPr>
            <a:spLocks noGrp="1"/>
          </p:cNvSpPr>
          <p:nvPr>
            <p:ph sz="quarter" idx="12"/>
          </p:nvPr>
        </p:nvSpPr>
        <p:spPr/>
        <p:txBody>
          <a:bodyPr/>
          <a:lstStyle/>
          <a:p>
            <a:r>
              <a:rPr lang="de-DE" altLang="de-DE" dirty="0" smtClean="0"/>
              <a:t>Würmer:</a:t>
            </a:r>
          </a:p>
          <a:p>
            <a:pPr lvl="1"/>
            <a:r>
              <a:rPr lang="de-DE" altLang="de-DE" dirty="0" smtClean="0"/>
              <a:t>Selbstständige Verbreitung über Netzwerk, daher auch weitaus schneller als Viren</a:t>
            </a:r>
          </a:p>
          <a:p>
            <a:pPr lvl="1"/>
            <a:r>
              <a:rPr lang="de-DE" altLang="de-DE" dirty="0" smtClean="0"/>
              <a:t>Gleiche Schäden wie Viren und zusätzlich Beeinträchtigung oder Unterbrechung des Netzwerks</a:t>
            </a:r>
          </a:p>
          <a:p>
            <a:pPr lvl="1"/>
            <a:r>
              <a:rPr lang="de-DE" altLang="de-DE" dirty="0" smtClean="0"/>
              <a:t>Verbreitung über Internet(u.a. über E-Mail Anhang, Software, Instant Messaging, JavaScript-Code auf Webseiten)</a:t>
            </a:r>
          </a:p>
        </p:txBody>
      </p:sp>
    </p:spTree>
    <p:extLst>
      <p:ext uri="{BB962C8B-B14F-4D97-AF65-F5344CB8AC3E}">
        <p14:creationId xmlns:p14="http://schemas.microsoft.com/office/powerpoint/2010/main" val="579416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de-DE" altLang="de-DE" smtClean="0"/>
              <a:t>Beispiele für bekannte Computerviren und Würmer</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42</a:t>
            </a:fld>
            <a:endParaRPr lang="de-DE" dirty="0"/>
          </a:p>
        </p:txBody>
      </p:sp>
      <p:pic>
        <p:nvPicPr>
          <p:cNvPr id="8" name="Picture 2" descr="D:\WORK\PEARSON\000 FOLIEN\4269\JPG\4269-1015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701" y="1059543"/>
            <a:ext cx="669925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8972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DE" altLang="de-DE" dirty="0" smtClean="0"/>
              <a:t>Beispiele für bekannte Computerviren und Würmer (Forts.)</a:t>
            </a:r>
          </a:p>
        </p:txBody>
      </p:sp>
      <p:sp>
        <p:nvSpPr>
          <p:cNvPr id="2" name="Slide Number Placeholder 1"/>
          <p:cNvSpPr>
            <a:spLocks noGrp="1"/>
          </p:cNvSpPr>
          <p:nvPr>
            <p:ph type="sldNum" sz="quarter" idx="11"/>
          </p:nvPr>
        </p:nvSpPr>
        <p:spPr/>
        <p:txBody>
          <a:bodyPr/>
          <a:lstStyle/>
          <a:p>
            <a:fld id="{0D2F3B65-5D26-4378-875C-153D63999E65}" type="slidenum">
              <a:rPr lang="de-DE" smtClean="0"/>
              <a:pPr/>
              <a:t>43</a:t>
            </a:fld>
            <a:endParaRPr lang="de-DE" dirty="0"/>
          </a:p>
        </p:txBody>
      </p:sp>
      <p:pic>
        <p:nvPicPr>
          <p:cNvPr id="6" name="Picture 2" descr="D:\WORK\PEARSON\000 FOLIEN\4269\JPG\4269-1015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715" y="1487722"/>
            <a:ext cx="7542258" cy="367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293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DE" altLang="de-DE" dirty="0" smtClean="0"/>
              <a:t>Beispiele für bekannte Computerviren und Würmer (Forts.)</a:t>
            </a:r>
          </a:p>
        </p:txBody>
      </p:sp>
      <p:sp>
        <p:nvSpPr>
          <p:cNvPr id="2" name="Slide Number Placeholder 1"/>
          <p:cNvSpPr>
            <a:spLocks noGrp="1"/>
          </p:cNvSpPr>
          <p:nvPr>
            <p:ph type="sldNum" sz="quarter" idx="11"/>
          </p:nvPr>
        </p:nvSpPr>
        <p:spPr/>
        <p:txBody>
          <a:bodyPr/>
          <a:lstStyle/>
          <a:p>
            <a:fld id="{0D2F3B65-5D26-4378-875C-153D63999E65}" type="slidenum">
              <a:rPr lang="de-DE" smtClean="0"/>
              <a:pPr/>
              <a:t>44</a:t>
            </a:fld>
            <a:endParaRPr lang="de-DE" dirty="0"/>
          </a:p>
        </p:txBody>
      </p:sp>
      <p:pic>
        <p:nvPicPr>
          <p:cNvPr id="5" name="Picture 2" descr="D:\WORK\PEARSON\000 FOLIEN\4269\JPG\4269-1016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703" y="1203190"/>
            <a:ext cx="667385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6890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DE" altLang="de-DE" dirty="0" smtClean="0"/>
              <a:t>Beispiele für bekannte Computerviren und Würmer (Forts.)</a:t>
            </a:r>
          </a:p>
        </p:txBody>
      </p:sp>
      <p:sp>
        <p:nvSpPr>
          <p:cNvPr id="2" name="Slide Number Placeholder 1"/>
          <p:cNvSpPr>
            <a:spLocks noGrp="1"/>
          </p:cNvSpPr>
          <p:nvPr>
            <p:ph type="sldNum" sz="quarter" idx="11"/>
          </p:nvPr>
        </p:nvSpPr>
        <p:spPr/>
        <p:txBody>
          <a:bodyPr/>
          <a:lstStyle/>
          <a:p>
            <a:fld id="{0D2F3B65-5D26-4378-875C-153D63999E65}" type="slidenum">
              <a:rPr lang="de-DE" smtClean="0"/>
              <a:pPr/>
              <a:t>45</a:t>
            </a:fld>
            <a:endParaRPr lang="de-DE" dirty="0"/>
          </a:p>
        </p:txBody>
      </p:sp>
      <p:pic>
        <p:nvPicPr>
          <p:cNvPr id="6" name="Picture 2" descr="D:\WORK\PEARSON\000 FOLIEN\4269\JPG\4269-1016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527" y="1358039"/>
            <a:ext cx="667385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7817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p:txBody>
          <a:bodyPr/>
          <a:lstStyle/>
          <a:p>
            <a:r>
              <a:rPr lang="de-DE" altLang="de-DE" smtClean="0"/>
              <a:t>Malware: Trojanische Pferde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46</a:t>
            </a:fld>
            <a:endParaRPr lang="de-DE" dirty="0"/>
          </a:p>
        </p:txBody>
      </p:sp>
      <p:sp>
        <p:nvSpPr>
          <p:cNvPr id="55299" name="Inhaltsplatzhalter 2"/>
          <p:cNvSpPr>
            <a:spLocks noGrp="1"/>
          </p:cNvSpPr>
          <p:nvPr>
            <p:ph sz="quarter" idx="12"/>
          </p:nvPr>
        </p:nvSpPr>
        <p:spPr/>
        <p:txBody>
          <a:bodyPr/>
          <a:lstStyle/>
          <a:p>
            <a:r>
              <a:rPr lang="de-DE" altLang="de-DE" dirty="0" smtClean="0"/>
              <a:t>Trojaner verhalten sich zunächst wie legitime Software und stellen die erwartete Funktionalität bereit</a:t>
            </a:r>
          </a:p>
          <a:p>
            <a:r>
              <a:rPr lang="de-DE" altLang="de-DE" dirty="0" smtClean="0"/>
              <a:t>beinhalten eine zweite, verborgene Funktion, die Schäden verursachen kann (z.B. Steuerung des Systems mit Rechten eines Benutzers, Ermittlung von Passwörtern, Zerstörung von Dateien)</a:t>
            </a:r>
          </a:p>
          <a:p>
            <a:r>
              <a:rPr lang="de-DE" altLang="de-DE" dirty="0" smtClean="0"/>
              <a:t>Verbreiten sich nicht selbstständig</a:t>
            </a:r>
          </a:p>
          <a:p>
            <a:r>
              <a:rPr lang="de-DE" altLang="de-DE" dirty="0" smtClean="0"/>
              <a:t>Beinhalten häufig schädliche Spyware</a:t>
            </a:r>
          </a:p>
        </p:txBody>
      </p:sp>
    </p:spTree>
    <p:extLst>
      <p:ext uri="{BB962C8B-B14F-4D97-AF65-F5344CB8AC3E}">
        <p14:creationId xmlns:p14="http://schemas.microsoft.com/office/powerpoint/2010/main" val="637387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lstStyle/>
          <a:p>
            <a:r>
              <a:rPr lang="de-DE" altLang="de-DE" smtClean="0"/>
              <a:t>Malware: Spyware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47</a:t>
            </a:fld>
            <a:endParaRPr lang="de-DE" dirty="0"/>
          </a:p>
        </p:txBody>
      </p:sp>
      <p:sp>
        <p:nvSpPr>
          <p:cNvPr id="56323" name="Inhaltsplatzhalter 4"/>
          <p:cNvSpPr>
            <a:spLocks noGrp="1"/>
          </p:cNvSpPr>
          <p:nvPr>
            <p:ph sz="quarter" idx="12"/>
          </p:nvPr>
        </p:nvSpPr>
        <p:spPr/>
        <p:txBody>
          <a:bodyPr/>
          <a:lstStyle/>
          <a:p>
            <a:r>
              <a:rPr lang="de-DE" altLang="de-DE" dirty="0" smtClean="0"/>
              <a:t>Weitverbreitete Form: </a:t>
            </a:r>
            <a:r>
              <a:rPr lang="de-DE" altLang="de-DE" dirty="0" err="1" smtClean="0"/>
              <a:t>Adware</a:t>
            </a:r>
            <a:endParaRPr lang="de-DE" altLang="de-DE" dirty="0" smtClean="0"/>
          </a:p>
          <a:p>
            <a:pPr lvl="1"/>
            <a:r>
              <a:rPr lang="de-DE" altLang="de-DE" dirty="0" smtClean="0"/>
              <a:t>beobachten das Surfverhalte und blenden entsprechende Werbung ein</a:t>
            </a:r>
          </a:p>
          <a:p>
            <a:r>
              <a:rPr lang="de-DE" altLang="de-DE" dirty="0" err="1" smtClean="0"/>
              <a:t>Keylogger</a:t>
            </a:r>
            <a:endParaRPr lang="de-DE" altLang="de-DE" dirty="0" smtClean="0"/>
          </a:p>
          <a:p>
            <a:pPr lvl="1"/>
            <a:r>
              <a:rPr lang="de-DE" altLang="de-DE" dirty="0" smtClean="0"/>
              <a:t>zeichnen jeden Tastendruck auf</a:t>
            </a:r>
          </a:p>
          <a:p>
            <a:pPr lvl="1"/>
            <a:r>
              <a:rPr lang="de-DE" altLang="de-DE" dirty="0" smtClean="0"/>
              <a:t>senden Daten (z.B. Passwörter) an Angreifer</a:t>
            </a:r>
          </a:p>
          <a:p>
            <a:endParaRPr lang="de-DE" altLang="de-DE" dirty="0" smtClean="0"/>
          </a:p>
        </p:txBody>
      </p:sp>
    </p:spTree>
    <p:extLst>
      <p:ext uri="{BB962C8B-B14F-4D97-AF65-F5344CB8AC3E}">
        <p14:creationId xmlns:p14="http://schemas.microsoft.com/office/powerpoint/2010/main" val="791896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4"/>
          <p:cNvSpPr>
            <a:spLocks noGrp="1"/>
          </p:cNvSpPr>
          <p:nvPr>
            <p:ph type="title"/>
          </p:nvPr>
        </p:nvSpPr>
        <p:spPr/>
        <p:txBody>
          <a:bodyPr/>
          <a:lstStyle/>
          <a:p>
            <a:r>
              <a:rPr lang="de-DE" altLang="de-DE" smtClean="0"/>
              <a:t>Antivirensoftware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48</a:t>
            </a:fld>
            <a:endParaRPr lang="de-DE" dirty="0"/>
          </a:p>
        </p:txBody>
      </p:sp>
      <p:sp>
        <p:nvSpPr>
          <p:cNvPr id="57347" name="Inhaltsplatzhalter 5"/>
          <p:cNvSpPr>
            <a:spLocks noGrp="1"/>
          </p:cNvSpPr>
          <p:nvPr>
            <p:ph sz="quarter" idx="12"/>
          </p:nvPr>
        </p:nvSpPr>
        <p:spPr/>
        <p:txBody>
          <a:bodyPr/>
          <a:lstStyle/>
          <a:p>
            <a:r>
              <a:rPr lang="de-DE" altLang="de-DE" dirty="0" smtClean="0"/>
              <a:t>Software, die Malware (insbesondere Viren) in einem IT-System lokalisiert, blockiert und entfernt</a:t>
            </a:r>
          </a:p>
          <a:p>
            <a:r>
              <a:rPr lang="de-DE" altLang="de-DE" dirty="0" smtClean="0"/>
              <a:t>verfügt in der Regel über </a:t>
            </a:r>
            <a:r>
              <a:rPr lang="de-DE" altLang="de-DE" dirty="0" err="1" smtClean="0"/>
              <a:t>Erkennungsheuristiken</a:t>
            </a:r>
            <a:endParaRPr lang="de-DE" altLang="de-DE" dirty="0" smtClean="0"/>
          </a:p>
          <a:p>
            <a:r>
              <a:rPr lang="de-DE" altLang="de-DE" dirty="0" smtClean="0"/>
              <a:t>zumeist nur dann effektiv, wenn schädliche Programme bereits bekannt sind</a:t>
            </a:r>
          </a:p>
          <a:p>
            <a:r>
              <a:rPr lang="de-DE" altLang="de-DE" dirty="0" smtClean="0"/>
              <a:t>daher sind regelmäßige Aktualisierungen der Antivirensoftware durch Signaturupdates nötig</a:t>
            </a:r>
          </a:p>
        </p:txBody>
      </p:sp>
    </p:spTree>
    <p:extLst>
      <p:ext uri="{BB962C8B-B14F-4D97-AF65-F5344CB8AC3E}">
        <p14:creationId xmlns:p14="http://schemas.microsoft.com/office/powerpoint/2010/main" val="885144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4</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dirty="0" smtClean="0"/>
              <a:t>Anfälligkeit </a:t>
            </a:r>
            <a:r>
              <a:rPr lang="de-DE" sz="1700" dirty="0"/>
              <a:t>und Missbrauch von Informationssystemen</a:t>
            </a:r>
          </a:p>
          <a:p>
            <a:pPr marL="457200" indent="-457200">
              <a:lnSpc>
                <a:spcPct val="80000"/>
              </a:lnSpc>
              <a:buFont typeface="+mj-lt"/>
              <a:buAutoNum type="arabicPeriod"/>
            </a:pPr>
            <a:r>
              <a:rPr lang="de-DE" sz="1700" dirty="0" smtClean="0"/>
              <a:t>IT-Risiko- </a:t>
            </a:r>
            <a:r>
              <a:rPr lang="de-DE" sz="1700" dirty="0"/>
              <a:t>und </a:t>
            </a:r>
            <a:r>
              <a:rPr lang="de-DE" sz="1700" dirty="0" smtClean="0"/>
              <a:t>Sicherheitsmanagement</a:t>
            </a:r>
          </a:p>
        </p:txBody>
      </p:sp>
      <p:sp>
        <p:nvSpPr>
          <p:cNvPr id="3" name="Untertitel 2"/>
          <p:cNvSpPr>
            <a:spLocks noGrp="1"/>
          </p:cNvSpPr>
          <p:nvPr>
            <p:ph type="subTitle" idx="13"/>
          </p:nvPr>
        </p:nvSpPr>
        <p:spPr/>
        <p:txBody>
          <a:bodyPr/>
          <a:lstStyle/>
          <a:p>
            <a:r>
              <a:rPr lang="de-DE" smtClean="0"/>
              <a:t>Kapitel 15</a:t>
            </a:r>
            <a:endParaRPr lang="de-DE" dirty="0"/>
          </a:p>
        </p:txBody>
      </p:sp>
    </p:spTree>
    <p:extLst>
      <p:ext uri="{BB962C8B-B14F-4D97-AF65-F5344CB8AC3E}">
        <p14:creationId xmlns:p14="http://schemas.microsoft.com/office/powerpoint/2010/main" val="950754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3"/>
          <p:cNvSpPr>
            <a:spLocks noGrp="1"/>
          </p:cNvSpPr>
          <p:nvPr>
            <p:ph type="title"/>
          </p:nvPr>
        </p:nvSpPr>
        <p:spPr/>
        <p:txBody>
          <a:bodyPr/>
          <a:lstStyle/>
          <a:p>
            <a:r>
              <a:rPr lang="de-DE" altLang="de-DE" smtClean="0"/>
              <a:t>Hacker und Cybervandalismus</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49</a:t>
            </a:fld>
            <a:endParaRPr lang="de-DE" dirty="0"/>
          </a:p>
        </p:txBody>
      </p:sp>
      <p:sp>
        <p:nvSpPr>
          <p:cNvPr id="58371" name="Inhaltsplatzhalter 4"/>
          <p:cNvSpPr>
            <a:spLocks noGrp="1"/>
          </p:cNvSpPr>
          <p:nvPr>
            <p:ph sz="quarter" idx="12"/>
          </p:nvPr>
        </p:nvSpPr>
        <p:spPr/>
        <p:txBody>
          <a:bodyPr/>
          <a:lstStyle/>
          <a:p>
            <a:r>
              <a:rPr lang="de-DE" altLang="de-DE" dirty="0" smtClean="0"/>
              <a:t>Hacker werden in der allg. Öffentlichkeit oft wahrgenommen als Person, die sich unerlaubten Zugang zu einem Computersystem verschafft</a:t>
            </a:r>
          </a:p>
          <a:p>
            <a:r>
              <a:rPr lang="de-DE" altLang="de-DE" dirty="0" smtClean="0"/>
              <a:t>ursprünglich bezeichnete man den kreativen Umgang mit Technik und die Hingabe an den Umgang mit dieser als hacken</a:t>
            </a:r>
          </a:p>
          <a:p>
            <a:r>
              <a:rPr lang="de-DE" altLang="de-DE" dirty="0" smtClean="0"/>
              <a:t>die entsprechende Community versteht unter einem Cracker im Allgemeinen einen Hacker mit kriminellen Absichten (im Weiteren wird Hacker als Oberbegriff verwendet)</a:t>
            </a:r>
          </a:p>
        </p:txBody>
      </p:sp>
    </p:spTree>
    <p:extLst>
      <p:ext uri="{BB962C8B-B14F-4D97-AF65-F5344CB8AC3E}">
        <p14:creationId xmlns:p14="http://schemas.microsoft.com/office/powerpoint/2010/main" val="32470704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4"/>
          <p:cNvSpPr>
            <a:spLocks noGrp="1"/>
          </p:cNvSpPr>
          <p:nvPr>
            <p:ph type="title"/>
          </p:nvPr>
        </p:nvSpPr>
        <p:spPr/>
        <p:txBody>
          <a:bodyPr/>
          <a:lstStyle/>
          <a:p>
            <a:r>
              <a:rPr lang="de-DE" altLang="de-DE" smtClean="0"/>
              <a:t>Aktivitäten von Hackern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50</a:t>
            </a:fld>
            <a:endParaRPr lang="de-DE" dirty="0"/>
          </a:p>
        </p:txBody>
      </p:sp>
      <p:sp>
        <p:nvSpPr>
          <p:cNvPr id="59395" name="Inhaltsplatzhalter 5"/>
          <p:cNvSpPr>
            <a:spLocks noGrp="1"/>
          </p:cNvSpPr>
          <p:nvPr>
            <p:ph sz="quarter" idx="12"/>
          </p:nvPr>
        </p:nvSpPr>
        <p:spPr/>
        <p:txBody>
          <a:bodyPr/>
          <a:lstStyle/>
          <a:p>
            <a:r>
              <a:rPr lang="de-DE" altLang="de-DE" smtClean="0"/>
              <a:t>Cybervandalismus</a:t>
            </a:r>
          </a:p>
          <a:p>
            <a:pPr lvl="1"/>
            <a:r>
              <a:rPr lang="de-DE" altLang="de-DE" smtClean="0"/>
              <a:t>absichtliche Unterbrechung, Verunstaltung oder sogar Zerstörung einer Website oder eines Anwendungssystems</a:t>
            </a:r>
          </a:p>
          <a:p>
            <a:r>
              <a:rPr lang="de-DE" altLang="de-DE" smtClean="0"/>
              <a:t>Spoofing</a:t>
            </a:r>
          </a:p>
          <a:p>
            <a:pPr lvl="1"/>
            <a:r>
              <a:rPr lang="de-DE" altLang="de-DE" smtClean="0"/>
              <a:t>Verwendung einer falschen Identität</a:t>
            </a:r>
            <a:br>
              <a:rPr lang="de-DE" altLang="de-DE" smtClean="0"/>
            </a:br>
            <a:r>
              <a:rPr lang="de-DE" altLang="de-DE" smtClean="0"/>
              <a:t>(E-Mail-Adresse, Benutzerkonto)</a:t>
            </a:r>
          </a:p>
          <a:p>
            <a:pPr lvl="1"/>
            <a:r>
              <a:rPr lang="de-DE" altLang="de-DE" smtClean="0"/>
              <a:t>Varianten: Frame-Spoofing, Link-Spoofing (Phishing)</a:t>
            </a:r>
            <a:endParaRPr lang="de-DE" altLang="de-DE" dirty="0" smtClean="0"/>
          </a:p>
        </p:txBody>
      </p:sp>
    </p:spTree>
    <p:extLst>
      <p:ext uri="{BB962C8B-B14F-4D97-AF65-F5344CB8AC3E}">
        <p14:creationId xmlns:p14="http://schemas.microsoft.com/office/powerpoint/2010/main" val="18794792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4"/>
          <p:cNvSpPr>
            <a:spLocks noGrp="1"/>
          </p:cNvSpPr>
          <p:nvPr>
            <p:ph type="title"/>
          </p:nvPr>
        </p:nvSpPr>
        <p:spPr/>
        <p:txBody>
          <a:bodyPr/>
          <a:lstStyle/>
          <a:p>
            <a:r>
              <a:rPr lang="de-DE" altLang="de-DE" smtClean="0"/>
              <a:t>Aktivitäten von Hackern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51</a:t>
            </a:fld>
            <a:endParaRPr lang="de-DE" dirty="0"/>
          </a:p>
        </p:txBody>
      </p:sp>
      <p:sp>
        <p:nvSpPr>
          <p:cNvPr id="60419" name="Inhaltsplatzhalter 5"/>
          <p:cNvSpPr>
            <a:spLocks noGrp="1"/>
          </p:cNvSpPr>
          <p:nvPr>
            <p:ph sz="quarter" idx="12"/>
          </p:nvPr>
        </p:nvSpPr>
        <p:spPr/>
        <p:txBody>
          <a:bodyPr/>
          <a:lstStyle/>
          <a:p>
            <a:r>
              <a:rPr lang="de-DE" altLang="de-DE" dirty="0" err="1" smtClean="0"/>
              <a:t>Sniffer</a:t>
            </a:r>
            <a:endParaRPr lang="de-DE" altLang="de-DE" dirty="0" smtClean="0"/>
          </a:p>
          <a:p>
            <a:pPr lvl="1"/>
            <a:r>
              <a:rPr lang="de-DE" altLang="de-DE" dirty="0" smtClean="0"/>
              <a:t>Netzwerkanalysewerkzeug zur Aufzeichnung und Überwachung von Datenverkehr</a:t>
            </a:r>
          </a:p>
          <a:p>
            <a:pPr lvl="1"/>
            <a:r>
              <a:rPr lang="de-DE" altLang="de-DE" dirty="0" smtClean="0"/>
              <a:t>im eigentlichen Sinne für Administratoren große Hilfe</a:t>
            </a:r>
          </a:p>
          <a:p>
            <a:pPr lvl="1"/>
            <a:r>
              <a:rPr lang="de-DE" altLang="de-DE" dirty="0" smtClean="0"/>
              <a:t>Krimineller Gebrauch kann großen Schaden anrichten</a:t>
            </a:r>
          </a:p>
          <a:p>
            <a:pPr lvl="2"/>
            <a:r>
              <a:rPr lang="de-DE" altLang="de-DE" dirty="0" smtClean="0"/>
              <a:t>Passives </a:t>
            </a:r>
            <a:r>
              <a:rPr lang="de-DE" altLang="de-DE" dirty="0" err="1" smtClean="0"/>
              <a:t>Sniffing</a:t>
            </a:r>
            <a:r>
              <a:rPr lang="de-DE" altLang="de-DE" dirty="0" smtClean="0"/>
              <a:t>: i. d. R. schwer zu erkennen</a:t>
            </a:r>
          </a:p>
          <a:p>
            <a:pPr lvl="2"/>
            <a:r>
              <a:rPr lang="de-DE" altLang="de-DE" dirty="0" smtClean="0"/>
              <a:t>Aktives </a:t>
            </a:r>
            <a:r>
              <a:rPr lang="de-DE" altLang="de-DE" dirty="0" err="1" smtClean="0"/>
              <a:t>Sniffing</a:t>
            </a:r>
            <a:r>
              <a:rPr lang="de-DE" altLang="de-DE" dirty="0" smtClean="0"/>
              <a:t>: manipuliert Netzwerkteilnehmer und leitet fremden Datenverkehr durch das </a:t>
            </a:r>
            <a:r>
              <a:rPr lang="de-DE" altLang="de-DE" dirty="0" err="1" smtClean="0"/>
              <a:t>Sniffing</a:t>
            </a:r>
            <a:r>
              <a:rPr lang="de-DE" altLang="de-DE" dirty="0" smtClean="0"/>
              <a:t>-Programm, um geschützte Informationen (E-Mail, Dateien, etc.) abzufangen. Daher sollten entsprechende Sicherheits-protokolle verwendet werden.</a:t>
            </a:r>
          </a:p>
          <a:p>
            <a:endParaRPr lang="de-DE" altLang="de-DE" dirty="0" smtClean="0"/>
          </a:p>
        </p:txBody>
      </p:sp>
    </p:spTree>
    <p:extLst>
      <p:ext uri="{BB962C8B-B14F-4D97-AF65-F5344CB8AC3E}">
        <p14:creationId xmlns:p14="http://schemas.microsoft.com/office/powerpoint/2010/main" val="36622280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4"/>
          <p:cNvSpPr>
            <a:spLocks noGrp="1"/>
          </p:cNvSpPr>
          <p:nvPr>
            <p:ph type="title"/>
          </p:nvPr>
        </p:nvSpPr>
        <p:spPr/>
        <p:txBody>
          <a:bodyPr/>
          <a:lstStyle/>
          <a:p>
            <a:r>
              <a:rPr lang="de-DE" altLang="de-DE" smtClean="0"/>
              <a:t>Denial-of-Service (DoS) Angriffe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52</a:t>
            </a:fld>
            <a:endParaRPr lang="de-DE" dirty="0"/>
          </a:p>
        </p:txBody>
      </p:sp>
      <p:sp>
        <p:nvSpPr>
          <p:cNvPr id="61443" name="Inhaltsplatzhalter 5"/>
          <p:cNvSpPr>
            <a:spLocks noGrp="1"/>
          </p:cNvSpPr>
          <p:nvPr>
            <p:ph sz="quarter" idx="12"/>
          </p:nvPr>
        </p:nvSpPr>
        <p:spPr/>
        <p:txBody>
          <a:bodyPr/>
          <a:lstStyle/>
          <a:p>
            <a:r>
              <a:rPr lang="de-DE" altLang="de-DE" dirty="0" smtClean="0"/>
              <a:t>Versuch, </a:t>
            </a:r>
            <a:r>
              <a:rPr lang="de-DE" altLang="de-DE" dirty="0"/>
              <a:t>einen oder mehrere Dienste zu stören bzw. komplett zu </a:t>
            </a:r>
            <a:r>
              <a:rPr lang="de-DE" altLang="de-DE" dirty="0" smtClean="0"/>
              <a:t>deaktivieren</a:t>
            </a:r>
          </a:p>
          <a:p>
            <a:r>
              <a:rPr lang="de-DE" altLang="de-DE" dirty="0" smtClean="0"/>
              <a:t>diese </a:t>
            </a:r>
            <a:r>
              <a:rPr lang="de-DE" altLang="de-DE" dirty="0"/>
              <a:t>Angriffstechnik überschwemmt Netzwerke mit Kommunikations- bzw. </a:t>
            </a:r>
            <a:r>
              <a:rPr lang="de-DE" altLang="de-DE" dirty="0" smtClean="0"/>
              <a:t>Serviceanfragen</a:t>
            </a:r>
          </a:p>
          <a:p>
            <a:r>
              <a:rPr lang="de-DE" altLang="de-DE" dirty="0" smtClean="0"/>
              <a:t>Netzwerk ist überlastet oder bricht zusammen und kann berechtige Anfragen nicht bedienen</a:t>
            </a:r>
          </a:p>
          <a:p>
            <a:r>
              <a:rPr lang="de-DE" altLang="de-DE" dirty="0" smtClean="0"/>
              <a:t>Distributed-</a:t>
            </a:r>
            <a:r>
              <a:rPr lang="de-DE" altLang="de-DE" dirty="0" err="1" smtClean="0"/>
              <a:t>Denial</a:t>
            </a:r>
            <a:r>
              <a:rPr lang="de-DE" altLang="de-DE" dirty="0" smtClean="0"/>
              <a:t>-</a:t>
            </a:r>
            <a:r>
              <a:rPr lang="de-DE" altLang="de-DE" dirty="0" err="1" smtClean="0"/>
              <a:t>of</a:t>
            </a:r>
            <a:r>
              <a:rPr lang="de-DE" altLang="de-DE" dirty="0" smtClean="0"/>
              <a:t>-Service (</a:t>
            </a:r>
            <a:r>
              <a:rPr lang="de-DE" altLang="de-DE" dirty="0" err="1" smtClean="0"/>
              <a:t>DDoS</a:t>
            </a:r>
            <a:r>
              <a:rPr lang="de-DE" altLang="de-DE" dirty="0" smtClean="0"/>
              <a:t>) Angriffe nutzen eine große Anzahl von Angriffssystemen</a:t>
            </a:r>
          </a:p>
          <a:p>
            <a:endParaRPr lang="de-DE" altLang="de-DE" dirty="0" smtClean="0"/>
          </a:p>
        </p:txBody>
      </p:sp>
    </p:spTree>
    <p:extLst>
      <p:ext uri="{BB962C8B-B14F-4D97-AF65-F5344CB8AC3E}">
        <p14:creationId xmlns:p14="http://schemas.microsoft.com/office/powerpoint/2010/main" val="7754749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4"/>
          <p:cNvSpPr>
            <a:spLocks noGrp="1"/>
          </p:cNvSpPr>
          <p:nvPr>
            <p:ph type="title"/>
          </p:nvPr>
        </p:nvSpPr>
        <p:spPr/>
        <p:txBody>
          <a:bodyPr/>
          <a:lstStyle/>
          <a:p>
            <a:r>
              <a:rPr lang="de-DE" altLang="de-DE" smtClean="0"/>
              <a:t>Denial-of-Service (DoS) Angriffe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53</a:t>
            </a:fld>
            <a:endParaRPr lang="de-DE" dirty="0"/>
          </a:p>
        </p:txBody>
      </p:sp>
      <p:sp>
        <p:nvSpPr>
          <p:cNvPr id="62467" name="Inhaltsplatzhalter 5"/>
          <p:cNvSpPr>
            <a:spLocks noGrp="1"/>
          </p:cNvSpPr>
          <p:nvPr>
            <p:ph sz="quarter" idx="12"/>
          </p:nvPr>
        </p:nvSpPr>
        <p:spPr/>
        <p:txBody>
          <a:bodyPr/>
          <a:lstStyle/>
          <a:p>
            <a:r>
              <a:rPr lang="de-DE" altLang="de-DE" dirty="0" smtClean="0"/>
              <a:t>Angriffe verursachen oft die Abschaltung einer Website – bei E-Commerce sehr kostspielig</a:t>
            </a:r>
          </a:p>
          <a:p>
            <a:r>
              <a:rPr lang="de-DE" altLang="de-DE" dirty="0" smtClean="0"/>
              <a:t>Urheber von </a:t>
            </a:r>
            <a:r>
              <a:rPr lang="de-DE" altLang="de-DE" dirty="0" err="1" smtClean="0"/>
              <a:t>DoS</a:t>
            </a:r>
            <a:r>
              <a:rPr lang="de-DE" altLang="de-DE" dirty="0" smtClean="0"/>
              <a:t>-Angriffen nutzen oft Tausende von „Zombie“-PCs, die ohne Wissen ihrer Eigentümer mit Malware infiziert und zu einem </a:t>
            </a:r>
            <a:r>
              <a:rPr lang="de-DE" altLang="de-DE" dirty="0" err="1" smtClean="0"/>
              <a:t>Botnet</a:t>
            </a:r>
            <a:r>
              <a:rPr lang="de-DE" altLang="de-DE" dirty="0" smtClean="0"/>
              <a:t> bzw. </a:t>
            </a:r>
            <a:r>
              <a:rPr lang="de-DE" altLang="de-DE" dirty="0" err="1" smtClean="0"/>
              <a:t>Botnetz</a:t>
            </a:r>
            <a:r>
              <a:rPr lang="de-DE" altLang="de-DE" dirty="0" smtClean="0"/>
              <a:t> zusammengeschlossen sind.</a:t>
            </a:r>
          </a:p>
          <a:p>
            <a:r>
              <a:rPr lang="de-DE" altLang="de-DE" dirty="0" smtClean="0"/>
              <a:t>Malware richtet dazu eine </a:t>
            </a:r>
            <a:r>
              <a:rPr lang="de-DE" altLang="de-DE" dirty="0" err="1" smtClean="0"/>
              <a:t>Backdoor</a:t>
            </a:r>
            <a:r>
              <a:rPr lang="de-DE" altLang="de-DE" dirty="0" smtClean="0"/>
              <a:t> ein, die durch ein </a:t>
            </a:r>
            <a:r>
              <a:rPr lang="de-DE" altLang="de-DE" dirty="0" err="1" smtClean="0"/>
              <a:t>Rootkit</a:t>
            </a:r>
            <a:r>
              <a:rPr lang="de-DE" altLang="de-DE" dirty="0" smtClean="0"/>
              <a:t> vor Antivirenprogrammen geschützt wird</a:t>
            </a:r>
          </a:p>
        </p:txBody>
      </p:sp>
    </p:spTree>
    <p:extLst>
      <p:ext uri="{BB962C8B-B14F-4D97-AF65-F5344CB8AC3E}">
        <p14:creationId xmlns:p14="http://schemas.microsoft.com/office/powerpoint/2010/main" val="37860793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4"/>
          <p:cNvSpPr>
            <a:spLocks noGrp="1"/>
          </p:cNvSpPr>
          <p:nvPr>
            <p:ph type="title"/>
          </p:nvPr>
        </p:nvSpPr>
        <p:spPr/>
        <p:txBody>
          <a:bodyPr/>
          <a:lstStyle/>
          <a:p>
            <a:r>
              <a:rPr lang="de-DE" altLang="de-DE" smtClean="0"/>
              <a:t>Backdoor</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54</a:t>
            </a:fld>
            <a:endParaRPr lang="de-DE" dirty="0"/>
          </a:p>
        </p:txBody>
      </p:sp>
      <p:sp>
        <p:nvSpPr>
          <p:cNvPr id="63491" name="Inhaltsplatzhalter 5"/>
          <p:cNvSpPr>
            <a:spLocks noGrp="1"/>
          </p:cNvSpPr>
          <p:nvPr>
            <p:ph sz="quarter" idx="12"/>
          </p:nvPr>
        </p:nvSpPr>
        <p:spPr/>
        <p:txBody>
          <a:bodyPr/>
          <a:lstStyle/>
          <a:p>
            <a:r>
              <a:rPr lang="de-DE" altLang="de-DE" dirty="0"/>
              <a:t>(Teil-)Funktion einer Software, die es </a:t>
            </a:r>
            <a:r>
              <a:rPr lang="de-DE" altLang="de-DE" dirty="0" smtClean="0"/>
              <a:t>ermöglicht, an </a:t>
            </a:r>
            <a:r>
              <a:rPr lang="de-DE" altLang="de-DE" dirty="0"/>
              <a:t>den regulären </a:t>
            </a:r>
            <a:r>
              <a:rPr lang="de-DE" altLang="de-DE" dirty="0" smtClean="0"/>
              <a:t>Authentifizierungsverfahren vorbei </a:t>
            </a:r>
            <a:r>
              <a:rPr lang="de-DE" altLang="de-DE" dirty="0"/>
              <a:t>Zugriff auf ein System zu erhalten. </a:t>
            </a:r>
            <a:r>
              <a:rPr lang="de-DE" altLang="de-DE" dirty="0" smtClean="0"/>
              <a:t>Eine Möglichkeit </a:t>
            </a:r>
            <a:r>
              <a:rPr lang="de-DE" altLang="de-DE" dirty="0"/>
              <a:t>ist die Einrichtung eines </a:t>
            </a:r>
            <a:r>
              <a:rPr lang="de-DE" altLang="de-DE" dirty="0" smtClean="0"/>
              <a:t>speziellen Passworts</a:t>
            </a:r>
            <a:r>
              <a:rPr lang="de-DE" altLang="de-DE" dirty="0"/>
              <a:t>, welches auf allen </a:t>
            </a:r>
            <a:r>
              <a:rPr lang="de-DE" altLang="de-DE" dirty="0" smtClean="0"/>
              <a:t>eingesetzten Systemen </a:t>
            </a:r>
            <a:r>
              <a:rPr lang="de-DE" altLang="de-DE" dirty="0"/>
              <a:t>unabhängig von deren </a:t>
            </a:r>
            <a:r>
              <a:rPr lang="de-DE" altLang="de-DE" dirty="0" smtClean="0"/>
              <a:t>Konfiguration </a:t>
            </a:r>
            <a:r>
              <a:rPr lang="de-DE" altLang="de-DE" dirty="0"/>
              <a:t>aktiv ist.</a:t>
            </a:r>
          </a:p>
        </p:txBody>
      </p:sp>
    </p:spTree>
    <p:extLst>
      <p:ext uri="{BB962C8B-B14F-4D97-AF65-F5344CB8AC3E}">
        <p14:creationId xmlns:p14="http://schemas.microsoft.com/office/powerpoint/2010/main" val="34468214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p:txBody>
          <a:bodyPr/>
          <a:lstStyle/>
          <a:p>
            <a:r>
              <a:rPr lang="de-DE" altLang="de-DE" smtClean="0"/>
              <a:t>Rootkit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55</a:t>
            </a:fld>
            <a:endParaRPr lang="de-DE" dirty="0"/>
          </a:p>
        </p:txBody>
      </p:sp>
      <p:sp>
        <p:nvSpPr>
          <p:cNvPr id="64515" name="Inhaltsplatzhalter 2"/>
          <p:cNvSpPr>
            <a:spLocks noGrp="1"/>
          </p:cNvSpPr>
          <p:nvPr>
            <p:ph sz="quarter" idx="12"/>
          </p:nvPr>
        </p:nvSpPr>
        <p:spPr/>
        <p:txBody>
          <a:bodyPr/>
          <a:lstStyle/>
          <a:p>
            <a:r>
              <a:rPr lang="de-DE" altLang="de-DE" dirty="0" smtClean="0"/>
              <a:t>Ein </a:t>
            </a:r>
            <a:r>
              <a:rPr lang="de-DE" altLang="de-DE" dirty="0" err="1" smtClean="0"/>
              <a:t>Rootkit</a:t>
            </a:r>
            <a:r>
              <a:rPr lang="de-DE" altLang="de-DE" dirty="0" smtClean="0"/>
              <a:t> besteht aus einer Sammlung von Programmen und / oder Kernel-Komponenten, die ein Angreifer in ein unter seiner Kontrolle gebrachtes System einbringt und dort aktiviert. Ein </a:t>
            </a:r>
            <a:r>
              <a:rPr lang="de-DE" altLang="de-DE" dirty="0" err="1" smtClean="0"/>
              <a:t>Rootkit</a:t>
            </a:r>
            <a:r>
              <a:rPr lang="de-DE" altLang="de-DE" dirty="0" smtClean="0"/>
              <a:t> versucht sich selbst und zu schützende Komponenten vor einer Erkennung durch den Benutzer eines Systems oder Antivirenprogramme zu schützen.</a:t>
            </a:r>
          </a:p>
        </p:txBody>
      </p:sp>
    </p:spTree>
    <p:extLst>
      <p:ext uri="{BB962C8B-B14F-4D97-AF65-F5344CB8AC3E}">
        <p14:creationId xmlns:p14="http://schemas.microsoft.com/office/powerpoint/2010/main" val="20266645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3"/>
          <p:cNvSpPr>
            <a:spLocks noGrp="1"/>
          </p:cNvSpPr>
          <p:nvPr>
            <p:ph type="title"/>
          </p:nvPr>
        </p:nvSpPr>
        <p:spPr/>
        <p:txBody>
          <a:bodyPr/>
          <a:lstStyle/>
          <a:p>
            <a:r>
              <a:rPr lang="de-DE" altLang="de-DE" smtClean="0"/>
              <a:t>Botnetze, Spam</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56</a:t>
            </a:fld>
            <a:endParaRPr lang="de-DE" dirty="0"/>
          </a:p>
        </p:txBody>
      </p:sp>
      <p:sp>
        <p:nvSpPr>
          <p:cNvPr id="65539" name="Inhaltsplatzhalter 4"/>
          <p:cNvSpPr>
            <a:spLocks noGrp="1"/>
          </p:cNvSpPr>
          <p:nvPr>
            <p:ph sz="quarter" idx="12"/>
          </p:nvPr>
        </p:nvSpPr>
        <p:spPr/>
        <p:txBody>
          <a:bodyPr>
            <a:normAutofit lnSpcReduction="10000"/>
          </a:bodyPr>
          <a:lstStyle/>
          <a:p>
            <a:r>
              <a:rPr lang="de-DE" altLang="de-DE" dirty="0" err="1" smtClean="0"/>
              <a:t>Botnetze</a:t>
            </a:r>
            <a:r>
              <a:rPr lang="de-DE" altLang="de-DE" dirty="0" smtClean="0"/>
              <a:t> werden u.a. verwendet</a:t>
            </a:r>
          </a:p>
          <a:p>
            <a:pPr lvl="1"/>
            <a:r>
              <a:rPr lang="de-DE" altLang="de-DE" dirty="0" smtClean="0"/>
              <a:t>zum Starten vom </a:t>
            </a:r>
            <a:r>
              <a:rPr lang="de-DE" altLang="de-DE" dirty="0" err="1" smtClean="0"/>
              <a:t>DDoS</a:t>
            </a:r>
            <a:r>
              <a:rPr lang="de-DE" altLang="de-DE" dirty="0" smtClean="0"/>
              <a:t>-Angriffen</a:t>
            </a:r>
          </a:p>
          <a:p>
            <a:pPr lvl="1"/>
            <a:r>
              <a:rPr lang="de-DE" altLang="de-DE" dirty="0" smtClean="0"/>
              <a:t>zum Starten von Phishing-Angriffen</a:t>
            </a:r>
          </a:p>
          <a:p>
            <a:pPr lvl="1"/>
            <a:r>
              <a:rPr lang="de-DE" altLang="de-DE" dirty="0" smtClean="0"/>
              <a:t>zum Versenden von „Spam“-Mails</a:t>
            </a:r>
          </a:p>
          <a:p>
            <a:r>
              <a:rPr lang="de-DE" altLang="de-DE" dirty="0" smtClean="0"/>
              <a:t>Inwieweit Spam sich lohnt, zeigt ein Forscherteam</a:t>
            </a:r>
          </a:p>
          <a:p>
            <a:pPr lvl="1"/>
            <a:r>
              <a:rPr lang="de-DE" altLang="de-DE" dirty="0" smtClean="0"/>
              <a:t>sie infiltrierten ein existierendes Spam-</a:t>
            </a:r>
            <a:r>
              <a:rPr lang="de-DE" altLang="de-DE" dirty="0" err="1" smtClean="0"/>
              <a:t>Botnetz</a:t>
            </a:r>
            <a:r>
              <a:rPr lang="de-DE" altLang="de-DE" dirty="0" smtClean="0"/>
              <a:t> und modifizierten einen kleinen Teil der Spam-Mails</a:t>
            </a:r>
          </a:p>
          <a:p>
            <a:pPr lvl="1"/>
            <a:r>
              <a:rPr lang="de-DE" altLang="de-DE" dirty="0" smtClean="0"/>
              <a:t>Ergebnis: Klickrate vom 0,00001%, Umsatz pro Tag hochgerechnet auf das gesamte </a:t>
            </a:r>
            <a:r>
              <a:rPr lang="de-DE" altLang="de-DE" dirty="0" err="1" smtClean="0"/>
              <a:t>Botnetz</a:t>
            </a:r>
            <a:r>
              <a:rPr lang="de-DE" altLang="de-DE" dirty="0" smtClean="0"/>
              <a:t> von ca. 9.500 Dollar (Quelle: http://www.icsi.berkeley.edu/pubs/networking/2008-ccs-spamalytics.pdf)</a:t>
            </a:r>
          </a:p>
          <a:p>
            <a:pPr lvl="1"/>
            <a:endParaRPr lang="de-DE" altLang="de-DE" dirty="0" smtClean="0"/>
          </a:p>
        </p:txBody>
      </p:sp>
    </p:spTree>
    <p:extLst>
      <p:ext uri="{BB962C8B-B14F-4D97-AF65-F5344CB8AC3E}">
        <p14:creationId xmlns:p14="http://schemas.microsoft.com/office/powerpoint/2010/main" val="23785059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8"/>
          <p:cNvSpPr>
            <a:spLocks noGrp="1"/>
          </p:cNvSpPr>
          <p:nvPr>
            <p:ph type="title"/>
          </p:nvPr>
        </p:nvSpPr>
        <p:spPr/>
        <p:txBody>
          <a:bodyPr/>
          <a:lstStyle/>
          <a:p>
            <a:r>
              <a:rPr lang="de-DE" altLang="de-DE" dirty="0" smtClean="0"/>
              <a:t>Intelligentere Schadsoftware gegen Industrie 4.0 und das Internet der Dinge (</a:t>
            </a:r>
            <a:r>
              <a:rPr lang="de-DE" altLang="de-DE" dirty="0" err="1" smtClean="0"/>
              <a:t>IoT</a:t>
            </a:r>
            <a:r>
              <a:rPr lang="de-DE" altLang="de-DE" dirty="0" smtClean="0"/>
              <a:t>)</a:t>
            </a:r>
          </a:p>
        </p:txBody>
      </p:sp>
      <p:sp>
        <p:nvSpPr>
          <p:cNvPr id="2" name="Slide Number Placeholder 1"/>
          <p:cNvSpPr>
            <a:spLocks noGrp="1"/>
          </p:cNvSpPr>
          <p:nvPr>
            <p:ph type="sldNum" sz="quarter" idx="11"/>
          </p:nvPr>
        </p:nvSpPr>
        <p:spPr/>
        <p:txBody>
          <a:bodyPr/>
          <a:lstStyle/>
          <a:p>
            <a:fld id="{0D2F3B65-5D26-4378-875C-153D63999E65}" type="slidenum">
              <a:rPr lang="de-DE" smtClean="0"/>
              <a:pPr/>
              <a:t>57</a:t>
            </a:fld>
            <a:endParaRPr lang="de-DE" dirty="0"/>
          </a:p>
        </p:txBody>
      </p:sp>
      <p:sp>
        <p:nvSpPr>
          <p:cNvPr id="10" name="Inhaltsplatzhalter 9"/>
          <p:cNvSpPr>
            <a:spLocks noGrp="1"/>
          </p:cNvSpPr>
          <p:nvPr>
            <p:ph sz="quarter" idx="12"/>
          </p:nvPr>
        </p:nvSpPr>
        <p:spPr/>
        <p:txBody>
          <a:bodyPr/>
          <a:lstStyle/>
          <a:p>
            <a:pPr marL="0" indent="0">
              <a:buNone/>
            </a:pPr>
            <a:r>
              <a:rPr lang="de-DE" dirty="0" smtClean="0"/>
              <a:t>Diskussionsfrage:</a:t>
            </a:r>
          </a:p>
          <a:p>
            <a:r>
              <a:rPr lang="de-DE" dirty="0" smtClean="0"/>
              <a:t>Warum richten Würmer so große Schäden an? Beschreiben Sie ihren Einfluss auf Geschäft und Unternehmen.</a:t>
            </a:r>
          </a:p>
        </p:txBody>
      </p:sp>
      <p:sp>
        <p:nvSpPr>
          <p:cNvPr id="7" name="Subtitle 6"/>
          <p:cNvSpPr>
            <a:spLocks noGrp="1"/>
          </p:cNvSpPr>
          <p:nvPr>
            <p:ph type="subTitle" idx="13"/>
          </p:nvPr>
        </p:nvSpPr>
        <p:spPr/>
        <p:txBody>
          <a:bodyPr/>
          <a:lstStyle/>
          <a:p>
            <a:r>
              <a:rPr lang="de-DE" dirty="0" smtClean="0"/>
              <a:t>Blickpunkt Technik</a:t>
            </a:r>
            <a:endParaRPr lang="de-DE" dirty="0"/>
          </a:p>
        </p:txBody>
      </p:sp>
    </p:spTree>
    <p:extLst>
      <p:ext uri="{BB962C8B-B14F-4D97-AF65-F5344CB8AC3E}">
        <p14:creationId xmlns:p14="http://schemas.microsoft.com/office/powerpoint/2010/main" val="4159569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8"/>
          <p:cNvSpPr>
            <a:spLocks noGrp="1"/>
          </p:cNvSpPr>
          <p:nvPr>
            <p:ph type="title"/>
          </p:nvPr>
        </p:nvSpPr>
        <p:spPr/>
        <p:txBody>
          <a:bodyPr/>
          <a:lstStyle/>
          <a:p>
            <a:r>
              <a:rPr lang="de-DE" altLang="de-DE" smtClean="0"/>
              <a:t>Wirtschaftsspionage, CryptoWars und Datenschutz</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58</a:t>
            </a:fld>
            <a:endParaRPr lang="de-DE" dirty="0"/>
          </a:p>
        </p:txBody>
      </p:sp>
      <p:sp>
        <p:nvSpPr>
          <p:cNvPr id="10" name="Inhaltsplatzhalter 9"/>
          <p:cNvSpPr>
            <a:spLocks noGrp="1"/>
          </p:cNvSpPr>
          <p:nvPr>
            <p:ph sz="quarter" idx="12"/>
          </p:nvPr>
        </p:nvSpPr>
        <p:spPr/>
        <p:txBody>
          <a:bodyPr>
            <a:normAutofit/>
          </a:bodyPr>
          <a:lstStyle/>
          <a:p>
            <a:pPr marL="0" indent="0">
              <a:buNone/>
            </a:pPr>
            <a:r>
              <a:rPr lang="de-DE" sz="2000" dirty="0" smtClean="0"/>
              <a:t>Fragen zur Thematik:</a:t>
            </a:r>
          </a:p>
          <a:p>
            <a:r>
              <a:rPr lang="de-DE" sz="2000" dirty="0" smtClean="0"/>
              <a:t>Ist der Spruch „Wer wesentliche Freiheit aufgibt, um eine geringfügige, temporäre Sicherheit zu erhalten, verdient weder Freiheit noch Sicherheit“ von Benjamin Franklin (1706-1790) heute noch gerechtfertigt, in einer globalisierten Welt?</a:t>
            </a:r>
          </a:p>
          <a:p>
            <a:r>
              <a:rPr lang="de-DE" sz="2000" dirty="0" smtClean="0"/>
              <a:t>Warum sind Daten so wertvoll, dass das Sammeln für Firmen und Geheimdienste lohnend erscheint?</a:t>
            </a:r>
          </a:p>
          <a:p>
            <a:r>
              <a:rPr lang="de-DE" sz="2000" dirty="0"/>
              <a:t>Im Zuge der Diskussion um weltweite </a:t>
            </a:r>
            <a:r>
              <a:rPr lang="de-DE" sz="2000" dirty="0" err="1" smtClean="0"/>
              <a:t>Verteilungsgerechtig-keit</a:t>
            </a:r>
            <a:r>
              <a:rPr lang="de-DE" sz="2000" dirty="0" smtClean="0"/>
              <a:t> </a:t>
            </a:r>
            <a:r>
              <a:rPr lang="de-DE" sz="2000" dirty="0"/>
              <a:t>in Davos 2015 wurde auch </a:t>
            </a:r>
            <a:r>
              <a:rPr lang="de-DE" sz="2000" dirty="0" smtClean="0"/>
              <a:t>die Informationsbeschaffung angesprochen. Haben nur die Länder mit Technologie-Know-how Nachteile durch Wirtschaftsspionage?</a:t>
            </a:r>
          </a:p>
        </p:txBody>
      </p:sp>
      <p:sp>
        <p:nvSpPr>
          <p:cNvPr id="7" name="Subtitle 6"/>
          <p:cNvSpPr>
            <a:spLocks noGrp="1"/>
          </p:cNvSpPr>
          <p:nvPr>
            <p:ph type="subTitle" idx="13"/>
          </p:nvPr>
        </p:nvSpPr>
        <p:spPr/>
        <p:txBody>
          <a:bodyPr/>
          <a:lstStyle/>
          <a:p>
            <a:r>
              <a:rPr lang="de-DE" dirty="0" smtClean="0"/>
              <a:t>Blickpunkt Technik</a:t>
            </a:r>
            <a:endParaRPr lang="de-DE" dirty="0"/>
          </a:p>
        </p:txBody>
      </p:sp>
    </p:spTree>
    <p:extLst>
      <p:ext uri="{BB962C8B-B14F-4D97-AF65-F5344CB8AC3E}">
        <p14:creationId xmlns:p14="http://schemas.microsoft.com/office/powerpoint/2010/main" val="726771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7"/>
          <p:cNvSpPr>
            <a:spLocks noGrp="1"/>
          </p:cNvSpPr>
          <p:nvPr>
            <p:ph type="title"/>
          </p:nvPr>
        </p:nvSpPr>
        <p:spPr/>
        <p:txBody>
          <a:bodyPr/>
          <a:lstStyle/>
          <a:p>
            <a:r>
              <a:rPr lang="de-DE" altLang="de-DE" dirty="0" smtClean="0"/>
              <a:t>Lernziele</a:t>
            </a:r>
          </a:p>
        </p:txBody>
      </p:sp>
      <p:sp>
        <p:nvSpPr>
          <p:cNvPr id="2" name="Slide Number Placeholder 1"/>
          <p:cNvSpPr>
            <a:spLocks noGrp="1"/>
          </p:cNvSpPr>
          <p:nvPr>
            <p:ph type="sldNum" sz="quarter" idx="11"/>
          </p:nvPr>
        </p:nvSpPr>
        <p:spPr/>
        <p:txBody>
          <a:bodyPr/>
          <a:lstStyle/>
          <a:p>
            <a:fld id="{0D2F3B65-5D26-4378-875C-153D63999E65}" type="slidenum">
              <a:rPr lang="de-DE" smtClean="0"/>
              <a:pPr/>
              <a:t>5</a:t>
            </a:fld>
            <a:endParaRPr lang="de-DE" dirty="0"/>
          </a:p>
        </p:txBody>
      </p:sp>
      <p:sp>
        <p:nvSpPr>
          <p:cNvPr id="18435" name="Inhaltsplatzhalter 8"/>
          <p:cNvSpPr>
            <a:spLocks noGrp="1"/>
          </p:cNvSpPr>
          <p:nvPr>
            <p:ph sz="quarter" idx="12"/>
          </p:nvPr>
        </p:nvSpPr>
        <p:spPr/>
        <p:txBody>
          <a:bodyPr/>
          <a:lstStyle/>
          <a:p>
            <a:r>
              <a:rPr lang="de-DE" altLang="de-DE" dirty="0" smtClean="0"/>
              <a:t>Warum sind Informationssysteme so empfindlich gegenüber Störungen, Fehlern und Missbrauch?</a:t>
            </a:r>
          </a:p>
          <a:p>
            <a:r>
              <a:rPr lang="de-DE" altLang="de-DE" dirty="0" smtClean="0"/>
              <a:t>Welche Art von Kontrollen (Sicherheits-</a:t>
            </a:r>
            <a:r>
              <a:rPr lang="de-DE" altLang="de-DE" dirty="0" err="1" smtClean="0"/>
              <a:t>maßnahmen</a:t>
            </a:r>
            <a:r>
              <a:rPr lang="de-DE" altLang="de-DE" dirty="0" smtClean="0"/>
              <a:t>) gibt es für Informationssysteme?</a:t>
            </a:r>
          </a:p>
          <a:p>
            <a:r>
              <a:rPr lang="de-DE" altLang="de-DE" dirty="0" smtClean="0"/>
              <a:t>Welche speziellen Maßnahmen müssen durchgeführt werden, um die Sicherheit von vernetzten Geschäftsprozessen sicherzustellen?</a:t>
            </a:r>
          </a:p>
          <a:p>
            <a:r>
              <a:rPr lang="de-DE" altLang="de-DE" dirty="0" smtClean="0"/>
              <a:t>Was sind die wichtigsten Trends und Maßnahmen der IT-Sicherheit?</a:t>
            </a:r>
          </a:p>
        </p:txBody>
      </p:sp>
    </p:spTree>
    <p:extLst>
      <p:ext uri="{BB962C8B-B14F-4D97-AF65-F5344CB8AC3E}">
        <p14:creationId xmlns:p14="http://schemas.microsoft.com/office/powerpoint/2010/main" val="4847409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4"/>
          <p:cNvSpPr>
            <a:spLocks noGrp="1"/>
          </p:cNvSpPr>
          <p:nvPr>
            <p:ph type="title"/>
          </p:nvPr>
        </p:nvSpPr>
        <p:spPr/>
        <p:txBody>
          <a:bodyPr/>
          <a:lstStyle/>
          <a:p>
            <a:r>
              <a:rPr lang="de-DE" altLang="de-DE" smtClean="0"/>
              <a:t>Wirtschaftsspionage, CryptoWars und Datenschutz</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59</a:t>
            </a:fld>
            <a:endParaRPr lang="de-DE" dirty="0"/>
          </a:p>
        </p:txBody>
      </p:sp>
      <p:sp>
        <p:nvSpPr>
          <p:cNvPr id="68611" name="Inhaltsplatzhalter 5"/>
          <p:cNvSpPr>
            <a:spLocks noGrp="1"/>
          </p:cNvSpPr>
          <p:nvPr>
            <p:ph sz="quarter" idx="12"/>
          </p:nvPr>
        </p:nvSpPr>
        <p:spPr/>
        <p:txBody>
          <a:bodyPr/>
          <a:lstStyle/>
          <a:p>
            <a:pPr marL="0" indent="0">
              <a:buNone/>
            </a:pPr>
            <a:r>
              <a:rPr lang="de-DE" altLang="de-DE" dirty="0" smtClean="0"/>
              <a:t>Übung:</a:t>
            </a:r>
          </a:p>
          <a:p>
            <a:r>
              <a:rPr lang="de-DE" altLang="de-DE" dirty="0" smtClean="0"/>
              <a:t>Lesen Sie den ausführlichen Artikel von Matthias Schwartz im New Yorker „The </a:t>
            </a:r>
            <a:r>
              <a:rPr lang="de-DE" altLang="de-DE" dirty="0" err="1" smtClean="0"/>
              <a:t>Whole</a:t>
            </a:r>
            <a:r>
              <a:rPr lang="de-DE" altLang="de-DE" dirty="0" smtClean="0"/>
              <a:t> </a:t>
            </a:r>
            <a:r>
              <a:rPr lang="de-DE" altLang="de-DE" dirty="0" err="1" smtClean="0"/>
              <a:t>Haystack</a:t>
            </a:r>
            <a:r>
              <a:rPr lang="de-DE" altLang="de-DE" dirty="0" smtClean="0"/>
              <a:t> – The </a:t>
            </a:r>
            <a:r>
              <a:rPr lang="de-DE" altLang="de-DE" dirty="0" err="1" smtClean="0"/>
              <a:t>N.S.A</a:t>
            </a:r>
            <a:r>
              <a:rPr lang="de-DE" altLang="de-DE" dirty="0" smtClean="0"/>
              <a:t>. </a:t>
            </a:r>
            <a:r>
              <a:rPr lang="de-DE" altLang="de-DE" dirty="0" err="1" smtClean="0"/>
              <a:t>claims</a:t>
            </a:r>
            <a:r>
              <a:rPr lang="de-DE" altLang="de-DE" dirty="0" smtClean="0"/>
              <a:t> </a:t>
            </a:r>
            <a:r>
              <a:rPr lang="de-DE" altLang="de-DE" dirty="0" err="1" smtClean="0"/>
              <a:t>it</a:t>
            </a:r>
            <a:r>
              <a:rPr lang="de-DE" altLang="de-DE" dirty="0" smtClean="0"/>
              <a:t> </a:t>
            </a:r>
            <a:r>
              <a:rPr lang="de-DE" altLang="de-DE" dirty="0" err="1" smtClean="0"/>
              <a:t>needs</a:t>
            </a:r>
            <a:r>
              <a:rPr lang="de-DE" altLang="de-DE" dirty="0" smtClean="0"/>
              <a:t> </a:t>
            </a:r>
            <a:r>
              <a:rPr lang="de-DE" altLang="de-DE" dirty="0" err="1" smtClean="0"/>
              <a:t>access</a:t>
            </a:r>
            <a:r>
              <a:rPr lang="de-DE" altLang="de-DE" dirty="0" smtClean="0"/>
              <a:t> </a:t>
            </a:r>
            <a:r>
              <a:rPr lang="de-DE" altLang="de-DE" dirty="0" err="1" smtClean="0"/>
              <a:t>to</a:t>
            </a:r>
            <a:r>
              <a:rPr lang="de-DE" altLang="de-DE" dirty="0" smtClean="0"/>
              <a:t> all </a:t>
            </a:r>
            <a:r>
              <a:rPr lang="de-DE" altLang="de-DE" dirty="0" err="1" smtClean="0"/>
              <a:t>our</a:t>
            </a:r>
            <a:r>
              <a:rPr lang="de-DE" altLang="de-DE" dirty="0" smtClean="0"/>
              <a:t> phone </a:t>
            </a:r>
            <a:r>
              <a:rPr lang="de-DE" altLang="de-DE" dirty="0" err="1" smtClean="0"/>
              <a:t>records</a:t>
            </a:r>
            <a:r>
              <a:rPr lang="de-DE" altLang="de-DE" dirty="0" smtClean="0"/>
              <a:t>. But </a:t>
            </a:r>
            <a:r>
              <a:rPr lang="de-DE" altLang="de-DE" dirty="0" err="1" smtClean="0"/>
              <a:t>is</a:t>
            </a:r>
            <a:r>
              <a:rPr lang="de-DE" altLang="de-DE" dirty="0" smtClean="0"/>
              <a:t> </a:t>
            </a:r>
            <a:r>
              <a:rPr lang="de-DE" altLang="de-DE" dirty="0" err="1" smtClean="0"/>
              <a:t>that</a:t>
            </a:r>
            <a:r>
              <a:rPr lang="de-DE" altLang="de-DE" dirty="0" smtClean="0"/>
              <a:t> </a:t>
            </a:r>
            <a:r>
              <a:rPr lang="de-DE" altLang="de-DE" dirty="0" err="1" smtClean="0"/>
              <a:t>the</a:t>
            </a:r>
            <a:r>
              <a:rPr lang="de-DE" altLang="de-DE" dirty="0" smtClean="0"/>
              <a:t> </a:t>
            </a:r>
            <a:r>
              <a:rPr lang="de-DE" altLang="de-DE" dirty="0" err="1" smtClean="0"/>
              <a:t>best</a:t>
            </a:r>
            <a:r>
              <a:rPr lang="de-DE" altLang="de-DE" dirty="0" smtClean="0"/>
              <a:t> </a:t>
            </a:r>
            <a:r>
              <a:rPr lang="de-DE" altLang="de-DE" dirty="0" err="1" smtClean="0"/>
              <a:t>way</a:t>
            </a:r>
            <a:r>
              <a:rPr lang="de-DE" altLang="de-DE" dirty="0" smtClean="0"/>
              <a:t> </a:t>
            </a:r>
            <a:r>
              <a:rPr lang="de-DE" altLang="de-DE" dirty="0" err="1" smtClean="0"/>
              <a:t>to</a:t>
            </a:r>
            <a:r>
              <a:rPr lang="de-DE" altLang="de-DE" dirty="0" smtClean="0"/>
              <a:t> catch a </a:t>
            </a:r>
            <a:r>
              <a:rPr lang="de-DE" altLang="de-DE" dirty="0" err="1" smtClean="0"/>
              <a:t>terrorist</a:t>
            </a:r>
            <a:r>
              <a:rPr lang="de-DE" altLang="de-DE" dirty="0" smtClean="0"/>
              <a:t>?“ (http://www.newyorker.com/magazine/2015/01/26/whole-haystack).</a:t>
            </a:r>
          </a:p>
          <a:p>
            <a:r>
              <a:rPr lang="de-DE" altLang="de-DE" dirty="0" smtClean="0"/>
              <a:t>Bereiten Sie eine elektronische Präsentation vor, in der Ihre Antworten auf folgende Fragen zusammengefasst werden:</a:t>
            </a:r>
          </a:p>
        </p:txBody>
      </p:sp>
      <p:sp>
        <p:nvSpPr>
          <p:cNvPr id="7" name="Subtitle 6"/>
          <p:cNvSpPr>
            <a:spLocks noGrp="1"/>
          </p:cNvSpPr>
          <p:nvPr>
            <p:ph type="subTitle" idx="13"/>
          </p:nvPr>
        </p:nvSpPr>
        <p:spPr/>
        <p:txBody>
          <a:bodyPr/>
          <a:lstStyle/>
          <a:p>
            <a:r>
              <a:rPr lang="de-DE" dirty="0" smtClean="0"/>
              <a:t>Blickpunkt Technik</a:t>
            </a:r>
            <a:endParaRPr lang="de-DE" dirty="0"/>
          </a:p>
        </p:txBody>
      </p:sp>
    </p:spTree>
    <p:extLst>
      <p:ext uri="{BB962C8B-B14F-4D97-AF65-F5344CB8AC3E}">
        <p14:creationId xmlns:p14="http://schemas.microsoft.com/office/powerpoint/2010/main" val="40335985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4"/>
          <p:cNvSpPr>
            <a:spLocks noGrp="1"/>
          </p:cNvSpPr>
          <p:nvPr>
            <p:ph type="title"/>
          </p:nvPr>
        </p:nvSpPr>
        <p:spPr/>
        <p:txBody>
          <a:bodyPr/>
          <a:lstStyle/>
          <a:p>
            <a:r>
              <a:rPr lang="de-DE" altLang="de-DE" smtClean="0"/>
              <a:t>Wirtschaftsspionage, CryptoWars und Datenschutz</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60</a:t>
            </a:fld>
            <a:endParaRPr lang="de-DE" dirty="0"/>
          </a:p>
        </p:txBody>
      </p:sp>
      <p:sp>
        <p:nvSpPr>
          <p:cNvPr id="6" name="Inhaltsplatzhalter 5"/>
          <p:cNvSpPr>
            <a:spLocks noGrp="1"/>
          </p:cNvSpPr>
          <p:nvPr>
            <p:ph sz="quarter" idx="12"/>
          </p:nvPr>
        </p:nvSpPr>
        <p:spPr/>
        <p:txBody>
          <a:bodyPr/>
          <a:lstStyle/>
          <a:p>
            <a:pPr marL="0" indent="0">
              <a:buNone/>
            </a:pPr>
            <a:r>
              <a:rPr lang="de-DE" dirty="0" smtClean="0"/>
              <a:t>Übung:</a:t>
            </a:r>
          </a:p>
          <a:p>
            <a:r>
              <a:rPr lang="de-DE" dirty="0" smtClean="0"/>
              <a:t>Was sind die Rechtfertigungen der Geheimdienste zu ihrem Vorgehen?</a:t>
            </a:r>
          </a:p>
          <a:p>
            <a:r>
              <a:rPr lang="de-DE" dirty="0" smtClean="0"/>
              <a:t>Können die Überwachungsverfahren mit ihren Erfolgen gerechtfertigt werden?</a:t>
            </a:r>
          </a:p>
          <a:p>
            <a:r>
              <a:rPr lang="de-DE" dirty="0" smtClean="0"/>
              <a:t>Diskutieren Sie die Chancen und Gefährdungen der Datensammlungen durch die Geheimdienste für den jeweiligen Staat und die Demokratie.</a:t>
            </a:r>
          </a:p>
          <a:p>
            <a:endParaRPr lang="de-DE" dirty="0"/>
          </a:p>
        </p:txBody>
      </p:sp>
      <p:sp>
        <p:nvSpPr>
          <p:cNvPr id="8" name="Subtitle 7"/>
          <p:cNvSpPr>
            <a:spLocks noGrp="1"/>
          </p:cNvSpPr>
          <p:nvPr>
            <p:ph type="subTitle" idx="13"/>
          </p:nvPr>
        </p:nvSpPr>
        <p:spPr/>
        <p:txBody>
          <a:bodyPr/>
          <a:lstStyle/>
          <a:p>
            <a:r>
              <a:rPr lang="de-DE" dirty="0" smtClean="0"/>
              <a:t>Blickpunkt Technik</a:t>
            </a:r>
            <a:endParaRPr lang="de-DE" dirty="0"/>
          </a:p>
        </p:txBody>
      </p:sp>
    </p:spTree>
    <p:extLst>
      <p:ext uri="{BB962C8B-B14F-4D97-AF65-F5344CB8AC3E}">
        <p14:creationId xmlns:p14="http://schemas.microsoft.com/office/powerpoint/2010/main" val="10880985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4"/>
          <p:cNvSpPr>
            <a:spLocks noGrp="1"/>
          </p:cNvSpPr>
          <p:nvPr>
            <p:ph type="title"/>
          </p:nvPr>
        </p:nvSpPr>
        <p:spPr/>
        <p:txBody>
          <a:bodyPr/>
          <a:lstStyle/>
          <a:p>
            <a:r>
              <a:rPr lang="de-DE" altLang="de-DE" smtClean="0"/>
              <a:t>Wirtschaftsspionage, CryptoWars und Datenschutz</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61</a:t>
            </a:fld>
            <a:endParaRPr lang="de-DE" dirty="0"/>
          </a:p>
        </p:txBody>
      </p:sp>
      <p:sp>
        <p:nvSpPr>
          <p:cNvPr id="70659" name="Inhaltsplatzhalter 5"/>
          <p:cNvSpPr>
            <a:spLocks noGrp="1"/>
          </p:cNvSpPr>
          <p:nvPr>
            <p:ph sz="quarter" idx="12"/>
          </p:nvPr>
        </p:nvSpPr>
        <p:spPr/>
        <p:txBody>
          <a:bodyPr>
            <a:noAutofit/>
          </a:bodyPr>
          <a:lstStyle/>
          <a:p>
            <a:r>
              <a:rPr lang="de-DE" altLang="de-DE" sz="1600" dirty="0" smtClean="0"/>
              <a:t>Betriebswirtschaftlich untersucht man normalerweise die Alternativkosten einer Investition. Machen Sie plausible Annahmen für die IT-Kosten der Geheimdienste und betrachten alternative Verwendungszwecke dieser Ressourcen. Sind diese Ausgaben also alternativlos?</a:t>
            </a:r>
          </a:p>
          <a:p>
            <a:r>
              <a:rPr lang="de-DE" altLang="de-DE" sz="1600" dirty="0" smtClean="0"/>
              <a:t>Neuere Untersuchungen der Universitäten Stanford und Oxford zur „Ökonomie der Gewalt“ ergaben, dass nicht Kriege und Terror weltweit die meisten Opfer fordern, sondern die Gewalt gegen Frauen und Kinder. Auf jedes Todesopfer auf dem Schlachtfeld kommen 9 Menschen, die durch zwischenmenschliche Gewalt um selben kommen. Die Kosten für die Gesellschaft betragen 8 Billionen US Dollar pro Jahr. Maßnahmen wie Bildung, Hausbesuche, und Sasa! amortisieren sich deutlich stärker als eine Allokation von Ressourcen in Rüstung und Terrorabwehr. Betrachten und hinterfragen Sie die Voraussetzungen und den Schluss dieser Argumente und versuchen Sie zu erklären, warum die Ressourcen größtenteils doch anders als empfohlen allokiert werden.</a:t>
            </a:r>
          </a:p>
        </p:txBody>
      </p:sp>
      <p:sp>
        <p:nvSpPr>
          <p:cNvPr id="7" name="Subtitle 6"/>
          <p:cNvSpPr>
            <a:spLocks noGrp="1"/>
          </p:cNvSpPr>
          <p:nvPr>
            <p:ph type="subTitle" idx="13"/>
          </p:nvPr>
        </p:nvSpPr>
        <p:spPr>
          <a:xfrm>
            <a:off x="360363" y="1172918"/>
            <a:ext cx="8234362" cy="307777"/>
          </a:xfrm>
        </p:spPr>
        <p:txBody>
          <a:bodyPr/>
          <a:lstStyle/>
          <a:p>
            <a:r>
              <a:rPr lang="de-DE" dirty="0"/>
              <a:t>Blickpunkt </a:t>
            </a:r>
            <a:r>
              <a:rPr lang="de-DE" dirty="0" smtClean="0"/>
              <a:t>Technik</a:t>
            </a:r>
            <a:endParaRPr lang="de-DE" dirty="0"/>
          </a:p>
        </p:txBody>
      </p:sp>
    </p:spTree>
    <p:extLst>
      <p:ext uri="{BB962C8B-B14F-4D97-AF65-F5344CB8AC3E}">
        <p14:creationId xmlns:p14="http://schemas.microsoft.com/office/powerpoint/2010/main" val="42886004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62</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b="1" dirty="0" smtClean="0"/>
              <a:t>Anfälligkeit </a:t>
            </a:r>
            <a:r>
              <a:rPr lang="de-DE" sz="1700" b="1" dirty="0"/>
              <a:t>und Missbrauch von </a:t>
            </a:r>
            <a:r>
              <a:rPr lang="de-DE" sz="1700" b="1" dirty="0" smtClean="0"/>
              <a:t>Informationssystemen</a:t>
            </a:r>
          </a:p>
          <a:p>
            <a:pPr marL="812800" lvl="1" indent="-457200">
              <a:lnSpc>
                <a:spcPct val="80000"/>
              </a:lnSpc>
              <a:buFont typeface="+mj-lt"/>
              <a:buAutoNum type="arabicPeriod"/>
            </a:pPr>
            <a:r>
              <a:rPr lang="de-DE" sz="1300" dirty="0" smtClean="0"/>
              <a:t>Grundanforderungen an IT-Sicherheit</a:t>
            </a:r>
          </a:p>
          <a:p>
            <a:pPr marL="812800" lvl="1" indent="-457200">
              <a:lnSpc>
                <a:spcPct val="80000"/>
              </a:lnSpc>
              <a:buFont typeface="+mj-lt"/>
              <a:buAutoNum type="arabicPeriod"/>
            </a:pPr>
            <a:r>
              <a:rPr lang="de-DE" sz="1300" dirty="0" smtClean="0"/>
              <a:t>Warum IT-Systeme anfällig sind</a:t>
            </a:r>
          </a:p>
          <a:p>
            <a:pPr marL="812800" lvl="1" indent="-457200">
              <a:lnSpc>
                <a:spcPct val="80000"/>
              </a:lnSpc>
              <a:buFont typeface="+mj-lt"/>
              <a:buAutoNum type="arabicPeriod"/>
            </a:pPr>
            <a:r>
              <a:rPr lang="de-DE" sz="1300" dirty="0" smtClean="0"/>
              <a:t>Probleme der Systemqualität: Software und Daten</a:t>
            </a:r>
          </a:p>
          <a:p>
            <a:pPr marL="812800" lvl="1" indent="-457200">
              <a:lnSpc>
                <a:spcPct val="80000"/>
              </a:lnSpc>
              <a:buFont typeface="+mj-lt"/>
              <a:buAutoNum type="arabicPeriod"/>
            </a:pPr>
            <a:r>
              <a:rPr lang="de-DE" sz="1300" dirty="0" smtClean="0"/>
              <a:t>Viren, Würmer, Trojaner und Spyware</a:t>
            </a:r>
          </a:p>
          <a:p>
            <a:pPr marL="812800" lvl="1" indent="-457200">
              <a:lnSpc>
                <a:spcPct val="80000"/>
              </a:lnSpc>
              <a:buFont typeface="+mj-lt"/>
              <a:buAutoNum type="arabicPeriod"/>
            </a:pPr>
            <a:r>
              <a:rPr lang="de-DE" sz="1300" b="1" dirty="0" smtClean="0"/>
              <a:t>Computerkriminalität und Cyberterrorismus</a:t>
            </a:r>
          </a:p>
          <a:p>
            <a:pPr marL="812800" lvl="1" indent="-457200">
              <a:lnSpc>
                <a:spcPct val="80000"/>
              </a:lnSpc>
              <a:buFont typeface="+mj-lt"/>
              <a:buAutoNum type="arabicPeriod"/>
            </a:pPr>
            <a:r>
              <a:rPr lang="de-DE" sz="1300" dirty="0" smtClean="0"/>
              <a:t>Probleme für Systemarchitekten und Benutzer</a:t>
            </a:r>
            <a:endParaRPr lang="de-DE" sz="1300" dirty="0"/>
          </a:p>
          <a:p>
            <a:pPr marL="457200" indent="-457200">
              <a:lnSpc>
                <a:spcPct val="80000"/>
              </a:lnSpc>
              <a:buFont typeface="+mj-lt"/>
              <a:buAutoNum type="arabicPeriod"/>
            </a:pPr>
            <a:r>
              <a:rPr lang="de-DE" sz="1700" dirty="0" smtClean="0"/>
              <a:t>IT-Risiko- </a:t>
            </a:r>
            <a:r>
              <a:rPr lang="de-DE" sz="1700" dirty="0"/>
              <a:t>und </a:t>
            </a:r>
            <a:r>
              <a:rPr lang="de-DE" sz="1700" dirty="0" smtClean="0"/>
              <a:t>Sicherheitsmanagement</a:t>
            </a:r>
          </a:p>
        </p:txBody>
      </p:sp>
      <p:sp>
        <p:nvSpPr>
          <p:cNvPr id="3" name="Untertitel 2"/>
          <p:cNvSpPr>
            <a:spLocks noGrp="1"/>
          </p:cNvSpPr>
          <p:nvPr>
            <p:ph type="subTitle" idx="13"/>
          </p:nvPr>
        </p:nvSpPr>
        <p:spPr/>
        <p:txBody>
          <a:bodyPr/>
          <a:lstStyle/>
          <a:p>
            <a:r>
              <a:rPr lang="de-DE" dirty="0" smtClean="0"/>
              <a:t>Kapitel 15</a:t>
            </a:r>
            <a:endParaRPr lang="de-DE" dirty="0"/>
          </a:p>
        </p:txBody>
      </p:sp>
    </p:spTree>
    <p:extLst>
      <p:ext uri="{BB962C8B-B14F-4D97-AF65-F5344CB8AC3E}">
        <p14:creationId xmlns:p14="http://schemas.microsoft.com/office/powerpoint/2010/main" val="41175958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4"/>
          <p:cNvSpPr>
            <a:spLocks noGrp="1"/>
          </p:cNvSpPr>
          <p:nvPr>
            <p:ph type="title"/>
          </p:nvPr>
        </p:nvSpPr>
        <p:spPr/>
        <p:txBody>
          <a:bodyPr/>
          <a:lstStyle/>
          <a:p>
            <a:r>
              <a:rPr lang="de-DE" altLang="de-DE" smtClean="0"/>
              <a:t>Beispiele für Computerkriminalität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63</a:t>
            </a:fld>
            <a:endParaRPr lang="de-DE" dirty="0"/>
          </a:p>
        </p:txBody>
      </p:sp>
      <p:pic>
        <p:nvPicPr>
          <p:cNvPr id="6" name="Picture 2" descr="D:\WORK\PEARSON\000 FOLIEN\4269\JPG\4269-10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 y="922593"/>
            <a:ext cx="8267482" cy="46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2171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lstStyle/>
          <a:p>
            <a:r>
              <a:rPr lang="de-DE" altLang="de-DE" smtClean="0"/>
              <a:t>Identitätsdiebstahl</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64</a:t>
            </a:fld>
            <a:endParaRPr lang="de-DE" dirty="0"/>
          </a:p>
        </p:txBody>
      </p:sp>
      <p:sp>
        <p:nvSpPr>
          <p:cNvPr id="72707" name="Inhaltsplatzhalter 2"/>
          <p:cNvSpPr>
            <a:spLocks noGrp="1"/>
          </p:cNvSpPr>
          <p:nvPr>
            <p:ph sz="quarter" idx="12"/>
          </p:nvPr>
        </p:nvSpPr>
        <p:spPr/>
        <p:txBody>
          <a:bodyPr/>
          <a:lstStyle/>
          <a:p>
            <a:r>
              <a:rPr lang="de-DE" altLang="de-DE" dirty="0" smtClean="0"/>
              <a:t>Betrüger ermitteln wichtige persönliche Daten (Nummern der Sozialversicherung oder Kreditkarte), um sich anschließend als eine andere Person ausgeben zu können.</a:t>
            </a:r>
          </a:p>
          <a:p>
            <a:r>
              <a:rPr lang="de-DE" altLang="de-DE" dirty="0" smtClean="0"/>
              <a:t>eine zunehmend populäre Variante ist Phishing</a:t>
            </a:r>
          </a:p>
          <a:p>
            <a:pPr lvl="1"/>
            <a:r>
              <a:rPr lang="de-DE" altLang="de-DE" dirty="0" smtClean="0"/>
              <a:t>gefälschte Websites werden eingerichtet, die wie diejenigen legaler Firmen aussehen</a:t>
            </a:r>
          </a:p>
          <a:p>
            <a:pPr lvl="1"/>
            <a:r>
              <a:rPr lang="de-DE" altLang="de-DE" dirty="0" smtClean="0"/>
              <a:t>Anwender werden per Mail auf die gefälschte Website geleitet und angewiesen dort Datensätze zu aktualisieren zu bestätigen</a:t>
            </a:r>
          </a:p>
          <a:p>
            <a:endParaRPr lang="de-DE" altLang="de-DE" dirty="0" smtClean="0"/>
          </a:p>
        </p:txBody>
      </p:sp>
    </p:spTree>
    <p:extLst>
      <p:ext uri="{BB962C8B-B14F-4D97-AF65-F5344CB8AC3E}">
        <p14:creationId xmlns:p14="http://schemas.microsoft.com/office/powerpoint/2010/main" val="83792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p:txBody>
          <a:bodyPr/>
          <a:lstStyle/>
          <a:p>
            <a:r>
              <a:rPr lang="de-DE" altLang="de-DE" smtClean="0"/>
              <a:t>Phishing-Techniken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65</a:t>
            </a:fld>
            <a:endParaRPr lang="de-DE" dirty="0"/>
          </a:p>
        </p:txBody>
      </p:sp>
      <p:sp>
        <p:nvSpPr>
          <p:cNvPr id="73731" name="Inhaltsplatzhalter 2"/>
          <p:cNvSpPr>
            <a:spLocks noGrp="1"/>
          </p:cNvSpPr>
          <p:nvPr>
            <p:ph sz="quarter" idx="12"/>
          </p:nvPr>
        </p:nvSpPr>
        <p:spPr/>
        <p:txBody>
          <a:bodyPr/>
          <a:lstStyle/>
          <a:p>
            <a:r>
              <a:rPr lang="de-DE" altLang="de-DE" dirty="0" err="1" smtClean="0"/>
              <a:t>Evil</a:t>
            </a:r>
            <a:r>
              <a:rPr lang="de-DE" altLang="de-DE" dirty="0" smtClean="0"/>
              <a:t> </a:t>
            </a:r>
            <a:r>
              <a:rPr lang="de-DE" altLang="de-DE" dirty="0" err="1" smtClean="0"/>
              <a:t>Twins</a:t>
            </a:r>
            <a:endParaRPr lang="de-DE" altLang="de-DE" dirty="0" smtClean="0"/>
          </a:p>
          <a:p>
            <a:pPr lvl="1"/>
            <a:r>
              <a:rPr lang="de-DE" altLang="de-DE" dirty="0" smtClean="0"/>
              <a:t>drahtlose Netzwerke, die sich als vertrauenswürdig ausgeben (z.B. an Flughäfen)</a:t>
            </a:r>
          </a:p>
          <a:p>
            <a:r>
              <a:rPr lang="de-DE" altLang="de-DE" dirty="0" err="1" smtClean="0"/>
              <a:t>Pharming</a:t>
            </a:r>
            <a:endParaRPr lang="de-DE" altLang="de-DE" dirty="0" smtClean="0"/>
          </a:p>
          <a:p>
            <a:pPr lvl="1"/>
            <a:r>
              <a:rPr lang="de-DE" altLang="de-DE" dirty="0" smtClean="0"/>
              <a:t>Anwender werden über eine manipulierte DNS-Namensauflösung mit der IP-Adresse des Angreifers verbunden</a:t>
            </a:r>
          </a:p>
          <a:p>
            <a:pPr lvl="1"/>
            <a:r>
              <a:rPr lang="de-DE" altLang="de-DE" dirty="0" smtClean="0"/>
              <a:t>Manipulation ist u.a. möglich durch</a:t>
            </a:r>
          </a:p>
          <a:p>
            <a:pPr lvl="2"/>
            <a:r>
              <a:rPr lang="de-DE" altLang="de-DE" dirty="0" smtClean="0"/>
              <a:t>Änderung der </a:t>
            </a:r>
            <a:r>
              <a:rPr lang="de-DE" altLang="de-DE" dirty="0" err="1" smtClean="0"/>
              <a:t>DNS</a:t>
            </a:r>
            <a:r>
              <a:rPr lang="de-DE" altLang="de-DE" dirty="0" smtClean="0"/>
              <a:t>-Server Einträge des Opfer-Systems.</a:t>
            </a:r>
          </a:p>
          <a:p>
            <a:pPr lvl="2"/>
            <a:r>
              <a:rPr lang="de-DE" altLang="de-DE" dirty="0" smtClean="0"/>
              <a:t>Fälschung der statischen Zuordnungsdateien (Host-Dateien)</a:t>
            </a:r>
          </a:p>
          <a:p>
            <a:pPr lvl="1"/>
            <a:endParaRPr lang="de-DE" altLang="de-DE" dirty="0" smtClean="0"/>
          </a:p>
        </p:txBody>
      </p:sp>
    </p:spTree>
    <p:extLst>
      <p:ext uri="{BB962C8B-B14F-4D97-AF65-F5344CB8AC3E}">
        <p14:creationId xmlns:p14="http://schemas.microsoft.com/office/powerpoint/2010/main" val="4083297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Schaden durch Computer und Internetkriminalität</a:t>
            </a:r>
            <a:endParaRPr lang="de-DE" dirty="0"/>
          </a:p>
        </p:txBody>
      </p:sp>
      <p:sp>
        <p:nvSpPr>
          <p:cNvPr id="3" name="Slide Number Placeholder 2"/>
          <p:cNvSpPr>
            <a:spLocks noGrp="1"/>
          </p:cNvSpPr>
          <p:nvPr>
            <p:ph type="sldNum" sz="quarter" idx="11"/>
          </p:nvPr>
        </p:nvSpPr>
        <p:spPr/>
        <p:txBody>
          <a:bodyPr/>
          <a:lstStyle/>
          <a:p>
            <a:fld id="{0D2F3B65-5D26-4378-875C-153D63999E65}" type="slidenum">
              <a:rPr lang="de-DE" smtClean="0"/>
              <a:pPr/>
              <a:t>66</a:t>
            </a:fld>
            <a:endParaRPr lang="de-DE" dirty="0"/>
          </a:p>
        </p:txBody>
      </p:sp>
      <p:pic>
        <p:nvPicPr>
          <p:cNvPr id="5" name="Picture 4"/>
          <p:cNvPicPr>
            <a:picLocks noChangeAspect="1"/>
          </p:cNvPicPr>
          <p:nvPr/>
        </p:nvPicPr>
        <p:blipFill>
          <a:blip r:embed="rId3" cstate="print"/>
          <a:stretch>
            <a:fillRect/>
          </a:stretch>
        </p:blipFill>
        <p:spPr>
          <a:xfrm>
            <a:off x="481013" y="1295400"/>
            <a:ext cx="8181975" cy="4895850"/>
          </a:xfrm>
          <a:prstGeom prst="rect">
            <a:avLst/>
          </a:prstGeom>
        </p:spPr>
      </p:pic>
    </p:spTree>
    <p:extLst>
      <p:ext uri="{BB962C8B-B14F-4D97-AF65-F5344CB8AC3E}">
        <p14:creationId xmlns:p14="http://schemas.microsoft.com/office/powerpoint/2010/main" val="10679914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67</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b="1" dirty="0" smtClean="0"/>
              <a:t>Anfälligkeit </a:t>
            </a:r>
            <a:r>
              <a:rPr lang="de-DE" sz="1700" b="1" dirty="0"/>
              <a:t>und Missbrauch von </a:t>
            </a:r>
            <a:r>
              <a:rPr lang="de-DE" sz="1700" b="1" dirty="0" smtClean="0"/>
              <a:t>Informationssystemen</a:t>
            </a:r>
          </a:p>
          <a:p>
            <a:pPr marL="812800" lvl="1" indent="-457200">
              <a:lnSpc>
                <a:spcPct val="80000"/>
              </a:lnSpc>
              <a:buFont typeface="+mj-lt"/>
              <a:buAutoNum type="arabicPeriod"/>
            </a:pPr>
            <a:r>
              <a:rPr lang="de-DE" sz="1300" dirty="0" smtClean="0"/>
              <a:t>Grundanforderungen an IT-Sicherheit</a:t>
            </a:r>
          </a:p>
          <a:p>
            <a:pPr marL="812800" lvl="1" indent="-457200">
              <a:lnSpc>
                <a:spcPct val="80000"/>
              </a:lnSpc>
              <a:buFont typeface="+mj-lt"/>
              <a:buAutoNum type="arabicPeriod"/>
            </a:pPr>
            <a:r>
              <a:rPr lang="de-DE" sz="1300" dirty="0" smtClean="0"/>
              <a:t>Warum IT-Systeme anfällig sind</a:t>
            </a:r>
          </a:p>
          <a:p>
            <a:pPr marL="812800" lvl="1" indent="-457200">
              <a:lnSpc>
                <a:spcPct val="80000"/>
              </a:lnSpc>
              <a:buFont typeface="+mj-lt"/>
              <a:buAutoNum type="arabicPeriod"/>
            </a:pPr>
            <a:r>
              <a:rPr lang="de-DE" sz="1300" dirty="0" smtClean="0"/>
              <a:t>Probleme der Systemqualität: Software und Daten</a:t>
            </a:r>
          </a:p>
          <a:p>
            <a:pPr marL="812800" lvl="1" indent="-457200">
              <a:lnSpc>
                <a:spcPct val="80000"/>
              </a:lnSpc>
              <a:buFont typeface="+mj-lt"/>
              <a:buAutoNum type="arabicPeriod"/>
            </a:pPr>
            <a:r>
              <a:rPr lang="de-DE" sz="1300" dirty="0" smtClean="0"/>
              <a:t>Viren, Würmer, Trojaner und Spyware</a:t>
            </a:r>
          </a:p>
          <a:p>
            <a:pPr marL="812800" lvl="1" indent="-457200">
              <a:lnSpc>
                <a:spcPct val="80000"/>
              </a:lnSpc>
              <a:buFont typeface="+mj-lt"/>
              <a:buAutoNum type="arabicPeriod"/>
            </a:pPr>
            <a:r>
              <a:rPr lang="de-DE" sz="1300" dirty="0" smtClean="0"/>
              <a:t>Computerkriminalität und Cyberterrorismus</a:t>
            </a:r>
          </a:p>
          <a:p>
            <a:pPr marL="812800" lvl="1" indent="-457200">
              <a:lnSpc>
                <a:spcPct val="80000"/>
              </a:lnSpc>
              <a:buFont typeface="+mj-lt"/>
              <a:buAutoNum type="arabicPeriod"/>
            </a:pPr>
            <a:r>
              <a:rPr lang="de-DE" sz="1300" b="1" dirty="0" smtClean="0"/>
              <a:t>Probleme für Systemarchitekten und Benutzer</a:t>
            </a:r>
            <a:endParaRPr lang="de-DE" sz="1300" b="1" dirty="0"/>
          </a:p>
          <a:p>
            <a:pPr marL="457200" indent="-457200">
              <a:lnSpc>
                <a:spcPct val="80000"/>
              </a:lnSpc>
              <a:buFont typeface="+mj-lt"/>
              <a:buAutoNum type="arabicPeriod"/>
            </a:pPr>
            <a:r>
              <a:rPr lang="de-DE" sz="1700" dirty="0" smtClean="0"/>
              <a:t>IT-Risiko- </a:t>
            </a:r>
            <a:r>
              <a:rPr lang="de-DE" sz="1700" dirty="0"/>
              <a:t>und </a:t>
            </a:r>
            <a:r>
              <a:rPr lang="de-DE" sz="1700" dirty="0" smtClean="0"/>
              <a:t>Sicherheitsmanagement</a:t>
            </a:r>
          </a:p>
        </p:txBody>
      </p:sp>
      <p:sp>
        <p:nvSpPr>
          <p:cNvPr id="3" name="Untertitel 2"/>
          <p:cNvSpPr>
            <a:spLocks noGrp="1"/>
          </p:cNvSpPr>
          <p:nvPr>
            <p:ph type="subTitle" idx="13"/>
          </p:nvPr>
        </p:nvSpPr>
        <p:spPr/>
        <p:txBody>
          <a:bodyPr/>
          <a:lstStyle/>
          <a:p>
            <a:r>
              <a:rPr lang="de-DE" dirty="0" smtClean="0"/>
              <a:t>Kapitel 15</a:t>
            </a:r>
            <a:endParaRPr lang="de-DE" dirty="0"/>
          </a:p>
        </p:txBody>
      </p:sp>
    </p:spTree>
    <p:extLst>
      <p:ext uri="{BB962C8B-B14F-4D97-AF65-F5344CB8AC3E}">
        <p14:creationId xmlns:p14="http://schemas.microsoft.com/office/powerpoint/2010/main" val="40399702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4"/>
          <p:cNvSpPr>
            <a:spLocks noGrp="1"/>
          </p:cNvSpPr>
          <p:nvPr>
            <p:ph type="title"/>
          </p:nvPr>
        </p:nvSpPr>
        <p:spPr/>
        <p:txBody>
          <a:bodyPr/>
          <a:lstStyle/>
          <a:p>
            <a:r>
              <a:rPr lang="de-DE" altLang="de-DE" dirty="0" smtClean="0"/>
              <a:t>Probleme für Systemarchitekten und Benutzer</a:t>
            </a:r>
          </a:p>
        </p:txBody>
      </p:sp>
      <p:sp>
        <p:nvSpPr>
          <p:cNvPr id="2" name="Slide Number Placeholder 1"/>
          <p:cNvSpPr>
            <a:spLocks noGrp="1"/>
          </p:cNvSpPr>
          <p:nvPr>
            <p:ph type="sldNum" sz="quarter" idx="11"/>
          </p:nvPr>
        </p:nvSpPr>
        <p:spPr/>
        <p:txBody>
          <a:bodyPr/>
          <a:lstStyle/>
          <a:p>
            <a:fld id="{0D2F3B65-5D26-4378-875C-153D63999E65}" type="slidenum">
              <a:rPr lang="de-DE" smtClean="0"/>
              <a:pPr/>
              <a:t>68</a:t>
            </a:fld>
            <a:endParaRPr lang="de-DE" dirty="0"/>
          </a:p>
        </p:txBody>
      </p:sp>
      <p:sp>
        <p:nvSpPr>
          <p:cNvPr id="74755" name="Inhaltsplatzhalter 5"/>
          <p:cNvSpPr>
            <a:spLocks noGrp="1"/>
          </p:cNvSpPr>
          <p:nvPr>
            <p:ph sz="quarter" idx="12"/>
          </p:nvPr>
        </p:nvSpPr>
        <p:spPr/>
        <p:txBody>
          <a:bodyPr>
            <a:normAutofit/>
          </a:bodyPr>
          <a:lstStyle/>
          <a:p>
            <a:r>
              <a:rPr lang="de-DE" altLang="de-DE" sz="1800" dirty="0" smtClean="0"/>
              <a:t>(Natur-) Katastrophen / </a:t>
            </a:r>
            <a:r>
              <a:rPr lang="de-DE" altLang="de-DE" sz="1800" dirty="0" err="1" smtClean="0"/>
              <a:t>Disaster</a:t>
            </a:r>
            <a:r>
              <a:rPr lang="de-DE" altLang="de-DE" sz="1800" dirty="0" smtClean="0"/>
              <a:t> </a:t>
            </a:r>
            <a:r>
              <a:rPr lang="de-DE" altLang="de-DE" sz="1800" dirty="0" err="1" smtClean="0"/>
              <a:t>Recovery</a:t>
            </a:r>
            <a:endParaRPr lang="de-DE" altLang="de-DE" sz="1800" dirty="0" smtClean="0"/>
          </a:p>
          <a:p>
            <a:pPr lvl="1"/>
            <a:r>
              <a:rPr lang="de-DE" altLang="de-DE" sz="1800" dirty="0" smtClean="0"/>
              <a:t>Hardware, Programme, Informationen, etc. können durch Feuer, Stromausfälle und andere Katastrophen beschädigt werden</a:t>
            </a:r>
          </a:p>
          <a:p>
            <a:pPr lvl="1"/>
            <a:r>
              <a:rPr lang="de-DE" altLang="de-DE" sz="1800" dirty="0" smtClean="0"/>
              <a:t>eine Rekonstruktion ist, wenn überhaupt möglich, zeit- und kostenintensiv</a:t>
            </a:r>
          </a:p>
          <a:p>
            <a:r>
              <a:rPr lang="de-DE" altLang="de-DE" sz="1800" dirty="0" smtClean="0"/>
              <a:t>Cloud Computing</a:t>
            </a:r>
          </a:p>
          <a:p>
            <a:pPr lvl="1"/>
            <a:r>
              <a:rPr lang="de-DE" altLang="de-DE" sz="1800" dirty="0" smtClean="0"/>
              <a:t>Cloud-Dienstanbieter kann angegriffen werden, Kundenzugang zur Cloud kann kompromittiert werden</a:t>
            </a:r>
          </a:p>
          <a:p>
            <a:r>
              <a:rPr lang="de-DE" altLang="de-DE" sz="1800" dirty="0" smtClean="0"/>
              <a:t>Cyberterrorismus und Cyberkriegsführung</a:t>
            </a:r>
          </a:p>
          <a:p>
            <a:pPr lvl="1"/>
            <a:r>
              <a:rPr lang="de-DE" altLang="de-DE" sz="1800" dirty="0" smtClean="0"/>
              <a:t>Verursachung von Störungen und Schäden z.B. an Steuerungseinrichtungen für den Luftverkehr, Stromkraftwerke, Finanzmarktnetzwerken, etc.</a:t>
            </a:r>
          </a:p>
        </p:txBody>
      </p:sp>
    </p:spTree>
    <p:extLst>
      <p:ext uri="{BB962C8B-B14F-4D97-AF65-F5344CB8AC3E}">
        <p14:creationId xmlns:p14="http://schemas.microsoft.com/office/powerpoint/2010/main" val="339222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6</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b="1" dirty="0" smtClean="0"/>
              <a:t>Anfälligkeit </a:t>
            </a:r>
            <a:r>
              <a:rPr lang="de-DE" sz="1700" b="1" dirty="0"/>
              <a:t>und Missbrauch von Informationssystemen</a:t>
            </a:r>
          </a:p>
          <a:p>
            <a:pPr marL="457200" indent="-457200">
              <a:lnSpc>
                <a:spcPct val="80000"/>
              </a:lnSpc>
              <a:buFont typeface="+mj-lt"/>
              <a:buAutoNum type="arabicPeriod"/>
            </a:pPr>
            <a:r>
              <a:rPr lang="de-DE" sz="1700" dirty="0" smtClean="0"/>
              <a:t>IT-Risiko- </a:t>
            </a:r>
            <a:r>
              <a:rPr lang="de-DE" sz="1700" dirty="0"/>
              <a:t>und </a:t>
            </a:r>
            <a:r>
              <a:rPr lang="de-DE" sz="1700" dirty="0" smtClean="0"/>
              <a:t>Sicherheitsmanagement</a:t>
            </a:r>
          </a:p>
        </p:txBody>
      </p:sp>
      <p:sp>
        <p:nvSpPr>
          <p:cNvPr id="3" name="Untertitel 2"/>
          <p:cNvSpPr>
            <a:spLocks noGrp="1"/>
          </p:cNvSpPr>
          <p:nvPr>
            <p:ph type="subTitle" idx="13"/>
          </p:nvPr>
        </p:nvSpPr>
        <p:spPr/>
        <p:txBody>
          <a:bodyPr/>
          <a:lstStyle/>
          <a:p>
            <a:r>
              <a:rPr lang="de-DE" smtClean="0"/>
              <a:t>Kapitel 15</a:t>
            </a:r>
            <a:endParaRPr lang="de-DE" dirty="0"/>
          </a:p>
        </p:txBody>
      </p:sp>
    </p:spTree>
    <p:extLst>
      <p:ext uri="{BB962C8B-B14F-4D97-AF65-F5344CB8AC3E}">
        <p14:creationId xmlns:p14="http://schemas.microsoft.com/office/powerpoint/2010/main" val="16188648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4"/>
          <p:cNvSpPr>
            <a:spLocks noGrp="1"/>
          </p:cNvSpPr>
          <p:nvPr>
            <p:ph type="title"/>
          </p:nvPr>
        </p:nvSpPr>
        <p:spPr/>
        <p:txBody>
          <a:bodyPr/>
          <a:lstStyle/>
          <a:p>
            <a:r>
              <a:rPr lang="de-DE" altLang="de-DE" smtClean="0"/>
              <a:t>Sicherheit beim Cloud Computing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69</a:t>
            </a:fld>
            <a:endParaRPr lang="de-DE" dirty="0"/>
          </a:p>
        </p:txBody>
      </p:sp>
      <p:sp>
        <p:nvSpPr>
          <p:cNvPr id="68611" name="Inhaltsplatzhalter 5"/>
          <p:cNvSpPr>
            <a:spLocks noGrp="1"/>
          </p:cNvSpPr>
          <p:nvPr>
            <p:ph sz="quarter" idx="12"/>
          </p:nvPr>
        </p:nvSpPr>
        <p:spPr/>
        <p:txBody>
          <a:bodyPr/>
          <a:lstStyle/>
          <a:p>
            <a:pPr marL="0" indent="0">
              <a:buNone/>
            </a:pPr>
            <a:r>
              <a:rPr lang="de-DE" altLang="de-DE" dirty="0" smtClean="0"/>
              <a:t>Übung:</a:t>
            </a:r>
          </a:p>
          <a:p>
            <a:r>
              <a:rPr lang="de-DE" altLang="de-DE" dirty="0" smtClean="0"/>
              <a:t>Diskutieren Sie anhand der Lizenz-/Nutzungs-bedingungen für </a:t>
            </a:r>
            <a:r>
              <a:rPr lang="de-DE" altLang="de-DE" dirty="0" err="1" smtClean="0"/>
              <a:t>iCLOUD</a:t>
            </a:r>
            <a:r>
              <a:rPr lang="de-DE" altLang="de-DE" dirty="0" smtClean="0"/>
              <a:t>, ob Sie als Privatperson Ihren Verpflichtungen nachkommen und ob Sie als Firma unter diesen Lizenzbedingungen Ihre Daten dort komplett verarbeiten lassen würden (Auszüge siehe Buch).</a:t>
            </a:r>
          </a:p>
        </p:txBody>
      </p:sp>
      <p:sp>
        <p:nvSpPr>
          <p:cNvPr id="7" name="Subtitle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12505797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70</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dirty="0" smtClean="0"/>
              <a:t>Anfälligkeit </a:t>
            </a:r>
            <a:r>
              <a:rPr lang="de-DE" sz="1700" dirty="0"/>
              <a:t>und Missbrauch von </a:t>
            </a:r>
            <a:r>
              <a:rPr lang="de-DE" sz="1700" dirty="0" smtClean="0"/>
              <a:t>Informationssystemen</a:t>
            </a:r>
          </a:p>
          <a:p>
            <a:pPr marL="457200" indent="-457200">
              <a:lnSpc>
                <a:spcPct val="80000"/>
              </a:lnSpc>
              <a:buFont typeface="+mj-lt"/>
              <a:buAutoNum type="arabicPeriod"/>
            </a:pPr>
            <a:r>
              <a:rPr lang="de-DE" sz="1700" b="1" dirty="0" smtClean="0"/>
              <a:t>IT-Risiko- </a:t>
            </a:r>
            <a:r>
              <a:rPr lang="de-DE" sz="1700" b="1" dirty="0"/>
              <a:t>und </a:t>
            </a:r>
            <a:r>
              <a:rPr lang="de-DE" sz="1700" b="1" dirty="0" smtClean="0"/>
              <a:t>Sicherheitsmanagement</a:t>
            </a:r>
          </a:p>
          <a:p>
            <a:pPr marL="812800" lvl="1" indent="-457200">
              <a:lnSpc>
                <a:spcPct val="80000"/>
              </a:lnSpc>
              <a:buFont typeface="+mj-lt"/>
              <a:buAutoNum type="arabicPeriod"/>
            </a:pPr>
            <a:r>
              <a:rPr lang="de-DE" sz="1300" dirty="0"/>
              <a:t>Gesetzliche Vorschriften </a:t>
            </a:r>
            <a:r>
              <a:rPr lang="de-DE" sz="1300" dirty="0" smtClean="0"/>
              <a:t>und Regelungen</a:t>
            </a:r>
          </a:p>
          <a:p>
            <a:pPr marL="812800" lvl="1" indent="-457200">
              <a:lnSpc>
                <a:spcPct val="80000"/>
              </a:lnSpc>
              <a:buFont typeface="+mj-lt"/>
              <a:buAutoNum type="arabicPeriod"/>
            </a:pPr>
            <a:r>
              <a:rPr lang="de-DE" sz="1300" dirty="0" smtClean="0"/>
              <a:t>Sicherheitsmanagement</a:t>
            </a:r>
          </a:p>
          <a:p>
            <a:pPr marL="812800" lvl="1" indent="-457200">
              <a:lnSpc>
                <a:spcPct val="80000"/>
              </a:lnSpc>
              <a:buFont typeface="+mj-lt"/>
              <a:buAutoNum type="arabicPeriod"/>
            </a:pPr>
            <a:r>
              <a:rPr lang="de-DE" sz="1300" dirty="0" smtClean="0"/>
              <a:t>Allgemeine Kontrollen</a:t>
            </a:r>
          </a:p>
          <a:p>
            <a:pPr marL="812800" lvl="1" indent="-457200">
              <a:lnSpc>
                <a:spcPct val="80000"/>
              </a:lnSpc>
              <a:buFont typeface="+mj-lt"/>
              <a:buAutoNum type="arabicPeriod"/>
            </a:pPr>
            <a:r>
              <a:rPr lang="de-DE" sz="1300" dirty="0" smtClean="0"/>
              <a:t>Anwendungskontrollen</a:t>
            </a:r>
          </a:p>
          <a:p>
            <a:pPr marL="812800" lvl="1" indent="-457200">
              <a:lnSpc>
                <a:spcPct val="80000"/>
              </a:lnSpc>
              <a:buFont typeface="+mj-lt"/>
              <a:buAutoNum type="arabicPeriod"/>
            </a:pPr>
            <a:r>
              <a:rPr lang="de-DE" sz="1300" dirty="0" smtClean="0"/>
              <a:t>Entwicklung </a:t>
            </a:r>
            <a:r>
              <a:rPr lang="de-DE" sz="1300" dirty="0"/>
              <a:t>einer </a:t>
            </a:r>
            <a:r>
              <a:rPr lang="de-DE" sz="1300" dirty="0" smtClean="0"/>
              <a:t>Kontrollstruktur: Kosten </a:t>
            </a:r>
            <a:r>
              <a:rPr lang="de-DE" sz="1300" dirty="0"/>
              <a:t>und </a:t>
            </a:r>
            <a:r>
              <a:rPr lang="de-DE" sz="1300" dirty="0" smtClean="0"/>
              <a:t>Nutzen</a:t>
            </a:r>
          </a:p>
          <a:p>
            <a:pPr marL="812800" lvl="1" indent="-457200">
              <a:lnSpc>
                <a:spcPct val="80000"/>
              </a:lnSpc>
              <a:buFont typeface="+mj-lt"/>
              <a:buAutoNum type="arabicPeriod"/>
            </a:pPr>
            <a:r>
              <a:rPr lang="de-DE" sz="1300" dirty="0" smtClean="0"/>
              <a:t>Kontrollprozesse/Revision</a:t>
            </a:r>
          </a:p>
          <a:p>
            <a:pPr marL="812800" lvl="1" indent="-457200">
              <a:lnSpc>
                <a:spcPct val="80000"/>
              </a:lnSpc>
              <a:buFont typeface="+mj-lt"/>
              <a:buAutoNum type="arabicPeriod"/>
            </a:pPr>
            <a:r>
              <a:rPr lang="de-DE" sz="1300" dirty="0" smtClean="0"/>
              <a:t>Schutz des vernetzten </a:t>
            </a:r>
            <a:r>
              <a:rPr lang="de-DE" sz="1300" dirty="0"/>
              <a:t>U</a:t>
            </a:r>
            <a:r>
              <a:rPr lang="de-DE" sz="1300" dirty="0" smtClean="0"/>
              <a:t>nternehmens</a:t>
            </a:r>
          </a:p>
          <a:p>
            <a:pPr marL="812800" lvl="1" indent="-457200">
              <a:lnSpc>
                <a:spcPct val="80000"/>
              </a:lnSpc>
              <a:buFont typeface="+mj-lt"/>
              <a:buAutoNum type="arabicPeriod"/>
            </a:pPr>
            <a:r>
              <a:rPr lang="de-DE" sz="1300" dirty="0" smtClean="0"/>
              <a:t>Kryptologie</a:t>
            </a:r>
          </a:p>
        </p:txBody>
      </p:sp>
      <p:sp>
        <p:nvSpPr>
          <p:cNvPr id="3" name="Untertitel 2"/>
          <p:cNvSpPr>
            <a:spLocks noGrp="1"/>
          </p:cNvSpPr>
          <p:nvPr>
            <p:ph type="subTitle" idx="13"/>
          </p:nvPr>
        </p:nvSpPr>
        <p:spPr/>
        <p:txBody>
          <a:bodyPr/>
          <a:lstStyle/>
          <a:p>
            <a:r>
              <a:rPr lang="de-DE" dirty="0" smtClean="0"/>
              <a:t>Kapitel 15</a:t>
            </a:r>
            <a:endParaRPr lang="de-DE" dirty="0"/>
          </a:p>
        </p:txBody>
      </p:sp>
    </p:spTree>
    <p:extLst>
      <p:ext uri="{BB962C8B-B14F-4D97-AF65-F5344CB8AC3E}">
        <p14:creationId xmlns:p14="http://schemas.microsoft.com/office/powerpoint/2010/main" val="25369293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4"/>
          <p:cNvSpPr>
            <a:spLocks noGrp="1"/>
          </p:cNvSpPr>
          <p:nvPr>
            <p:ph type="title"/>
          </p:nvPr>
        </p:nvSpPr>
        <p:spPr/>
        <p:txBody>
          <a:bodyPr/>
          <a:lstStyle/>
          <a:p>
            <a:r>
              <a:rPr lang="de-DE" altLang="de-DE" smtClean="0"/>
              <a:t>IT-Risiko und Sicherheitsmanagement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71</a:t>
            </a:fld>
            <a:endParaRPr lang="de-DE" dirty="0"/>
          </a:p>
        </p:txBody>
      </p:sp>
      <p:sp>
        <p:nvSpPr>
          <p:cNvPr id="76803" name="Inhaltsplatzhalter 5"/>
          <p:cNvSpPr>
            <a:spLocks noGrp="1"/>
          </p:cNvSpPr>
          <p:nvPr>
            <p:ph sz="quarter" idx="12"/>
          </p:nvPr>
        </p:nvSpPr>
        <p:spPr/>
        <p:txBody>
          <a:bodyPr/>
          <a:lstStyle/>
          <a:p>
            <a:r>
              <a:rPr lang="de-DE" altLang="de-DE" dirty="0" smtClean="0"/>
              <a:t>um systematisch, umfassend und nachhaltig die IT-Sicherheit zu verbessern, installieren Unternehmen ein IT-Sicherheitsmanagement</a:t>
            </a:r>
          </a:p>
          <a:p>
            <a:r>
              <a:rPr lang="de-DE" altLang="de-DE" dirty="0" smtClean="0"/>
              <a:t>IT-Sicherheit ist oft Bestandteil des Risikomanagements</a:t>
            </a:r>
          </a:p>
          <a:p>
            <a:r>
              <a:rPr lang="de-DE" altLang="de-DE" dirty="0" smtClean="0"/>
              <a:t>in diesem Kontext basiert das IT-Sicherheits-management auf umfangreichen IT-Risiko-analysen</a:t>
            </a:r>
          </a:p>
        </p:txBody>
      </p:sp>
    </p:spTree>
    <p:extLst>
      <p:ext uri="{BB962C8B-B14F-4D97-AF65-F5344CB8AC3E}">
        <p14:creationId xmlns:p14="http://schemas.microsoft.com/office/powerpoint/2010/main" val="6123914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altLang="de-DE" smtClean="0"/>
              <a:t>IT-Sicherheitsmaßnahmen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72</a:t>
            </a:fld>
            <a:endParaRPr lang="de-DE" dirty="0"/>
          </a:p>
        </p:txBody>
      </p:sp>
      <p:sp>
        <p:nvSpPr>
          <p:cNvPr id="77827" name="Inhaltsplatzhalter 5"/>
          <p:cNvSpPr>
            <a:spLocks noGrp="1"/>
          </p:cNvSpPr>
          <p:nvPr>
            <p:ph sz="quarter" idx="12"/>
          </p:nvPr>
        </p:nvSpPr>
        <p:spPr/>
        <p:txBody>
          <a:bodyPr/>
          <a:lstStyle/>
          <a:p>
            <a:r>
              <a:rPr lang="de-DE" altLang="de-DE" dirty="0" smtClean="0"/>
              <a:t>IT-Sicherheitsmaßnahmen /Kontrollen:</a:t>
            </a:r>
            <a:br>
              <a:rPr lang="de-DE" altLang="de-DE" dirty="0" smtClean="0"/>
            </a:br>
            <a:r>
              <a:rPr lang="de-DE" altLang="de-DE" dirty="0" smtClean="0"/>
              <a:t>Kombination aus manuellen und automatisierten Maßnahmen, die dazu dienen, die Informationssysteme zu schützen</a:t>
            </a:r>
          </a:p>
          <a:p>
            <a:r>
              <a:rPr lang="de-DE" altLang="de-DE" dirty="0" smtClean="0"/>
              <a:t>Sicherheitsmaßnahmen müssen ein integraler Bestandteil des Entwurfs jedes IT-Systems sein</a:t>
            </a:r>
          </a:p>
          <a:p>
            <a:r>
              <a:rPr lang="de-DE" altLang="de-DE" dirty="0" smtClean="0"/>
              <a:t>während der gesamten Lebensdauer des Systems muss genau auf die implementierten Kontrollen geachtet werden</a:t>
            </a:r>
          </a:p>
        </p:txBody>
      </p:sp>
    </p:spTree>
    <p:extLst>
      <p:ext uri="{BB962C8B-B14F-4D97-AF65-F5344CB8AC3E}">
        <p14:creationId xmlns:p14="http://schemas.microsoft.com/office/powerpoint/2010/main" val="7381545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4"/>
          <p:cNvSpPr>
            <a:spLocks noGrp="1"/>
          </p:cNvSpPr>
          <p:nvPr>
            <p:ph type="title"/>
          </p:nvPr>
        </p:nvSpPr>
        <p:spPr/>
        <p:txBody>
          <a:bodyPr/>
          <a:lstStyle/>
          <a:p>
            <a:r>
              <a:rPr lang="de-DE" altLang="de-DE" smtClean="0"/>
              <a:t>Wesentliche Aspekte des IT-Sicherheitsmanagements</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73</a:t>
            </a:fld>
            <a:endParaRPr lang="de-DE" dirty="0"/>
          </a:p>
        </p:txBody>
      </p:sp>
      <p:sp>
        <p:nvSpPr>
          <p:cNvPr id="78851" name="Inhaltsplatzhalter 5"/>
          <p:cNvSpPr>
            <a:spLocks noGrp="1"/>
          </p:cNvSpPr>
          <p:nvPr>
            <p:ph sz="quarter" idx="12"/>
          </p:nvPr>
        </p:nvSpPr>
        <p:spPr/>
        <p:txBody>
          <a:bodyPr>
            <a:normAutofit/>
          </a:bodyPr>
          <a:lstStyle/>
          <a:p>
            <a:r>
              <a:rPr lang="de-DE" altLang="de-DE" sz="2200" dirty="0" smtClean="0"/>
              <a:t>Gesetzliche Vorschriften und Regelungen</a:t>
            </a:r>
          </a:p>
          <a:p>
            <a:r>
              <a:rPr lang="de-DE" altLang="de-DE" sz="2200" dirty="0" smtClean="0"/>
              <a:t>Risikoanalyse</a:t>
            </a:r>
          </a:p>
          <a:p>
            <a:r>
              <a:rPr lang="de-DE" altLang="de-DE" sz="2200" dirty="0" smtClean="0"/>
              <a:t>Verfügbare Kontrollen der IT-Sicherheit</a:t>
            </a:r>
          </a:p>
          <a:p>
            <a:r>
              <a:rPr lang="de-DE" altLang="de-DE" sz="2200" dirty="0" smtClean="0"/>
              <a:t>Integrierte Maßnahmen und deren organisatorische Verankerung</a:t>
            </a:r>
          </a:p>
          <a:p>
            <a:r>
              <a:rPr lang="de-DE" altLang="de-DE" sz="2200" dirty="0" smtClean="0"/>
              <a:t>Schutz des vernetzten </a:t>
            </a:r>
            <a:br>
              <a:rPr lang="de-DE" altLang="de-DE" sz="2200" dirty="0" smtClean="0"/>
            </a:br>
            <a:r>
              <a:rPr lang="de-DE" altLang="de-DE" sz="2200" dirty="0" smtClean="0"/>
              <a:t>Unternehmens</a:t>
            </a:r>
          </a:p>
          <a:p>
            <a:r>
              <a:rPr lang="de-DE" altLang="de-DE" sz="2200" dirty="0" smtClean="0"/>
              <a:t>Kryptografie und </a:t>
            </a:r>
            <a:br>
              <a:rPr lang="de-DE" altLang="de-DE" sz="2200" dirty="0" smtClean="0"/>
            </a:br>
            <a:r>
              <a:rPr lang="de-DE" altLang="de-DE" sz="2200" dirty="0" err="1" smtClean="0"/>
              <a:t>Kryptoanalyse</a:t>
            </a:r>
            <a:endParaRPr lang="de-DE" altLang="de-DE" sz="2200" dirty="0" smtClean="0"/>
          </a:p>
        </p:txBody>
      </p:sp>
      <p:pic>
        <p:nvPicPr>
          <p:cNvPr id="4" name="Picture 3"/>
          <p:cNvPicPr>
            <a:picLocks noChangeAspect="1"/>
          </p:cNvPicPr>
          <p:nvPr/>
        </p:nvPicPr>
        <p:blipFill>
          <a:blip r:embed="rId3" cstate="print"/>
          <a:stretch>
            <a:fillRect/>
          </a:stretch>
        </p:blipFill>
        <p:spPr>
          <a:xfrm>
            <a:off x="3274072" y="4378960"/>
            <a:ext cx="5752136" cy="1818640"/>
          </a:xfrm>
          <a:prstGeom prst="rect">
            <a:avLst/>
          </a:prstGeom>
        </p:spPr>
      </p:pic>
    </p:spTree>
    <p:extLst>
      <p:ext uri="{BB962C8B-B14F-4D97-AF65-F5344CB8AC3E}">
        <p14:creationId xmlns:p14="http://schemas.microsoft.com/office/powerpoint/2010/main" val="903599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74</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dirty="0" smtClean="0"/>
              <a:t>Anfälligkeit </a:t>
            </a:r>
            <a:r>
              <a:rPr lang="de-DE" sz="1700" dirty="0"/>
              <a:t>und Missbrauch von </a:t>
            </a:r>
            <a:r>
              <a:rPr lang="de-DE" sz="1700" dirty="0" smtClean="0"/>
              <a:t>Informationssystemen</a:t>
            </a:r>
          </a:p>
          <a:p>
            <a:pPr marL="457200" indent="-457200">
              <a:lnSpc>
                <a:spcPct val="80000"/>
              </a:lnSpc>
              <a:buFont typeface="+mj-lt"/>
              <a:buAutoNum type="arabicPeriod"/>
            </a:pPr>
            <a:r>
              <a:rPr lang="de-DE" sz="1700" b="1" dirty="0" smtClean="0"/>
              <a:t>IT-Risiko- </a:t>
            </a:r>
            <a:r>
              <a:rPr lang="de-DE" sz="1700" b="1" dirty="0"/>
              <a:t>und </a:t>
            </a:r>
            <a:r>
              <a:rPr lang="de-DE" sz="1700" b="1" dirty="0" smtClean="0"/>
              <a:t>Sicherheitsmanagement</a:t>
            </a:r>
          </a:p>
          <a:p>
            <a:pPr marL="812800" lvl="1" indent="-457200">
              <a:lnSpc>
                <a:spcPct val="80000"/>
              </a:lnSpc>
              <a:buFont typeface="+mj-lt"/>
              <a:buAutoNum type="arabicPeriod"/>
            </a:pPr>
            <a:r>
              <a:rPr lang="de-DE" sz="1300" b="1" dirty="0"/>
              <a:t>Gesetzliche Vorschriften </a:t>
            </a:r>
            <a:r>
              <a:rPr lang="de-DE" sz="1300" b="1" dirty="0" smtClean="0"/>
              <a:t>und Regelungen</a:t>
            </a:r>
          </a:p>
          <a:p>
            <a:pPr marL="812800" lvl="1" indent="-457200">
              <a:lnSpc>
                <a:spcPct val="80000"/>
              </a:lnSpc>
              <a:buFont typeface="+mj-lt"/>
              <a:buAutoNum type="arabicPeriod"/>
            </a:pPr>
            <a:r>
              <a:rPr lang="de-DE" sz="1300" dirty="0" smtClean="0"/>
              <a:t>Sicherheitsmanagement</a:t>
            </a:r>
          </a:p>
          <a:p>
            <a:pPr marL="812800" lvl="1" indent="-457200">
              <a:lnSpc>
                <a:spcPct val="80000"/>
              </a:lnSpc>
              <a:buFont typeface="+mj-lt"/>
              <a:buAutoNum type="arabicPeriod"/>
            </a:pPr>
            <a:r>
              <a:rPr lang="de-DE" sz="1300" dirty="0" smtClean="0"/>
              <a:t>Allgemeine Kontrollen</a:t>
            </a:r>
          </a:p>
          <a:p>
            <a:pPr marL="812800" lvl="1" indent="-457200">
              <a:lnSpc>
                <a:spcPct val="80000"/>
              </a:lnSpc>
              <a:buFont typeface="+mj-lt"/>
              <a:buAutoNum type="arabicPeriod"/>
            </a:pPr>
            <a:r>
              <a:rPr lang="de-DE" sz="1300" dirty="0" smtClean="0"/>
              <a:t>Anwendungskontrollen</a:t>
            </a:r>
          </a:p>
          <a:p>
            <a:pPr marL="812800" lvl="1" indent="-457200">
              <a:lnSpc>
                <a:spcPct val="80000"/>
              </a:lnSpc>
              <a:buFont typeface="+mj-lt"/>
              <a:buAutoNum type="arabicPeriod"/>
            </a:pPr>
            <a:r>
              <a:rPr lang="de-DE" sz="1300" dirty="0" smtClean="0"/>
              <a:t>Entwicklung </a:t>
            </a:r>
            <a:r>
              <a:rPr lang="de-DE" sz="1300" dirty="0"/>
              <a:t>einer </a:t>
            </a:r>
            <a:r>
              <a:rPr lang="de-DE" sz="1300" dirty="0" smtClean="0"/>
              <a:t>Kontrollstruktur: Kosten </a:t>
            </a:r>
            <a:r>
              <a:rPr lang="de-DE" sz="1300" dirty="0"/>
              <a:t>und </a:t>
            </a:r>
            <a:r>
              <a:rPr lang="de-DE" sz="1300" dirty="0" smtClean="0"/>
              <a:t>Nutzen</a:t>
            </a:r>
          </a:p>
          <a:p>
            <a:pPr marL="812800" lvl="1" indent="-457200">
              <a:lnSpc>
                <a:spcPct val="80000"/>
              </a:lnSpc>
              <a:buFont typeface="+mj-lt"/>
              <a:buAutoNum type="arabicPeriod"/>
            </a:pPr>
            <a:r>
              <a:rPr lang="de-DE" sz="1300" dirty="0" smtClean="0"/>
              <a:t>Kontrollprozesse/Revision</a:t>
            </a:r>
          </a:p>
          <a:p>
            <a:pPr marL="812800" lvl="1" indent="-457200">
              <a:lnSpc>
                <a:spcPct val="80000"/>
              </a:lnSpc>
              <a:buFont typeface="+mj-lt"/>
              <a:buAutoNum type="arabicPeriod"/>
            </a:pPr>
            <a:r>
              <a:rPr lang="de-DE" sz="1300" dirty="0" smtClean="0"/>
              <a:t>Schutz des vernetzten </a:t>
            </a:r>
            <a:r>
              <a:rPr lang="de-DE" sz="1300" dirty="0"/>
              <a:t>U</a:t>
            </a:r>
            <a:r>
              <a:rPr lang="de-DE" sz="1300" dirty="0" smtClean="0"/>
              <a:t>nternehmens</a:t>
            </a:r>
          </a:p>
          <a:p>
            <a:pPr marL="812800" lvl="1" indent="-457200">
              <a:lnSpc>
                <a:spcPct val="80000"/>
              </a:lnSpc>
              <a:buFont typeface="+mj-lt"/>
              <a:buAutoNum type="arabicPeriod"/>
            </a:pPr>
            <a:r>
              <a:rPr lang="de-DE" sz="1300" dirty="0" smtClean="0"/>
              <a:t>Kryptologie</a:t>
            </a:r>
          </a:p>
        </p:txBody>
      </p:sp>
      <p:sp>
        <p:nvSpPr>
          <p:cNvPr id="3" name="Untertitel 2"/>
          <p:cNvSpPr>
            <a:spLocks noGrp="1"/>
          </p:cNvSpPr>
          <p:nvPr>
            <p:ph type="subTitle" idx="13"/>
          </p:nvPr>
        </p:nvSpPr>
        <p:spPr/>
        <p:txBody>
          <a:bodyPr/>
          <a:lstStyle/>
          <a:p>
            <a:r>
              <a:rPr lang="de-DE" dirty="0" smtClean="0"/>
              <a:t>Kapitel 15</a:t>
            </a:r>
            <a:endParaRPr lang="de-DE" dirty="0"/>
          </a:p>
        </p:txBody>
      </p:sp>
    </p:spTree>
    <p:extLst>
      <p:ext uri="{BB962C8B-B14F-4D97-AF65-F5344CB8AC3E}">
        <p14:creationId xmlns:p14="http://schemas.microsoft.com/office/powerpoint/2010/main" val="37143841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p:cNvSpPr>
            <a:spLocks noGrp="1"/>
          </p:cNvSpPr>
          <p:nvPr>
            <p:ph type="title"/>
          </p:nvPr>
        </p:nvSpPr>
        <p:spPr/>
        <p:txBody>
          <a:bodyPr/>
          <a:lstStyle/>
          <a:p>
            <a:r>
              <a:rPr lang="de-DE" altLang="de-DE" smtClean="0"/>
              <a:t>Gesetzliche Vorschriften &amp; Regelungen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75</a:t>
            </a:fld>
            <a:endParaRPr lang="de-DE" dirty="0"/>
          </a:p>
        </p:txBody>
      </p:sp>
      <p:sp>
        <p:nvSpPr>
          <p:cNvPr id="79875" name="Inhaltsplatzhalter 4"/>
          <p:cNvSpPr>
            <a:spLocks noGrp="1"/>
          </p:cNvSpPr>
          <p:nvPr>
            <p:ph sz="quarter" idx="12"/>
          </p:nvPr>
        </p:nvSpPr>
        <p:spPr/>
        <p:txBody>
          <a:bodyPr/>
          <a:lstStyle/>
          <a:p>
            <a:r>
              <a:rPr lang="de-DE" altLang="de-DE" smtClean="0"/>
              <a:t>Deutschland</a:t>
            </a:r>
          </a:p>
          <a:p>
            <a:pPr lvl="1"/>
            <a:r>
              <a:rPr lang="de-DE" altLang="de-DE" smtClean="0"/>
              <a:t>Gesetz zur Kontrolle und Transparenz im Unternehmensbereich (KonTraG)</a:t>
            </a:r>
          </a:p>
          <a:p>
            <a:pPr lvl="1"/>
            <a:r>
              <a:rPr lang="de-DE" altLang="de-DE" smtClean="0"/>
              <a:t>Aktiengesetz (AktG)</a:t>
            </a:r>
          </a:p>
          <a:p>
            <a:pPr lvl="1"/>
            <a:r>
              <a:rPr lang="de-DE" altLang="de-DE" smtClean="0"/>
              <a:t>Handelsgesetzbuch (HGB)</a:t>
            </a:r>
          </a:p>
          <a:p>
            <a:pPr lvl="1"/>
            <a:r>
              <a:rPr lang="de-DE" altLang="de-DE" smtClean="0"/>
              <a:t>Bundesdatenschutzgesetz (BDSG)</a:t>
            </a:r>
          </a:p>
          <a:p>
            <a:pPr lvl="1"/>
            <a:r>
              <a:rPr lang="de-DE" altLang="de-DE" smtClean="0"/>
              <a:t>…</a:t>
            </a:r>
          </a:p>
          <a:p>
            <a:r>
              <a:rPr lang="de-DE" altLang="de-DE" smtClean="0"/>
              <a:t>USA</a:t>
            </a:r>
          </a:p>
          <a:p>
            <a:pPr lvl="1"/>
            <a:r>
              <a:rPr lang="de-DE" altLang="de-DE" smtClean="0"/>
              <a:t>Sarbanes-Oxley Act (30. Juli 2002)</a:t>
            </a:r>
            <a:endParaRPr lang="de-DE" altLang="de-DE" dirty="0" smtClean="0"/>
          </a:p>
        </p:txBody>
      </p:sp>
    </p:spTree>
    <p:extLst>
      <p:ext uri="{BB962C8B-B14F-4D97-AF65-F5344CB8AC3E}">
        <p14:creationId xmlns:p14="http://schemas.microsoft.com/office/powerpoint/2010/main" val="41822975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4"/>
          <p:cNvSpPr>
            <a:spLocks noGrp="1"/>
          </p:cNvSpPr>
          <p:nvPr>
            <p:ph type="title"/>
          </p:nvPr>
        </p:nvSpPr>
        <p:spPr/>
        <p:txBody>
          <a:bodyPr/>
          <a:lstStyle/>
          <a:p>
            <a:r>
              <a:rPr lang="de-DE" altLang="de-DE" smtClean="0"/>
              <a:t>KonTraG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76</a:t>
            </a:fld>
            <a:endParaRPr lang="de-DE" dirty="0"/>
          </a:p>
        </p:txBody>
      </p:sp>
      <p:sp>
        <p:nvSpPr>
          <p:cNvPr id="80899" name="Inhaltsplatzhalter 5"/>
          <p:cNvSpPr>
            <a:spLocks noGrp="1"/>
          </p:cNvSpPr>
          <p:nvPr>
            <p:ph sz="quarter" idx="12"/>
          </p:nvPr>
        </p:nvSpPr>
        <p:spPr/>
        <p:txBody>
          <a:bodyPr/>
          <a:lstStyle/>
          <a:p>
            <a:r>
              <a:rPr lang="de-DE" altLang="de-DE" dirty="0" smtClean="0"/>
              <a:t>Gesetz zur Kontrolle und Transparenz im Unternehmensbereich, das eine persönliche Verantwortung und Haftung der Geschäftsführung für alles AGs und GmbHs in Deutschland einführte</a:t>
            </a:r>
          </a:p>
        </p:txBody>
      </p:sp>
    </p:spTree>
    <p:extLst>
      <p:ext uri="{BB962C8B-B14F-4D97-AF65-F5344CB8AC3E}">
        <p14:creationId xmlns:p14="http://schemas.microsoft.com/office/powerpoint/2010/main" val="24470301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p:cNvSpPr>
            <a:spLocks noGrp="1"/>
          </p:cNvSpPr>
          <p:nvPr>
            <p:ph type="title"/>
          </p:nvPr>
        </p:nvSpPr>
        <p:spPr/>
        <p:txBody>
          <a:bodyPr/>
          <a:lstStyle/>
          <a:p>
            <a:r>
              <a:rPr lang="de-DE" altLang="de-DE" smtClean="0"/>
              <a:t>Bundesdatenschutzgesetz (BDSG)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77</a:t>
            </a:fld>
            <a:endParaRPr lang="de-DE" dirty="0"/>
          </a:p>
        </p:txBody>
      </p:sp>
      <p:sp>
        <p:nvSpPr>
          <p:cNvPr id="81923" name="Inhaltsplatzhalter 2"/>
          <p:cNvSpPr>
            <a:spLocks noGrp="1"/>
          </p:cNvSpPr>
          <p:nvPr>
            <p:ph sz="quarter" idx="12"/>
          </p:nvPr>
        </p:nvSpPr>
        <p:spPr/>
        <p:txBody>
          <a:bodyPr/>
          <a:lstStyle/>
          <a:p>
            <a:r>
              <a:rPr lang="de-DE" altLang="de-DE" dirty="0" smtClean="0"/>
              <a:t>Gesetz zum Umgang mit personenbezogenen Daten, die in IT-Systemen oder manuell verarbeitet werden</a:t>
            </a:r>
          </a:p>
        </p:txBody>
      </p:sp>
    </p:spTree>
    <p:extLst>
      <p:ext uri="{BB962C8B-B14F-4D97-AF65-F5344CB8AC3E}">
        <p14:creationId xmlns:p14="http://schemas.microsoft.com/office/powerpoint/2010/main" val="541664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p:cNvSpPr>
            <a:spLocks noGrp="1"/>
          </p:cNvSpPr>
          <p:nvPr>
            <p:ph type="title"/>
          </p:nvPr>
        </p:nvSpPr>
        <p:spPr/>
        <p:txBody>
          <a:bodyPr/>
          <a:lstStyle/>
          <a:p>
            <a:r>
              <a:rPr lang="de-DE" altLang="de-DE" smtClean="0"/>
              <a:t>Sarbanes-Oxley Act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78</a:t>
            </a:fld>
            <a:endParaRPr lang="de-DE" dirty="0"/>
          </a:p>
        </p:txBody>
      </p:sp>
      <p:sp>
        <p:nvSpPr>
          <p:cNvPr id="82947" name="Inhaltsplatzhalter 2"/>
          <p:cNvSpPr>
            <a:spLocks noGrp="1"/>
          </p:cNvSpPr>
          <p:nvPr>
            <p:ph sz="quarter" idx="12"/>
          </p:nvPr>
        </p:nvSpPr>
        <p:spPr/>
        <p:txBody>
          <a:bodyPr/>
          <a:lstStyle/>
          <a:p>
            <a:r>
              <a:rPr lang="de-DE" altLang="de-DE" dirty="0" smtClean="0"/>
              <a:t>Gesetz in den USA für alle börsennotierten Unternehmen, wonach CEO und CFO persönlich für die Richtigkeit der finanziellen Reports unterschreiben. Stärkt die Rolle der Prüfer.</a:t>
            </a:r>
          </a:p>
        </p:txBody>
      </p:sp>
    </p:spTree>
    <p:extLst>
      <p:ext uri="{BB962C8B-B14F-4D97-AF65-F5344CB8AC3E}">
        <p14:creationId xmlns:p14="http://schemas.microsoft.com/office/powerpoint/2010/main" val="2783215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4"/>
          <p:cNvSpPr>
            <a:spLocks noGrp="1"/>
          </p:cNvSpPr>
          <p:nvPr>
            <p:ph type="title"/>
          </p:nvPr>
        </p:nvSpPr>
        <p:spPr/>
        <p:txBody>
          <a:bodyPr/>
          <a:lstStyle/>
          <a:p>
            <a:r>
              <a:rPr lang="de-DE" altLang="de-DE" smtClean="0"/>
              <a:t>Phishing – Diebstahl der Online-Identität mit Folgen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7</a:t>
            </a:fld>
            <a:endParaRPr lang="de-DE" dirty="0"/>
          </a:p>
        </p:txBody>
      </p:sp>
      <p:sp>
        <p:nvSpPr>
          <p:cNvPr id="19459" name="Inhaltsplatzhalter 5"/>
          <p:cNvSpPr>
            <a:spLocks noGrp="1"/>
          </p:cNvSpPr>
          <p:nvPr>
            <p:ph sz="quarter" idx="12"/>
          </p:nvPr>
        </p:nvSpPr>
        <p:spPr/>
        <p:txBody>
          <a:bodyPr/>
          <a:lstStyle/>
          <a:p>
            <a:r>
              <a:rPr lang="de-DE" altLang="de-DE" dirty="0" smtClean="0"/>
              <a:t>Bei einem Phishing-Angriff wird eine E-Mail gesendet, die von einem vertrauenswürdigen Absender (Bank, Kreditkartengesellschaft, etc.) zu kommen scheint.</a:t>
            </a:r>
          </a:p>
          <a:p>
            <a:r>
              <a:rPr lang="de-DE" altLang="de-DE" dirty="0" smtClean="0"/>
              <a:t>Der Benutzer wird auf eine modifizierte Website weitergeleitet, die auf den ersten Blick legitim aussieht, aber eine Fälschung ist.</a:t>
            </a:r>
          </a:p>
          <a:p>
            <a:r>
              <a:rPr lang="de-DE" altLang="de-DE" dirty="0" smtClean="0"/>
              <a:t>Dort wird der Benutzer aufgefordert wichtige Daten wie Kontonummer, Kreditkartendetails, etc. einzugeben.</a:t>
            </a:r>
          </a:p>
          <a:p>
            <a:endParaRPr lang="de-DE" altLang="de-DE" dirty="0" smtClean="0"/>
          </a:p>
        </p:txBody>
      </p:sp>
      <p:sp>
        <p:nvSpPr>
          <p:cNvPr id="9" name="Subtitle 8"/>
          <p:cNvSpPr>
            <a:spLocks noGrp="1"/>
          </p:cNvSpPr>
          <p:nvPr>
            <p:ph type="subTitle" idx="13"/>
          </p:nvPr>
        </p:nvSpPr>
        <p:spPr/>
        <p:txBody>
          <a:bodyPr/>
          <a:lstStyle/>
          <a:p>
            <a:r>
              <a:rPr lang="de-DE" dirty="0" smtClean="0"/>
              <a:t>Einführende Fallstudie</a:t>
            </a:r>
            <a:endParaRPr lang="de-DE" dirty="0"/>
          </a:p>
        </p:txBody>
      </p:sp>
    </p:spTree>
    <p:extLst>
      <p:ext uri="{BB962C8B-B14F-4D97-AF65-F5344CB8AC3E}">
        <p14:creationId xmlns:p14="http://schemas.microsoft.com/office/powerpoint/2010/main" val="5219489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altLang="de-DE" dirty="0" smtClean="0"/>
              <a:t>Gliederung</a:t>
            </a:r>
            <a:endParaRPr lang="de-DE" altLang="de-DE" dirty="0"/>
          </a:p>
        </p:txBody>
      </p:sp>
      <p:sp>
        <p:nvSpPr>
          <p:cNvPr id="2" name="Foliennummernplatzhalter 1"/>
          <p:cNvSpPr>
            <a:spLocks noGrp="1"/>
          </p:cNvSpPr>
          <p:nvPr>
            <p:ph type="sldNum" sz="quarter" idx="11"/>
          </p:nvPr>
        </p:nvSpPr>
        <p:spPr/>
        <p:txBody>
          <a:bodyPr/>
          <a:lstStyle/>
          <a:p>
            <a:fld id="{0D2F3B65-5D26-4378-875C-153D63999E65}" type="slidenum">
              <a:rPr lang="de-DE" smtClean="0"/>
              <a:pPr/>
              <a:t>79</a:t>
            </a:fld>
            <a:endParaRPr lang="de-DE" dirty="0"/>
          </a:p>
        </p:txBody>
      </p:sp>
      <p:sp>
        <p:nvSpPr>
          <p:cNvPr id="29699" name="Rectangle 5"/>
          <p:cNvSpPr>
            <a:spLocks noGrp="1" noChangeArrowheads="1"/>
          </p:cNvSpPr>
          <p:nvPr>
            <p:ph sz="quarter" idx="12"/>
          </p:nvPr>
        </p:nvSpPr>
        <p:spPr/>
        <p:txBody>
          <a:bodyPr/>
          <a:lstStyle/>
          <a:p>
            <a:pPr marL="457200" indent="-457200">
              <a:lnSpc>
                <a:spcPct val="80000"/>
              </a:lnSpc>
              <a:buFont typeface="+mj-lt"/>
              <a:buAutoNum type="arabicPeriod"/>
            </a:pPr>
            <a:r>
              <a:rPr lang="de-DE" sz="1700" dirty="0" smtClean="0"/>
              <a:t>Anfälligkeit </a:t>
            </a:r>
            <a:r>
              <a:rPr lang="de-DE" sz="1700" dirty="0"/>
              <a:t>und Missbrauch von </a:t>
            </a:r>
            <a:r>
              <a:rPr lang="de-DE" sz="1700" dirty="0" smtClean="0"/>
              <a:t>Informationssystemen</a:t>
            </a:r>
          </a:p>
          <a:p>
            <a:pPr marL="457200" indent="-457200">
              <a:lnSpc>
                <a:spcPct val="80000"/>
              </a:lnSpc>
              <a:buFont typeface="+mj-lt"/>
              <a:buAutoNum type="arabicPeriod"/>
            </a:pPr>
            <a:r>
              <a:rPr lang="de-DE" sz="1700" b="1" dirty="0" smtClean="0"/>
              <a:t>IT-Risiko- </a:t>
            </a:r>
            <a:r>
              <a:rPr lang="de-DE" sz="1700" b="1" dirty="0"/>
              <a:t>und </a:t>
            </a:r>
            <a:r>
              <a:rPr lang="de-DE" sz="1700" b="1" dirty="0" smtClean="0"/>
              <a:t>Sicherheitsmanagement</a:t>
            </a:r>
          </a:p>
          <a:p>
            <a:pPr marL="812800" lvl="1" indent="-457200">
              <a:lnSpc>
                <a:spcPct val="80000"/>
              </a:lnSpc>
              <a:buFont typeface="+mj-lt"/>
              <a:buAutoNum type="arabicPeriod"/>
            </a:pPr>
            <a:r>
              <a:rPr lang="de-DE" sz="1300" dirty="0"/>
              <a:t>Gesetzliche Vorschriften </a:t>
            </a:r>
            <a:r>
              <a:rPr lang="de-DE" sz="1300" dirty="0" smtClean="0"/>
              <a:t>und Regelungen</a:t>
            </a:r>
          </a:p>
          <a:p>
            <a:pPr marL="812800" lvl="1" indent="-457200">
              <a:lnSpc>
                <a:spcPct val="80000"/>
              </a:lnSpc>
              <a:buFont typeface="+mj-lt"/>
              <a:buAutoNum type="arabicPeriod"/>
            </a:pPr>
            <a:r>
              <a:rPr lang="de-DE" sz="1300" b="1" dirty="0" smtClean="0"/>
              <a:t>Sicherheitsmanagement</a:t>
            </a:r>
          </a:p>
          <a:p>
            <a:pPr marL="812800" lvl="1" indent="-457200">
              <a:lnSpc>
                <a:spcPct val="80000"/>
              </a:lnSpc>
              <a:buFont typeface="+mj-lt"/>
              <a:buAutoNum type="arabicPeriod"/>
            </a:pPr>
            <a:r>
              <a:rPr lang="de-DE" sz="1300" dirty="0" smtClean="0"/>
              <a:t>Allgemeine Kontrollen</a:t>
            </a:r>
          </a:p>
          <a:p>
            <a:pPr marL="812800" lvl="1" indent="-457200">
              <a:lnSpc>
                <a:spcPct val="80000"/>
              </a:lnSpc>
              <a:buFont typeface="+mj-lt"/>
              <a:buAutoNum type="arabicPeriod"/>
            </a:pPr>
            <a:r>
              <a:rPr lang="de-DE" sz="1300" dirty="0" smtClean="0"/>
              <a:t>Anwendungskontrollen</a:t>
            </a:r>
          </a:p>
          <a:p>
            <a:pPr marL="812800" lvl="1" indent="-457200">
              <a:lnSpc>
                <a:spcPct val="80000"/>
              </a:lnSpc>
              <a:buFont typeface="+mj-lt"/>
              <a:buAutoNum type="arabicPeriod"/>
            </a:pPr>
            <a:r>
              <a:rPr lang="de-DE" sz="1300" dirty="0" smtClean="0"/>
              <a:t>Entwicklung </a:t>
            </a:r>
            <a:r>
              <a:rPr lang="de-DE" sz="1300" dirty="0"/>
              <a:t>einer </a:t>
            </a:r>
            <a:r>
              <a:rPr lang="de-DE" sz="1300" dirty="0" smtClean="0"/>
              <a:t>Kontrollstruktur: Kosten </a:t>
            </a:r>
            <a:r>
              <a:rPr lang="de-DE" sz="1300" dirty="0"/>
              <a:t>und </a:t>
            </a:r>
            <a:r>
              <a:rPr lang="de-DE" sz="1300" dirty="0" smtClean="0"/>
              <a:t>Nutzen</a:t>
            </a:r>
          </a:p>
          <a:p>
            <a:pPr marL="812800" lvl="1" indent="-457200">
              <a:lnSpc>
                <a:spcPct val="80000"/>
              </a:lnSpc>
              <a:buFont typeface="+mj-lt"/>
              <a:buAutoNum type="arabicPeriod"/>
            </a:pPr>
            <a:r>
              <a:rPr lang="de-DE" sz="1300" dirty="0" smtClean="0"/>
              <a:t>Kontrollprozesse/Revision</a:t>
            </a:r>
          </a:p>
          <a:p>
            <a:pPr marL="812800" lvl="1" indent="-457200">
              <a:lnSpc>
                <a:spcPct val="80000"/>
              </a:lnSpc>
              <a:buFont typeface="+mj-lt"/>
              <a:buAutoNum type="arabicPeriod"/>
            </a:pPr>
            <a:r>
              <a:rPr lang="de-DE" sz="1300" dirty="0" smtClean="0"/>
              <a:t>Schutz des vernetzten </a:t>
            </a:r>
            <a:r>
              <a:rPr lang="de-DE" sz="1300" dirty="0"/>
              <a:t>U</a:t>
            </a:r>
            <a:r>
              <a:rPr lang="de-DE" sz="1300" dirty="0" smtClean="0"/>
              <a:t>nternehmens</a:t>
            </a:r>
          </a:p>
          <a:p>
            <a:pPr marL="812800" lvl="1" indent="-457200">
              <a:lnSpc>
                <a:spcPct val="80000"/>
              </a:lnSpc>
              <a:buFont typeface="+mj-lt"/>
              <a:buAutoNum type="arabicPeriod"/>
            </a:pPr>
            <a:r>
              <a:rPr lang="de-DE" sz="1300" dirty="0" smtClean="0"/>
              <a:t>Kryptologie</a:t>
            </a:r>
          </a:p>
        </p:txBody>
      </p:sp>
      <p:sp>
        <p:nvSpPr>
          <p:cNvPr id="3" name="Untertitel 2"/>
          <p:cNvSpPr>
            <a:spLocks noGrp="1"/>
          </p:cNvSpPr>
          <p:nvPr>
            <p:ph type="subTitle" idx="13"/>
          </p:nvPr>
        </p:nvSpPr>
        <p:spPr/>
        <p:txBody>
          <a:bodyPr/>
          <a:lstStyle/>
          <a:p>
            <a:r>
              <a:rPr lang="de-DE" dirty="0" smtClean="0"/>
              <a:t>Kapitel 15</a:t>
            </a:r>
            <a:endParaRPr lang="de-DE" dirty="0"/>
          </a:p>
        </p:txBody>
      </p:sp>
    </p:spTree>
    <p:extLst>
      <p:ext uri="{BB962C8B-B14F-4D97-AF65-F5344CB8AC3E}">
        <p14:creationId xmlns:p14="http://schemas.microsoft.com/office/powerpoint/2010/main" val="20840702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3"/>
          <p:cNvSpPr>
            <a:spLocks noGrp="1"/>
          </p:cNvSpPr>
          <p:nvPr>
            <p:ph type="title"/>
          </p:nvPr>
        </p:nvSpPr>
        <p:spPr/>
        <p:txBody>
          <a:bodyPr/>
          <a:lstStyle/>
          <a:p>
            <a:r>
              <a:rPr lang="de-DE" altLang="de-DE" smtClean="0"/>
              <a:t>Sicherheitsmanagement und organisatorische Verankerung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80</a:t>
            </a:fld>
            <a:endParaRPr lang="de-DE" dirty="0"/>
          </a:p>
        </p:txBody>
      </p:sp>
      <p:sp>
        <p:nvSpPr>
          <p:cNvPr id="83971" name="Inhaltsplatzhalter 4"/>
          <p:cNvSpPr>
            <a:spLocks noGrp="1"/>
          </p:cNvSpPr>
          <p:nvPr>
            <p:ph sz="quarter" idx="12"/>
          </p:nvPr>
        </p:nvSpPr>
        <p:spPr/>
        <p:txBody>
          <a:bodyPr/>
          <a:lstStyle/>
          <a:p>
            <a:r>
              <a:rPr lang="de-DE" altLang="de-DE" dirty="0" smtClean="0"/>
              <a:t>Maßnahmen und Kontrollen der IT-Sicherheit müssen in die bestehenden Geschäftsprozesse integriert und organisatorisch verankert werden</a:t>
            </a:r>
          </a:p>
          <a:p>
            <a:r>
              <a:rPr lang="de-DE" altLang="de-DE" dirty="0" smtClean="0"/>
              <a:t>IT-Sicherheit ist das Ergebnis eines permanenten klar strukturierten (zyklischen) Prozesses</a:t>
            </a:r>
          </a:p>
          <a:p>
            <a:r>
              <a:rPr lang="de-DE" altLang="de-DE" dirty="0" smtClean="0"/>
              <a:t>Wahl geeigneter Kontrollen und Maßnahmen wird durch Best-Practices-Ansätze erleichtert;</a:t>
            </a:r>
            <a:br>
              <a:rPr lang="de-DE" altLang="de-DE" dirty="0" smtClean="0"/>
            </a:br>
            <a:r>
              <a:rPr lang="de-DE" altLang="de-DE" dirty="0" smtClean="0"/>
              <a:t>vgl. IT-Grundschutzkataloge des Bundesamtes für Sicherheit in der Informationstechnik (BSI)</a:t>
            </a:r>
          </a:p>
        </p:txBody>
      </p:sp>
    </p:spTree>
    <p:extLst>
      <p:ext uri="{BB962C8B-B14F-4D97-AF65-F5344CB8AC3E}">
        <p14:creationId xmlns:p14="http://schemas.microsoft.com/office/powerpoint/2010/main" val="7063128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el 4"/>
          <p:cNvSpPr>
            <a:spLocks noGrp="1"/>
          </p:cNvSpPr>
          <p:nvPr>
            <p:ph type="title"/>
          </p:nvPr>
        </p:nvSpPr>
        <p:spPr/>
        <p:txBody>
          <a:bodyPr/>
          <a:lstStyle/>
          <a:p>
            <a:r>
              <a:rPr lang="de-DE" altLang="de-DE" dirty="0" smtClean="0"/>
              <a:t>Sicherheitsmanagement und organisatorische Verankerung</a:t>
            </a:r>
          </a:p>
        </p:txBody>
      </p:sp>
      <p:sp>
        <p:nvSpPr>
          <p:cNvPr id="2" name="Slide Number Placeholder 1"/>
          <p:cNvSpPr>
            <a:spLocks noGrp="1"/>
          </p:cNvSpPr>
          <p:nvPr>
            <p:ph type="sldNum" sz="quarter" idx="11"/>
          </p:nvPr>
        </p:nvSpPr>
        <p:spPr/>
        <p:txBody>
          <a:bodyPr/>
          <a:lstStyle/>
          <a:p>
            <a:fld id="{0D2F3B65-5D26-4378-875C-153D63999E65}" type="slidenum">
              <a:rPr lang="de-DE" smtClean="0"/>
              <a:pPr/>
              <a:t>81</a:t>
            </a:fld>
            <a:endParaRPr lang="de-DE" dirty="0"/>
          </a:p>
        </p:txBody>
      </p:sp>
      <p:sp>
        <p:nvSpPr>
          <p:cNvPr id="84995" name="Inhaltsplatzhalter 5"/>
          <p:cNvSpPr>
            <a:spLocks noGrp="1"/>
          </p:cNvSpPr>
          <p:nvPr>
            <p:ph sz="quarter" idx="12"/>
          </p:nvPr>
        </p:nvSpPr>
        <p:spPr/>
        <p:txBody>
          <a:bodyPr/>
          <a:lstStyle/>
          <a:p>
            <a:r>
              <a:rPr lang="de-DE" altLang="de-DE" smtClean="0"/>
              <a:t>Entscheidungsmöglichkeiten zur Behandlung von IT-Risiken</a:t>
            </a:r>
          </a:p>
          <a:p>
            <a:pPr lvl="1"/>
            <a:r>
              <a:rPr lang="de-DE" altLang="de-DE" smtClean="0"/>
              <a:t>Akzeptieren / Accept</a:t>
            </a:r>
          </a:p>
          <a:p>
            <a:pPr lvl="1"/>
            <a:r>
              <a:rPr lang="de-DE" altLang="de-DE" smtClean="0"/>
              <a:t>Übertragen / Transfer</a:t>
            </a:r>
          </a:p>
          <a:p>
            <a:pPr lvl="1"/>
            <a:r>
              <a:rPr lang="de-DE" altLang="de-DE" smtClean="0"/>
              <a:t>Entschärfen / Mitigate</a:t>
            </a:r>
          </a:p>
          <a:p>
            <a:pPr lvl="1"/>
            <a:r>
              <a:rPr lang="de-DE" altLang="de-DE" smtClean="0"/>
              <a:t>Vermeiden / Avoid</a:t>
            </a:r>
          </a:p>
          <a:p>
            <a:endParaRPr lang="de-DE" altLang="de-DE" dirty="0" smtClean="0"/>
          </a:p>
        </p:txBody>
      </p:sp>
    </p:spTree>
    <p:extLst>
      <p:ext uri="{BB962C8B-B14F-4D97-AF65-F5344CB8AC3E}">
        <p14:creationId xmlns:p14="http://schemas.microsoft.com/office/powerpoint/2010/main" val="852342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4"/>
          <p:cNvSpPr>
            <a:spLocks noGrp="1"/>
          </p:cNvSpPr>
          <p:nvPr>
            <p:ph type="title"/>
          </p:nvPr>
        </p:nvSpPr>
        <p:spPr/>
        <p:txBody>
          <a:bodyPr/>
          <a:lstStyle/>
          <a:p>
            <a:r>
              <a:rPr lang="de-DE" altLang="de-DE" smtClean="0"/>
              <a:t>Phishing – Diebstahl der Online-Identität mit Folgen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de-DE" smtClean="0"/>
              <a:pPr/>
              <a:t>8</a:t>
            </a:fld>
            <a:endParaRPr lang="de-DE" dirty="0"/>
          </a:p>
        </p:txBody>
      </p:sp>
      <p:sp>
        <p:nvSpPr>
          <p:cNvPr id="20483" name="Inhaltsplatzhalter 5"/>
          <p:cNvSpPr>
            <a:spLocks noGrp="1"/>
          </p:cNvSpPr>
          <p:nvPr>
            <p:ph sz="quarter" idx="12"/>
          </p:nvPr>
        </p:nvSpPr>
        <p:spPr/>
        <p:txBody>
          <a:bodyPr/>
          <a:lstStyle/>
          <a:p>
            <a:r>
              <a:rPr lang="de-DE" altLang="de-DE" dirty="0" smtClean="0"/>
              <a:t>Die Betrüger nutzen die Informationen, um Kreditlimits auszuschöpfen und Überweisungen durchzuführen, oder sie verkaufen die Daten an Dritte.</a:t>
            </a:r>
          </a:p>
          <a:p>
            <a:r>
              <a:rPr lang="de-DE" altLang="de-DE" dirty="0" smtClean="0"/>
              <a:t>Die Angst vor Identitätsdiebstahl schreckt eine beträchtliche Anzahl von Personen davon ab Onlinebanking zu nutzen.</a:t>
            </a:r>
          </a:p>
          <a:p>
            <a:r>
              <a:rPr lang="de-DE" altLang="de-DE" dirty="0" smtClean="0"/>
              <a:t>Es gibt Möglichkeiten zur Bekämpfung von Phishing, aber diese verursachen einen erheblichen zusätzlichen Aufwand.</a:t>
            </a:r>
          </a:p>
          <a:p>
            <a:endParaRPr lang="de-DE" altLang="de-DE" dirty="0" smtClean="0"/>
          </a:p>
        </p:txBody>
      </p:sp>
      <p:sp>
        <p:nvSpPr>
          <p:cNvPr id="7" name="Subtitle 6"/>
          <p:cNvSpPr>
            <a:spLocks noGrp="1"/>
          </p:cNvSpPr>
          <p:nvPr>
            <p:ph type="subTitle" idx="13"/>
          </p:nvPr>
        </p:nvSpPr>
        <p:spPr>
          <a:xfrm>
            <a:off x="360363" y="1172918"/>
            <a:ext cx="8234362" cy="307777"/>
          </a:xfrm>
        </p:spPr>
        <p:txBody>
          <a:bodyPr/>
          <a:lstStyle/>
          <a:p>
            <a:r>
              <a:rPr lang="de-DE" dirty="0"/>
              <a:t>Einführende </a:t>
            </a:r>
            <a:r>
              <a:rPr lang="de-DE" dirty="0" smtClean="0"/>
              <a:t>Fallstudie</a:t>
            </a:r>
            <a:endParaRPr lang="de-DE" dirty="0"/>
          </a:p>
        </p:txBody>
      </p:sp>
    </p:spTree>
    <p:extLst>
      <p:ext uri="{BB962C8B-B14F-4D97-AF65-F5344CB8AC3E}">
        <p14:creationId xmlns:p14="http://schemas.microsoft.com/office/powerpoint/2010/main" val="13943793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NEWSLIDENUMBER" val="False"/>
  <p:tag name="PREVIOUSNAME" val="C:\Users\Asin Tavakoli\Dropbox\Uni\PHD\U2_Chair\Foliensatz rotes Buch\Kapitel_15_IT-Sicherheit_01des_AT3.pptx"/>
</p:tagLst>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39C4FE-5454-40FE-8C2F-C8A626B016F1}">
  <ds:schemaRefs>
    <ds:schemaRef ds:uri="http://purl.org/dc/elements/1.1/"/>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A0E75A7-A60E-4CEA-B57C-E32ED770F886}">
  <ds:schemaRefs>
    <ds:schemaRef ds:uri="http://schemas.microsoft.com/sharepoint/v3/contenttype/forms"/>
  </ds:schemaRefs>
</ds:datastoreItem>
</file>

<file path=customXml/itemProps3.xml><?xml version="1.0" encoding="utf-8"?>
<ds:datastoreItem xmlns:ds="http://schemas.openxmlformats.org/officeDocument/2006/customXml" ds:itemID="{5937F33E-EDB2-4BD6-8B66-5E02DFC8B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3146</Words>
  <Application>Microsoft Office PowerPoint</Application>
  <PresentationFormat>Bildschirmpräsentation (4:3)</PresentationFormat>
  <Paragraphs>558</Paragraphs>
  <Slides>82</Slides>
  <Notes>82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82</vt:i4>
      </vt:variant>
    </vt:vector>
  </HeadingPairs>
  <TitlesOfParts>
    <vt:vector size="90" baseType="lpstr">
      <vt:lpstr>Arial</vt:lpstr>
      <vt:lpstr>Courier New</vt:lpstr>
      <vt:lpstr>Symbol</vt:lpstr>
      <vt:lpstr>Times New Roman</vt:lpstr>
      <vt:lpstr>Verdana</vt:lpstr>
      <vt:lpstr>Wingdings</vt:lpstr>
      <vt:lpstr>ヒラギノ角ゴ Pro W3</vt:lpstr>
      <vt:lpstr>Custom Design</vt:lpstr>
      <vt:lpstr>PowerPoint-Präsentation</vt:lpstr>
      <vt:lpstr>Laudon/Laudon/Schoder Wirtschaftsinformatik 3., vollständig überarbeitete Auflage</vt:lpstr>
      <vt:lpstr>Kapitel 15</vt:lpstr>
      <vt:lpstr>Gegenstand des Kapitels</vt:lpstr>
      <vt:lpstr>Gliederung</vt:lpstr>
      <vt:lpstr>Lernziele</vt:lpstr>
      <vt:lpstr>Gliederung</vt:lpstr>
      <vt:lpstr>Phishing – Diebstahl der Online-Identität mit Folgen</vt:lpstr>
      <vt:lpstr>Phishing – Diebstahl der Online-Identität mit Folgen</vt:lpstr>
      <vt:lpstr>Phishing – Diebstahl der Online-Identität mit Folgen</vt:lpstr>
      <vt:lpstr>Herausforderungen für das Management</vt:lpstr>
      <vt:lpstr>Herausforderungen für das Management</vt:lpstr>
      <vt:lpstr>Herausforderungen für das Management</vt:lpstr>
      <vt:lpstr>WI-spezifische Sicht auf die einführende Fallstudie</vt:lpstr>
      <vt:lpstr>Gliederung</vt:lpstr>
      <vt:lpstr>Problemsituation</vt:lpstr>
      <vt:lpstr>Problemsituation</vt:lpstr>
      <vt:lpstr>IT-Sicherheit</vt:lpstr>
      <vt:lpstr>Schutzziele der IT-Sicherheit</vt:lpstr>
      <vt:lpstr>Schutzziele der („mehrseitigen“) IT-Sicherheit</vt:lpstr>
      <vt:lpstr>„Mehrseitige“ IT-Sicherheit</vt:lpstr>
      <vt:lpstr>Fachbegriffe der IT-Sicherheit</vt:lpstr>
      <vt:lpstr>Gliederung</vt:lpstr>
      <vt:lpstr>Gründe für die Anfälligkeit von IT-Systemen</vt:lpstr>
      <vt:lpstr>Typische Bedrohungen für Informationssysteme</vt:lpstr>
      <vt:lpstr>Typische Bedrohungen für Informationssysteme (Forts.)</vt:lpstr>
      <vt:lpstr>Typische Bedrohungen für Informationssysteme</vt:lpstr>
      <vt:lpstr>Sicherheitsprobleme</vt:lpstr>
      <vt:lpstr>Sicherheitsprobleme von IT-Systemen</vt:lpstr>
      <vt:lpstr>Change Management</vt:lpstr>
      <vt:lpstr>Sicherheitsprobleme der Internetkommunikation</vt:lpstr>
      <vt:lpstr>Sicherheitsprobleme drahtloser Netzwerke</vt:lpstr>
      <vt:lpstr>Sicherheitsprobleme drahtloser Netzwerke</vt:lpstr>
      <vt:lpstr>Gliederung</vt:lpstr>
      <vt:lpstr>Probleme der Systemqualität: Software und Daten</vt:lpstr>
      <vt:lpstr>Typische Fehler bei der Einführung und beim Betrieb von Software (1/2)</vt:lpstr>
      <vt:lpstr>Typische Fehler bei der Einführung und beim Betrieb von Software (2/2)</vt:lpstr>
      <vt:lpstr>Wartung</vt:lpstr>
      <vt:lpstr>Beispiele für Datenqualitätsprobleme</vt:lpstr>
      <vt:lpstr>Gliederung</vt:lpstr>
      <vt:lpstr>Malware: Viren</vt:lpstr>
      <vt:lpstr>Malware: Würmer</vt:lpstr>
      <vt:lpstr>Beispiele für bekannte Computerviren und Würmer</vt:lpstr>
      <vt:lpstr>Beispiele für bekannte Computerviren und Würmer (Forts.)</vt:lpstr>
      <vt:lpstr>Beispiele für bekannte Computerviren und Würmer (Forts.)</vt:lpstr>
      <vt:lpstr>Beispiele für bekannte Computerviren und Würmer (Forts.)</vt:lpstr>
      <vt:lpstr>Malware: Trojanische Pferde</vt:lpstr>
      <vt:lpstr>Malware: Spyware</vt:lpstr>
      <vt:lpstr>Antivirensoftware</vt:lpstr>
      <vt:lpstr>Hacker und Cybervandalismus</vt:lpstr>
      <vt:lpstr>Aktivitäten von Hackern</vt:lpstr>
      <vt:lpstr>Aktivitäten von Hackern</vt:lpstr>
      <vt:lpstr>Denial-of-Service (DoS) Angriffe</vt:lpstr>
      <vt:lpstr>Denial-of-Service (DoS) Angriffe</vt:lpstr>
      <vt:lpstr>Backdoor</vt:lpstr>
      <vt:lpstr>Rootkit</vt:lpstr>
      <vt:lpstr>Botnetze, Spam</vt:lpstr>
      <vt:lpstr>Intelligentere Schadsoftware gegen Industrie 4.0 und das Internet der Dinge (IoT)</vt:lpstr>
      <vt:lpstr>Wirtschaftsspionage, CryptoWars und Datenschutz</vt:lpstr>
      <vt:lpstr>Wirtschaftsspionage, CryptoWars und Datenschutz</vt:lpstr>
      <vt:lpstr>Wirtschaftsspionage, CryptoWars und Datenschutz</vt:lpstr>
      <vt:lpstr>Wirtschaftsspionage, CryptoWars und Datenschutz</vt:lpstr>
      <vt:lpstr>Gliederung</vt:lpstr>
      <vt:lpstr>Beispiele für Computerkriminalität</vt:lpstr>
      <vt:lpstr>Identitätsdiebstahl</vt:lpstr>
      <vt:lpstr>Phishing-Techniken</vt:lpstr>
      <vt:lpstr>Schaden durch Computer und Internetkriminalität</vt:lpstr>
      <vt:lpstr>Gliederung</vt:lpstr>
      <vt:lpstr>Probleme für Systemarchitekten und Benutzer</vt:lpstr>
      <vt:lpstr>Sicherheit beim Cloud Computing</vt:lpstr>
      <vt:lpstr>Gliederung</vt:lpstr>
      <vt:lpstr>IT-Risiko und Sicherheitsmanagement</vt:lpstr>
      <vt:lpstr>IT-Sicherheitsmaßnahmen</vt:lpstr>
      <vt:lpstr>Wesentliche Aspekte des IT-Sicherheitsmanagements</vt:lpstr>
      <vt:lpstr>Gliederung</vt:lpstr>
      <vt:lpstr>Gesetzliche Vorschriften &amp; Regelungen</vt:lpstr>
      <vt:lpstr>KonTraG</vt:lpstr>
      <vt:lpstr>Bundesdatenschutzgesetz (BDSG)</vt:lpstr>
      <vt:lpstr>Sarbanes-Oxley Act</vt:lpstr>
      <vt:lpstr>Gliederung</vt:lpstr>
      <vt:lpstr>Sicherheitsmanagement und organisatorische Verankerung</vt:lpstr>
      <vt:lpstr>Sicherheitsmanagement und organisatorische Verankerung</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Vanessa Beule</cp:lastModifiedBy>
  <cp:revision>392</cp:revision>
  <cp:lastPrinted>2015-10-26T13:59:49Z</cp:lastPrinted>
  <dcterms:created xsi:type="dcterms:W3CDTF">2010-11-30T15:26:50Z</dcterms:created>
  <dcterms:modified xsi:type="dcterms:W3CDTF">2015-11-24T14:03:40Z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