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232"/>
  </p:notesMasterIdLst>
  <p:handoutMasterIdLst>
    <p:handoutMasterId r:id="rId233"/>
  </p:handoutMasterIdLst>
  <p:sldIdLst>
    <p:sldId id="276" r:id="rId5"/>
    <p:sldId id="303" r:id="rId6"/>
    <p:sldId id="555" r:id="rId7"/>
    <p:sldId id="557" r:id="rId8"/>
    <p:sldId id="556" r:id="rId9"/>
    <p:sldId id="558" r:id="rId10"/>
    <p:sldId id="559" r:id="rId11"/>
    <p:sldId id="560" r:id="rId12"/>
    <p:sldId id="561" r:id="rId13"/>
    <p:sldId id="562" r:id="rId14"/>
    <p:sldId id="563" r:id="rId15"/>
    <p:sldId id="564" r:id="rId16"/>
    <p:sldId id="565" r:id="rId17"/>
    <p:sldId id="566" r:id="rId18"/>
    <p:sldId id="567" r:id="rId19"/>
    <p:sldId id="568" r:id="rId20"/>
    <p:sldId id="569" r:id="rId21"/>
    <p:sldId id="570" r:id="rId22"/>
    <p:sldId id="775" r:id="rId23"/>
    <p:sldId id="776" r:id="rId24"/>
    <p:sldId id="571" r:id="rId25"/>
    <p:sldId id="572" r:id="rId26"/>
    <p:sldId id="573" r:id="rId27"/>
    <p:sldId id="574" r:id="rId28"/>
    <p:sldId id="575" r:id="rId29"/>
    <p:sldId id="576" r:id="rId30"/>
    <p:sldId id="577" r:id="rId31"/>
    <p:sldId id="754" r:id="rId32"/>
    <p:sldId id="578" r:id="rId33"/>
    <p:sldId id="579" r:id="rId34"/>
    <p:sldId id="580" r:id="rId35"/>
    <p:sldId id="581" r:id="rId36"/>
    <p:sldId id="582" r:id="rId37"/>
    <p:sldId id="583" r:id="rId38"/>
    <p:sldId id="584" r:id="rId39"/>
    <p:sldId id="755" r:id="rId40"/>
    <p:sldId id="585" r:id="rId41"/>
    <p:sldId id="586" r:id="rId42"/>
    <p:sldId id="587" r:id="rId43"/>
    <p:sldId id="588" r:id="rId44"/>
    <p:sldId id="589" r:id="rId45"/>
    <p:sldId id="590" r:id="rId46"/>
    <p:sldId id="756" r:id="rId47"/>
    <p:sldId id="591" r:id="rId48"/>
    <p:sldId id="592" r:id="rId49"/>
    <p:sldId id="593" r:id="rId50"/>
    <p:sldId id="594" r:id="rId51"/>
    <p:sldId id="595" r:id="rId52"/>
    <p:sldId id="596" r:id="rId53"/>
    <p:sldId id="597" r:id="rId54"/>
    <p:sldId id="598" r:id="rId55"/>
    <p:sldId id="599" r:id="rId56"/>
    <p:sldId id="600" r:id="rId57"/>
    <p:sldId id="601" r:id="rId58"/>
    <p:sldId id="602" r:id="rId59"/>
    <p:sldId id="757" r:id="rId60"/>
    <p:sldId id="603" r:id="rId61"/>
    <p:sldId id="604" r:id="rId62"/>
    <p:sldId id="605" r:id="rId63"/>
    <p:sldId id="606" r:id="rId64"/>
    <p:sldId id="607" r:id="rId65"/>
    <p:sldId id="608" r:id="rId66"/>
    <p:sldId id="609" r:id="rId67"/>
    <p:sldId id="758" r:id="rId68"/>
    <p:sldId id="610" r:id="rId69"/>
    <p:sldId id="611" r:id="rId70"/>
    <p:sldId id="612" r:id="rId71"/>
    <p:sldId id="759" r:id="rId72"/>
    <p:sldId id="613" r:id="rId73"/>
    <p:sldId id="614" r:id="rId74"/>
    <p:sldId id="615" r:id="rId75"/>
    <p:sldId id="616" r:id="rId76"/>
    <p:sldId id="617" r:id="rId77"/>
    <p:sldId id="618" r:id="rId78"/>
    <p:sldId id="619" r:id="rId79"/>
    <p:sldId id="620" r:id="rId80"/>
    <p:sldId id="621" r:id="rId81"/>
    <p:sldId id="622" r:id="rId82"/>
    <p:sldId id="623" r:id="rId83"/>
    <p:sldId id="624" r:id="rId84"/>
    <p:sldId id="625" r:id="rId85"/>
    <p:sldId id="626" r:id="rId86"/>
    <p:sldId id="627" r:id="rId87"/>
    <p:sldId id="628" r:id="rId88"/>
    <p:sldId id="629" r:id="rId89"/>
    <p:sldId id="630" r:id="rId90"/>
    <p:sldId id="631" r:id="rId91"/>
    <p:sldId id="632" r:id="rId92"/>
    <p:sldId id="760" r:id="rId93"/>
    <p:sldId id="633" r:id="rId94"/>
    <p:sldId id="634" r:id="rId95"/>
    <p:sldId id="635" r:id="rId96"/>
    <p:sldId id="636" r:id="rId97"/>
    <p:sldId id="637" r:id="rId98"/>
    <p:sldId id="638" r:id="rId99"/>
    <p:sldId id="761" r:id="rId100"/>
    <p:sldId id="639" r:id="rId101"/>
    <p:sldId id="640" r:id="rId102"/>
    <p:sldId id="641" r:id="rId103"/>
    <p:sldId id="642" r:id="rId104"/>
    <p:sldId id="643" r:id="rId105"/>
    <p:sldId id="644" r:id="rId106"/>
    <p:sldId id="645" r:id="rId107"/>
    <p:sldId id="646" r:id="rId108"/>
    <p:sldId id="762" r:id="rId109"/>
    <p:sldId id="647" r:id="rId110"/>
    <p:sldId id="648" r:id="rId111"/>
    <p:sldId id="649" r:id="rId112"/>
    <p:sldId id="650" r:id="rId113"/>
    <p:sldId id="651" r:id="rId114"/>
    <p:sldId id="652" r:id="rId115"/>
    <p:sldId id="763" r:id="rId116"/>
    <p:sldId id="653" r:id="rId117"/>
    <p:sldId id="764" r:id="rId118"/>
    <p:sldId id="654" r:id="rId119"/>
    <p:sldId id="655" r:id="rId120"/>
    <p:sldId id="656" r:id="rId121"/>
    <p:sldId id="657" r:id="rId122"/>
    <p:sldId id="658" r:id="rId123"/>
    <p:sldId id="765" r:id="rId124"/>
    <p:sldId id="659" r:id="rId125"/>
    <p:sldId id="660" r:id="rId126"/>
    <p:sldId id="661" r:id="rId127"/>
    <p:sldId id="766" r:id="rId128"/>
    <p:sldId id="662" r:id="rId129"/>
    <p:sldId id="663" r:id="rId130"/>
    <p:sldId id="664" r:id="rId131"/>
    <p:sldId id="665" r:id="rId132"/>
    <p:sldId id="666" r:id="rId133"/>
    <p:sldId id="667" r:id="rId134"/>
    <p:sldId id="668" r:id="rId135"/>
    <p:sldId id="669" r:id="rId136"/>
    <p:sldId id="670" r:id="rId137"/>
    <p:sldId id="671" r:id="rId138"/>
    <p:sldId id="672" r:id="rId139"/>
    <p:sldId id="777" r:id="rId140"/>
    <p:sldId id="673" r:id="rId141"/>
    <p:sldId id="674" r:id="rId142"/>
    <p:sldId id="675" r:id="rId143"/>
    <p:sldId id="676" r:id="rId144"/>
    <p:sldId id="677" r:id="rId145"/>
    <p:sldId id="678" r:id="rId146"/>
    <p:sldId id="679" r:id="rId147"/>
    <p:sldId id="767" r:id="rId148"/>
    <p:sldId id="680" r:id="rId149"/>
    <p:sldId id="681" r:id="rId150"/>
    <p:sldId id="682" r:id="rId151"/>
    <p:sldId id="683" r:id="rId152"/>
    <p:sldId id="684" r:id="rId153"/>
    <p:sldId id="685" r:id="rId154"/>
    <p:sldId id="686" r:id="rId155"/>
    <p:sldId id="687" r:id="rId156"/>
    <p:sldId id="688" r:id="rId157"/>
    <p:sldId id="689" r:id="rId158"/>
    <p:sldId id="690" r:id="rId159"/>
    <p:sldId id="691" r:id="rId160"/>
    <p:sldId id="768" r:id="rId161"/>
    <p:sldId id="692" r:id="rId162"/>
    <p:sldId id="693" r:id="rId163"/>
    <p:sldId id="694" r:id="rId164"/>
    <p:sldId id="695" r:id="rId165"/>
    <p:sldId id="696" r:id="rId166"/>
    <p:sldId id="697" r:id="rId167"/>
    <p:sldId id="698" r:id="rId168"/>
    <p:sldId id="778" r:id="rId169"/>
    <p:sldId id="699" r:id="rId170"/>
    <p:sldId id="700" r:id="rId171"/>
    <p:sldId id="701" r:id="rId172"/>
    <p:sldId id="702" r:id="rId173"/>
    <p:sldId id="769" r:id="rId174"/>
    <p:sldId id="703" r:id="rId175"/>
    <p:sldId id="704" r:id="rId176"/>
    <p:sldId id="705" r:id="rId177"/>
    <p:sldId id="706" r:id="rId178"/>
    <p:sldId id="770" r:id="rId179"/>
    <p:sldId id="707" r:id="rId180"/>
    <p:sldId id="708" r:id="rId181"/>
    <p:sldId id="709" r:id="rId182"/>
    <p:sldId id="771" r:id="rId183"/>
    <p:sldId id="710" r:id="rId184"/>
    <p:sldId id="711" r:id="rId185"/>
    <p:sldId id="712" r:id="rId186"/>
    <p:sldId id="713" r:id="rId187"/>
    <p:sldId id="714" r:id="rId188"/>
    <p:sldId id="715" r:id="rId189"/>
    <p:sldId id="716" r:id="rId190"/>
    <p:sldId id="717" r:id="rId191"/>
    <p:sldId id="718" r:id="rId192"/>
    <p:sldId id="719" r:id="rId193"/>
    <p:sldId id="720" r:id="rId194"/>
    <p:sldId id="772" r:id="rId195"/>
    <p:sldId id="721" r:id="rId196"/>
    <p:sldId id="722" r:id="rId197"/>
    <p:sldId id="723" r:id="rId198"/>
    <p:sldId id="724" r:id="rId199"/>
    <p:sldId id="725" r:id="rId200"/>
    <p:sldId id="726" r:id="rId201"/>
    <p:sldId id="773" r:id="rId202"/>
    <p:sldId id="727" r:id="rId203"/>
    <p:sldId id="781" r:id="rId204"/>
    <p:sldId id="728" r:id="rId205"/>
    <p:sldId id="729" r:id="rId206"/>
    <p:sldId id="730" r:id="rId207"/>
    <p:sldId id="731" r:id="rId208"/>
    <p:sldId id="732" r:id="rId209"/>
    <p:sldId id="733" r:id="rId210"/>
    <p:sldId id="734" r:id="rId211"/>
    <p:sldId id="736" r:id="rId212"/>
    <p:sldId id="737" r:id="rId213"/>
    <p:sldId id="738" r:id="rId214"/>
    <p:sldId id="739" r:id="rId215"/>
    <p:sldId id="740" r:id="rId216"/>
    <p:sldId id="780" r:id="rId217"/>
    <p:sldId id="742" r:id="rId218"/>
    <p:sldId id="779" r:id="rId219"/>
    <p:sldId id="774" r:id="rId220"/>
    <p:sldId id="743" r:id="rId221"/>
    <p:sldId id="744" r:id="rId222"/>
    <p:sldId id="745" r:id="rId223"/>
    <p:sldId id="746" r:id="rId224"/>
    <p:sldId id="747" r:id="rId225"/>
    <p:sldId id="748" r:id="rId226"/>
    <p:sldId id="749" r:id="rId227"/>
    <p:sldId id="750" r:id="rId228"/>
    <p:sldId id="751" r:id="rId229"/>
    <p:sldId id="752" r:id="rId230"/>
    <p:sldId id="753" r:id="rId231"/>
  </p:sldIdLst>
  <p:sldSz cx="9144000" cy="6858000" type="screen4x3"/>
  <p:notesSz cx="7099300" cy="10234613"/>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EFAFB233-063F-42B5-8137-9DF3F51BA10A}">
      <p15:sldGuideLst xmlns:p15="http://schemas.microsoft.com/office/powerpoint/2012/main" xmlns="">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A. Majchrzak" initials="TM" lastIdx="13" clrIdx="0"/>
  <p:cmAuthor id="2" name="David Schoelgens" initials="D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20" autoAdjust="0"/>
    <p:restoredTop sz="94402" autoAdjust="0"/>
  </p:normalViewPr>
  <p:slideViewPr>
    <p:cSldViewPr snapToGrid="0">
      <p:cViewPr varScale="1">
        <p:scale>
          <a:sx n="93" d="100"/>
          <a:sy n="93" d="100"/>
        </p:scale>
        <p:origin x="-898" y="-38"/>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slide" Target="slides/slide223.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handoutMaster" Target="handoutMasters/handoutMaster1.xml"/><Relationship Id="rId238" Type="http://schemas.openxmlformats.org/officeDocument/2006/relationships/tableStyles" Target="tableStyles.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presProps" Target="pres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viewProps" Target="viewProps.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D45DBDBB-69A1-4EF5-B9AC-2A20B331E44A}" type="slidenum">
              <a:rPr lang="en-GB" smtClean="0"/>
              <a:pPr>
                <a:defRPr/>
              </a:pPr>
              <a:t>2</a:t>
            </a:fld>
            <a:endParaRPr lang="en-GB"/>
          </a:p>
        </p:txBody>
      </p:sp>
    </p:spTree>
    <p:extLst>
      <p:ext uri="{BB962C8B-B14F-4D97-AF65-F5344CB8AC3E}">
        <p14:creationId xmlns:p14="http://schemas.microsoft.com/office/powerpoint/2010/main" val="229794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Folienbildplatzhalter 1"/>
          <p:cNvSpPr>
            <a:spLocks noGrp="1" noRot="1" noChangeAspect="1" noTextEdit="1"/>
          </p:cNvSpPr>
          <p:nvPr>
            <p:ph type="sldImg"/>
          </p:nvPr>
        </p:nvSpPr>
        <p:spPr>
          <a:ln/>
        </p:spPr>
      </p:sp>
      <p:sp>
        <p:nvSpPr>
          <p:cNvPr id="2211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 name="Foliennummernplatzhalter 3"/>
          <p:cNvSpPr>
            <a:spLocks noGrp="1"/>
          </p:cNvSpPr>
          <p:nvPr>
            <p:ph type="sldNum" sz="quarter" idx="5"/>
          </p:nvPr>
        </p:nvSpPr>
        <p:spPr/>
        <p:txBody>
          <a:bodyPr/>
          <a:lstStyle>
            <a:lvl1pPr defTabSz="960438" eaLnBrk="0" hangingPunct="0">
              <a:defRPr sz="1200">
                <a:solidFill>
                  <a:srgbClr val="969696"/>
                </a:solidFill>
                <a:latin typeface="Calibri" panose="020F0502020204030204" pitchFamily="34" charset="0"/>
                <a:ea typeface="ヒラギノ角ゴ Pro W3"/>
                <a:cs typeface="ヒラギノ角ゴ Pro W3"/>
              </a:defRPr>
            </a:lvl1pPr>
            <a:lvl2pPr marL="742950" indent="-285750" defTabSz="960438"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defTabSz="960438"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defTabSz="960438"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defTabSz="960438"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defTabSz="960438"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defTabSz="960438"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defTabSz="960438"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defTabSz="960438"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fld id="{ECDDAA25-9378-470E-9253-AA9B35E41802}" type="slidenum">
              <a:rPr lang="en-US" altLang="de-DE">
                <a:solidFill>
                  <a:schemeClr val="tx1"/>
                </a:solidFill>
                <a:latin typeface="Times New Roman" panose="02020603050405020304" pitchFamily="18" charset="0"/>
              </a:rPr>
              <a:pPr/>
              <a:t>101</a:t>
            </a:fld>
            <a:endParaRPr lang="en-US" altLang="de-DE">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02472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de-DE" altLang="de-DE" dirty="0" err="1"/>
              <a:t>MoneyGram</a:t>
            </a:r>
            <a:r>
              <a:rPr lang="de-DE" altLang="de-DE" dirty="0"/>
              <a:t> liegt mit seiner Entscheidung für neue Systeme &amp; Geschäftsprozesse goldrichtig</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9</a:t>
            </a:fld>
            <a:endParaRPr lang="en-US" dirty="0"/>
          </a:p>
        </p:txBody>
      </p:sp>
      <p:sp>
        <p:nvSpPr>
          <p:cNvPr id="27651" name="Rectangle 3"/>
          <p:cNvSpPr>
            <a:spLocks noGrp="1"/>
          </p:cNvSpPr>
          <p:nvPr>
            <p:ph sz="quarter" idx="12"/>
          </p:nvPr>
        </p:nvSpPr>
        <p:spPr/>
        <p:txBody>
          <a:bodyPr>
            <a:normAutofit lnSpcReduction="10000"/>
          </a:bodyPr>
          <a:lstStyle/>
          <a:p>
            <a:r>
              <a:rPr lang="de-DE" altLang="de-DE" dirty="0" smtClean="0"/>
              <a:t>Sensibilisierung der Mitarbeiter für die Geschäfts-prozesse und deren Optimierung durch Änderung der Zuständigkeiten und Verantwortlichkeiten</a:t>
            </a:r>
          </a:p>
          <a:p>
            <a:r>
              <a:rPr lang="de-DE" altLang="de-DE" dirty="0" smtClean="0"/>
              <a:t>Einführung in die Schritte der Geschäftsprozesse durch Webinare und Mitarbeiterschulungen</a:t>
            </a:r>
          </a:p>
          <a:p>
            <a:r>
              <a:rPr lang="de-DE" altLang="de-DE" dirty="0" smtClean="0"/>
              <a:t>Globale Prozessverantwortliche (global </a:t>
            </a:r>
            <a:r>
              <a:rPr lang="de-DE" altLang="de-DE" dirty="0" err="1" smtClean="0"/>
              <a:t>process</a:t>
            </a:r>
            <a:r>
              <a:rPr lang="de-DE" altLang="de-DE" dirty="0" smtClean="0"/>
              <a:t> </a:t>
            </a:r>
            <a:r>
              <a:rPr lang="de-DE" altLang="de-DE" dirty="0" err="1" smtClean="0"/>
              <a:t>owner</a:t>
            </a:r>
            <a:r>
              <a:rPr lang="de-DE" altLang="de-DE" dirty="0" smtClean="0"/>
              <a:t>, GPO): Beschreiben Prozesse, erarbeiten Optimierungsvorschläge, definieren Messbarkeit des Erfolgs</a:t>
            </a:r>
          </a:p>
          <a:p>
            <a:r>
              <a:rPr lang="de-DE" altLang="de-DE" dirty="0" smtClean="0"/>
              <a:t>Funktionsübergreifende Arbeitsgruppen anstelle der sehr stark funktionsorientierten Organisation</a:t>
            </a:r>
            <a:endParaRPr lang="de-DE" altLang="de-DE" dirty="0"/>
          </a:p>
        </p:txBody>
      </p:sp>
      <p:sp>
        <p:nvSpPr>
          <p:cNvPr id="10" name="Untertitel 9"/>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403334828"/>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p:txBody>
          <a:bodyPr/>
          <a:lstStyle/>
          <a:p>
            <a:r>
              <a:rPr lang="de-DE" altLang="de-DE" dirty="0" smtClean="0"/>
              <a:t>Vorgehensmodelle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99</a:t>
            </a:fld>
            <a:endParaRPr lang="en-US" dirty="0"/>
          </a:p>
        </p:txBody>
      </p:sp>
      <p:sp>
        <p:nvSpPr>
          <p:cNvPr id="107523" name="Rectangle 3"/>
          <p:cNvSpPr>
            <a:spLocks noGrp="1"/>
          </p:cNvSpPr>
          <p:nvPr>
            <p:ph sz="quarter" idx="12"/>
          </p:nvPr>
        </p:nvSpPr>
        <p:spPr/>
        <p:txBody>
          <a:bodyPr/>
          <a:lstStyle/>
          <a:p>
            <a:r>
              <a:rPr lang="de-DE" altLang="de-DE" dirty="0" smtClean="0"/>
              <a:t>Das Wasserfall-Modell und andere Varianten der traditionellen Systementwicklung sowie das </a:t>
            </a:r>
            <a:r>
              <a:rPr lang="de-DE" altLang="de-DE" dirty="0" err="1" smtClean="0"/>
              <a:t>Prototyping</a:t>
            </a:r>
            <a:r>
              <a:rPr lang="de-DE" altLang="de-DE" dirty="0" smtClean="0"/>
              <a:t> und seine Varianten sind Beispiele für Vorgehensmodelle</a:t>
            </a:r>
          </a:p>
          <a:p>
            <a:r>
              <a:rPr lang="de-DE" altLang="de-DE" dirty="0" smtClean="0"/>
              <a:t>Vorgehensmodelle werden häufig präskriptiv verstanden</a:t>
            </a:r>
          </a:p>
          <a:p>
            <a:r>
              <a:rPr lang="de-DE" altLang="de-DE" dirty="0" smtClean="0"/>
              <a:t>sichert </a:t>
            </a:r>
            <a:r>
              <a:rPr lang="de-DE" altLang="de-DE" dirty="0" smtClean="0"/>
              <a:t>eine einheitliche Arbeitsweise und erleichtert damit die Planung und Kontrolle der Entwicklungsprojekte</a:t>
            </a:r>
          </a:p>
        </p:txBody>
      </p:sp>
      <p:sp>
        <p:nvSpPr>
          <p:cNvPr id="10" name="Untertitel 9"/>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2543236986"/>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p:txBody>
          <a:bodyPr/>
          <a:lstStyle/>
          <a:p>
            <a:r>
              <a:rPr lang="de-DE" altLang="de-DE" dirty="0" smtClean="0"/>
              <a:t>Vorgehensmodelle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100</a:t>
            </a:fld>
            <a:endParaRPr lang="en-US" dirty="0"/>
          </a:p>
        </p:txBody>
      </p:sp>
      <p:sp>
        <p:nvSpPr>
          <p:cNvPr id="108547" name="Rectangle 3"/>
          <p:cNvSpPr>
            <a:spLocks noGrp="1"/>
          </p:cNvSpPr>
          <p:nvPr>
            <p:ph sz="quarter" idx="12"/>
          </p:nvPr>
        </p:nvSpPr>
        <p:spPr/>
        <p:txBody>
          <a:bodyPr/>
          <a:lstStyle/>
          <a:p>
            <a:r>
              <a:rPr lang="de-DE" altLang="de-DE" dirty="0" smtClean="0"/>
              <a:t>das </a:t>
            </a:r>
            <a:r>
              <a:rPr lang="de-DE" altLang="de-DE" dirty="0" smtClean="0"/>
              <a:t>Spiralmodell von Boehm strukturiert den Entwicklungsprozess in eine Folge von Phasenprojekte</a:t>
            </a:r>
          </a:p>
          <a:p>
            <a:r>
              <a:rPr lang="de-DE" altLang="de-DE" dirty="0" smtClean="0"/>
              <a:t>zu </a:t>
            </a:r>
            <a:r>
              <a:rPr lang="de-DE" altLang="de-DE" dirty="0" smtClean="0"/>
              <a:t>Beginn jeder Phase werden in Abhängigkeit von den verfügbaren Mitteln und den identifizierten Risiken das Entwicklungsziel und die Maßnahmen der Phase festgelegt</a:t>
            </a:r>
          </a:p>
          <a:p>
            <a:r>
              <a:rPr lang="de-DE" altLang="de-DE" dirty="0" smtClean="0"/>
              <a:t>die </a:t>
            </a:r>
            <a:r>
              <a:rPr lang="de-DE" altLang="de-DE" dirty="0" smtClean="0"/>
              <a:t>Phase endet mit der Planung des weiteren Vorgehens in den Folgephasen</a:t>
            </a:r>
          </a:p>
          <a:p>
            <a:endParaRPr lang="de-DE" altLang="de-DE" dirty="0" smtClean="0"/>
          </a:p>
        </p:txBody>
      </p:sp>
      <p:sp>
        <p:nvSpPr>
          <p:cNvPr id="10" name="Untertitel 9"/>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3607461074"/>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p:txBody>
          <a:bodyPr/>
          <a:lstStyle/>
          <a:p>
            <a:r>
              <a:rPr lang="de-DE" altLang="de-DE" dirty="0" smtClean="0"/>
              <a:t>Vorgehensmodelle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101</a:t>
            </a:fld>
            <a:endParaRPr lang="en-US" dirty="0"/>
          </a:p>
        </p:txBody>
      </p:sp>
      <p:sp>
        <p:nvSpPr>
          <p:cNvPr id="109571" name="Rectangle 3"/>
          <p:cNvSpPr>
            <a:spLocks noGrp="1"/>
          </p:cNvSpPr>
          <p:nvPr>
            <p:ph sz="quarter" idx="12"/>
          </p:nvPr>
        </p:nvSpPr>
        <p:spPr/>
        <p:txBody>
          <a:bodyPr/>
          <a:lstStyle/>
          <a:p>
            <a:r>
              <a:rPr lang="de-DE" altLang="de-DE" dirty="0" smtClean="0"/>
              <a:t>präskriptive </a:t>
            </a:r>
            <a:r>
              <a:rPr lang="de-DE" altLang="de-DE" dirty="0" smtClean="0"/>
              <a:t>Vorgehensmodelle spielen eine große Rolle im prozessorientierten Qualitäts-management</a:t>
            </a:r>
          </a:p>
          <a:p>
            <a:r>
              <a:rPr lang="de-DE" altLang="de-DE" dirty="0" smtClean="0"/>
              <a:t>dieser </a:t>
            </a:r>
            <a:r>
              <a:rPr lang="de-DE" altLang="de-DE" dirty="0" smtClean="0"/>
              <a:t>Ansatz zur Gestaltung von Geschäftsprozessen legt großen Wert auf eine gleichbleibende, optimierte Ausführung der einzelnen Arbeitsschritte der Entwicklung und spricht daher von Prozessen</a:t>
            </a:r>
          </a:p>
        </p:txBody>
      </p:sp>
      <p:sp>
        <p:nvSpPr>
          <p:cNvPr id="10" name="Untertitel 9"/>
          <p:cNvSpPr>
            <a:spLocks noGrp="1"/>
          </p:cNvSpPr>
          <p:nvPr>
            <p:ph type="subTitle" idx="13"/>
          </p:nvPr>
        </p:nvSpPr>
        <p:spPr>
          <a:xfrm>
            <a:off x="360363" y="1172918"/>
            <a:ext cx="8234362" cy="307777"/>
          </a:xfrm>
        </p:spPr>
        <p:txBody>
          <a:bodyPr/>
          <a:lstStyle/>
          <a:p>
            <a:r>
              <a:rPr lang="de-DE" dirty="0" smtClean="0"/>
              <a:t>EXKURS</a:t>
            </a:r>
          </a:p>
        </p:txBody>
      </p:sp>
    </p:spTree>
    <p:extLst>
      <p:ext uri="{BB962C8B-B14F-4D97-AF65-F5344CB8AC3E}">
        <p14:creationId xmlns:p14="http://schemas.microsoft.com/office/powerpoint/2010/main" val="882919183"/>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p:txBody>
          <a:bodyPr/>
          <a:lstStyle/>
          <a:p>
            <a:r>
              <a:rPr lang="de-DE" altLang="de-DE" smtClean="0"/>
              <a:t>Rapid Application Development (RAD)</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102</a:t>
            </a:fld>
            <a:endParaRPr lang="en-US" dirty="0"/>
          </a:p>
        </p:txBody>
      </p:sp>
      <p:sp>
        <p:nvSpPr>
          <p:cNvPr id="110595" name="Rectangle 3"/>
          <p:cNvSpPr>
            <a:spLocks noGrp="1"/>
          </p:cNvSpPr>
          <p:nvPr>
            <p:ph sz="quarter" idx="12"/>
          </p:nvPr>
        </p:nvSpPr>
        <p:spPr/>
        <p:txBody>
          <a:bodyPr/>
          <a:lstStyle/>
          <a:p>
            <a:r>
              <a:rPr lang="de-DE" altLang="de-DE" dirty="0" smtClean="0"/>
              <a:t>Prozess für die Entwicklung von Systemen in kürzester Zeit durch den Einsatz von </a:t>
            </a:r>
            <a:r>
              <a:rPr lang="de-DE" altLang="de-DE" dirty="0" err="1" smtClean="0"/>
              <a:t>Prototyping</a:t>
            </a:r>
            <a:r>
              <a:rPr lang="de-DE" altLang="de-DE" dirty="0" smtClean="0"/>
              <a:t>, Softwareobjekten, Werkzeugen der vierten Generation und enger Zusammenarbeit zwischen Benutzern und </a:t>
            </a:r>
            <a:r>
              <a:rPr lang="de-DE" altLang="de-DE" dirty="0" smtClean="0"/>
              <a:t>Systemspezialisten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05031615"/>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p:txBody>
          <a:bodyPr/>
          <a:lstStyle/>
          <a:p>
            <a:r>
              <a:rPr lang="de-DE" altLang="de-DE" smtClean="0"/>
              <a:t>Joint Application Design (JAD)</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103</a:t>
            </a:fld>
            <a:endParaRPr lang="en-US" dirty="0"/>
          </a:p>
        </p:txBody>
      </p:sp>
      <p:sp>
        <p:nvSpPr>
          <p:cNvPr id="111619" name="Rectangle 3"/>
          <p:cNvSpPr>
            <a:spLocks noGrp="1" noChangeArrowheads="1"/>
          </p:cNvSpPr>
          <p:nvPr>
            <p:ph sz="quarter" idx="12"/>
          </p:nvPr>
        </p:nvSpPr>
        <p:spPr/>
        <p:txBody>
          <a:bodyPr/>
          <a:lstStyle/>
          <a:p>
            <a:r>
              <a:rPr lang="de-DE" altLang="de-DE" dirty="0" smtClean="0"/>
              <a:t>bringt </a:t>
            </a:r>
            <a:r>
              <a:rPr lang="de-DE" altLang="de-DE" dirty="0" smtClean="0"/>
              <a:t>Endbenutzer und Systemspezialisten in einer interaktiven Sitzung zusammen, wo sie den Systementwurf nach bestimmten Regeln </a:t>
            </a:r>
            <a:r>
              <a:rPr lang="de-DE" altLang="de-DE" dirty="0" smtClean="0"/>
              <a:t>diskutieren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50697142"/>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104</a:t>
            </a:fld>
            <a:endParaRPr lang="en-US" dirty="0"/>
          </a:p>
        </p:txBody>
      </p:sp>
      <p:sp>
        <p:nvSpPr>
          <p:cNvPr id="96259" name="Rectangle 3"/>
          <p:cNvSpPr>
            <a:spLocks noGrp="1" noChangeArrowheads="1"/>
          </p:cNvSpPr>
          <p:nvPr>
            <p:ph sz="quarter" idx="12"/>
          </p:nvPr>
        </p:nvSpPr>
        <p:spPr/>
        <p:txBody>
          <a:bodyPr>
            <a:normAutofit fontScale="700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b="1" dirty="0" smtClean="0"/>
              <a:t>Alternative Ansätze für die Systementwicklung</a:t>
            </a:r>
          </a:p>
          <a:p>
            <a:pPr lvl="1"/>
            <a:r>
              <a:rPr lang="de-DE" altLang="de-DE" dirty="0" smtClean="0"/>
              <a:t>Traditionelle Systementwicklung</a:t>
            </a:r>
          </a:p>
          <a:p>
            <a:pPr lvl="1"/>
            <a:r>
              <a:rPr lang="de-DE" altLang="de-DE" dirty="0" err="1" smtClean="0"/>
              <a:t>Prototyping</a:t>
            </a:r>
            <a:endParaRPr lang="de-DE" altLang="de-DE" dirty="0" smtClean="0"/>
          </a:p>
          <a:p>
            <a:pPr lvl="1"/>
            <a:r>
              <a:rPr lang="de-DE" altLang="de-DE" b="1" dirty="0" smtClean="0"/>
              <a:t>Flexible und agile Modelle der Entwicklung</a:t>
            </a:r>
          </a:p>
          <a:p>
            <a:pPr lvl="1"/>
            <a:r>
              <a:rPr lang="de-DE" altLang="de-DE" dirty="0" smtClean="0"/>
              <a:t>Projektmanagement mit </a:t>
            </a:r>
            <a:r>
              <a:rPr lang="de-DE" altLang="de-DE" dirty="0" err="1" smtClean="0"/>
              <a:t>Scrum</a:t>
            </a:r>
            <a:endParaRPr lang="de-DE" altLang="de-DE" dirty="0" smtClean="0"/>
          </a:p>
          <a:p>
            <a:pPr lvl="1"/>
            <a:r>
              <a:rPr lang="de-DE" altLang="de-DE" dirty="0" smtClean="0"/>
              <a:t>Standardanwendungssoftware</a:t>
            </a:r>
          </a:p>
          <a:p>
            <a:pPr lvl="1"/>
            <a:r>
              <a:rPr lang="de-DE" altLang="de-DE" dirty="0" smtClean="0"/>
              <a:t>Endbenutzerentwicklung</a:t>
            </a:r>
          </a:p>
          <a:p>
            <a:pPr lvl="1"/>
            <a:r>
              <a:rPr lang="de-DE" altLang="de-DE" dirty="0" smtClean="0"/>
              <a:t>Outsourcing</a:t>
            </a:r>
          </a:p>
          <a:p>
            <a:r>
              <a:rPr lang="de-DE" altLang="de-DE" dirty="0" smtClean="0"/>
              <a:t>Modellierungsansätze zur Unterstützung der Systementwicklung </a:t>
            </a:r>
          </a:p>
          <a:p>
            <a:r>
              <a:rPr lang="de-DE" altLang="de-DE" dirty="0" smtClean="0"/>
              <a:t>Herausforderungen bei Systementwicklung und </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2149572999"/>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lstStyle/>
          <a:p>
            <a:r>
              <a:rPr lang="de-DE" altLang="de-DE" smtClean="0"/>
              <a:t>Flexible und agile Modelle der Entwicklung</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105</a:t>
            </a:fld>
            <a:endParaRPr lang="en-US" dirty="0"/>
          </a:p>
        </p:txBody>
      </p:sp>
      <p:sp>
        <p:nvSpPr>
          <p:cNvPr id="104451" name="Rectangle 3"/>
          <p:cNvSpPr>
            <a:spLocks noGrp="1"/>
          </p:cNvSpPr>
          <p:nvPr>
            <p:ph sz="quarter" idx="12"/>
          </p:nvPr>
        </p:nvSpPr>
        <p:spPr/>
        <p:txBody>
          <a:bodyPr/>
          <a:lstStyle/>
          <a:p>
            <a:r>
              <a:rPr lang="de-DE" altLang="de-DE" smtClean="0"/>
              <a:t>Verschiedene Arten / Varianten:</a:t>
            </a:r>
          </a:p>
          <a:p>
            <a:pPr lvl="1"/>
            <a:r>
              <a:rPr lang="de-DE" altLang="de-DE" smtClean="0"/>
              <a:t>Flexible Modelle der Entwicklung</a:t>
            </a:r>
          </a:p>
          <a:p>
            <a:pPr lvl="1"/>
            <a:r>
              <a:rPr lang="de-DE" altLang="de-DE" smtClean="0"/>
              <a:t>Varianten der agilen Entwicklung</a:t>
            </a:r>
          </a:p>
          <a:p>
            <a:pPr lvl="2"/>
            <a:r>
              <a:rPr lang="de-DE" altLang="de-DE" smtClean="0"/>
              <a:t>Interaktive Entwicklung</a:t>
            </a:r>
          </a:p>
          <a:p>
            <a:pPr lvl="2"/>
            <a:r>
              <a:rPr lang="de-DE" altLang="de-DE" smtClean="0"/>
              <a:t>Kontinuierliche Integration</a:t>
            </a:r>
          </a:p>
          <a:p>
            <a:pPr lvl="2"/>
            <a:r>
              <a:rPr lang="de-DE" altLang="de-DE" smtClean="0"/>
              <a:t>Featurebasierte Entwicklung</a:t>
            </a:r>
          </a:p>
          <a:p>
            <a:pPr lvl="1"/>
            <a:r>
              <a:rPr lang="de-DE" altLang="de-DE" smtClean="0"/>
              <a:t>Extreme Programming (XP)</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15777241"/>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p:nvPr>
        </p:nvSpPr>
        <p:spPr/>
        <p:txBody>
          <a:bodyPr/>
          <a:lstStyle/>
          <a:p>
            <a:r>
              <a:rPr lang="de-DE" altLang="de-DE" smtClean="0"/>
              <a:t>Flexible Modelle der Entwicklung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106</a:t>
            </a:fld>
            <a:endParaRPr lang="en-US" dirty="0"/>
          </a:p>
        </p:txBody>
      </p:sp>
      <p:sp>
        <p:nvSpPr>
          <p:cNvPr id="112643" name="Rectangle 3"/>
          <p:cNvSpPr>
            <a:spLocks noGrp="1"/>
          </p:cNvSpPr>
          <p:nvPr>
            <p:ph sz="quarter" idx="12"/>
          </p:nvPr>
        </p:nvSpPr>
        <p:spPr/>
        <p:txBody>
          <a:bodyPr/>
          <a:lstStyle/>
          <a:p>
            <a:r>
              <a:rPr lang="de-DE" dirty="0" smtClean="0"/>
              <a:t>Prozess, der eine bedarfsgerechte Entwicklung von Informationssystemen auch bei Unsicherheit und Dynamik von Benutzeranforderungen und Technologie </a:t>
            </a:r>
            <a:r>
              <a:rPr lang="de-DE" dirty="0" smtClean="0"/>
              <a:t>ermöglicht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06212042"/>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p:txBody>
          <a:bodyPr/>
          <a:lstStyle/>
          <a:p>
            <a:r>
              <a:rPr lang="de-DE" altLang="de-DE" smtClean="0"/>
              <a:t>Interaktive Entwicklung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107</a:t>
            </a:fld>
            <a:endParaRPr lang="en-US" dirty="0"/>
          </a:p>
        </p:txBody>
      </p:sp>
      <p:sp>
        <p:nvSpPr>
          <p:cNvPr id="113667" name="Rectangle 3"/>
          <p:cNvSpPr>
            <a:spLocks noGrp="1"/>
          </p:cNvSpPr>
          <p:nvPr>
            <p:ph sz="quarter" idx="12"/>
          </p:nvPr>
        </p:nvSpPr>
        <p:spPr/>
        <p:txBody>
          <a:bodyPr/>
          <a:lstStyle/>
          <a:p>
            <a:r>
              <a:rPr lang="de-DE" dirty="0" smtClean="0"/>
              <a:t>bei </a:t>
            </a:r>
            <a:r>
              <a:rPr lang="de-DE" dirty="0" smtClean="0"/>
              <a:t>dieser Entwicklung steht zu Beginn weder der Funktionsumfang noch der Entwurf der Systemversion fest, außerdem kann sich eine spätere Version von der vorausgehenden dadurch unterscheiden, dass weniger Funktionen bzw. Funktionen in anderer Form </a:t>
            </a:r>
            <a:r>
              <a:rPr lang="de-DE" dirty="0" smtClean="0"/>
              <a:t>bereitstehen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85060381"/>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p:txBody>
          <a:bodyPr/>
          <a:lstStyle/>
          <a:p>
            <a:r>
              <a:rPr lang="de-DE" altLang="de-DE" smtClean="0"/>
              <a:t>Kontinuierliche Integration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108</a:t>
            </a:fld>
            <a:endParaRPr lang="en-US" dirty="0"/>
          </a:p>
        </p:txBody>
      </p:sp>
      <p:sp>
        <p:nvSpPr>
          <p:cNvPr id="114691" name="Rectangle 3"/>
          <p:cNvSpPr>
            <a:spLocks noGrp="1"/>
          </p:cNvSpPr>
          <p:nvPr>
            <p:ph sz="quarter" idx="12"/>
          </p:nvPr>
        </p:nvSpPr>
        <p:spPr/>
        <p:txBody>
          <a:bodyPr/>
          <a:lstStyle/>
          <a:p>
            <a:r>
              <a:rPr lang="de-DE" altLang="de-DE" dirty="0" smtClean="0"/>
              <a:t>bei </a:t>
            </a:r>
            <a:r>
              <a:rPr lang="de-DE" altLang="de-DE" dirty="0" smtClean="0"/>
              <a:t>der kontinuierlichen Integration wird so früh wie möglich innerhalb eines Entwicklungsprojektes ein lauffähiges, getestetes System mit der geringstmöglichen sinnvollen Funktionalität </a:t>
            </a:r>
            <a:r>
              <a:rPr lang="de-DE" altLang="de-DE" dirty="0" smtClean="0"/>
              <a:t>realisiert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905050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de-DE" altLang="de-DE" dirty="0" err="1"/>
              <a:t>MoneyGram</a:t>
            </a:r>
            <a:r>
              <a:rPr lang="de-DE" altLang="de-DE" dirty="0"/>
              <a:t> liegt mit seiner Entscheidung für neue Systeme &amp; Geschäftsprozesse </a:t>
            </a:r>
            <a:r>
              <a:rPr lang="de-DE" altLang="de-DE" dirty="0" smtClean="0"/>
              <a:t>goldrichtig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10</a:t>
            </a:fld>
            <a:endParaRPr lang="en-US" dirty="0"/>
          </a:p>
        </p:txBody>
      </p:sp>
      <p:sp>
        <p:nvSpPr>
          <p:cNvPr id="27651" name="Rectangle 3"/>
          <p:cNvSpPr>
            <a:spLocks noGrp="1"/>
          </p:cNvSpPr>
          <p:nvPr>
            <p:ph sz="quarter" idx="12"/>
          </p:nvPr>
        </p:nvSpPr>
        <p:spPr/>
        <p:txBody>
          <a:bodyPr>
            <a:normAutofit fontScale="92500" lnSpcReduction="10000"/>
          </a:bodyPr>
          <a:lstStyle/>
          <a:p>
            <a:r>
              <a:rPr lang="de-DE" altLang="de-DE" dirty="0" smtClean="0"/>
              <a:t>Unterstützung durch Oracle E-Business Suite mit ERP, CRM, SCM Anwendungen und relationalen Datenbankmanagement. Oracle-Modul „Incentive </a:t>
            </a:r>
            <a:r>
              <a:rPr lang="de-DE" altLang="de-DE" dirty="0" err="1" smtClean="0"/>
              <a:t>Compensation</a:t>
            </a:r>
            <a:r>
              <a:rPr lang="de-DE" altLang="de-DE" dirty="0" smtClean="0"/>
              <a:t>“ zur Erstellung, Umsetzung und Analyse von variablen Vergütungskonzepten</a:t>
            </a:r>
          </a:p>
          <a:p>
            <a:r>
              <a:rPr lang="de-DE" altLang="de-DE" dirty="0" smtClean="0"/>
              <a:t>September 2015: Implementierung der E-Business Suite von Oracle</a:t>
            </a:r>
          </a:p>
          <a:p>
            <a:r>
              <a:rPr lang="de-DE" altLang="de-DE" dirty="0" smtClean="0"/>
              <a:t>Neue Software und optimierte Geschäftsprozesse optimieren die meisten </a:t>
            </a:r>
            <a:r>
              <a:rPr lang="de-DE" altLang="de-DE" dirty="0" err="1" smtClean="0"/>
              <a:t>Backoffice</a:t>
            </a:r>
            <a:r>
              <a:rPr lang="de-DE" altLang="de-DE" dirty="0" smtClean="0"/>
              <a:t>-Operationen</a:t>
            </a:r>
          </a:p>
          <a:p>
            <a:r>
              <a:rPr lang="de-DE" altLang="de-DE" dirty="0" smtClean="0"/>
              <a:t>Flexibles Provisionsmodell konnte mit Oracle Incentive </a:t>
            </a:r>
            <a:r>
              <a:rPr lang="de-DE" altLang="de-DE" dirty="0" err="1" smtClean="0"/>
              <a:t>Compensation</a:t>
            </a:r>
            <a:r>
              <a:rPr lang="de-DE" altLang="de-DE" dirty="0" smtClean="0"/>
              <a:t> erstellt werden und 90% der bisher nicht standardisierten Provisionspläne automatisieren</a:t>
            </a:r>
            <a:endParaRPr lang="de-DE" altLang="de-DE" dirty="0"/>
          </a:p>
        </p:txBody>
      </p:sp>
      <p:sp>
        <p:nvSpPr>
          <p:cNvPr id="10" name="Untertitel 9"/>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1835276483"/>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p:txBody>
          <a:bodyPr/>
          <a:lstStyle/>
          <a:p>
            <a:r>
              <a:rPr lang="de-DE" altLang="de-DE" smtClean="0"/>
              <a:t>Featurebasierte Entwicklung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109</a:t>
            </a:fld>
            <a:endParaRPr lang="en-US" dirty="0"/>
          </a:p>
        </p:txBody>
      </p:sp>
      <p:sp>
        <p:nvSpPr>
          <p:cNvPr id="115715" name="Rectangle 3"/>
          <p:cNvSpPr>
            <a:spLocks noGrp="1"/>
          </p:cNvSpPr>
          <p:nvPr>
            <p:ph sz="quarter" idx="12"/>
          </p:nvPr>
        </p:nvSpPr>
        <p:spPr/>
        <p:txBody>
          <a:bodyPr/>
          <a:lstStyle/>
          <a:p>
            <a:r>
              <a:rPr lang="de-DE" dirty="0" smtClean="0"/>
              <a:t>eine </a:t>
            </a:r>
            <a:r>
              <a:rPr lang="de-DE" dirty="0" smtClean="0"/>
              <a:t>bestimmte Form der Arbeitsteilung oder Spezialisierung innerhalb eines </a:t>
            </a:r>
            <a:r>
              <a:rPr lang="de-DE" dirty="0" smtClean="0"/>
              <a:t>Projektes</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63749270"/>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p:txBody>
          <a:bodyPr/>
          <a:lstStyle/>
          <a:p>
            <a:r>
              <a:rPr lang="de-DE" altLang="de-DE" smtClean="0"/>
              <a:t>Extreme Programming (XP)</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110</a:t>
            </a:fld>
            <a:endParaRPr lang="en-US" dirty="0"/>
          </a:p>
        </p:txBody>
      </p:sp>
      <p:sp>
        <p:nvSpPr>
          <p:cNvPr id="116739" name="Rectangle 3"/>
          <p:cNvSpPr>
            <a:spLocks noGrp="1"/>
          </p:cNvSpPr>
          <p:nvPr>
            <p:ph sz="quarter" idx="12"/>
          </p:nvPr>
        </p:nvSpPr>
        <p:spPr/>
        <p:txBody>
          <a:bodyPr/>
          <a:lstStyle/>
          <a:p>
            <a:r>
              <a:rPr lang="de-DE" smtClean="0"/>
              <a:t>XP versucht, durch kleine Entwicklungsteams und häufige Iterationen, die Aufgaben so klein und überschaubar zu halten, dass Anforderungs- und Entwurfsdokumente überflüssig werden, der Programmcode als Dokumentation ausreicht und so die ausufernden Dokumentationspflichten der Entwickler vermieden werden können.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8787727"/>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111</a:t>
            </a:fld>
            <a:endParaRPr lang="en-US" dirty="0"/>
          </a:p>
        </p:txBody>
      </p:sp>
      <p:sp>
        <p:nvSpPr>
          <p:cNvPr id="96259" name="Rectangle 3"/>
          <p:cNvSpPr>
            <a:spLocks noGrp="1" noChangeArrowheads="1"/>
          </p:cNvSpPr>
          <p:nvPr>
            <p:ph sz="quarter" idx="12"/>
          </p:nvPr>
        </p:nvSpPr>
        <p:spPr/>
        <p:txBody>
          <a:bodyPr>
            <a:normAutofit fontScale="700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b="1" dirty="0" smtClean="0"/>
              <a:t>Alternative Ansätze für die Systementwicklung</a:t>
            </a:r>
          </a:p>
          <a:p>
            <a:pPr lvl="1"/>
            <a:r>
              <a:rPr lang="de-DE" altLang="de-DE" dirty="0" smtClean="0"/>
              <a:t>Traditionelle Systementwicklung</a:t>
            </a:r>
          </a:p>
          <a:p>
            <a:pPr lvl="1"/>
            <a:r>
              <a:rPr lang="de-DE" altLang="de-DE" dirty="0" err="1" smtClean="0"/>
              <a:t>Prototyping</a:t>
            </a:r>
            <a:endParaRPr lang="de-DE" altLang="de-DE" dirty="0" smtClean="0"/>
          </a:p>
          <a:p>
            <a:pPr lvl="1"/>
            <a:r>
              <a:rPr lang="de-DE" altLang="de-DE" dirty="0" smtClean="0"/>
              <a:t>Flexible und agile Modelle der Entwicklung</a:t>
            </a:r>
          </a:p>
          <a:p>
            <a:pPr lvl="1"/>
            <a:r>
              <a:rPr lang="de-DE" altLang="de-DE" b="1" dirty="0" smtClean="0"/>
              <a:t>Projektmanagement mit </a:t>
            </a:r>
            <a:r>
              <a:rPr lang="de-DE" altLang="de-DE" b="1" dirty="0" err="1" smtClean="0"/>
              <a:t>Scrum</a:t>
            </a:r>
            <a:endParaRPr lang="de-DE" altLang="de-DE" b="1" dirty="0" smtClean="0"/>
          </a:p>
          <a:p>
            <a:pPr lvl="1"/>
            <a:r>
              <a:rPr lang="de-DE" altLang="de-DE" dirty="0" smtClean="0"/>
              <a:t>Standardanwendungssoftware</a:t>
            </a:r>
          </a:p>
          <a:p>
            <a:pPr lvl="1"/>
            <a:r>
              <a:rPr lang="de-DE" altLang="de-DE" dirty="0" smtClean="0"/>
              <a:t>Endbenutzerentwicklung</a:t>
            </a:r>
          </a:p>
          <a:p>
            <a:pPr lvl="1"/>
            <a:r>
              <a:rPr lang="de-DE" altLang="de-DE" dirty="0" smtClean="0"/>
              <a:t>Outsourcing</a:t>
            </a:r>
          </a:p>
          <a:p>
            <a:r>
              <a:rPr lang="de-DE" altLang="de-DE" dirty="0" smtClean="0"/>
              <a:t>Modellierungsansätze zur Unterstützung der Systementwicklung </a:t>
            </a:r>
          </a:p>
          <a:p>
            <a:r>
              <a:rPr lang="de-DE" altLang="de-DE" dirty="0" smtClean="0"/>
              <a:t>Herausforderungen bei Systementwicklung und </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1964624435"/>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p:txBody>
          <a:bodyPr/>
          <a:lstStyle/>
          <a:p>
            <a:r>
              <a:rPr lang="de-DE" altLang="de-DE" smtClean="0"/>
              <a:t>Projektmanagement mit Scrum</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112</a:t>
            </a:fld>
            <a:endParaRPr lang="en-US" dirty="0"/>
          </a:p>
        </p:txBody>
      </p:sp>
      <p:sp>
        <p:nvSpPr>
          <p:cNvPr id="507907" name="Rectangle 3"/>
          <p:cNvSpPr>
            <a:spLocks noGrp="1"/>
          </p:cNvSpPr>
          <p:nvPr>
            <p:ph sz="quarter" idx="12"/>
          </p:nvPr>
        </p:nvSpPr>
        <p:spPr/>
        <p:txBody>
          <a:bodyPr/>
          <a:lstStyle/>
          <a:p>
            <a:r>
              <a:rPr lang="de-DE" smtClean="0"/>
              <a:t>Aspekte des Projektmanagements werden in den Vordergrund gerückt (statt Entwicklungsaspekte)</a:t>
            </a:r>
          </a:p>
          <a:p>
            <a:r>
              <a:rPr lang="de-DE" smtClean="0"/>
              <a:t>Scrum ist der De-facto-Standard in der agilen Softwareentwicklung</a:t>
            </a:r>
          </a:p>
          <a:p>
            <a:pPr lvl="1"/>
            <a:r>
              <a:rPr lang="de-DE" smtClean="0"/>
              <a:t>Vorgehen iterativ, inkrementell und evolutionär</a:t>
            </a:r>
          </a:p>
          <a:p>
            <a:pPr lvl="1"/>
            <a:r>
              <a:rPr lang="de-DE" smtClean="0"/>
              <a:t>Grundlage sind Sprints mit fester Laufzeit, Inhalt und Ziel (Sprint Goal)</a:t>
            </a:r>
          </a:p>
          <a:p>
            <a:pPr lvl="1"/>
            <a:r>
              <a:rPr lang="de-DE" smtClean="0"/>
              <a:t>Sprint Reviews führen bei Bedarf zu Anpassungen</a:t>
            </a:r>
          </a:p>
          <a:p>
            <a:pPr lvl="1"/>
            <a:r>
              <a:rPr lang="de-DE" smtClean="0"/>
              <a:t>Drei Prinzipien: Transparenz, Überprüfung, Anpassung</a:t>
            </a:r>
          </a:p>
          <a:p>
            <a:pPr lvl="1"/>
            <a:r>
              <a:rPr lang="de-DE" smtClean="0"/>
              <a:t>Rollen: Product Owner, Projektteam, Scrum Master</a:t>
            </a:r>
            <a:endParaRPr 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59165305"/>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113</a:t>
            </a:fld>
            <a:endParaRPr lang="en-US" dirty="0"/>
          </a:p>
        </p:txBody>
      </p:sp>
      <p:sp>
        <p:nvSpPr>
          <p:cNvPr id="96259" name="Rectangle 3"/>
          <p:cNvSpPr>
            <a:spLocks noGrp="1" noChangeArrowheads="1"/>
          </p:cNvSpPr>
          <p:nvPr>
            <p:ph sz="quarter" idx="12"/>
          </p:nvPr>
        </p:nvSpPr>
        <p:spPr/>
        <p:txBody>
          <a:bodyPr>
            <a:normAutofit fontScale="700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b="1" dirty="0" smtClean="0"/>
              <a:t>Alternative Ansätze für die Systementwicklung</a:t>
            </a:r>
          </a:p>
          <a:p>
            <a:pPr lvl="1"/>
            <a:r>
              <a:rPr lang="de-DE" altLang="de-DE" dirty="0" smtClean="0"/>
              <a:t>Traditionelle Systementwicklung</a:t>
            </a:r>
          </a:p>
          <a:p>
            <a:pPr lvl="1"/>
            <a:r>
              <a:rPr lang="de-DE" altLang="de-DE" dirty="0" err="1" smtClean="0"/>
              <a:t>Prototyping</a:t>
            </a:r>
            <a:endParaRPr lang="de-DE" altLang="de-DE" dirty="0" smtClean="0"/>
          </a:p>
          <a:p>
            <a:pPr lvl="1"/>
            <a:r>
              <a:rPr lang="de-DE" altLang="de-DE" dirty="0" smtClean="0"/>
              <a:t>Flexible und agile Modelle der Entwicklung</a:t>
            </a:r>
          </a:p>
          <a:p>
            <a:pPr lvl="1"/>
            <a:r>
              <a:rPr lang="de-DE" altLang="de-DE" dirty="0" smtClean="0"/>
              <a:t>Projektmanagement mit </a:t>
            </a:r>
            <a:r>
              <a:rPr lang="de-DE" altLang="de-DE" dirty="0" err="1" smtClean="0"/>
              <a:t>Scrum</a:t>
            </a:r>
            <a:endParaRPr lang="de-DE" altLang="de-DE" dirty="0" smtClean="0"/>
          </a:p>
          <a:p>
            <a:pPr lvl="1"/>
            <a:r>
              <a:rPr lang="de-DE" altLang="de-DE" b="1" dirty="0" smtClean="0"/>
              <a:t>Standardanwendungssoftware</a:t>
            </a:r>
          </a:p>
          <a:p>
            <a:pPr lvl="1"/>
            <a:r>
              <a:rPr lang="de-DE" altLang="de-DE" dirty="0" smtClean="0"/>
              <a:t>Endbenutzerentwicklung</a:t>
            </a:r>
          </a:p>
          <a:p>
            <a:pPr lvl="1"/>
            <a:r>
              <a:rPr lang="de-DE" altLang="de-DE" dirty="0" smtClean="0"/>
              <a:t>Outsourcing</a:t>
            </a:r>
          </a:p>
          <a:p>
            <a:r>
              <a:rPr lang="de-DE" altLang="de-DE" dirty="0" smtClean="0"/>
              <a:t>Modellierungsansätze zur Unterstützung der Systementwicklung </a:t>
            </a:r>
          </a:p>
          <a:p>
            <a:r>
              <a:rPr lang="de-DE" altLang="de-DE" dirty="0" smtClean="0"/>
              <a:t>Herausforderungen bei Systementwicklung und </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3541817727"/>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p:txBody>
          <a:bodyPr/>
          <a:lstStyle/>
          <a:p>
            <a:r>
              <a:rPr lang="de-DE" altLang="de-DE" smtClean="0"/>
              <a:t>Standardanwendungssoftware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114</a:t>
            </a:fld>
            <a:endParaRPr lang="en-US" dirty="0"/>
          </a:p>
        </p:txBody>
      </p:sp>
      <p:sp>
        <p:nvSpPr>
          <p:cNvPr id="507907" name="Rectangle 3"/>
          <p:cNvSpPr>
            <a:spLocks noGrp="1"/>
          </p:cNvSpPr>
          <p:nvPr>
            <p:ph sz="quarter" idx="12"/>
          </p:nvPr>
        </p:nvSpPr>
        <p:spPr/>
        <p:txBody>
          <a:bodyPr>
            <a:normAutofit fontScale="92500" lnSpcReduction="10000"/>
          </a:bodyPr>
          <a:lstStyle/>
          <a:p>
            <a:r>
              <a:rPr lang="de-DE" dirty="0" smtClean="0"/>
              <a:t>viele </a:t>
            </a:r>
            <a:r>
              <a:rPr lang="de-DE" dirty="0" smtClean="0"/>
              <a:t>Anwendungen sind für alle Unternehmen mehr oder weniger gleichartig</a:t>
            </a:r>
          </a:p>
          <a:p>
            <a:r>
              <a:rPr lang="de-DE" dirty="0" smtClean="0"/>
              <a:t>für </a:t>
            </a:r>
            <a:r>
              <a:rPr lang="de-DE" dirty="0" smtClean="0"/>
              <a:t>solche Standardprozesse erledigt ein standardisiertes System die Anforderungen vieler  Unternehmen</a:t>
            </a:r>
          </a:p>
          <a:p>
            <a:r>
              <a:rPr lang="de-DE" dirty="0" smtClean="0"/>
              <a:t>bei </a:t>
            </a:r>
            <a:r>
              <a:rPr lang="de-DE" dirty="0" smtClean="0"/>
              <a:t>speziellen Anforderungen bieten viele Standardsoftwarepakete die Möglichkeit einer  benutzerdefinierten Anpassung (Customizing)</a:t>
            </a:r>
          </a:p>
          <a:p>
            <a:r>
              <a:rPr lang="de-DE" dirty="0" smtClean="0"/>
              <a:t>bei </a:t>
            </a:r>
            <a:r>
              <a:rPr lang="de-DE" dirty="0" smtClean="0"/>
              <a:t>Verwendung von Standardanwendungssoftware beinhaltet die Systemanalyse auch die Auswahl eines Pakets, häufig über eine Ausschreibung (RFP, Request </a:t>
            </a:r>
            <a:r>
              <a:rPr lang="de-DE" dirty="0" err="1" smtClean="0"/>
              <a:t>for</a:t>
            </a:r>
            <a:r>
              <a:rPr lang="de-DE" dirty="0" smtClean="0"/>
              <a:t> </a:t>
            </a:r>
            <a:r>
              <a:rPr lang="de-DE" dirty="0" err="1" smtClean="0"/>
              <a:t>Proposal</a:t>
            </a:r>
            <a:r>
              <a:rPr lang="de-DE" dirty="0" smtClean="0"/>
              <a:t>)</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247747289"/>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p:txBody>
          <a:bodyPr/>
          <a:lstStyle/>
          <a:p>
            <a:r>
              <a:rPr lang="de-DE" altLang="de-DE" smtClean="0"/>
              <a:t>Auswirkung der Anpassung eines Software-pakets auf die Gesamtimplementierungskosten</a:t>
            </a:r>
            <a:endParaRPr lang="de-DE" altLang="de-DE" dirty="0" smtClean="0"/>
          </a:p>
        </p:txBody>
      </p:sp>
      <p:sp>
        <p:nvSpPr>
          <p:cNvPr id="5" name="Foliennummernplatzhalter 4"/>
          <p:cNvSpPr>
            <a:spLocks noGrp="1"/>
          </p:cNvSpPr>
          <p:nvPr>
            <p:ph type="sldNum" sz="quarter" idx="11"/>
          </p:nvPr>
        </p:nvSpPr>
        <p:spPr/>
        <p:txBody>
          <a:bodyPr/>
          <a:lstStyle/>
          <a:p>
            <a:fld id="{0D2F3B65-5D26-4378-875C-153D63999E65}" type="slidenum">
              <a:rPr lang="en-US" smtClean="0"/>
              <a:pPr/>
              <a:t>115</a:t>
            </a:fld>
            <a:endParaRPr lang="en-US" dirty="0"/>
          </a:p>
        </p:txBody>
      </p:sp>
      <p:sp>
        <p:nvSpPr>
          <p:cNvPr id="14" name="Untertitel 13"/>
          <p:cNvSpPr>
            <a:spLocks noGrp="1"/>
          </p:cNvSpPr>
          <p:nvPr>
            <p:ph type="subTitle" idx="13"/>
          </p:nvPr>
        </p:nvSpPr>
        <p:spPr/>
        <p:txBody>
          <a:bodyPr/>
          <a:lstStyle/>
          <a:p>
            <a:endParaRPr lang="de-DE"/>
          </a:p>
        </p:txBody>
      </p:sp>
      <p:sp>
        <p:nvSpPr>
          <p:cNvPr id="118788" name="Inhaltsplatzhalter 5"/>
          <p:cNvSpPr>
            <a:spLocks/>
          </p:cNvSpPr>
          <p:nvPr/>
        </p:nvSpPr>
        <p:spPr bwMode="auto">
          <a:xfrm>
            <a:off x="360363" y="6072188"/>
            <a:ext cx="16192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14.9</a:t>
            </a:r>
          </a:p>
        </p:txBody>
      </p:sp>
      <p:pic>
        <p:nvPicPr>
          <p:cNvPr id="2" name="Grafik 1"/>
          <p:cNvPicPr>
            <a:picLocks noChangeAspect="1"/>
          </p:cNvPicPr>
          <p:nvPr/>
        </p:nvPicPr>
        <p:blipFill>
          <a:blip r:embed="rId2"/>
          <a:stretch>
            <a:fillRect/>
          </a:stretch>
        </p:blipFill>
        <p:spPr>
          <a:xfrm>
            <a:off x="1747838" y="1295400"/>
            <a:ext cx="5648325" cy="4752975"/>
          </a:xfrm>
          <a:prstGeom prst="rect">
            <a:avLst/>
          </a:prstGeom>
        </p:spPr>
      </p:pic>
    </p:spTree>
    <p:extLst>
      <p:ext uri="{BB962C8B-B14F-4D97-AF65-F5344CB8AC3E}">
        <p14:creationId xmlns:p14="http://schemas.microsoft.com/office/powerpoint/2010/main" val="351085064"/>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p:txBody>
          <a:bodyPr/>
          <a:lstStyle/>
          <a:p>
            <a:r>
              <a:rPr lang="de-DE" altLang="de-DE" smtClean="0"/>
              <a:t>Standardanwendungssoftware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116</a:t>
            </a:fld>
            <a:endParaRPr lang="en-US" dirty="0"/>
          </a:p>
        </p:txBody>
      </p:sp>
      <p:sp>
        <p:nvSpPr>
          <p:cNvPr id="119811" name="Rectangle 3"/>
          <p:cNvSpPr>
            <a:spLocks noGrp="1"/>
          </p:cNvSpPr>
          <p:nvPr>
            <p:ph sz="quarter" idx="12"/>
          </p:nvPr>
        </p:nvSpPr>
        <p:spPr/>
        <p:txBody>
          <a:bodyPr/>
          <a:lstStyle/>
          <a:p>
            <a:r>
              <a:rPr lang="de-DE" dirty="0" smtClean="0"/>
              <a:t>eine </a:t>
            </a:r>
            <a:r>
              <a:rPr lang="de-DE" dirty="0" smtClean="0"/>
              <a:t>Menge vorgefertigter Anwendungssoftware zur Lösung bekannter betriebswirtschaftlicher </a:t>
            </a:r>
            <a:r>
              <a:rPr lang="de-DE" dirty="0" smtClean="0"/>
              <a:t>Fragestellungen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33917288"/>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p:txBody>
          <a:bodyPr/>
          <a:lstStyle/>
          <a:p>
            <a:r>
              <a:rPr lang="de-DE" altLang="de-DE" smtClean="0"/>
              <a:t>Benutzerdefinierte Anpassung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117</a:t>
            </a:fld>
            <a:endParaRPr lang="en-US" dirty="0"/>
          </a:p>
        </p:txBody>
      </p:sp>
      <p:sp>
        <p:nvSpPr>
          <p:cNvPr id="120835" name="Rectangle 3"/>
          <p:cNvSpPr>
            <a:spLocks noGrp="1"/>
          </p:cNvSpPr>
          <p:nvPr>
            <p:ph sz="quarter" idx="12"/>
          </p:nvPr>
        </p:nvSpPr>
        <p:spPr/>
        <p:txBody>
          <a:bodyPr/>
          <a:lstStyle/>
          <a:p>
            <a:r>
              <a:rPr lang="de-DE" dirty="0" smtClean="0"/>
              <a:t>die </a:t>
            </a:r>
            <a:r>
              <a:rPr lang="de-DE" dirty="0" smtClean="0"/>
              <a:t>Abänderung eines Softwarepakets, sodass es die speziellen Anforderungen eines Unternehmens erfüllt, ohne die Integrität der Paketsoftware zu </a:t>
            </a:r>
            <a:r>
              <a:rPr lang="de-DE" dirty="0" smtClean="0"/>
              <a:t>zerstören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42410670"/>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p:txBody>
          <a:bodyPr/>
          <a:lstStyle/>
          <a:p>
            <a:r>
              <a:rPr lang="de-DE" altLang="de-DE" smtClean="0"/>
              <a:t>Ausschreibung (RFP, Request for Proposal)</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118</a:t>
            </a:fld>
            <a:endParaRPr lang="en-US" dirty="0"/>
          </a:p>
        </p:txBody>
      </p:sp>
      <p:sp>
        <p:nvSpPr>
          <p:cNvPr id="121859" name="Rectangle 3"/>
          <p:cNvSpPr>
            <a:spLocks noGrp="1"/>
          </p:cNvSpPr>
          <p:nvPr>
            <p:ph sz="quarter" idx="12"/>
          </p:nvPr>
        </p:nvSpPr>
        <p:spPr/>
        <p:txBody>
          <a:bodyPr/>
          <a:lstStyle/>
          <a:p>
            <a:r>
              <a:rPr lang="de-DE" dirty="0" smtClean="0"/>
              <a:t>eine </a:t>
            </a:r>
            <a:r>
              <a:rPr lang="de-DE" dirty="0" smtClean="0"/>
              <a:t>detaillierte Liste mit Fragen, die den Anbietern von Software und anderer Dienstleistungen vorgelegt wird, um festzustellen, wie gut das Produkt der einzelnen Anbieter die speziellen Anforderungen des Unternehmens </a:t>
            </a:r>
            <a:r>
              <a:rPr lang="de-DE" dirty="0" smtClean="0"/>
              <a:t>erfüllt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121455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de-DE" altLang="de-DE" dirty="0" err="1"/>
              <a:t>MoneyGram</a:t>
            </a:r>
            <a:r>
              <a:rPr lang="de-DE" altLang="de-DE" dirty="0"/>
              <a:t> liegt mit seiner Entscheidung für neue Systeme &amp; Geschäftsprozesse goldrichtig</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11</a:t>
            </a:fld>
            <a:endParaRPr lang="en-US" dirty="0"/>
          </a:p>
        </p:txBody>
      </p:sp>
      <p:sp>
        <p:nvSpPr>
          <p:cNvPr id="27651" name="Rectangle 3"/>
          <p:cNvSpPr>
            <a:spLocks noGrp="1"/>
          </p:cNvSpPr>
          <p:nvPr>
            <p:ph sz="quarter" idx="12"/>
          </p:nvPr>
        </p:nvSpPr>
        <p:spPr/>
        <p:txBody>
          <a:bodyPr/>
          <a:lstStyle/>
          <a:p>
            <a:r>
              <a:rPr lang="de-DE" altLang="de-DE" dirty="0" smtClean="0"/>
              <a:t>Zeit für Planung regionaler Innovationen um 40% reduziert. Anpassung von Parametern anstatt Software neu zu entwickeln</a:t>
            </a:r>
          </a:p>
          <a:p>
            <a:r>
              <a:rPr lang="de-DE" altLang="de-DE" dirty="0" smtClean="0"/>
              <a:t>Zentrales Daten-Repository ermöglich Zeitersparnis von 80% für die Erstellung von Berichten</a:t>
            </a:r>
          </a:p>
          <a:p>
            <a:r>
              <a:rPr lang="de-DE" altLang="de-DE" dirty="0" smtClean="0"/>
              <a:t>Kosteneinsparung durch Konsolidierung von über 40 veralteten Systemen geht in die Millionen</a:t>
            </a:r>
          </a:p>
          <a:p>
            <a:r>
              <a:rPr lang="de-DE" altLang="de-DE" dirty="0" err="1" smtClean="0"/>
              <a:t>MoneyGram</a:t>
            </a:r>
            <a:r>
              <a:rPr lang="de-DE" altLang="de-DE" dirty="0" smtClean="0"/>
              <a:t> geht davon aus, dass sich Oracle-Software innerhalb eines Jahres amortisiert hat</a:t>
            </a:r>
          </a:p>
        </p:txBody>
      </p:sp>
      <p:sp>
        <p:nvSpPr>
          <p:cNvPr id="10" name="Untertitel 9"/>
          <p:cNvSpPr>
            <a:spLocks noGrp="1"/>
          </p:cNvSpPr>
          <p:nvPr>
            <p:ph type="subTitle" idx="13"/>
          </p:nvPr>
        </p:nvSpPr>
        <p:spPr>
          <a:xfrm>
            <a:off x="360363" y="1172918"/>
            <a:ext cx="8234362" cy="307777"/>
          </a:xfrm>
        </p:spPr>
        <p:txBody>
          <a:bodyPr/>
          <a:lstStyle/>
          <a:p>
            <a:r>
              <a:rPr lang="de-DE" dirty="0" smtClean="0"/>
              <a:t>Fallstudie</a:t>
            </a:r>
          </a:p>
        </p:txBody>
      </p:sp>
    </p:spTree>
    <p:extLst>
      <p:ext uri="{BB962C8B-B14F-4D97-AF65-F5344CB8AC3E}">
        <p14:creationId xmlns:p14="http://schemas.microsoft.com/office/powerpoint/2010/main" val="4071150701"/>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119</a:t>
            </a:fld>
            <a:endParaRPr lang="en-US" dirty="0"/>
          </a:p>
        </p:txBody>
      </p:sp>
      <p:sp>
        <p:nvSpPr>
          <p:cNvPr id="96259" name="Rectangle 3"/>
          <p:cNvSpPr>
            <a:spLocks noGrp="1" noChangeArrowheads="1"/>
          </p:cNvSpPr>
          <p:nvPr>
            <p:ph sz="quarter" idx="12"/>
          </p:nvPr>
        </p:nvSpPr>
        <p:spPr/>
        <p:txBody>
          <a:bodyPr>
            <a:normAutofit fontScale="700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b="1" dirty="0" smtClean="0"/>
              <a:t>Alternative Ansätze für die Systementwicklung</a:t>
            </a:r>
          </a:p>
          <a:p>
            <a:pPr lvl="1"/>
            <a:r>
              <a:rPr lang="de-DE" altLang="de-DE" dirty="0" smtClean="0"/>
              <a:t>Traditionelle Systementwicklung</a:t>
            </a:r>
          </a:p>
          <a:p>
            <a:pPr lvl="1"/>
            <a:r>
              <a:rPr lang="de-DE" altLang="de-DE" dirty="0" err="1" smtClean="0"/>
              <a:t>Prototyping</a:t>
            </a:r>
            <a:endParaRPr lang="de-DE" altLang="de-DE" dirty="0" smtClean="0"/>
          </a:p>
          <a:p>
            <a:pPr lvl="1"/>
            <a:r>
              <a:rPr lang="de-DE" altLang="de-DE" dirty="0" smtClean="0"/>
              <a:t>Flexible und agile Modelle der Entwicklung</a:t>
            </a:r>
          </a:p>
          <a:p>
            <a:pPr lvl="1"/>
            <a:r>
              <a:rPr lang="de-DE" altLang="de-DE" dirty="0" smtClean="0"/>
              <a:t>Projektmanagement mit </a:t>
            </a:r>
            <a:r>
              <a:rPr lang="de-DE" altLang="de-DE" dirty="0" err="1" smtClean="0"/>
              <a:t>Scrum</a:t>
            </a:r>
            <a:endParaRPr lang="de-DE" altLang="de-DE" dirty="0" smtClean="0"/>
          </a:p>
          <a:p>
            <a:pPr lvl="1"/>
            <a:r>
              <a:rPr lang="de-DE" altLang="de-DE" dirty="0" smtClean="0"/>
              <a:t>Standardanwendungssoftware</a:t>
            </a:r>
          </a:p>
          <a:p>
            <a:pPr lvl="1"/>
            <a:r>
              <a:rPr lang="de-DE" altLang="de-DE" b="1" dirty="0" smtClean="0"/>
              <a:t>Endbenutzerentwicklung</a:t>
            </a:r>
          </a:p>
          <a:p>
            <a:pPr lvl="1"/>
            <a:r>
              <a:rPr lang="de-DE" altLang="de-DE" dirty="0" smtClean="0"/>
              <a:t>Outsourcing</a:t>
            </a:r>
          </a:p>
          <a:p>
            <a:r>
              <a:rPr lang="de-DE" altLang="de-DE" dirty="0" smtClean="0"/>
              <a:t>Modellierungsansätze zur Unterstützung der Systementwicklung </a:t>
            </a:r>
          </a:p>
          <a:p>
            <a:r>
              <a:rPr lang="de-DE" altLang="de-DE" dirty="0" smtClean="0"/>
              <a:t>Herausforderungen bei Systementwicklung und </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2734975325"/>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p:nvPr>
        </p:nvSpPr>
        <p:spPr/>
        <p:txBody>
          <a:bodyPr/>
          <a:lstStyle/>
          <a:p>
            <a:r>
              <a:rPr lang="de-DE" altLang="de-DE" smtClean="0"/>
              <a:t>Endbenutzerentwicklung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120</a:t>
            </a:fld>
            <a:endParaRPr lang="en-US" dirty="0"/>
          </a:p>
        </p:txBody>
      </p:sp>
      <p:sp>
        <p:nvSpPr>
          <p:cNvPr id="122883" name="Rectangle 3"/>
          <p:cNvSpPr>
            <a:spLocks noGrp="1"/>
          </p:cNvSpPr>
          <p:nvPr>
            <p:ph sz="quarter" idx="12"/>
          </p:nvPr>
        </p:nvSpPr>
        <p:spPr/>
        <p:txBody>
          <a:bodyPr/>
          <a:lstStyle/>
          <a:p>
            <a:r>
              <a:rPr lang="de-DE" altLang="de-DE" dirty="0" smtClean="0"/>
              <a:t>Entwicklung von Informationssystemen mit Hilfe von Programmiersprachen der vierten Generation,  Grafiksprachen und PC-Softwaretools durch Endbenutzer</a:t>
            </a:r>
          </a:p>
          <a:p>
            <a:r>
              <a:rPr lang="de-DE" altLang="de-DE" dirty="0" smtClean="0"/>
              <a:t>oft </a:t>
            </a:r>
            <a:r>
              <a:rPr lang="de-DE" altLang="de-DE" dirty="0" smtClean="0"/>
              <a:t>sehr viel schneller als die traditionelle Systementwicklung</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35617483"/>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p:txBody>
          <a:bodyPr/>
          <a:lstStyle/>
          <a:p>
            <a:r>
              <a:rPr lang="de-DE" altLang="de-DE" smtClean="0"/>
              <a:t>Endbenutzerentwicklung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121</a:t>
            </a:fld>
            <a:endParaRPr lang="en-US" dirty="0"/>
          </a:p>
        </p:txBody>
      </p:sp>
      <p:sp>
        <p:nvSpPr>
          <p:cNvPr id="123907" name="Rectangle 3"/>
          <p:cNvSpPr>
            <a:spLocks noGrp="1"/>
          </p:cNvSpPr>
          <p:nvPr>
            <p:ph sz="quarter" idx="12"/>
          </p:nvPr>
        </p:nvSpPr>
        <p:spPr/>
        <p:txBody>
          <a:bodyPr/>
          <a:lstStyle/>
          <a:p>
            <a:r>
              <a:rPr lang="de-DE" dirty="0" smtClean="0"/>
              <a:t>die </a:t>
            </a:r>
            <a:r>
              <a:rPr lang="de-DE" dirty="0" smtClean="0"/>
              <a:t>Entwicklung von Informationssystemen durch Endbenutzer mit wenig oder keiner formalen Unterstützung durch </a:t>
            </a:r>
            <a:r>
              <a:rPr lang="de-DE" dirty="0" smtClean="0"/>
              <a:t>Technikspezialisten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32816205"/>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p:txBody>
          <a:bodyPr/>
          <a:lstStyle/>
          <a:p>
            <a:r>
              <a:rPr lang="de-DE" altLang="de-DE" smtClean="0"/>
              <a:t>Endbenutzerentwicklung im Vergleich zur traditionellen Systementwicklung</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122</a:t>
            </a:fld>
            <a:endParaRPr lang="en-US" dirty="0"/>
          </a:p>
        </p:txBody>
      </p:sp>
      <p:sp>
        <p:nvSpPr>
          <p:cNvPr id="14" name="Untertitel 13"/>
          <p:cNvSpPr>
            <a:spLocks noGrp="1"/>
          </p:cNvSpPr>
          <p:nvPr>
            <p:ph type="subTitle" idx="13"/>
          </p:nvPr>
        </p:nvSpPr>
        <p:spPr/>
        <p:txBody>
          <a:bodyPr/>
          <a:lstStyle/>
          <a:p>
            <a:endParaRPr lang="de-DE"/>
          </a:p>
        </p:txBody>
      </p:sp>
      <p:pic>
        <p:nvPicPr>
          <p:cNvPr id="2" name="Grafik 1"/>
          <p:cNvPicPr>
            <a:picLocks noChangeAspect="1"/>
          </p:cNvPicPr>
          <p:nvPr/>
        </p:nvPicPr>
        <p:blipFill>
          <a:blip r:embed="rId2"/>
          <a:stretch>
            <a:fillRect/>
          </a:stretch>
        </p:blipFill>
        <p:spPr>
          <a:xfrm>
            <a:off x="958977" y="1295400"/>
            <a:ext cx="7226046" cy="4983480"/>
          </a:xfrm>
          <a:prstGeom prst="rect">
            <a:avLst/>
          </a:prstGeom>
        </p:spPr>
      </p:pic>
      <p:sp>
        <p:nvSpPr>
          <p:cNvPr id="124932" name="Inhaltsplatzhalter 5"/>
          <p:cNvSpPr>
            <a:spLocks/>
          </p:cNvSpPr>
          <p:nvPr/>
        </p:nvSpPr>
        <p:spPr bwMode="auto">
          <a:xfrm>
            <a:off x="360363" y="6072188"/>
            <a:ext cx="164211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14.10</a:t>
            </a:r>
          </a:p>
        </p:txBody>
      </p:sp>
    </p:spTree>
    <p:extLst>
      <p:ext uri="{BB962C8B-B14F-4D97-AF65-F5344CB8AC3E}">
        <p14:creationId xmlns:p14="http://schemas.microsoft.com/office/powerpoint/2010/main" val="2483393768"/>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123</a:t>
            </a:fld>
            <a:endParaRPr lang="en-US" dirty="0"/>
          </a:p>
        </p:txBody>
      </p:sp>
      <p:sp>
        <p:nvSpPr>
          <p:cNvPr id="96259" name="Rectangle 3"/>
          <p:cNvSpPr>
            <a:spLocks noGrp="1" noChangeArrowheads="1"/>
          </p:cNvSpPr>
          <p:nvPr>
            <p:ph sz="quarter" idx="12"/>
          </p:nvPr>
        </p:nvSpPr>
        <p:spPr/>
        <p:txBody>
          <a:bodyPr>
            <a:normAutofit fontScale="700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b="1" dirty="0" smtClean="0"/>
              <a:t>Alternative Ansätze für die Systementwicklung</a:t>
            </a:r>
          </a:p>
          <a:p>
            <a:pPr lvl="1"/>
            <a:r>
              <a:rPr lang="de-DE" altLang="de-DE" dirty="0" smtClean="0"/>
              <a:t>Traditionelle Systementwicklung</a:t>
            </a:r>
          </a:p>
          <a:p>
            <a:pPr lvl="1"/>
            <a:r>
              <a:rPr lang="de-DE" altLang="de-DE" dirty="0" err="1" smtClean="0"/>
              <a:t>Prototyping</a:t>
            </a:r>
            <a:endParaRPr lang="de-DE" altLang="de-DE" dirty="0" smtClean="0"/>
          </a:p>
          <a:p>
            <a:pPr lvl="1"/>
            <a:r>
              <a:rPr lang="de-DE" altLang="de-DE" dirty="0" smtClean="0"/>
              <a:t>Flexible und agile Modelle der Entwicklung</a:t>
            </a:r>
          </a:p>
          <a:p>
            <a:pPr lvl="1"/>
            <a:r>
              <a:rPr lang="de-DE" altLang="de-DE" dirty="0" smtClean="0"/>
              <a:t>Projektmanagement mit </a:t>
            </a:r>
            <a:r>
              <a:rPr lang="de-DE" altLang="de-DE" dirty="0" err="1" smtClean="0"/>
              <a:t>Scrum</a:t>
            </a:r>
            <a:endParaRPr lang="de-DE" altLang="de-DE" dirty="0" smtClean="0"/>
          </a:p>
          <a:p>
            <a:pPr lvl="1"/>
            <a:r>
              <a:rPr lang="de-DE" altLang="de-DE" dirty="0" smtClean="0"/>
              <a:t>Standardanwendungssoftware</a:t>
            </a:r>
          </a:p>
          <a:p>
            <a:pPr lvl="1"/>
            <a:r>
              <a:rPr lang="de-DE" altLang="de-DE" dirty="0" smtClean="0"/>
              <a:t>Endbenutzerentwicklung</a:t>
            </a:r>
          </a:p>
          <a:p>
            <a:pPr lvl="1"/>
            <a:r>
              <a:rPr lang="de-DE" altLang="de-DE" b="1" dirty="0" smtClean="0"/>
              <a:t>Outsourcing</a:t>
            </a:r>
          </a:p>
          <a:p>
            <a:r>
              <a:rPr lang="de-DE" altLang="de-DE" dirty="0" smtClean="0"/>
              <a:t>Modellierungsansätze zur Unterstützung der Systementwicklung </a:t>
            </a:r>
          </a:p>
          <a:p>
            <a:r>
              <a:rPr lang="de-DE" altLang="de-DE" dirty="0" smtClean="0"/>
              <a:t>Herausforderungen bei Systementwicklung und </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4175762034"/>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de-DE" altLang="de-DE" smtClean="0"/>
              <a:t>Outsourcing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124</a:t>
            </a:fld>
            <a:endParaRPr lang="en-US" dirty="0"/>
          </a:p>
        </p:txBody>
      </p:sp>
      <p:sp>
        <p:nvSpPr>
          <p:cNvPr id="125955" name="Rectangle 3"/>
          <p:cNvSpPr>
            <a:spLocks noGrp="1"/>
          </p:cNvSpPr>
          <p:nvPr>
            <p:ph sz="quarter" idx="12"/>
          </p:nvPr>
        </p:nvSpPr>
        <p:spPr/>
        <p:txBody>
          <a:bodyPr/>
          <a:lstStyle/>
          <a:p>
            <a:r>
              <a:rPr lang="de-DE" altLang="de-DE" smtClean="0"/>
              <a:t>Beauftragung spezialisierter Unternehmen mit Erstellung / Betrieb von Informationssystemen</a:t>
            </a:r>
          </a:p>
          <a:p>
            <a:r>
              <a:rPr lang="de-DE" altLang="de-DE" smtClean="0"/>
              <a:t>Dienstleister profitiert von seiner wirtschaftlichen Größe und komplementären Kernkompetenzen</a:t>
            </a:r>
          </a:p>
          <a:p>
            <a:r>
              <a:rPr lang="de-DE" altLang="de-DE" smtClean="0"/>
              <a:t>Auftraggeber erhoffen sich höhere Flexibilität, Effizienz und bessere Möglichkeit, technischen Änderungen oder innovativen Geschäftspraktiken  besser folgen zu können</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04458063"/>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p:nvPr>
        </p:nvSpPr>
        <p:spPr/>
        <p:txBody>
          <a:bodyPr/>
          <a:lstStyle/>
          <a:p>
            <a:r>
              <a:rPr lang="de-DE" altLang="de-DE" smtClean="0"/>
              <a:t>Outsourcing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125</a:t>
            </a:fld>
            <a:endParaRPr lang="en-US" dirty="0"/>
          </a:p>
        </p:txBody>
      </p:sp>
      <p:sp>
        <p:nvSpPr>
          <p:cNvPr id="126979" name="Rectangle 3"/>
          <p:cNvSpPr>
            <a:spLocks noGrp="1"/>
          </p:cNvSpPr>
          <p:nvPr>
            <p:ph sz="quarter" idx="12"/>
          </p:nvPr>
        </p:nvSpPr>
        <p:spPr/>
        <p:txBody>
          <a:bodyPr/>
          <a:lstStyle/>
          <a:p>
            <a:r>
              <a:rPr lang="de-DE" dirty="0" smtClean="0"/>
              <a:t>der </a:t>
            </a:r>
            <a:r>
              <a:rPr lang="de-DE" dirty="0" smtClean="0"/>
              <a:t>Prozess, den Betrieb des Rechenzentrums, der Telekommunikationsnetzwerke oder der Anwendungsentwicklung an externe Anbieter </a:t>
            </a:r>
            <a:r>
              <a:rPr lang="de-DE" dirty="0" smtClean="0"/>
              <a:t>auszulagern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83816381"/>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p:nvPr>
        </p:nvSpPr>
        <p:spPr/>
        <p:txBody>
          <a:bodyPr/>
          <a:lstStyle/>
          <a:p>
            <a:r>
              <a:rPr lang="de-DE" altLang="de-DE" smtClean="0"/>
              <a:t>Vergleich der Ansätze zur Systementwicklung</a:t>
            </a:r>
            <a:endParaRPr lang="de-DE" altLang="de-DE" dirty="0" smtClean="0"/>
          </a:p>
        </p:txBody>
      </p:sp>
      <p:sp>
        <p:nvSpPr>
          <p:cNvPr id="5" name="Foliennummernplatzhalter 4"/>
          <p:cNvSpPr>
            <a:spLocks noGrp="1"/>
          </p:cNvSpPr>
          <p:nvPr>
            <p:ph type="sldNum" sz="quarter" idx="11"/>
          </p:nvPr>
        </p:nvSpPr>
        <p:spPr/>
        <p:txBody>
          <a:bodyPr/>
          <a:lstStyle/>
          <a:p>
            <a:fld id="{0D2F3B65-5D26-4378-875C-153D63999E65}" type="slidenum">
              <a:rPr lang="en-US" smtClean="0"/>
              <a:pPr/>
              <a:t>126</a:t>
            </a:fld>
            <a:endParaRPr lang="en-US" dirty="0"/>
          </a:p>
        </p:txBody>
      </p:sp>
      <p:sp>
        <p:nvSpPr>
          <p:cNvPr id="14" name="Untertitel 13"/>
          <p:cNvSpPr>
            <a:spLocks noGrp="1"/>
          </p:cNvSpPr>
          <p:nvPr>
            <p:ph type="subTitle" idx="13"/>
          </p:nvPr>
        </p:nvSpPr>
        <p:spPr/>
        <p:txBody>
          <a:bodyPr/>
          <a:lstStyle/>
          <a:p>
            <a:endParaRPr lang="de-DE"/>
          </a:p>
        </p:txBody>
      </p:sp>
      <p:pic>
        <p:nvPicPr>
          <p:cNvPr id="2" name="Grafik 1"/>
          <p:cNvPicPr>
            <a:picLocks noChangeAspect="1"/>
          </p:cNvPicPr>
          <p:nvPr/>
        </p:nvPicPr>
        <p:blipFill>
          <a:blip r:embed="rId2"/>
          <a:stretch>
            <a:fillRect/>
          </a:stretch>
        </p:blipFill>
        <p:spPr>
          <a:xfrm>
            <a:off x="350204" y="963023"/>
            <a:ext cx="8244522" cy="4975349"/>
          </a:xfrm>
          <a:prstGeom prst="rect">
            <a:avLst/>
          </a:prstGeom>
        </p:spPr>
      </p:pic>
      <p:pic>
        <p:nvPicPr>
          <p:cNvPr id="128006" name="Picture 7" descr="fortsetz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6052905"/>
            <a:ext cx="1733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419466"/>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p:nvPr>
        </p:nvSpPr>
        <p:spPr/>
        <p:txBody>
          <a:bodyPr/>
          <a:lstStyle/>
          <a:p>
            <a:r>
              <a:rPr lang="de-DE" altLang="de-DE" smtClean="0"/>
              <a:t>Vergleich der Ansätze zur Systementwicklung</a:t>
            </a:r>
            <a:endParaRPr lang="de-DE" altLang="de-DE" dirty="0" smtClean="0"/>
          </a:p>
        </p:txBody>
      </p:sp>
      <p:sp>
        <p:nvSpPr>
          <p:cNvPr id="5" name="Foliennummernplatzhalter 4"/>
          <p:cNvSpPr>
            <a:spLocks noGrp="1"/>
          </p:cNvSpPr>
          <p:nvPr>
            <p:ph type="sldNum" sz="quarter" idx="11"/>
          </p:nvPr>
        </p:nvSpPr>
        <p:spPr/>
        <p:txBody>
          <a:bodyPr/>
          <a:lstStyle/>
          <a:p>
            <a:fld id="{0D2F3B65-5D26-4378-875C-153D63999E65}" type="slidenum">
              <a:rPr lang="en-US" smtClean="0"/>
              <a:pPr/>
              <a:t>127</a:t>
            </a:fld>
            <a:endParaRPr lang="en-US" dirty="0"/>
          </a:p>
        </p:txBody>
      </p:sp>
      <p:sp>
        <p:nvSpPr>
          <p:cNvPr id="16" name="Untertitel 15"/>
          <p:cNvSpPr>
            <a:spLocks noGrp="1"/>
          </p:cNvSpPr>
          <p:nvPr>
            <p:ph type="subTitle" idx="13"/>
          </p:nvPr>
        </p:nvSpPr>
        <p:spPr/>
        <p:txBody>
          <a:bodyPr/>
          <a:lstStyle/>
          <a:p>
            <a:endParaRPr lang="de-DE"/>
          </a:p>
        </p:txBody>
      </p:sp>
      <p:pic>
        <p:nvPicPr>
          <p:cNvPr id="128006" name="Picture 7" descr="fortsetz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32" y="6093181"/>
            <a:ext cx="1733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3"/>
          <a:stretch>
            <a:fillRect/>
          </a:stretch>
        </p:blipFill>
        <p:spPr>
          <a:xfrm>
            <a:off x="377032" y="1649834"/>
            <a:ext cx="8217693" cy="4374415"/>
          </a:xfrm>
          <a:prstGeom prst="rect">
            <a:avLst/>
          </a:prstGeom>
        </p:spPr>
      </p:pic>
      <p:sp>
        <p:nvSpPr>
          <p:cNvPr id="7" name="Inhaltsplatzhalter 5"/>
          <p:cNvSpPr>
            <a:spLocks/>
          </p:cNvSpPr>
          <p:nvPr/>
        </p:nvSpPr>
        <p:spPr bwMode="auto">
          <a:xfrm>
            <a:off x="7456488" y="6036031"/>
            <a:ext cx="12858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Tabelle </a:t>
            </a:r>
            <a:r>
              <a:rPr lang="de-DE" altLang="de-DE" b="1" dirty="0" smtClean="0">
                <a:solidFill>
                  <a:schemeClr val="tx1"/>
                </a:solidFill>
                <a:latin typeface="+mj-lt"/>
              </a:rPr>
              <a:t>14.4</a:t>
            </a:r>
            <a:endParaRPr lang="de-DE" altLang="de-DE" b="1" dirty="0">
              <a:solidFill>
                <a:schemeClr val="tx1"/>
              </a:solidFill>
              <a:latin typeface="+mj-lt"/>
            </a:endParaRPr>
          </a:p>
        </p:txBody>
      </p:sp>
      <p:pic>
        <p:nvPicPr>
          <p:cNvPr id="4" name="Grafik 3"/>
          <p:cNvPicPr>
            <a:picLocks noChangeAspect="1"/>
          </p:cNvPicPr>
          <p:nvPr/>
        </p:nvPicPr>
        <p:blipFill>
          <a:blip r:embed="rId4"/>
          <a:stretch>
            <a:fillRect/>
          </a:stretch>
        </p:blipFill>
        <p:spPr>
          <a:xfrm>
            <a:off x="377032" y="1244168"/>
            <a:ext cx="8232615" cy="405665"/>
          </a:xfrm>
          <a:prstGeom prst="rect">
            <a:avLst/>
          </a:prstGeom>
        </p:spPr>
      </p:pic>
    </p:spTree>
    <p:extLst>
      <p:ext uri="{BB962C8B-B14F-4D97-AF65-F5344CB8AC3E}">
        <p14:creationId xmlns:p14="http://schemas.microsoft.com/office/powerpoint/2010/main" val="219635924"/>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title"/>
          </p:nvPr>
        </p:nvSpPr>
        <p:spPr/>
        <p:txBody>
          <a:bodyPr/>
          <a:lstStyle/>
          <a:p>
            <a:r>
              <a:rPr lang="de-DE" altLang="de-DE" smtClean="0"/>
              <a:t>Vergleich der Ansätze zur Systementwicklung</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128</a:t>
            </a:fld>
            <a:endParaRPr lang="en-US" dirty="0"/>
          </a:p>
        </p:txBody>
      </p:sp>
      <p:sp>
        <p:nvSpPr>
          <p:cNvPr id="16" name="Untertitel 15"/>
          <p:cNvSpPr>
            <a:spLocks noGrp="1"/>
          </p:cNvSpPr>
          <p:nvPr>
            <p:ph type="subTitle" idx="13"/>
          </p:nvPr>
        </p:nvSpPr>
        <p:spPr/>
        <p:txBody>
          <a:bodyPr/>
          <a:lstStyle/>
          <a:p>
            <a:endParaRPr lang="de-DE"/>
          </a:p>
        </p:txBody>
      </p:sp>
      <p:pic>
        <p:nvPicPr>
          <p:cNvPr id="2" name="Grafik 1"/>
          <p:cNvPicPr>
            <a:picLocks noChangeAspect="1"/>
          </p:cNvPicPr>
          <p:nvPr/>
        </p:nvPicPr>
        <p:blipFill>
          <a:blip r:embed="rId2"/>
          <a:stretch>
            <a:fillRect/>
          </a:stretch>
        </p:blipFill>
        <p:spPr>
          <a:xfrm>
            <a:off x="365125" y="1981995"/>
            <a:ext cx="8229600" cy="1832793"/>
          </a:xfrm>
          <a:prstGeom prst="rect">
            <a:avLst/>
          </a:prstGeom>
        </p:spPr>
      </p:pic>
      <p:pic>
        <p:nvPicPr>
          <p:cNvPr id="10" name="Grafik 9"/>
          <p:cNvPicPr>
            <a:picLocks noChangeAspect="1"/>
          </p:cNvPicPr>
          <p:nvPr/>
        </p:nvPicPr>
        <p:blipFill>
          <a:blip r:embed="rId3"/>
          <a:stretch>
            <a:fillRect/>
          </a:stretch>
        </p:blipFill>
        <p:spPr>
          <a:xfrm>
            <a:off x="369411" y="1576689"/>
            <a:ext cx="8244000" cy="406226"/>
          </a:xfrm>
          <a:prstGeom prst="rect">
            <a:avLst/>
          </a:prstGeom>
        </p:spPr>
      </p:pic>
      <p:sp>
        <p:nvSpPr>
          <p:cNvPr id="18" name="Inhaltsplatzhalter 5"/>
          <p:cNvSpPr>
            <a:spLocks/>
          </p:cNvSpPr>
          <p:nvPr/>
        </p:nvSpPr>
        <p:spPr bwMode="auto">
          <a:xfrm>
            <a:off x="7456488" y="6036031"/>
            <a:ext cx="12858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Tabelle </a:t>
            </a:r>
            <a:r>
              <a:rPr lang="de-DE" altLang="de-DE" b="1" dirty="0" smtClean="0">
                <a:solidFill>
                  <a:schemeClr val="tx1"/>
                </a:solidFill>
                <a:latin typeface="+mj-lt"/>
              </a:rPr>
              <a:t>14.4</a:t>
            </a:r>
            <a:endParaRPr lang="de-DE" altLang="de-DE" b="1" dirty="0">
              <a:solidFill>
                <a:schemeClr val="tx1"/>
              </a:solidFill>
              <a:latin typeface="+mj-lt"/>
            </a:endParaRPr>
          </a:p>
        </p:txBody>
      </p:sp>
    </p:spTree>
    <p:extLst>
      <p:ext uri="{BB962C8B-B14F-4D97-AF65-F5344CB8AC3E}">
        <p14:creationId xmlns:p14="http://schemas.microsoft.com/office/powerpoint/2010/main" val="1979064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de-DE" altLang="de-DE" smtClean="0"/>
              <a:t>Herausforderungen für das Management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12</a:t>
            </a:fld>
            <a:endParaRPr lang="en-US" dirty="0"/>
          </a:p>
        </p:txBody>
      </p:sp>
      <p:sp>
        <p:nvSpPr>
          <p:cNvPr id="29699" name="Rectangle 3"/>
          <p:cNvSpPr>
            <a:spLocks noGrp="1"/>
          </p:cNvSpPr>
          <p:nvPr>
            <p:ph sz="quarter" idx="12"/>
          </p:nvPr>
        </p:nvSpPr>
        <p:spPr/>
        <p:txBody>
          <a:bodyPr/>
          <a:lstStyle/>
          <a:p>
            <a:r>
              <a:rPr lang="de-DE" altLang="de-DE" smtClean="0"/>
              <a:t>Analyse der Probleme der bestehenden Informationssysteme</a:t>
            </a:r>
          </a:p>
          <a:p>
            <a:r>
              <a:rPr lang="de-DE" altLang="de-DE" smtClean="0"/>
              <a:t>Ermittlung der Informationsanforderungen, Auswahl einer geeigneten Technologie</a:t>
            </a:r>
          </a:p>
          <a:p>
            <a:r>
              <a:rPr lang="de-DE" altLang="de-DE" smtClean="0"/>
              <a:t>Neudefinition von Geschäftsprozessen und Jobs</a:t>
            </a:r>
          </a:p>
          <a:p>
            <a:r>
              <a:rPr lang="de-DE" altLang="de-DE" smtClean="0"/>
              <a:t>Überwachung der Systemerstellung und Abwägung von Kosten und Nutzen</a:t>
            </a:r>
            <a:endParaRPr lang="de-DE" altLang="de-DE" dirty="0" smtClean="0"/>
          </a:p>
        </p:txBody>
      </p:sp>
      <p:sp>
        <p:nvSpPr>
          <p:cNvPr id="10" name="Untertitel 9"/>
          <p:cNvSpPr>
            <a:spLocks noGrp="1"/>
          </p:cNvSpPr>
          <p:nvPr>
            <p:ph type="subTitle" idx="13"/>
          </p:nvPr>
        </p:nvSpPr>
        <p:spPr/>
        <p:txBody>
          <a:bodyPr/>
          <a:lstStyle/>
          <a:p>
            <a:r>
              <a:rPr lang="de-DE" dirty="0" smtClean="0"/>
              <a:t>Blickpunkt Management</a:t>
            </a:r>
            <a:endParaRPr lang="de-DE" dirty="0"/>
          </a:p>
        </p:txBody>
      </p:sp>
    </p:spTree>
    <p:extLst>
      <p:ext uri="{BB962C8B-B14F-4D97-AF65-F5344CB8AC3E}">
        <p14:creationId xmlns:p14="http://schemas.microsoft.com/office/powerpoint/2010/main" val="2287664710"/>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p:txBody>
          <a:bodyPr/>
          <a:lstStyle/>
          <a:p>
            <a:r>
              <a:rPr lang="de-DE" altLang="de-DE" dirty="0" smtClean="0"/>
              <a:t>Gründe für Outsourcing der Systementwicklung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129</a:t>
            </a:fld>
            <a:endParaRPr lang="en-US" dirty="0"/>
          </a:p>
        </p:txBody>
      </p:sp>
      <p:sp>
        <p:nvSpPr>
          <p:cNvPr id="130051" name="Rectangle 3"/>
          <p:cNvSpPr>
            <a:spLocks noGrp="1" noChangeArrowheads="1"/>
          </p:cNvSpPr>
          <p:nvPr>
            <p:ph sz="quarter" idx="12"/>
          </p:nvPr>
        </p:nvSpPr>
        <p:spPr/>
        <p:txBody>
          <a:bodyPr/>
          <a:lstStyle/>
          <a:p>
            <a:r>
              <a:rPr lang="de-DE" altLang="de-DE" dirty="0" smtClean="0"/>
              <a:t>Fragen zur Fallstudie (S. 908):</a:t>
            </a:r>
          </a:p>
          <a:p>
            <a:pPr lvl="1"/>
            <a:r>
              <a:rPr lang="de-DE" altLang="de-DE" dirty="0" smtClean="0"/>
              <a:t>Welche Vorteile verschafft sich das Management durch das Outsourcing?</a:t>
            </a:r>
          </a:p>
          <a:p>
            <a:pPr lvl="1"/>
            <a:r>
              <a:rPr lang="de-DE" altLang="de-DE" dirty="0" smtClean="0"/>
              <a:t>Welche Probleme in Hinblick auf Management, Organisation und Technik müssen berücksichtigt werden, wenn man entscheidet, ob ein Outsourcing der Systementwicklung stattfinden soll?</a:t>
            </a:r>
          </a:p>
        </p:txBody>
      </p:sp>
      <p:sp>
        <p:nvSpPr>
          <p:cNvPr id="10" name="Untertitel 9"/>
          <p:cNvSpPr>
            <a:spLocks noGrp="1"/>
          </p:cNvSpPr>
          <p:nvPr>
            <p:ph type="subTitle" idx="13"/>
          </p:nvPr>
        </p:nvSpPr>
        <p:spPr/>
        <p:txBody>
          <a:bodyPr/>
          <a:lstStyle/>
          <a:p>
            <a:r>
              <a:rPr lang="de-DE" dirty="0" smtClean="0"/>
              <a:t>Blickpunkt Management</a:t>
            </a:r>
            <a:endParaRPr lang="de-DE" dirty="0"/>
          </a:p>
        </p:txBody>
      </p:sp>
    </p:spTree>
    <p:extLst>
      <p:ext uri="{BB962C8B-B14F-4D97-AF65-F5344CB8AC3E}">
        <p14:creationId xmlns:p14="http://schemas.microsoft.com/office/powerpoint/2010/main" val="1187275656"/>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130</a:t>
            </a:fld>
            <a:endParaRPr lang="en-US" dirty="0"/>
          </a:p>
        </p:txBody>
      </p:sp>
      <p:sp>
        <p:nvSpPr>
          <p:cNvPr id="131075" name="Rectangle 3"/>
          <p:cNvSpPr>
            <a:spLocks noGrp="1"/>
          </p:cNvSpPr>
          <p:nvPr>
            <p:ph sz="quarter" idx="12"/>
          </p:nvPr>
        </p:nvSpPr>
        <p:spPr/>
        <p:txBody>
          <a:bodyPr>
            <a:normAutofit fontScale="775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dirty="0" smtClean="0"/>
              <a:t>Alternative Ansätze für die Systementwicklung</a:t>
            </a:r>
          </a:p>
          <a:p>
            <a:r>
              <a:rPr lang="de-DE" altLang="de-DE" b="1" dirty="0" smtClean="0"/>
              <a:t>Modellierungsansätze zur Unterstützung der Systementwicklung </a:t>
            </a:r>
          </a:p>
          <a:p>
            <a:pPr lvl="1"/>
            <a:r>
              <a:rPr lang="de-DE" altLang="de-DE" dirty="0" smtClean="0"/>
              <a:t>Objektorientierter Ansatz,</a:t>
            </a:r>
            <a:br>
              <a:rPr lang="de-DE" altLang="de-DE" dirty="0" smtClean="0"/>
            </a:br>
            <a:r>
              <a:rPr lang="de-DE" altLang="de-DE" dirty="0" smtClean="0"/>
              <a:t>Beispiel Unified Modeling Language (UML)</a:t>
            </a:r>
          </a:p>
          <a:p>
            <a:pPr lvl="1"/>
            <a:r>
              <a:rPr lang="de-DE" altLang="de-DE" dirty="0" smtClean="0"/>
              <a:t>Geschäftsprozessorientierter Ansatz,</a:t>
            </a:r>
            <a:br>
              <a:rPr lang="de-DE" altLang="de-DE" dirty="0" smtClean="0"/>
            </a:br>
            <a:r>
              <a:rPr lang="de-DE" altLang="de-DE" dirty="0" smtClean="0"/>
              <a:t>Beispiel Architektur integrierter Informationssysteme (ARIS)</a:t>
            </a:r>
          </a:p>
          <a:p>
            <a:pPr lvl="1"/>
            <a:r>
              <a:rPr lang="de-DE" altLang="de-DE" dirty="0" smtClean="0"/>
              <a:t>Business </a:t>
            </a:r>
            <a:r>
              <a:rPr lang="de-DE" altLang="de-DE" dirty="0" err="1" smtClean="0"/>
              <a:t>Process</a:t>
            </a:r>
            <a:r>
              <a:rPr lang="de-DE" altLang="de-DE" dirty="0" smtClean="0"/>
              <a:t> </a:t>
            </a:r>
            <a:r>
              <a:rPr lang="de-DE" altLang="de-DE" dirty="0" err="1" smtClean="0"/>
              <a:t>Modelling</a:t>
            </a:r>
            <a:r>
              <a:rPr lang="de-DE" altLang="de-DE" dirty="0" smtClean="0"/>
              <a:t> Notation (BPMN)</a:t>
            </a:r>
          </a:p>
          <a:p>
            <a:r>
              <a:rPr lang="de-DE" altLang="de-DE" dirty="0" smtClean="0"/>
              <a:t>Herausforderungen bei Systementwicklung und </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862154799"/>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p:txBody>
          <a:bodyPr/>
          <a:lstStyle/>
          <a:p>
            <a:r>
              <a:rPr lang="de-DE" altLang="de-DE" smtClean="0"/>
              <a:t>Modelle im Systementwicklungsprozess</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131</a:t>
            </a:fld>
            <a:endParaRPr lang="en-US" dirty="0"/>
          </a:p>
        </p:txBody>
      </p:sp>
      <p:sp>
        <p:nvSpPr>
          <p:cNvPr id="132099" name="Rectangle 3"/>
          <p:cNvSpPr>
            <a:spLocks noGrp="1"/>
          </p:cNvSpPr>
          <p:nvPr>
            <p:ph sz="quarter" idx="12"/>
          </p:nvPr>
        </p:nvSpPr>
        <p:spPr/>
        <p:txBody>
          <a:bodyPr/>
          <a:lstStyle/>
          <a:p>
            <a:r>
              <a:rPr lang="de-DE" altLang="de-DE" smtClean="0"/>
              <a:t>Gestaltung von Informationssystemen im Rahmen des Systementwicklungsprozesses wird durch Modelle unterstützt</a:t>
            </a:r>
          </a:p>
          <a:p>
            <a:pPr lvl="1"/>
            <a:r>
              <a:rPr lang="de-DE" altLang="de-DE" smtClean="0"/>
              <a:t>Fachkonzept: Zusammenfassung aller Modelle in der Systemanalysephase</a:t>
            </a:r>
          </a:p>
          <a:p>
            <a:pPr lvl="1"/>
            <a:r>
              <a:rPr lang="de-DE" altLang="de-DE" smtClean="0"/>
              <a:t>DV-Konzept: (technische) Konkretisierung des Fachkonzepts im Laufe des Systementwurfs</a:t>
            </a:r>
          </a:p>
          <a:p>
            <a:pPr lvl="1"/>
            <a:r>
              <a:rPr lang="de-DE" altLang="de-DE" smtClean="0"/>
              <a:t>Sichten: verschiedene Teilmodelle des Informationssystems, die sich an unterschiedliche Personen im Unternehmen richten</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97714083"/>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p:nvPr>
        </p:nvSpPr>
        <p:spPr/>
        <p:txBody>
          <a:bodyPr/>
          <a:lstStyle/>
          <a:p>
            <a:r>
              <a:rPr lang="de-DE" altLang="de-DE" dirty="0" smtClean="0"/>
              <a:t>Computer-</a:t>
            </a:r>
            <a:r>
              <a:rPr lang="de-DE" altLang="de-DE" dirty="0" err="1" smtClean="0"/>
              <a:t>Aided</a:t>
            </a:r>
            <a:r>
              <a:rPr lang="de-DE" altLang="de-DE" dirty="0" smtClean="0"/>
              <a:t> Software Engineering  (CASE)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132</a:t>
            </a:fld>
            <a:endParaRPr lang="en-US" dirty="0"/>
          </a:p>
        </p:txBody>
      </p:sp>
      <p:sp>
        <p:nvSpPr>
          <p:cNvPr id="133123" name="Rectangle 3"/>
          <p:cNvSpPr>
            <a:spLocks noGrp="1"/>
          </p:cNvSpPr>
          <p:nvPr>
            <p:ph sz="quarter" idx="12"/>
          </p:nvPr>
        </p:nvSpPr>
        <p:spPr/>
        <p:txBody>
          <a:bodyPr/>
          <a:lstStyle/>
          <a:p>
            <a:r>
              <a:rPr lang="de-DE" altLang="de-DE" dirty="0" smtClean="0"/>
              <a:t>Computer-</a:t>
            </a:r>
            <a:r>
              <a:rPr lang="de-DE" altLang="de-DE" dirty="0" err="1" smtClean="0"/>
              <a:t>Aided</a:t>
            </a:r>
            <a:r>
              <a:rPr lang="de-DE" altLang="de-DE" dirty="0" smtClean="0"/>
              <a:t> Software Engineering (CASE ) </a:t>
            </a:r>
            <a:r>
              <a:rPr lang="de-DE" altLang="de-DE" dirty="0" smtClean="0"/>
              <a:t>stellt </a:t>
            </a:r>
            <a:r>
              <a:rPr lang="de-DE" altLang="de-DE" dirty="0" smtClean="0"/>
              <a:t>Softwarewerkzeuge zum Automatisieren oder zumindest zur Unterstützung der beschriebenen Ansätze für die Systementwicklung zur Verfügung</a:t>
            </a:r>
          </a:p>
          <a:p>
            <a:r>
              <a:rPr lang="de-DE" altLang="de-DE" dirty="0"/>
              <a:t>a</a:t>
            </a:r>
            <a:r>
              <a:rPr lang="de-DE" altLang="de-DE" dirty="0" smtClean="0"/>
              <a:t>ls </a:t>
            </a:r>
            <a:r>
              <a:rPr lang="de-DE" altLang="de-DE" dirty="0" smtClean="0"/>
              <a:t>CASE-Werkzeuge lassen sich alle Softwareprodukte bezeichnen, die zumindest einzelne Funktionen anbieten, die bei der Entwicklung von Software benötigt werden</a:t>
            </a:r>
          </a:p>
        </p:txBody>
      </p:sp>
      <p:sp>
        <p:nvSpPr>
          <p:cNvPr id="10" name="Untertitel 9"/>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1357430534"/>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p:txBody>
          <a:bodyPr/>
          <a:lstStyle/>
          <a:p>
            <a:r>
              <a:rPr lang="de-DE" altLang="de-DE" dirty="0" smtClean="0"/>
              <a:t>Computer-</a:t>
            </a:r>
            <a:r>
              <a:rPr lang="de-DE" altLang="de-DE" dirty="0" err="1" smtClean="0"/>
              <a:t>Aided</a:t>
            </a:r>
            <a:r>
              <a:rPr lang="de-DE" altLang="de-DE" dirty="0" smtClean="0"/>
              <a:t> Software Engineering  (CASE)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133</a:t>
            </a:fld>
            <a:endParaRPr lang="en-US" dirty="0"/>
          </a:p>
        </p:txBody>
      </p:sp>
      <p:sp>
        <p:nvSpPr>
          <p:cNvPr id="134147" name="Rectangle 3"/>
          <p:cNvSpPr>
            <a:spLocks noGrp="1"/>
          </p:cNvSpPr>
          <p:nvPr>
            <p:ph sz="quarter" idx="12"/>
          </p:nvPr>
        </p:nvSpPr>
        <p:spPr/>
        <p:txBody>
          <a:bodyPr/>
          <a:lstStyle/>
          <a:p>
            <a:r>
              <a:rPr lang="de-DE" altLang="de-DE" dirty="0" smtClean="0"/>
              <a:t>funktional </a:t>
            </a:r>
            <a:r>
              <a:rPr lang="de-DE" altLang="de-DE" dirty="0" smtClean="0"/>
              <a:t>umfangreiche Werkzeuge bezeichnet man als Softwareentwicklungsumgebungen (SEU), CASE-Umgebungen oder integrierte Entwicklungsumgebung (Integrated Development Environment – IDE)</a:t>
            </a:r>
          </a:p>
          <a:p>
            <a:r>
              <a:rPr lang="de-DE" altLang="de-DE" dirty="0" smtClean="0"/>
              <a:t>CASE-Werkzeuge erleichtern die Erstellung einer klaren Dokumentation und die Koordination von teambasierten Entwicklungsbemühungen</a:t>
            </a:r>
          </a:p>
          <a:p>
            <a:r>
              <a:rPr lang="de-DE" altLang="de-DE" dirty="0" smtClean="0"/>
              <a:t>Teammitglieder können ihre Arbeit gemeinsam nutzen, weil jeder problemlos auf die Dateien der anderen zugreifen kann</a:t>
            </a:r>
          </a:p>
        </p:txBody>
      </p:sp>
      <p:sp>
        <p:nvSpPr>
          <p:cNvPr id="10" name="Untertitel 9"/>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3647139261"/>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r>
              <a:rPr lang="de-DE" altLang="de-DE" dirty="0" smtClean="0"/>
              <a:t>Computer-</a:t>
            </a:r>
            <a:r>
              <a:rPr lang="de-DE" altLang="de-DE" dirty="0" err="1" smtClean="0"/>
              <a:t>Aided</a:t>
            </a:r>
            <a:r>
              <a:rPr lang="de-DE" altLang="de-DE" dirty="0" smtClean="0"/>
              <a:t> Software Engineering  (CASE)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134</a:t>
            </a:fld>
            <a:endParaRPr lang="en-US" dirty="0"/>
          </a:p>
        </p:txBody>
      </p:sp>
      <p:sp>
        <p:nvSpPr>
          <p:cNvPr id="128003" name="Rectangle 3"/>
          <p:cNvSpPr>
            <a:spLocks noGrp="1"/>
          </p:cNvSpPr>
          <p:nvPr>
            <p:ph sz="quarter" idx="12"/>
          </p:nvPr>
        </p:nvSpPr>
        <p:spPr/>
        <p:txBody>
          <a:bodyPr>
            <a:normAutofit lnSpcReduction="10000"/>
          </a:bodyPr>
          <a:lstStyle/>
          <a:p>
            <a:r>
              <a:rPr lang="de-DE" altLang="de-DE" dirty="0" smtClean="0"/>
              <a:t>im </a:t>
            </a:r>
            <a:r>
              <a:rPr lang="de-DE" altLang="de-DE" dirty="0" smtClean="0"/>
              <a:t>Allgemeinen versuchen CASE-Werkzeuge, Produktivität und Qualität wie folgt zu erhöhen:</a:t>
            </a:r>
          </a:p>
          <a:p>
            <a:pPr lvl="1"/>
            <a:r>
              <a:rPr lang="de-DE" altLang="de-DE" dirty="0" smtClean="0"/>
              <a:t>Durchsetzen einer standardmäßigen Entwicklungsmethodologie und Entwicklungsdisziplin</a:t>
            </a:r>
          </a:p>
          <a:p>
            <a:pPr lvl="1"/>
            <a:r>
              <a:rPr lang="de-DE" altLang="de-DE" dirty="0" smtClean="0"/>
              <a:t>Verbessern der Kommunikation zwischen Benutzern und Fachleuten</a:t>
            </a:r>
          </a:p>
          <a:p>
            <a:pPr lvl="1"/>
            <a:r>
              <a:rPr lang="de-DE" altLang="de-DE" dirty="0" smtClean="0"/>
              <a:t>Organisieren der Entwicklungskomponenten und Gewährleistung eines bequemen Zugriffs auf sie über ein Entwicklungs-Repository</a:t>
            </a:r>
          </a:p>
          <a:p>
            <a:pPr lvl="1"/>
            <a:r>
              <a:rPr lang="de-DE" altLang="de-DE" dirty="0" smtClean="0"/>
              <a:t>Automatisieren von mühsamen und fehleranfälligen Analyse- und Entwicklungsabschnitten</a:t>
            </a:r>
          </a:p>
          <a:p>
            <a:pPr lvl="1"/>
            <a:r>
              <a:rPr lang="de-DE" altLang="de-DE" i="1" dirty="0" smtClean="0"/>
              <a:t>Fortsetzung auf nächster Folie</a:t>
            </a:r>
          </a:p>
        </p:txBody>
      </p:sp>
      <p:sp>
        <p:nvSpPr>
          <p:cNvPr id="10" name="Untertitel 9"/>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1023622179"/>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r>
              <a:rPr lang="de-DE" altLang="de-DE" dirty="0" smtClean="0"/>
              <a:t>Computer-</a:t>
            </a:r>
            <a:r>
              <a:rPr lang="de-DE" altLang="de-DE" dirty="0" err="1" smtClean="0"/>
              <a:t>Aided</a:t>
            </a:r>
            <a:r>
              <a:rPr lang="de-DE" altLang="de-DE" dirty="0" smtClean="0"/>
              <a:t> Software Engineering  (CASE)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135</a:t>
            </a:fld>
            <a:endParaRPr lang="en-US" dirty="0"/>
          </a:p>
        </p:txBody>
      </p:sp>
      <p:sp>
        <p:nvSpPr>
          <p:cNvPr id="128003" name="Rectangle 3"/>
          <p:cNvSpPr>
            <a:spLocks noGrp="1"/>
          </p:cNvSpPr>
          <p:nvPr>
            <p:ph sz="quarter" idx="12"/>
          </p:nvPr>
        </p:nvSpPr>
        <p:spPr/>
        <p:txBody>
          <a:bodyPr>
            <a:normAutofit/>
          </a:bodyPr>
          <a:lstStyle/>
          <a:p>
            <a:pPr lvl="1"/>
            <a:r>
              <a:rPr lang="de-DE" altLang="de-DE" dirty="0" smtClean="0"/>
              <a:t>Automatisieren von Code-Generierung sowie Testen</a:t>
            </a:r>
          </a:p>
          <a:p>
            <a:pPr lvl="1"/>
            <a:r>
              <a:rPr lang="de-DE" altLang="de-DE" dirty="0" smtClean="0"/>
              <a:t>Integration von Aktivitäten der Programmierung, des Testens und der Fehlerbehebung (Debugging)</a:t>
            </a:r>
          </a:p>
          <a:p>
            <a:pPr lvl="1"/>
            <a:r>
              <a:rPr lang="de-DE" altLang="de-DE" dirty="0" smtClean="0"/>
              <a:t>bei </a:t>
            </a:r>
            <a:r>
              <a:rPr lang="de-DE" altLang="de-DE" dirty="0" smtClean="0"/>
              <a:t>sehr fortgeschrittenen Werkzeugen: Bereitstellen von Schnittstellen für die Datenauswertung, um z. B. das Controlling der Softwareentwicklung zu unterstützen</a:t>
            </a:r>
          </a:p>
          <a:p>
            <a:pPr lvl="1"/>
            <a:r>
              <a:rPr lang="de-DE" altLang="de-DE" dirty="0" smtClean="0"/>
              <a:t>Unterstützung der </a:t>
            </a:r>
            <a:r>
              <a:rPr lang="de-DE" altLang="de-DE" dirty="0" err="1" smtClean="0"/>
              <a:t>Versionierung</a:t>
            </a:r>
            <a:r>
              <a:rPr lang="de-DE" altLang="de-DE" dirty="0" smtClean="0"/>
              <a:t> von Quelltexten und Begleitdokumenten</a:t>
            </a:r>
          </a:p>
          <a:p>
            <a:pPr lvl="1"/>
            <a:r>
              <a:rPr lang="de-DE" altLang="de-DE" dirty="0" smtClean="0"/>
              <a:t>Integration von Modellierungswerkzeugen</a:t>
            </a:r>
          </a:p>
        </p:txBody>
      </p:sp>
      <p:sp>
        <p:nvSpPr>
          <p:cNvPr id="10" name="Untertitel 9"/>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1897165626"/>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p:txBody>
          <a:bodyPr/>
          <a:lstStyle/>
          <a:p>
            <a:r>
              <a:rPr lang="de-DE" altLang="de-DE" dirty="0" smtClean="0"/>
              <a:t>Modellbegriff</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136</a:t>
            </a:fld>
            <a:endParaRPr lang="en-US" dirty="0"/>
          </a:p>
        </p:txBody>
      </p:sp>
      <p:sp>
        <p:nvSpPr>
          <p:cNvPr id="136195" name="Rectangle 3"/>
          <p:cNvSpPr>
            <a:spLocks noGrp="1"/>
          </p:cNvSpPr>
          <p:nvPr>
            <p:ph sz="quarter" idx="12"/>
          </p:nvPr>
        </p:nvSpPr>
        <p:spPr/>
        <p:txBody>
          <a:bodyPr>
            <a:normAutofit fontScale="92500"/>
          </a:bodyPr>
          <a:lstStyle/>
          <a:p>
            <a:r>
              <a:rPr lang="de-DE" altLang="de-DE" dirty="0" smtClean="0"/>
              <a:t>Modelle sind Repräsentationen</a:t>
            </a:r>
          </a:p>
          <a:p>
            <a:r>
              <a:rPr lang="de-DE" altLang="de-DE" dirty="0" smtClean="0"/>
              <a:t>sie </a:t>
            </a:r>
            <a:r>
              <a:rPr lang="de-DE" altLang="de-DE" dirty="0" smtClean="0"/>
              <a:t>repräsentieren ihre Originale aber in der Regel immer nur </a:t>
            </a:r>
          </a:p>
          <a:p>
            <a:pPr lvl="1"/>
            <a:r>
              <a:rPr lang="de-DE" altLang="de-DE" dirty="0" smtClean="0"/>
              <a:t>für bestimmte (erkennende oder handelnde) Subjekte (die Modellbenutzer)</a:t>
            </a:r>
          </a:p>
          <a:p>
            <a:pPr lvl="1"/>
            <a:r>
              <a:rPr lang="de-DE" altLang="de-DE" dirty="0" smtClean="0"/>
              <a:t>innerhalb bestimmter Zeitspannen </a:t>
            </a:r>
          </a:p>
          <a:p>
            <a:pPr lvl="1"/>
            <a:r>
              <a:rPr lang="de-DE" altLang="de-DE" dirty="0" smtClean="0"/>
              <a:t>unter Einschränkung auf bestimmte (gedankliche und tatsächliche) Operationen </a:t>
            </a:r>
          </a:p>
          <a:p>
            <a:r>
              <a:rPr lang="de-DE" altLang="de-DE" dirty="0" smtClean="0"/>
              <a:t>in </a:t>
            </a:r>
            <a:r>
              <a:rPr lang="de-DE" altLang="de-DE" dirty="0" smtClean="0"/>
              <a:t>der Wirtschaftsinformatik dienen Modelle vorwiegend der Beschreibung realer, soziotechnischer Systeme, ihrer Strukturen und Prozesse (Schütte, 2001)</a:t>
            </a:r>
          </a:p>
        </p:txBody>
      </p:sp>
      <p:sp>
        <p:nvSpPr>
          <p:cNvPr id="10" name="Untertitel 9"/>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4292359581"/>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p:txBody>
          <a:bodyPr/>
          <a:lstStyle/>
          <a:p>
            <a:r>
              <a:rPr lang="de-DE" altLang="de-DE" smtClean="0"/>
              <a:t>Fachkonzept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137</a:t>
            </a:fld>
            <a:endParaRPr lang="en-US" dirty="0"/>
          </a:p>
        </p:txBody>
      </p:sp>
      <p:sp>
        <p:nvSpPr>
          <p:cNvPr id="137219" name="Rectangle 3"/>
          <p:cNvSpPr>
            <a:spLocks noGrp="1"/>
          </p:cNvSpPr>
          <p:nvPr>
            <p:ph sz="quarter" idx="12"/>
          </p:nvPr>
        </p:nvSpPr>
        <p:spPr/>
        <p:txBody>
          <a:bodyPr/>
          <a:lstStyle/>
          <a:p>
            <a:r>
              <a:rPr lang="de-DE" dirty="0" smtClean="0"/>
              <a:t>Zusammenfassung der fachlichen Aspekte, die für das Verständnis der Interaktionen mit den Nutzern und die Erfüllung ihrer Anforderungen notwendig </a:t>
            </a:r>
            <a:r>
              <a:rPr lang="de-DE" dirty="0" smtClean="0"/>
              <a:t>sind</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40544057"/>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p:txBody>
          <a:bodyPr/>
          <a:lstStyle/>
          <a:p>
            <a:r>
              <a:rPr lang="de-DE" altLang="de-DE" smtClean="0"/>
              <a:t>DV-Konzept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138</a:t>
            </a:fld>
            <a:endParaRPr lang="en-US" dirty="0"/>
          </a:p>
        </p:txBody>
      </p:sp>
      <p:sp>
        <p:nvSpPr>
          <p:cNvPr id="138243" name="Rectangle 3"/>
          <p:cNvSpPr>
            <a:spLocks noGrp="1"/>
          </p:cNvSpPr>
          <p:nvPr>
            <p:ph sz="quarter" idx="12"/>
          </p:nvPr>
        </p:nvSpPr>
        <p:spPr/>
        <p:txBody>
          <a:bodyPr/>
          <a:lstStyle/>
          <a:p>
            <a:r>
              <a:rPr lang="de-DE" dirty="0" smtClean="0"/>
              <a:t>Umfasst im Systementwurf das Fachkonzept sowie Aspekte der technischen Realisierung und beschreibt insbesondere die Zerlegung des Informationssystems in Komponenten und die Interaktion dieser </a:t>
            </a:r>
            <a:r>
              <a:rPr lang="de-DE" dirty="0" smtClean="0"/>
              <a:t>Komponentenuntereinander</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362823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r>
              <a:rPr lang="de-DE" altLang="de-DE" dirty="0" smtClean="0"/>
              <a:t>WI-spezifische Sicht auf die Fallstudie</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13</a:t>
            </a:fld>
            <a:endParaRPr lang="en-US" dirty="0"/>
          </a:p>
        </p:txBody>
      </p:sp>
      <p:sp>
        <p:nvSpPr>
          <p:cNvPr id="14" name="Untertitel 13"/>
          <p:cNvSpPr>
            <a:spLocks noGrp="1"/>
          </p:cNvSpPr>
          <p:nvPr>
            <p:ph type="subTitle" idx="13"/>
          </p:nvPr>
        </p:nvSpPr>
        <p:spPr/>
        <p:txBody>
          <a:bodyPr/>
          <a:lstStyle/>
          <a:p>
            <a:r>
              <a:rPr lang="de-DE" dirty="0" smtClean="0"/>
              <a:t>Fallstudie </a:t>
            </a:r>
            <a:r>
              <a:rPr lang="de-DE" dirty="0" err="1" smtClean="0"/>
              <a:t>MoneyGram</a:t>
            </a:r>
            <a:endParaRPr lang="de-DE" dirty="0"/>
          </a:p>
        </p:txBody>
      </p:sp>
      <p:pic>
        <p:nvPicPr>
          <p:cNvPr id="6" name="Grafik 5"/>
          <p:cNvPicPr>
            <a:picLocks noChangeAspect="1"/>
          </p:cNvPicPr>
          <p:nvPr/>
        </p:nvPicPr>
        <p:blipFill>
          <a:blip r:embed="rId2"/>
          <a:stretch>
            <a:fillRect/>
          </a:stretch>
        </p:blipFill>
        <p:spPr>
          <a:xfrm>
            <a:off x="103261" y="1556955"/>
            <a:ext cx="8937479" cy="4016910"/>
          </a:xfrm>
          <a:prstGeom prst="rect">
            <a:avLst/>
          </a:prstGeom>
        </p:spPr>
      </p:pic>
    </p:spTree>
    <p:extLst>
      <p:ext uri="{BB962C8B-B14F-4D97-AF65-F5344CB8AC3E}">
        <p14:creationId xmlns:p14="http://schemas.microsoft.com/office/powerpoint/2010/main" val="1413096455"/>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p:txBody>
          <a:bodyPr/>
          <a:lstStyle/>
          <a:p>
            <a:r>
              <a:rPr lang="de-DE" altLang="de-DE" smtClean="0"/>
              <a:t>Sichten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139</a:t>
            </a:fld>
            <a:endParaRPr lang="en-US" dirty="0"/>
          </a:p>
        </p:txBody>
      </p:sp>
      <p:sp>
        <p:nvSpPr>
          <p:cNvPr id="139267" name="Rectangle 3"/>
          <p:cNvSpPr>
            <a:spLocks noGrp="1"/>
          </p:cNvSpPr>
          <p:nvPr>
            <p:ph sz="quarter" idx="12"/>
          </p:nvPr>
        </p:nvSpPr>
        <p:spPr/>
        <p:txBody>
          <a:bodyPr/>
          <a:lstStyle/>
          <a:p>
            <a:r>
              <a:rPr lang="de-DE" dirty="0" smtClean="0"/>
              <a:t>Teilmodelle, welche jeweils nur bestimmte Arten von Elementen, einen Teil ihrer Merkmale und bestimmte Arten von Beziehungen in einem System </a:t>
            </a:r>
            <a:r>
              <a:rPr lang="de-DE" dirty="0" smtClean="0"/>
              <a:t>betrachten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70905678"/>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de-DE" altLang="de-DE" smtClean="0"/>
              <a:t>Motivation für Modellierungsansätze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140</a:t>
            </a:fld>
            <a:endParaRPr lang="en-US" dirty="0"/>
          </a:p>
        </p:txBody>
      </p:sp>
      <p:sp>
        <p:nvSpPr>
          <p:cNvPr id="140291" name="Rectangle 3"/>
          <p:cNvSpPr>
            <a:spLocks noGrp="1"/>
          </p:cNvSpPr>
          <p:nvPr>
            <p:ph sz="quarter" idx="12"/>
          </p:nvPr>
        </p:nvSpPr>
        <p:spPr/>
        <p:txBody>
          <a:bodyPr/>
          <a:lstStyle/>
          <a:p>
            <a:r>
              <a:rPr lang="de-DE" smtClean="0"/>
              <a:t>Welche Sichten sollten für eine gegebenenfalls vollständige Systembeschreibung berücksichtigt werden?</a:t>
            </a:r>
          </a:p>
          <a:p>
            <a:r>
              <a:rPr lang="de-DE" smtClean="0"/>
              <a:t>Mit welchen Begriffen sollten bestimmte Sichten beschrieben werden?</a:t>
            </a:r>
          </a:p>
          <a:p>
            <a:r>
              <a:rPr lang="de-DE" smtClean="0"/>
              <a:t>Welche Modellierung ist zur Beschreibung einer bestimmten Sicht besonders geeignet?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34209752"/>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p:nvPr>
        </p:nvSpPr>
        <p:spPr/>
        <p:txBody>
          <a:bodyPr/>
          <a:lstStyle/>
          <a:p>
            <a:r>
              <a:rPr lang="de-DE" altLang="de-DE" smtClean="0"/>
              <a:t>Datenmodellierung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141</a:t>
            </a:fld>
            <a:endParaRPr lang="en-US" dirty="0"/>
          </a:p>
        </p:txBody>
      </p:sp>
      <p:sp>
        <p:nvSpPr>
          <p:cNvPr id="141315" name="Rectangle 3"/>
          <p:cNvSpPr>
            <a:spLocks noGrp="1"/>
          </p:cNvSpPr>
          <p:nvPr>
            <p:ph sz="quarter" idx="12"/>
          </p:nvPr>
        </p:nvSpPr>
        <p:spPr/>
        <p:txBody>
          <a:bodyPr/>
          <a:lstStyle/>
          <a:p>
            <a:r>
              <a:rPr lang="de-DE" altLang="de-DE" smtClean="0"/>
              <a:t>Beschreibung der Struktur der Datenbasis eines Informationssystems</a:t>
            </a:r>
          </a:p>
          <a:p>
            <a:r>
              <a:rPr lang="de-DE" altLang="de-DE" smtClean="0"/>
              <a:t>Kernkomponenten sind Datenobjekttypen mit zugehörigen Attributen und Beziehungen</a:t>
            </a:r>
          </a:p>
          <a:p>
            <a:r>
              <a:rPr lang="de-DE" altLang="de-DE" smtClean="0"/>
              <a:t>Bekanntes Metamodell zur Datenmodellierung ist das Entity-Relationship-Modell (ERM)</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08214553"/>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p:nvPr>
        </p:nvSpPr>
        <p:spPr/>
        <p:txBody>
          <a:bodyPr/>
          <a:lstStyle/>
          <a:p>
            <a:r>
              <a:rPr lang="de-DE" altLang="de-DE" smtClean="0"/>
              <a:t>Datenflussansatz</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142</a:t>
            </a:fld>
            <a:endParaRPr lang="en-US" dirty="0"/>
          </a:p>
        </p:txBody>
      </p:sp>
      <p:sp>
        <p:nvSpPr>
          <p:cNvPr id="142339" name="Rectangle 3"/>
          <p:cNvSpPr>
            <a:spLocks noGrp="1"/>
          </p:cNvSpPr>
          <p:nvPr>
            <p:ph sz="quarter" idx="12"/>
          </p:nvPr>
        </p:nvSpPr>
        <p:spPr/>
        <p:txBody>
          <a:bodyPr/>
          <a:lstStyle/>
          <a:p>
            <a:r>
              <a:rPr lang="de-DE" altLang="de-DE" dirty="0" smtClean="0"/>
              <a:t>findet </a:t>
            </a:r>
            <a:r>
              <a:rPr lang="de-DE" altLang="de-DE" dirty="0" smtClean="0"/>
              <a:t>sich implizit in vielen Modellierungsansätzen wieder</a:t>
            </a:r>
          </a:p>
          <a:p>
            <a:r>
              <a:rPr lang="de-DE" altLang="de-DE" dirty="0" smtClean="0"/>
              <a:t>ist </a:t>
            </a:r>
            <a:r>
              <a:rPr lang="de-DE" altLang="de-DE" dirty="0" smtClean="0"/>
              <a:t>für sich genommen von abnehmender Relevanz in der Praxis</a:t>
            </a:r>
          </a:p>
          <a:p>
            <a:r>
              <a:rPr lang="de-DE" altLang="de-DE" dirty="0" smtClean="0"/>
              <a:t>ein </a:t>
            </a:r>
            <a:r>
              <a:rPr lang="de-DE" altLang="de-DE" dirty="0" smtClean="0"/>
              <a:t>Beispiel ist die „Strukturierte Analyse“ (SA)</a:t>
            </a:r>
          </a:p>
          <a:p>
            <a:r>
              <a:rPr lang="de-DE" altLang="de-DE" dirty="0" smtClean="0"/>
              <a:t>Definition eines Informationssystems als eine Menge von Datenflüssen</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72908550"/>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143</a:t>
            </a:fld>
            <a:endParaRPr lang="en-US" dirty="0"/>
          </a:p>
        </p:txBody>
      </p:sp>
      <p:sp>
        <p:nvSpPr>
          <p:cNvPr id="131075" name="Rectangle 3"/>
          <p:cNvSpPr>
            <a:spLocks noGrp="1"/>
          </p:cNvSpPr>
          <p:nvPr>
            <p:ph sz="quarter" idx="12"/>
          </p:nvPr>
        </p:nvSpPr>
        <p:spPr/>
        <p:txBody>
          <a:bodyPr>
            <a:normAutofit fontScale="775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dirty="0" smtClean="0"/>
              <a:t>Alternative Ansätze für die Systementwicklung</a:t>
            </a:r>
          </a:p>
          <a:p>
            <a:r>
              <a:rPr lang="de-DE" altLang="de-DE" b="1" dirty="0" smtClean="0"/>
              <a:t>Modellierungsansätze zur Unterstützung der Systementwicklung </a:t>
            </a:r>
          </a:p>
          <a:p>
            <a:pPr lvl="1"/>
            <a:r>
              <a:rPr lang="de-DE" altLang="de-DE" b="1" dirty="0" smtClean="0"/>
              <a:t>Objektorientierter Ansatz,</a:t>
            </a:r>
            <a:br>
              <a:rPr lang="de-DE" altLang="de-DE" b="1" dirty="0" smtClean="0"/>
            </a:br>
            <a:r>
              <a:rPr lang="de-DE" altLang="de-DE" b="1" dirty="0" smtClean="0"/>
              <a:t>Beispiel Unified Modeling Language (UML)</a:t>
            </a:r>
          </a:p>
          <a:p>
            <a:pPr lvl="1"/>
            <a:r>
              <a:rPr lang="de-DE" altLang="de-DE" dirty="0" smtClean="0"/>
              <a:t>Geschäftsprozessorientierter Ansatz,</a:t>
            </a:r>
            <a:br>
              <a:rPr lang="de-DE" altLang="de-DE" dirty="0" smtClean="0"/>
            </a:br>
            <a:r>
              <a:rPr lang="de-DE" altLang="de-DE" dirty="0" smtClean="0"/>
              <a:t>Beispiel Architektur integrierter Informationssysteme (ARIS)</a:t>
            </a:r>
          </a:p>
          <a:p>
            <a:pPr lvl="1"/>
            <a:r>
              <a:rPr lang="de-DE" altLang="de-DE" dirty="0" smtClean="0"/>
              <a:t>Business </a:t>
            </a:r>
            <a:r>
              <a:rPr lang="de-DE" altLang="de-DE" dirty="0" err="1" smtClean="0"/>
              <a:t>Process</a:t>
            </a:r>
            <a:r>
              <a:rPr lang="de-DE" altLang="de-DE" dirty="0" smtClean="0"/>
              <a:t> </a:t>
            </a:r>
            <a:r>
              <a:rPr lang="de-DE" altLang="de-DE" dirty="0" err="1" smtClean="0"/>
              <a:t>Modelling</a:t>
            </a:r>
            <a:r>
              <a:rPr lang="de-DE" altLang="de-DE" dirty="0" smtClean="0"/>
              <a:t> Notation (BPMN)</a:t>
            </a:r>
          </a:p>
          <a:p>
            <a:r>
              <a:rPr lang="de-DE" altLang="de-DE" dirty="0" smtClean="0"/>
              <a:t>Herausforderungen bei Systementwicklung und </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1803194243"/>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p:nvPr>
        </p:nvSpPr>
        <p:spPr/>
        <p:txBody>
          <a:bodyPr/>
          <a:lstStyle/>
          <a:p>
            <a:r>
              <a:rPr lang="de-DE" altLang="de-DE" smtClean="0"/>
              <a:t>Objektorientierter Ansatz</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144</a:t>
            </a:fld>
            <a:endParaRPr lang="en-US" dirty="0"/>
          </a:p>
        </p:txBody>
      </p:sp>
      <p:sp>
        <p:nvSpPr>
          <p:cNvPr id="145411" name="Rectangle 3"/>
          <p:cNvSpPr>
            <a:spLocks noGrp="1"/>
          </p:cNvSpPr>
          <p:nvPr>
            <p:ph sz="quarter" idx="12"/>
          </p:nvPr>
        </p:nvSpPr>
        <p:spPr/>
        <p:txBody>
          <a:bodyPr/>
          <a:lstStyle/>
          <a:p>
            <a:r>
              <a:rPr lang="de-DE" altLang="de-DE" dirty="0" smtClean="0"/>
              <a:t>Objektorientierte Entwicklung verwendet </a:t>
            </a:r>
            <a:r>
              <a:rPr lang="de-DE" altLang="de-DE" dirty="0" smtClean="0"/>
              <a:t>„Objekt“ </a:t>
            </a:r>
            <a:r>
              <a:rPr lang="de-DE" altLang="de-DE" dirty="0" smtClean="0"/>
              <a:t>als Grundeinheit für Systemanalyse und </a:t>
            </a:r>
            <a:br>
              <a:rPr lang="de-DE" altLang="de-DE" dirty="0" smtClean="0"/>
            </a:br>
            <a:r>
              <a:rPr lang="de-DE" altLang="de-DE" dirty="0" smtClean="0"/>
              <a:t>-entwicklung und basiert auf den Konzepten von Klasse und Vererbung </a:t>
            </a:r>
          </a:p>
          <a:p>
            <a:r>
              <a:rPr lang="de-DE" altLang="de-DE" dirty="0" smtClean="0"/>
              <a:t>Kombination von Daten und spezifischen Prozessen, die an diesen Daten ausgeführt werden</a:t>
            </a:r>
          </a:p>
          <a:p>
            <a:r>
              <a:rPr lang="de-DE" altLang="de-DE" dirty="0" smtClean="0"/>
              <a:t>hohe </a:t>
            </a:r>
            <a:r>
              <a:rPr lang="de-DE" altLang="de-DE" dirty="0" smtClean="0"/>
              <a:t>Verbreitung der </a:t>
            </a:r>
            <a:r>
              <a:rPr lang="da-DK" altLang="de-DE" dirty="0" smtClean="0"/>
              <a:t>Unified Modeling Language (UML) als Modellierungssprache</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28057468"/>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p:nvPr>
        </p:nvSpPr>
        <p:spPr/>
        <p:txBody>
          <a:bodyPr/>
          <a:lstStyle/>
          <a:p>
            <a:r>
              <a:rPr lang="de-DE" altLang="de-DE" smtClean="0"/>
              <a:t>Struktursicht auf ein Lohnbuchhaltungssystem</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145</a:t>
            </a:fld>
            <a:endParaRPr lang="en-US" dirty="0"/>
          </a:p>
        </p:txBody>
      </p:sp>
      <p:sp>
        <p:nvSpPr>
          <p:cNvPr id="14" name="Untertitel 13"/>
          <p:cNvSpPr>
            <a:spLocks noGrp="1"/>
          </p:cNvSpPr>
          <p:nvPr>
            <p:ph type="subTitle" idx="13"/>
          </p:nvPr>
        </p:nvSpPr>
        <p:spPr/>
        <p:txBody>
          <a:bodyPr/>
          <a:lstStyle/>
          <a:p>
            <a:endParaRPr lang="de-DE"/>
          </a:p>
        </p:txBody>
      </p:sp>
      <p:sp>
        <p:nvSpPr>
          <p:cNvPr id="146436" name="Inhaltsplatzhalter 5"/>
          <p:cNvSpPr>
            <a:spLocks/>
          </p:cNvSpPr>
          <p:nvPr/>
        </p:nvSpPr>
        <p:spPr bwMode="auto">
          <a:xfrm>
            <a:off x="360363" y="6034088"/>
            <a:ext cx="171799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a:t>
            </a:r>
            <a:r>
              <a:rPr lang="de-DE" altLang="de-DE" b="1" dirty="0" smtClean="0">
                <a:solidFill>
                  <a:schemeClr val="tx1"/>
                </a:solidFill>
                <a:latin typeface="+mj-lt"/>
              </a:rPr>
              <a:t>14.11</a:t>
            </a:r>
            <a:endParaRPr lang="de-DE" altLang="de-DE" b="1" dirty="0">
              <a:solidFill>
                <a:schemeClr val="tx1"/>
              </a:solidFill>
              <a:latin typeface="+mj-lt"/>
            </a:endParaRPr>
          </a:p>
        </p:txBody>
      </p:sp>
      <p:pic>
        <p:nvPicPr>
          <p:cNvPr id="2" name="Grafik 1"/>
          <p:cNvPicPr>
            <a:picLocks noChangeAspect="1"/>
          </p:cNvPicPr>
          <p:nvPr/>
        </p:nvPicPr>
        <p:blipFill>
          <a:blip r:embed="rId2"/>
          <a:stretch>
            <a:fillRect/>
          </a:stretch>
        </p:blipFill>
        <p:spPr>
          <a:xfrm>
            <a:off x="457200" y="1632049"/>
            <a:ext cx="8229600" cy="2426356"/>
          </a:xfrm>
          <a:prstGeom prst="rect">
            <a:avLst/>
          </a:prstGeom>
        </p:spPr>
      </p:pic>
    </p:spTree>
    <p:extLst>
      <p:ext uri="{BB962C8B-B14F-4D97-AF65-F5344CB8AC3E}">
        <p14:creationId xmlns:p14="http://schemas.microsoft.com/office/powerpoint/2010/main" val="2832814817"/>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p:nvPr>
        </p:nvSpPr>
        <p:spPr/>
        <p:txBody>
          <a:bodyPr/>
          <a:lstStyle/>
          <a:p>
            <a:r>
              <a:rPr lang="de-DE" altLang="de-DE" smtClean="0"/>
              <a:t>Objektorientierte Entwicklung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146</a:t>
            </a:fld>
            <a:endParaRPr lang="en-US" dirty="0"/>
          </a:p>
        </p:txBody>
      </p:sp>
      <p:sp>
        <p:nvSpPr>
          <p:cNvPr id="147459" name="Rectangle 3"/>
          <p:cNvSpPr>
            <a:spLocks noGrp="1"/>
          </p:cNvSpPr>
          <p:nvPr>
            <p:ph sz="quarter" idx="12"/>
          </p:nvPr>
        </p:nvSpPr>
        <p:spPr/>
        <p:txBody>
          <a:bodyPr/>
          <a:lstStyle/>
          <a:p>
            <a:r>
              <a:rPr lang="de-DE" dirty="0" smtClean="0"/>
              <a:t>die </a:t>
            </a:r>
            <a:r>
              <a:rPr lang="de-DE" dirty="0" smtClean="0"/>
              <a:t>objektorientierte Entwicklung verwendet das Objekt als Grundeinheit für Systemanalyse und </a:t>
            </a:r>
            <a:br>
              <a:rPr lang="de-DE" dirty="0" smtClean="0"/>
            </a:br>
            <a:r>
              <a:rPr lang="de-DE" dirty="0" smtClean="0"/>
              <a:t>-</a:t>
            </a:r>
            <a:r>
              <a:rPr lang="de-DE" dirty="0" smtClean="0"/>
              <a:t>entwicklung</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97484866"/>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p:txBody>
          <a:bodyPr/>
          <a:lstStyle/>
          <a:p>
            <a:r>
              <a:rPr lang="de-DE" altLang="de-DE" smtClean="0"/>
              <a:t>Objekt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147</a:t>
            </a:fld>
            <a:endParaRPr lang="en-US" dirty="0"/>
          </a:p>
        </p:txBody>
      </p:sp>
      <p:sp>
        <p:nvSpPr>
          <p:cNvPr id="148483" name="Rectangle 3"/>
          <p:cNvSpPr>
            <a:spLocks noGrp="1"/>
          </p:cNvSpPr>
          <p:nvPr>
            <p:ph sz="quarter" idx="12"/>
          </p:nvPr>
        </p:nvSpPr>
        <p:spPr/>
        <p:txBody>
          <a:bodyPr/>
          <a:lstStyle/>
          <a:p>
            <a:r>
              <a:rPr lang="de-DE" dirty="0" smtClean="0"/>
              <a:t>ein </a:t>
            </a:r>
            <a:r>
              <a:rPr lang="de-DE" dirty="0" smtClean="0"/>
              <a:t>Objekt kombiniert Daten und die spezifischen Methoden, die an diesen Daten ausgeführt </a:t>
            </a:r>
            <a:r>
              <a:rPr lang="de-DE" dirty="0" smtClean="0"/>
              <a:t>werden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89753456"/>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p:cNvSpPr>
          <p:nvPr>
            <p:ph type="title"/>
          </p:nvPr>
        </p:nvSpPr>
        <p:spPr/>
        <p:txBody>
          <a:bodyPr/>
          <a:lstStyle/>
          <a:p>
            <a:r>
              <a:rPr lang="de-DE" altLang="de-DE" smtClean="0"/>
              <a:t>Klasse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148</a:t>
            </a:fld>
            <a:endParaRPr lang="en-US" dirty="0"/>
          </a:p>
        </p:txBody>
      </p:sp>
      <p:sp>
        <p:nvSpPr>
          <p:cNvPr id="149507" name="Rectangle 3"/>
          <p:cNvSpPr>
            <a:spLocks noGrp="1"/>
          </p:cNvSpPr>
          <p:nvPr>
            <p:ph sz="quarter" idx="12"/>
          </p:nvPr>
        </p:nvSpPr>
        <p:spPr/>
        <p:txBody>
          <a:bodyPr/>
          <a:lstStyle/>
          <a:p>
            <a:r>
              <a:rPr lang="de-DE" smtClean="0"/>
              <a:t>Eine Klasse ist ein abstraktes Modell (Bauplan) für gleichartige Objekte. Diese Objekte einer bestimmten Klasse weisen die Merkmale dieser Klasse auf und „erben“ Merkmale übergeordneter Klassen. Entsprechende Objekte nennt man auch Instanzen einer Klasse.</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1597752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14</a:t>
            </a:fld>
            <a:endParaRPr lang="en-US" dirty="0"/>
          </a:p>
        </p:txBody>
      </p:sp>
      <p:sp>
        <p:nvSpPr>
          <p:cNvPr id="31747" name="Rectangle 3"/>
          <p:cNvSpPr>
            <a:spLocks noGrp="1" noChangeArrowheads="1"/>
          </p:cNvSpPr>
          <p:nvPr>
            <p:ph sz="quarter" idx="12"/>
          </p:nvPr>
        </p:nvSpPr>
        <p:spPr/>
        <p:txBody>
          <a:bodyPr>
            <a:normAutofit fontScale="77500" lnSpcReduction="20000"/>
          </a:bodyPr>
          <a:lstStyle/>
          <a:p>
            <a:r>
              <a:rPr lang="de-DE" altLang="de-DE" b="1" dirty="0" smtClean="0"/>
              <a:t>Informationssysteme als Ergebnis einer geplanten Umgestaltung der Organisation</a:t>
            </a:r>
          </a:p>
          <a:p>
            <a:pPr lvl="1"/>
            <a:r>
              <a:rPr lang="de-DE" altLang="de-DE" dirty="0" smtClean="0"/>
              <a:t>Ausprägungen organisatorischer Veränderungen</a:t>
            </a:r>
          </a:p>
          <a:p>
            <a:pPr lvl="1"/>
            <a:r>
              <a:rPr lang="en-US" altLang="de-DE" dirty="0"/>
              <a:t>Reengineering von </a:t>
            </a:r>
            <a:r>
              <a:rPr lang="en-US" altLang="de-DE" dirty="0" err="1" smtClean="0"/>
              <a:t>Geschäftsprozessen</a:t>
            </a:r>
            <a:r>
              <a:rPr lang="en-US" altLang="de-DE" dirty="0" smtClean="0"/>
              <a:t> (Business Process Reengineering)</a:t>
            </a:r>
          </a:p>
          <a:p>
            <a:pPr lvl="1"/>
            <a:r>
              <a:rPr lang="de-DE" altLang="de-DE" dirty="0"/>
              <a:t>Geschäftsprozess- </a:t>
            </a:r>
            <a:r>
              <a:rPr lang="de-DE" altLang="de-DE" dirty="0" smtClean="0"/>
              <a:t>und Qualitätsmanagement </a:t>
            </a:r>
            <a:r>
              <a:rPr lang="de-DE" altLang="de-DE" dirty="0"/>
              <a:t>(</a:t>
            </a:r>
            <a:r>
              <a:rPr lang="de-DE" altLang="de-DE" dirty="0" smtClean="0"/>
              <a:t>Total Quality </a:t>
            </a:r>
            <a:r>
              <a:rPr lang="de-DE" altLang="de-DE" dirty="0"/>
              <a:t>Management, Six Sigma)</a:t>
            </a:r>
          </a:p>
          <a:p>
            <a:r>
              <a:rPr lang="de-DE" altLang="de-DE" dirty="0" smtClean="0"/>
              <a:t>Systementwicklung – Überblick</a:t>
            </a:r>
          </a:p>
          <a:p>
            <a:r>
              <a:rPr lang="de-DE" altLang="de-DE" dirty="0" smtClean="0"/>
              <a:t>Alternative Ansätze für die Systementwicklung</a:t>
            </a:r>
          </a:p>
          <a:p>
            <a:r>
              <a:rPr lang="de-DE" altLang="de-DE" dirty="0" smtClean="0"/>
              <a:t>Modellierungsansätze zur Unterstützung der Systementwicklung </a:t>
            </a:r>
          </a:p>
          <a:p>
            <a:r>
              <a:rPr lang="de-DE" altLang="de-DE" dirty="0" smtClean="0"/>
              <a:t>Herausforderungen bei Systementwicklung und</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a:xfrm>
            <a:off x="360363" y="1172918"/>
            <a:ext cx="8234362" cy="307777"/>
          </a:xfrm>
        </p:spPr>
        <p:txBody>
          <a:bodyPr/>
          <a:lstStyle/>
          <a:p>
            <a:r>
              <a:rPr lang="de-DE" dirty="0" smtClean="0"/>
              <a:t>Kapitel 14</a:t>
            </a:r>
            <a:endParaRPr lang="de-DE" dirty="0"/>
          </a:p>
        </p:txBody>
      </p:sp>
    </p:spTree>
    <p:extLst>
      <p:ext uri="{BB962C8B-B14F-4D97-AF65-F5344CB8AC3E}">
        <p14:creationId xmlns:p14="http://schemas.microsoft.com/office/powerpoint/2010/main" val="3641317557"/>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p:cNvSpPr>
          <p:nvPr>
            <p:ph type="title"/>
          </p:nvPr>
        </p:nvSpPr>
        <p:spPr/>
        <p:txBody>
          <a:bodyPr/>
          <a:lstStyle/>
          <a:p>
            <a:r>
              <a:rPr lang="de-DE" altLang="de-DE" smtClean="0"/>
              <a:t>Klasse und Vererbung (inheritance)</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149</a:t>
            </a:fld>
            <a:endParaRPr lang="en-US" dirty="0"/>
          </a:p>
        </p:txBody>
      </p:sp>
      <p:sp>
        <p:nvSpPr>
          <p:cNvPr id="14" name="Untertitel 13"/>
          <p:cNvSpPr>
            <a:spLocks noGrp="1"/>
          </p:cNvSpPr>
          <p:nvPr>
            <p:ph type="subTitle" idx="13"/>
          </p:nvPr>
        </p:nvSpPr>
        <p:spPr/>
        <p:txBody>
          <a:bodyPr/>
          <a:lstStyle/>
          <a:p>
            <a:endParaRPr lang="de-DE"/>
          </a:p>
        </p:txBody>
      </p:sp>
      <p:pic>
        <p:nvPicPr>
          <p:cNvPr id="2" name="Grafik 1"/>
          <p:cNvPicPr>
            <a:picLocks noChangeAspect="1"/>
          </p:cNvPicPr>
          <p:nvPr/>
        </p:nvPicPr>
        <p:blipFill>
          <a:blip r:embed="rId2"/>
          <a:stretch>
            <a:fillRect/>
          </a:stretch>
        </p:blipFill>
        <p:spPr>
          <a:xfrm>
            <a:off x="1043940" y="762515"/>
            <a:ext cx="7056120" cy="5409170"/>
          </a:xfrm>
          <a:prstGeom prst="rect">
            <a:avLst/>
          </a:prstGeom>
        </p:spPr>
      </p:pic>
      <p:sp>
        <p:nvSpPr>
          <p:cNvPr id="150531" name="Inhaltsplatzhalter 5"/>
          <p:cNvSpPr>
            <a:spLocks/>
          </p:cNvSpPr>
          <p:nvPr/>
        </p:nvSpPr>
        <p:spPr bwMode="auto">
          <a:xfrm>
            <a:off x="360363" y="6105010"/>
            <a:ext cx="18018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eaLnBrk="1" hangingPunct="1">
              <a:spcBef>
                <a:spcPct val="20000"/>
              </a:spcBef>
              <a:buFont typeface="Arial" panose="020B0604020202020204" pitchFamily="34" charset="0"/>
              <a:buNone/>
            </a:pPr>
            <a:r>
              <a:rPr lang="de-DE" altLang="de-DE" b="1" dirty="0">
                <a:solidFill>
                  <a:schemeClr val="tx1"/>
                </a:solidFill>
                <a:latin typeface="+mj-lt"/>
                <a:cs typeface="Arial" panose="020B0604020202020204" pitchFamily="34" charset="0"/>
              </a:rPr>
              <a:t>Abbildung </a:t>
            </a:r>
            <a:r>
              <a:rPr lang="de-DE" altLang="de-DE" b="1" dirty="0" smtClean="0">
                <a:solidFill>
                  <a:schemeClr val="tx1"/>
                </a:solidFill>
                <a:latin typeface="+mj-lt"/>
                <a:cs typeface="Arial" panose="020B0604020202020204" pitchFamily="34" charset="0"/>
              </a:rPr>
              <a:t>14.12</a:t>
            </a:r>
            <a:endParaRPr lang="de-DE" altLang="de-DE"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83484535"/>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p:cNvSpPr>
          <p:nvPr>
            <p:ph type="title"/>
          </p:nvPr>
        </p:nvSpPr>
        <p:spPr/>
        <p:txBody>
          <a:bodyPr/>
          <a:lstStyle/>
          <a:p>
            <a:r>
              <a:rPr lang="de-DE" altLang="de-DE" smtClean="0"/>
              <a:t>Beispiel Unified Modeling Language (UML)</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150</a:t>
            </a:fld>
            <a:endParaRPr lang="en-US" dirty="0"/>
          </a:p>
        </p:txBody>
      </p:sp>
      <p:sp>
        <p:nvSpPr>
          <p:cNvPr id="151555" name="Rectangle 3"/>
          <p:cNvSpPr>
            <a:spLocks noGrp="1"/>
          </p:cNvSpPr>
          <p:nvPr>
            <p:ph sz="quarter" idx="12"/>
          </p:nvPr>
        </p:nvSpPr>
        <p:spPr/>
        <p:txBody>
          <a:bodyPr>
            <a:normAutofit lnSpcReduction="10000"/>
          </a:bodyPr>
          <a:lstStyle/>
          <a:p>
            <a:r>
              <a:rPr lang="de-DE" altLang="de-DE" dirty="0" smtClean="0"/>
              <a:t>Fülle von Diagrammtypen zur Beschreibung eines Informationssystems</a:t>
            </a:r>
          </a:p>
          <a:p>
            <a:r>
              <a:rPr lang="de-DE" altLang="de-DE" dirty="0" smtClean="0"/>
              <a:t>verschiedene </a:t>
            </a:r>
            <a:r>
              <a:rPr lang="de-DE" altLang="de-DE" dirty="0" smtClean="0"/>
              <a:t>(mithilfe der aufeinander abgestimmten Diagrammtypen beschriebene) Sichten können zu einem konsistenten Gesamtmodell integriert werden</a:t>
            </a:r>
          </a:p>
          <a:p>
            <a:r>
              <a:rPr lang="de-DE" altLang="de-DE" dirty="0" smtClean="0"/>
              <a:t>„Things“ sind </a:t>
            </a:r>
            <a:r>
              <a:rPr lang="de-DE" altLang="de-DE" dirty="0" smtClean="0"/>
              <a:t>Objekte</a:t>
            </a:r>
            <a:endParaRPr lang="de-DE" altLang="de-DE" dirty="0"/>
          </a:p>
          <a:p>
            <a:r>
              <a:rPr lang="de-DE" altLang="de-DE" dirty="0" smtClean="0"/>
              <a:t>„</a:t>
            </a:r>
            <a:r>
              <a:rPr lang="de-DE" altLang="de-DE" dirty="0" err="1" smtClean="0"/>
              <a:t>Structural</a:t>
            </a:r>
            <a:r>
              <a:rPr lang="de-DE" altLang="de-DE" dirty="0" smtClean="0"/>
              <a:t> </a:t>
            </a:r>
            <a:r>
              <a:rPr lang="de-DE" altLang="de-DE" dirty="0" smtClean="0"/>
              <a:t>Things“ </a:t>
            </a:r>
            <a:r>
              <a:rPr lang="de-DE" altLang="de-DE" dirty="0" smtClean="0"/>
              <a:t>beschreiben Beziehungen </a:t>
            </a:r>
            <a:r>
              <a:rPr lang="de-DE" altLang="de-DE" dirty="0" smtClean="0"/>
              <a:t>der Objekte zueinander</a:t>
            </a:r>
          </a:p>
          <a:p>
            <a:r>
              <a:rPr lang="de-DE" altLang="de-DE" dirty="0" smtClean="0"/>
              <a:t>hauptsächlich </a:t>
            </a:r>
            <a:r>
              <a:rPr lang="de-DE" altLang="de-DE" dirty="0" smtClean="0"/>
              <a:t>zwei Arten von Diagrammen: strukturelle Diagramme und Verhaltensdiagramme</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0628199"/>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type="title"/>
          </p:nvPr>
        </p:nvSpPr>
        <p:spPr/>
        <p:txBody>
          <a:bodyPr/>
          <a:lstStyle/>
          <a:p>
            <a:r>
              <a:rPr lang="de-DE" altLang="de-DE" smtClean="0"/>
              <a:t>Unified Modeling Language (UML)</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151</a:t>
            </a:fld>
            <a:endParaRPr lang="en-US" dirty="0"/>
          </a:p>
        </p:txBody>
      </p:sp>
      <p:sp>
        <p:nvSpPr>
          <p:cNvPr id="152579" name="Rectangle 3"/>
          <p:cNvSpPr>
            <a:spLocks noGrp="1"/>
          </p:cNvSpPr>
          <p:nvPr>
            <p:ph sz="quarter" idx="12"/>
          </p:nvPr>
        </p:nvSpPr>
        <p:spPr/>
        <p:txBody>
          <a:bodyPr/>
          <a:lstStyle/>
          <a:p>
            <a:r>
              <a:rPr lang="de-DE" dirty="0" smtClean="0"/>
              <a:t>Industriestandardmethodik für Analyse und Entwurf eines objektorientierten </a:t>
            </a:r>
            <a:r>
              <a:rPr lang="de-DE" dirty="0" smtClean="0"/>
              <a:t>Softwaresystems</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23025910"/>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p:cNvSpPr>
          <p:nvPr>
            <p:ph type="title"/>
          </p:nvPr>
        </p:nvSpPr>
        <p:spPr/>
        <p:txBody>
          <a:bodyPr/>
          <a:lstStyle/>
          <a:p>
            <a:r>
              <a:rPr lang="de-DE" altLang="de-DE" dirty="0" smtClean="0"/>
              <a:t>Ein allgemeiner Überblick über UML und ihre Komponenten: Things, </a:t>
            </a:r>
            <a:r>
              <a:rPr lang="de-DE" altLang="de-DE" dirty="0" err="1" smtClean="0"/>
              <a:t>Relationships</a:t>
            </a:r>
            <a:r>
              <a:rPr lang="de-DE" altLang="de-DE" dirty="0" smtClean="0"/>
              <a:t> und </a:t>
            </a:r>
            <a:r>
              <a:rPr lang="de-DE" altLang="de-DE" dirty="0" err="1" smtClean="0"/>
              <a:t>Diagrams</a:t>
            </a:r>
            <a:endParaRPr lang="de-DE" altLang="de-DE" dirty="0" smtClean="0"/>
          </a:p>
        </p:txBody>
      </p:sp>
      <p:sp>
        <p:nvSpPr>
          <p:cNvPr id="5" name="Foliennummernplatzhalter 4"/>
          <p:cNvSpPr>
            <a:spLocks noGrp="1"/>
          </p:cNvSpPr>
          <p:nvPr>
            <p:ph type="sldNum" sz="quarter" idx="11"/>
          </p:nvPr>
        </p:nvSpPr>
        <p:spPr/>
        <p:txBody>
          <a:bodyPr/>
          <a:lstStyle/>
          <a:p>
            <a:fld id="{0D2F3B65-5D26-4378-875C-153D63999E65}" type="slidenum">
              <a:rPr lang="en-US" smtClean="0"/>
              <a:pPr/>
              <a:t>152</a:t>
            </a:fld>
            <a:endParaRPr lang="en-US" dirty="0"/>
          </a:p>
        </p:txBody>
      </p:sp>
      <p:sp>
        <p:nvSpPr>
          <p:cNvPr id="14" name="Untertitel 13"/>
          <p:cNvSpPr>
            <a:spLocks noGrp="1"/>
          </p:cNvSpPr>
          <p:nvPr>
            <p:ph type="subTitle" idx="13"/>
          </p:nvPr>
        </p:nvSpPr>
        <p:spPr/>
        <p:txBody>
          <a:bodyPr/>
          <a:lstStyle/>
          <a:p>
            <a:endParaRPr lang="de-DE"/>
          </a:p>
        </p:txBody>
      </p:sp>
      <p:pic>
        <p:nvPicPr>
          <p:cNvPr id="153605" name="Picture 7" descr="fortsetz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477" y="1257753"/>
            <a:ext cx="1733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3">
            <a:clrChange>
              <a:clrFrom>
                <a:srgbClr val="FFFFFF"/>
              </a:clrFrom>
              <a:clrTo>
                <a:srgbClr val="FFFFFF">
                  <a:alpha val="0"/>
                </a:srgbClr>
              </a:clrTo>
            </a:clrChange>
          </a:blip>
          <a:stretch>
            <a:fillRect/>
          </a:stretch>
        </p:blipFill>
        <p:spPr>
          <a:xfrm>
            <a:off x="829056" y="1194348"/>
            <a:ext cx="7313458" cy="5128436"/>
          </a:xfrm>
          <a:prstGeom prst="rect">
            <a:avLst/>
          </a:prstGeom>
        </p:spPr>
      </p:pic>
    </p:spTree>
    <p:extLst>
      <p:ext uri="{BB962C8B-B14F-4D97-AF65-F5344CB8AC3E}">
        <p14:creationId xmlns:p14="http://schemas.microsoft.com/office/powerpoint/2010/main" val="1822232488"/>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p:cNvSpPr>
          <p:nvPr>
            <p:ph type="title"/>
          </p:nvPr>
        </p:nvSpPr>
        <p:spPr/>
        <p:txBody>
          <a:bodyPr/>
          <a:lstStyle/>
          <a:p>
            <a:r>
              <a:rPr lang="de-DE" altLang="de-DE" smtClean="0"/>
              <a:t>Ein allgemeiner Überblick über UML und ihre Komponenten: Things, Relationships und Diagrams</a:t>
            </a:r>
            <a:endParaRPr lang="de-DE" altLang="de-DE" dirty="0" smtClean="0"/>
          </a:p>
        </p:txBody>
      </p:sp>
      <p:sp>
        <p:nvSpPr>
          <p:cNvPr id="5" name="Foliennummernplatzhalter 4"/>
          <p:cNvSpPr>
            <a:spLocks noGrp="1"/>
          </p:cNvSpPr>
          <p:nvPr>
            <p:ph type="sldNum" sz="quarter" idx="11"/>
          </p:nvPr>
        </p:nvSpPr>
        <p:spPr/>
        <p:txBody>
          <a:bodyPr/>
          <a:lstStyle/>
          <a:p>
            <a:fld id="{0D2F3B65-5D26-4378-875C-153D63999E65}" type="slidenum">
              <a:rPr lang="en-US" smtClean="0"/>
              <a:pPr/>
              <a:t>153</a:t>
            </a:fld>
            <a:endParaRPr lang="en-US" dirty="0"/>
          </a:p>
        </p:txBody>
      </p:sp>
      <p:sp>
        <p:nvSpPr>
          <p:cNvPr id="14" name="Untertitel 13"/>
          <p:cNvSpPr>
            <a:spLocks noGrp="1"/>
          </p:cNvSpPr>
          <p:nvPr>
            <p:ph type="subTitle" idx="13"/>
          </p:nvPr>
        </p:nvSpPr>
        <p:spPr/>
        <p:txBody>
          <a:bodyPr/>
          <a:lstStyle/>
          <a:p>
            <a:endParaRPr lang="de-DE"/>
          </a:p>
        </p:txBody>
      </p:sp>
      <p:sp>
        <p:nvSpPr>
          <p:cNvPr id="154628" name="Inhaltsplatzhalter 5"/>
          <p:cNvSpPr>
            <a:spLocks/>
          </p:cNvSpPr>
          <p:nvPr/>
        </p:nvSpPr>
        <p:spPr bwMode="auto">
          <a:xfrm>
            <a:off x="360363" y="6068219"/>
            <a:ext cx="15128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Tabelle </a:t>
            </a:r>
            <a:r>
              <a:rPr lang="de-DE" altLang="de-DE" b="1" dirty="0" smtClean="0">
                <a:solidFill>
                  <a:schemeClr val="tx1"/>
                </a:solidFill>
                <a:latin typeface="+mj-lt"/>
              </a:rPr>
              <a:t>14.5</a:t>
            </a:r>
            <a:endParaRPr lang="de-DE" altLang="de-DE" b="1" dirty="0">
              <a:solidFill>
                <a:schemeClr val="tx1"/>
              </a:solidFill>
              <a:latin typeface="+mj-lt"/>
            </a:endParaRPr>
          </a:p>
        </p:txBody>
      </p:sp>
      <p:pic>
        <p:nvPicPr>
          <p:cNvPr id="2" name="Grafik 1"/>
          <p:cNvPicPr>
            <a:picLocks noChangeAspect="1"/>
          </p:cNvPicPr>
          <p:nvPr/>
        </p:nvPicPr>
        <p:blipFill>
          <a:blip r:embed="rId2"/>
          <a:stretch>
            <a:fillRect/>
          </a:stretch>
        </p:blipFill>
        <p:spPr>
          <a:xfrm>
            <a:off x="457200" y="2058081"/>
            <a:ext cx="8229600" cy="3689336"/>
          </a:xfrm>
          <a:prstGeom prst="rect">
            <a:avLst/>
          </a:prstGeom>
        </p:spPr>
      </p:pic>
    </p:spTree>
    <p:extLst>
      <p:ext uri="{BB962C8B-B14F-4D97-AF65-F5344CB8AC3E}">
        <p14:creationId xmlns:p14="http://schemas.microsoft.com/office/powerpoint/2010/main" val="1165734693"/>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p:cNvSpPr>
          <p:nvPr>
            <p:ph type="title"/>
          </p:nvPr>
        </p:nvSpPr>
        <p:spPr/>
        <p:txBody>
          <a:bodyPr/>
          <a:lstStyle/>
          <a:p>
            <a:r>
              <a:rPr lang="de-DE" altLang="de-DE" smtClean="0"/>
              <a:t>Ein UML-Anwendungsfalldiagramm</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154</a:t>
            </a:fld>
            <a:endParaRPr lang="en-US" dirty="0"/>
          </a:p>
        </p:txBody>
      </p:sp>
      <p:sp>
        <p:nvSpPr>
          <p:cNvPr id="14" name="Untertitel 13"/>
          <p:cNvSpPr>
            <a:spLocks noGrp="1"/>
          </p:cNvSpPr>
          <p:nvPr>
            <p:ph type="subTitle" idx="13"/>
          </p:nvPr>
        </p:nvSpPr>
        <p:spPr/>
        <p:txBody>
          <a:bodyPr/>
          <a:lstStyle/>
          <a:p>
            <a:endParaRPr lang="de-DE"/>
          </a:p>
        </p:txBody>
      </p:sp>
      <p:sp>
        <p:nvSpPr>
          <p:cNvPr id="155652" name="Inhaltsplatzhalter 5"/>
          <p:cNvSpPr>
            <a:spLocks/>
          </p:cNvSpPr>
          <p:nvPr/>
        </p:nvSpPr>
        <p:spPr bwMode="auto">
          <a:xfrm>
            <a:off x="179388" y="6072188"/>
            <a:ext cx="177895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a:t>
            </a:r>
            <a:r>
              <a:rPr lang="de-DE" altLang="de-DE" b="1" dirty="0" smtClean="0">
                <a:solidFill>
                  <a:schemeClr val="tx1"/>
                </a:solidFill>
                <a:latin typeface="+mj-lt"/>
              </a:rPr>
              <a:t>14.13</a:t>
            </a:r>
            <a:endParaRPr lang="de-DE" altLang="de-DE" b="1" dirty="0">
              <a:solidFill>
                <a:schemeClr val="tx1"/>
              </a:solidFill>
              <a:latin typeface="+mj-lt"/>
            </a:endParaRPr>
          </a:p>
        </p:txBody>
      </p:sp>
      <p:sp>
        <p:nvSpPr>
          <p:cNvPr id="155653" name="Rectangle 8"/>
          <p:cNvSpPr>
            <a:spLocks noChangeArrowheads="1"/>
          </p:cNvSpPr>
          <p:nvPr/>
        </p:nvSpPr>
        <p:spPr bwMode="auto">
          <a:xfrm>
            <a:off x="360362" y="2163045"/>
            <a:ext cx="368912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eaLnBrk="1" hangingPunct="1"/>
            <a:r>
              <a:rPr lang="de-DE" altLang="de-DE" sz="1800" dirty="0">
                <a:solidFill>
                  <a:schemeClr val="tx1"/>
                </a:solidFill>
                <a:latin typeface="+mj-lt"/>
              </a:rPr>
              <a:t>Anwendungsfalldiagramme modellieren die </a:t>
            </a:r>
            <a:r>
              <a:rPr lang="de-DE" altLang="de-DE" sz="1800" dirty="0" smtClean="0">
                <a:solidFill>
                  <a:schemeClr val="tx1"/>
                </a:solidFill>
                <a:latin typeface="+mj-lt"/>
              </a:rPr>
              <a:t>Funktionen eines </a:t>
            </a:r>
            <a:r>
              <a:rPr lang="de-DE" altLang="de-DE" sz="1800" dirty="0">
                <a:solidFill>
                  <a:schemeClr val="tx1"/>
                </a:solidFill>
                <a:latin typeface="+mj-lt"/>
              </a:rPr>
              <a:t>Systems und zeigen dabei, wie </a:t>
            </a:r>
            <a:r>
              <a:rPr lang="de-DE" altLang="de-DE" sz="1800" dirty="0" smtClean="0">
                <a:solidFill>
                  <a:schemeClr val="tx1"/>
                </a:solidFill>
                <a:latin typeface="+mj-lt"/>
              </a:rPr>
              <a:t>die Objekte </a:t>
            </a:r>
            <a:r>
              <a:rPr lang="de-DE" altLang="de-DE" sz="1800" dirty="0">
                <a:solidFill>
                  <a:schemeClr val="tx1"/>
                </a:solidFill>
                <a:latin typeface="+mj-lt"/>
              </a:rPr>
              <a:t>miteinander und mit den Benutzern </a:t>
            </a:r>
            <a:r>
              <a:rPr lang="de-DE" altLang="de-DE" sz="1800" dirty="0" smtClean="0">
                <a:solidFill>
                  <a:schemeClr val="tx1"/>
                </a:solidFill>
                <a:latin typeface="+mj-lt"/>
              </a:rPr>
              <a:t>des Systems </a:t>
            </a:r>
            <a:r>
              <a:rPr lang="de-DE" altLang="de-DE" sz="1800" dirty="0">
                <a:solidFill>
                  <a:schemeClr val="tx1"/>
                </a:solidFill>
                <a:latin typeface="+mj-lt"/>
              </a:rPr>
              <a:t>interagieren. Hier ist ein </a:t>
            </a:r>
            <a:r>
              <a:rPr lang="de-DE" altLang="de-DE" sz="1800" dirty="0" smtClean="0">
                <a:solidFill>
                  <a:schemeClr val="tx1"/>
                </a:solidFill>
                <a:latin typeface="+mj-lt"/>
              </a:rPr>
              <a:t>Anwendungsfalldiagramm für </a:t>
            </a:r>
            <a:r>
              <a:rPr lang="de-DE" altLang="de-DE" sz="1800" dirty="0">
                <a:solidFill>
                  <a:schemeClr val="tx1"/>
                </a:solidFill>
                <a:latin typeface="+mj-lt"/>
              </a:rPr>
              <a:t>die Kreditkartenverarbeitung gezeigt.</a:t>
            </a:r>
          </a:p>
        </p:txBody>
      </p:sp>
      <p:pic>
        <p:nvPicPr>
          <p:cNvPr id="2" name="Grafik 1"/>
          <p:cNvPicPr>
            <a:picLocks noChangeAspect="1"/>
          </p:cNvPicPr>
          <p:nvPr/>
        </p:nvPicPr>
        <p:blipFill>
          <a:blip r:embed="rId2"/>
          <a:stretch>
            <a:fillRect/>
          </a:stretch>
        </p:blipFill>
        <p:spPr>
          <a:xfrm>
            <a:off x="4286628" y="754743"/>
            <a:ext cx="4286400" cy="5650254"/>
          </a:xfrm>
          <a:prstGeom prst="rect">
            <a:avLst/>
          </a:prstGeom>
        </p:spPr>
      </p:pic>
    </p:spTree>
    <p:extLst>
      <p:ext uri="{BB962C8B-B14F-4D97-AF65-F5344CB8AC3E}">
        <p14:creationId xmlns:p14="http://schemas.microsoft.com/office/powerpoint/2010/main" val="451953093"/>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p:cNvSpPr>
          <p:nvPr>
            <p:ph type="title"/>
          </p:nvPr>
        </p:nvSpPr>
        <p:spPr/>
        <p:txBody>
          <a:bodyPr/>
          <a:lstStyle/>
          <a:p>
            <a:r>
              <a:rPr lang="de-DE" altLang="de-DE" smtClean="0"/>
              <a:t>Ein UML-Sequenzdiagramm</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155</a:t>
            </a:fld>
            <a:endParaRPr lang="en-US" dirty="0"/>
          </a:p>
        </p:txBody>
      </p:sp>
      <p:sp>
        <p:nvSpPr>
          <p:cNvPr id="14" name="Untertitel 13"/>
          <p:cNvSpPr>
            <a:spLocks noGrp="1"/>
          </p:cNvSpPr>
          <p:nvPr>
            <p:ph type="subTitle" idx="13"/>
          </p:nvPr>
        </p:nvSpPr>
        <p:spPr/>
        <p:txBody>
          <a:bodyPr/>
          <a:lstStyle/>
          <a:p>
            <a:endParaRPr lang="de-DE"/>
          </a:p>
        </p:txBody>
      </p:sp>
      <p:sp>
        <p:nvSpPr>
          <p:cNvPr id="156676" name="Inhaltsplatzhalter 5"/>
          <p:cNvSpPr>
            <a:spLocks/>
          </p:cNvSpPr>
          <p:nvPr/>
        </p:nvSpPr>
        <p:spPr bwMode="auto">
          <a:xfrm>
            <a:off x="179388" y="6072188"/>
            <a:ext cx="163417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a:t>
            </a:r>
            <a:r>
              <a:rPr lang="de-DE" altLang="de-DE" b="1" dirty="0" smtClean="0">
                <a:solidFill>
                  <a:schemeClr val="tx1"/>
                </a:solidFill>
                <a:latin typeface="+mj-lt"/>
              </a:rPr>
              <a:t>14.14</a:t>
            </a:r>
            <a:endParaRPr lang="de-DE" altLang="de-DE" b="1" dirty="0">
              <a:solidFill>
                <a:schemeClr val="tx1"/>
              </a:solidFill>
              <a:latin typeface="+mj-lt"/>
            </a:endParaRPr>
          </a:p>
        </p:txBody>
      </p:sp>
      <p:sp>
        <p:nvSpPr>
          <p:cNvPr id="156677" name="Rectangle 6"/>
          <p:cNvSpPr>
            <a:spLocks noChangeArrowheads="1"/>
          </p:cNvSpPr>
          <p:nvPr/>
        </p:nvSpPr>
        <p:spPr bwMode="auto">
          <a:xfrm>
            <a:off x="360363" y="1602468"/>
            <a:ext cx="2271519"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eaLnBrk="1" hangingPunct="1"/>
            <a:r>
              <a:rPr lang="de-DE" altLang="de-DE" sz="1600" dirty="0">
                <a:solidFill>
                  <a:schemeClr val="tx1"/>
                </a:solidFill>
                <a:latin typeface="+mj-lt"/>
              </a:rPr>
              <a:t>Sequenzdiagramme beschreiben Interaktionen zwischen Klassen in Hinblick auf die Kommunikation zwischen Objekten (Nachrichten) </a:t>
            </a:r>
            <a:r>
              <a:rPr lang="de-DE" altLang="de-DE" sz="1600" dirty="0" smtClean="0">
                <a:solidFill>
                  <a:schemeClr val="tx1"/>
                </a:solidFill>
                <a:latin typeface="+mj-lt"/>
              </a:rPr>
              <a:t>während eines </a:t>
            </a:r>
            <a:r>
              <a:rPr lang="de-DE" altLang="de-DE" sz="1600" dirty="0">
                <a:solidFill>
                  <a:schemeClr val="tx1"/>
                </a:solidFill>
                <a:latin typeface="+mj-lt"/>
              </a:rPr>
              <a:t>bestimmten Zeitintervalls. Hier ist ein Sequenzdiagramm für eine Webseite gezeigt, die mit einer Datenbank interagiert.</a:t>
            </a:r>
          </a:p>
        </p:txBody>
      </p:sp>
      <p:pic>
        <p:nvPicPr>
          <p:cNvPr id="2" name="Grafik 1"/>
          <p:cNvPicPr>
            <a:picLocks noChangeAspect="1"/>
          </p:cNvPicPr>
          <p:nvPr/>
        </p:nvPicPr>
        <p:blipFill>
          <a:blip r:embed="rId2"/>
          <a:stretch>
            <a:fillRect/>
          </a:stretch>
        </p:blipFill>
        <p:spPr>
          <a:xfrm>
            <a:off x="2554560" y="778540"/>
            <a:ext cx="6357212" cy="5465551"/>
          </a:xfrm>
          <a:prstGeom prst="rect">
            <a:avLst/>
          </a:prstGeom>
        </p:spPr>
      </p:pic>
    </p:spTree>
    <p:extLst>
      <p:ext uri="{BB962C8B-B14F-4D97-AF65-F5344CB8AC3E}">
        <p14:creationId xmlns:p14="http://schemas.microsoft.com/office/powerpoint/2010/main" val="4131435110"/>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156</a:t>
            </a:fld>
            <a:endParaRPr lang="en-US" dirty="0"/>
          </a:p>
        </p:txBody>
      </p:sp>
      <p:sp>
        <p:nvSpPr>
          <p:cNvPr id="131075" name="Rectangle 3"/>
          <p:cNvSpPr>
            <a:spLocks noGrp="1"/>
          </p:cNvSpPr>
          <p:nvPr>
            <p:ph sz="quarter" idx="12"/>
          </p:nvPr>
        </p:nvSpPr>
        <p:spPr/>
        <p:txBody>
          <a:bodyPr>
            <a:normAutofit fontScale="775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dirty="0" smtClean="0"/>
              <a:t>Alternative Ansätze für die Systementwicklung</a:t>
            </a:r>
          </a:p>
          <a:p>
            <a:r>
              <a:rPr lang="de-DE" altLang="de-DE" b="1" dirty="0" smtClean="0"/>
              <a:t>Modellierungsansätze zur Unterstützung der Systementwicklung </a:t>
            </a:r>
          </a:p>
          <a:p>
            <a:pPr lvl="1"/>
            <a:r>
              <a:rPr lang="de-DE" altLang="de-DE" dirty="0" smtClean="0"/>
              <a:t>Objektorientierter Ansatz,</a:t>
            </a:r>
            <a:br>
              <a:rPr lang="de-DE" altLang="de-DE" dirty="0" smtClean="0"/>
            </a:br>
            <a:r>
              <a:rPr lang="de-DE" altLang="de-DE" dirty="0" smtClean="0"/>
              <a:t>Beispiel Unified Modeling Language (UML)</a:t>
            </a:r>
          </a:p>
          <a:p>
            <a:pPr lvl="1"/>
            <a:r>
              <a:rPr lang="de-DE" altLang="de-DE" b="1" dirty="0" smtClean="0"/>
              <a:t>Geschäftsprozessorientierter Ansatz,</a:t>
            </a:r>
            <a:br>
              <a:rPr lang="de-DE" altLang="de-DE" b="1" dirty="0" smtClean="0"/>
            </a:br>
            <a:r>
              <a:rPr lang="de-DE" altLang="de-DE" b="1" dirty="0" smtClean="0"/>
              <a:t>Beispiel Architektur integrierter Informationssysteme (ARIS)</a:t>
            </a:r>
          </a:p>
          <a:p>
            <a:pPr lvl="1"/>
            <a:r>
              <a:rPr lang="de-DE" altLang="de-DE" dirty="0" smtClean="0"/>
              <a:t>Business </a:t>
            </a:r>
            <a:r>
              <a:rPr lang="de-DE" altLang="de-DE" dirty="0" err="1" smtClean="0"/>
              <a:t>Process</a:t>
            </a:r>
            <a:r>
              <a:rPr lang="de-DE" altLang="de-DE" dirty="0" smtClean="0"/>
              <a:t> </a:t>
            </a:r>
            <a:r>
              <a:rPr lang="de-DE" altLang="de-DE" dirty="0" err="1" smtClean="0"/>
              <a:t>Modelling</a:t>
            </a:r>
            <a:r>
              <a:rPr lang="de-DE" altLang="de-DE" dirty="0" smtClean="0"/>
              <a:t> Notation (BPMN)</a:t>
            </a:r>
          </a:p>
          <a:p>
            <a:r>
              <a:rPr lang="de-DE" altLang="de-DE" dirty="0" smtClean="0"/>
              <a:t>Herausforderungen bei Systementwicklung und </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1879105242"/>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p:nvPr>
        </p:nvSpPr>
        <p:spPr/>
        <p:txBody>
          <a:bodyPr/>
          <a:lstStyle/>
          <a:p>
            <a:r>
              <a:rPr lang="de-DE" altLang="de-DE" smtClean="0"/>
              <a:t>Geschäftsprozessorientierter Ansatz</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157</a:t>
            </a:fld>
            <a:endParaRPr lang="en-US" dirty="0"/>
          </a:p>
        </p:txBody>
      </p:sp>
      <p:sp>
        <p:nvSpPr>
          <p:cNvPr id="157699" name="Rectangle 3"/>
          <p:cNvSpPr>
            <a:spLocks noGrp="1"/>
          </p:cNvSpPr>
          <p:nvPr>
            <p:ph sz="quarter" idx="12"/>
          </p:nvPr>
        </p:nvSpPr>
        <p:spPr/>
        <p:txBody>
          <a:bodyPr/>
          <a:lstStyle/>
          <a:p>
            <a:r>
              <a:rPr lang="de-DE" altLang="de-DE" dirty="0" smtClean="0"/>
              <a:t>Betont </a:t>
            </a:r>
            <a:r>
              <a:rPr lang="de-DE" altLang="de-DE" dirty="0" smtClean="0"/>
              <a:t>die Hinwendung von einer primär statischen und strukturorientierten Sicht eines Informationssystems zu einer dynamischen und  verhaltenstheoretischen Sicht</a:t>
            </a:r>
          </a:p>
          <a:p>
            <a:r>
              <a:rPr lang="de-DE" altLang="de-DE" dirty="0" smtClean="0"/>
              <a:t>Modellierung umfasst neben Aufgabenebene auch Aufgabenträgerebene</a:t>
            </a:r>
          </a:p>
          <a:p>
            <a:r>
              <a:rPr lang="de-DE" altLang="de-DE" dirty="0" smtClean="0"/>
              <a:t>weitverbreiteter </a:t>
            </a:r>
            <a:r>
              <a:rPr lang="de-DE" altLang="de-DE" dirty="0" smtClean="0"/>
              <a:t>geschäftsprozessorientierter    Modellierungsansatz ist ARIS</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74365829"/>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p:nvPr>
        </p:nvSpPr>
        <p:spPr/>
        <p:txBody>
          <a:bodyPr/>
          <a:lstStyle/>
          <a:p>
            <a:r>
              <a:rPr lang="de-DE" altLang="de-DE" smtClean="0"/>
              <a:t>Beispiel Architektur integrierter Informationssysteme (ARIS)</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158</a:t>
            </a:fld>
            <a:endParaRPr lang="en-US" dirty="0"/>
          </a:p>
        </p:txBody>
      </p:sp>
      <p:sp>
        <p:nvSpPr>
          <p:cNvPr id="158723" name="Rectangle 3"/>
          <p:cNvSpPr>
            <a:spLocks noGrp="1"/>
          </p:cNvSpPr>
          <p:nvPr>
            <p:ph sz="quarter" idx="12"/>
          </p:nvPr>
        </p:nvSpPr>
        <p:spPr/>
        <p:txBody>
          <a:bodyPr/>
          <a:lstStyle/>
          <a:p>
            <a:r>
              <a:rPr lang="de-DE" altLang="de-DE" dirty="0" smtClean="0"/>
              <a:t>ganzheitliche </a:t>
            </a:r>
            <a:r>
              <a:rPr lang="de-DE" altLang="de-DE" dirty="0" smtClean="0"/>
              <a:t>Betrachtung von Geschäftsprozessen</a:t>
            </a:r>
          </a:p>
          <a:p>
            <a:r>
              <a:rPr lang="de-DE" altLang="de-DE" dirty="0" smtClean="0"/>
              <a:t>fünf </a:t>
            </a:r>
            <a:r>
              <a:rPr lang="de-DE" altLang="de-DE" dirty="0" smtClean="0"/>
              <a:t>Sichten auf ein Informationssystem:</a:t>
            </a:r>
          </a:p>
          <a:p>
            <a:pPr lvl="1"/>
            <a:r>
              <a:rPr lang="de-DE" altLang="de-DE" dirty="0" smtClean="0"/>
              <a:t>Organisationssicht</a:t>
            </a:r>
          </a:p>
          <a:p>
            <a:pPr lvl="1"/>
            <a:r>
              <a:rPr lang="de-DE" altLang="de-DE" dirty="0" smtClean="0"/>
              <a:t>Funktionssicht</a:t>
            </a:r>
          </a:p>
          <a:p>
            <a:pPr lvl="1"/>
            <a:r>
              <a:rPr lang="de-DE" altLang="de-DE" dirty="0" smtClean="0"/>
              <a:t>Datensicht</a:t>
            </a:r>
          </a:p>
          <a:p>
            <a:pPr lvl="1"/>
            <a:r>
              <a:rPr lang="de-DE" altLang="de-DE" dirty="0" smtClean="0"/>
              <a:t>Leistungssicht</a:t>
            </a:r>
          </a:p>
          <a:p>
            <a:pPr lvl="1"/>
            <a:r>
              <a:rPr lang="de-DE" altLang="de-DE" dirty="0" smtClean="0"/>
              <a:t>Steuerungssicht (Integration der anderen Sichten)</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658852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de-DE" altLang="de-DE" dirty="0" smtClean="0"/>
              <a:t>Informationssysteme bedingen eine Umgestaltung der Organisation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15</a:t>
            </a:fld>
            <a:endParaRPr lang="en-US" dirty="0"/>
          </a:p>
        </p:txBody>
      </p:sp>
      <p:sp>
        <p:nvSpPr>
          <p:cNvPr id="32771" name="Rectangle 3"/>
          <p:cNvSpPr>
            <a:spLocks noGrp="1"/>
          </p:cNvSpPr>
          <p:nvPr>
            <p:ph sz="quarter" idx="12"/>
          </p:nvPr>
        </p:nvSpPr>
        <p:spPr/>
        <p:txBody>
          <a:bodyPr/>
          <a:lstStyle/>
          <a:p>
            <a:r>
              <a:rPr lang="de-DE" altLang="de-DE" dirty="0" smtClean="0"/>
              <a:t>Informationssysteme sind mehr als Hardware und Software: Aufgaben, Fertigkeiten, Management, Organisationsstrukturen</a:t>
            </a:r>
          </a:p>
          <a:p>
            <a:r>
              <a:rPr lang="de-DE" altLang="de-DE" dirty="0" smtClean="0"/>
              <a:t>Einführung von neuen Informationssystemen ist eine geplante organisatorische Umgestaltung</a:t>
            </a:r>
          </a:p>
          <a:p>
            <a:r>
              <a:rPr lang="de-DE" altLang="de-DE" dirty="0" smtClean="0"/>
              <a:t>Unternehmen müssen einen Informationssystemplan entwickeln</a:t>
            </a:r>
          </a:p>
          <a:p>
            <a:pPr lvl="1"/>
            <a:r>
              <a:rPr lang="de-DE" altLang="de-DE" dirty="0" smtClean="0"/>
              <a:t>Unterstützung des allgemeinen Geschäftsplans</a:t>
            </a:r>
          </a:p>
          <a:p>
            <a:pPr lvl="1"/>
            <a:r>
              <a:rPr lang="de-DE" altLang="de-DE" dirty="0" smtClean="0"/>
              <a:t>Planung strategischer Systeme in der primären Planung</a:t>
            </a:r>
          </a:p>
        </p:txBody>
      </p:sp>
      <p:sp>
        <p:nvSpPr>
          <p:cNvPr id="10" name="Untertitel 9"/>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3109884855"/>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p:txBody>
          <a:bodyPr/>
          <a:lstStyle/>
          <a:p>
            <a:r>
              <a:rPr lang="de-DE" altLang="de-DE" smtClean="0"/>
              <a:t>ARIS (Architektur integrierter Informationssysteme)</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159</a:t>
            </a:fld>
            <a:endParaRPr lang="en-US" dirty="0"/>
          </a:p>
        </p:txBody>
      </p:sp>
      <p:sp>
        <p:nvSpPr>
          <p:cNvPr id="159747" name="Rectangle 3"/>
          <p:cNvSpPr>
            <a:spLocks noGrp="1"/>
          </p:cNvSpPr>
          <p:nvPr>
            <p:ph sz="quarter" idx="12"/>
          </p:nvPr>
        </p:nvSpPr>
        <p:spPr/>
        <p:txBody>
          <a:bodyPr/>
          <a:lstStyle/>
          <a:p>
            <a:r>
              <a:rPr lang="de-DE" dirty="0" smtClean="0"/>
              <a:t>Industriestandardmethodik für die Analyse und den Entwurf betrieblicher </a:t>
            </a:r>
            <a:r>
              <a:rPr lang="de-DE" dirty="0" smtClean="0"/>
              <a:t>Informationssysteme</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95463482"/>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p:nvPr>
        </p:nvSpPr>
        <p:spPr/>
        <p:txBody>
          <a:bodyPr/>
          <a:lstStyle/>
          <a:p>
            <a:r>
              <a:rPr lang="de-DE" altLang="de-DE" smtClean="0"/>
              <a:t>Sichten und Beschreibungsebenen von ARIS</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160</a:t>
            </a:fld>
            <a:endParaRPr lang="en-US" dirty="0"/>
          </a:p>
        </p:txBody>
      </p:sp>
      <p:sp>
        <p:nvSpPr>
          <p:cNvPr id="14" name="Untertitel 13"/>
          <p:cNvSpPr>
            <a:spLocks noGrp="1"/>
          </p:cNvSpPr>
          <p:nvPr>
            <p:ph type="subTitle" idx="13"/>
          </p:nvPr>
        </p:nvSpPr>
        <p:spPr/>
        <p:txBody>
          <a:bodyPr/>
          <a:lstStyle/>
          <a:p>
            <a:endParaRPr lang="de-DE"/>
          </a:p>
        </p:txBody>
      </p:sp>
      <p:sp>
        <p:nvSpPr>
          <p:cNvPr id="160772" name="Inhaltsplatzhalter 5"/>
          <p:cNvSpPr>
            <a:spLocks/>
          </p:cNvSpPr>
          <p:nvPr/>
        </p:nvSpPr>
        <p:spPr bwMode="auto">
          <a:xfrm>
            <a:off x="140208" y="6095048"/>
            <a:ext cx="188563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a:t>
            </a:r>
            <a:r>
              <a:rPr lang="de-DE" altLang="de-DE" b="1" dirty="0" smtClean="0">
                <a:solidFill>
                  <a:schemeClr val="tx1"/>
                </a:solidFill>
                <a:latin typeface="+mj-lt"/>
              </a:rPr>
              <a:t>14.15</a:t>
            </a:r>
            <a:endParaRPr lang="de-DE" altLang="de-DE" b="1" dirty="0">
              <a:solidFill>
                <a:schemeClr val="tx1"/>
              </a:solidFill>
              <a:latin typeface="+mj-lt"/>
            </a:endParaRPr>
          </a:p>
        </p:txBody>
      </p:sp>
      <p:pic>
        <p:nvPicPr>
          <p:cNvPr id="2" name="Grafik 1"/>
          <p:cNvPicPr>
            <a:picLocks noChangeAspect="1"/>
          </p:cNvPicPr>
          <p:nvPr/>
        </p:nvPicPr>
        <p:blipFill>
          <a:blip r:embed="rId2"/>
          <a:stretch>
            <a:fillRect/>
          </a:stretch>
        </p:blipFill>
        <p:spPr>
          <a:xfrm>
            <a:off x="829057" y="779884"/>
            <a:ext cx="7485886" cy="5298232"/>
          </a:xfrm>
          <a:prstGeom prst="rect">
            <a:avLst/>
          </a:prstGeom>
        </p:spPr>
      </p:pic>
    </p:spTree>
    <p:extLst>
      <p:ext uri="{BB962C8B-B14F-4D97-AF65-F5344CB8AC3E}">
        <p14:creationId xmlns:p14="http://schemas.microsoft.com/office/powerpoint/2010/main" val="1119815109"/>
      </p:ext>
    </p:ext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p:nvPr>
        </p:nvSpPr>
        <p:spPr/>
        <p:txBody>
          <a:bodyPr/>
          <a:lstStyle/>
          <a:p>
            <a:r>
              <a:rPr lang="de-DE" altLang="de-DE" smtClean="0"/>
              <a:t>Integration der vier Basissichten durch die Steuerungssicht</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161</a:t>
            </a:fld>
            <a:endParaRPr lang="en-US" dirty="0"/>
          </a:p>
        </p:txBody>
      </p:sp>
      <p:sp>
        <p:nvSpPr>
          <p:cNvPr id="14" name="Untertitel 13"/>
          <p:cNvSpPr>
            <a:spLocks noGrp="1"/>
          </p:cNvSpPr>
          <p:nvPr>
            <p:ph type="subTitle" idx="13"/>
          </p:nvPr>
        </p:nvSpPr>
        <p:spPr/>
        <p:txBody>
          <a:bodyPr/>
          <a:lstStyle/>
          <a:p>
            <a:endParaRPr lang="de-DE"/>
          </a:p>
        </p:txBody>
      </p:sp>
      <p:sp>
        <p:nvSpPr>
          <p:cNvPr id="161796" name="Inhaltsplatzhalter 5"/>
          <p:cNvSpPr>
            <a:spLocks/>
          </p:cNvSpPr>
          <p:nvPr/>
        </p:nvSpPr>
        <p:spPr bwMode="auto">
          <a:xfrm>
            <a:off x="360363" y="6049328"/>
            <a:ext cx="174847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a:t>
            </a:r>
            <a:r>
              <a:rPr lang="de-DE" altLang="de-DE" b="1" dirty="0" smtClean="0">
                <a:solidFill>
                  <a:schemeClr val="tx1"/>
                </a:solidFill>
                <a:latin typeface="+mj-lt"/>
              </a:rPr>
              <a:t>14.17</a:t>
            </a:r>
            <a:endParaRPr lang="de-DE" altLang="de-DE" b="1" dirty="0">
              <a:solidFill>
                <a:schemeClr val="tx1"/>
              </a:solidFill>
              <a:latin typeface="+mj-lt"/>
            </a:endParaRPr>
          </a:p>
        </p:txBody>
      </p:sp>
      <p:pic>
        <p:nvPicPr>
          <p:cNvPr id="2" name="Grafik 1"/>
          <p:cNvPicPr>
            <a:picLocks noChangeAspect="1"/>
          </p:cNvPicPr>
          <p:nvPr/>
        </p:nvPicPr>
        <p:blipFill>
          <a:blip r:embed="rId2"/>
          <a:stretch>
            <a:fillRect/>
          </a:stretch>
        </p:blipFill>
        <p:spPr>
          <a:xfrm>
            <a:off x="365125" y="1446990"/>
            <a:ext cx="8413750" cy="3964020"/>
          </a:xfrm>
          <a:prstGeom prst="rect">
            <a:avLst/>
          </a:prstGeom>
        </p:spPr>
      </p:pic>
    </p:spTree>
    <p:extLst>
      <p:ext uri="{BB962C8B-B14F-4D97-AF65-F5344CB8AC3E}">
        <p14:creationId xmlns:p14="http://schemas.microsoft.com/office/powerpoint/2010/main" val="409282115"/>
      </p:ext>
    </p:extLst>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p:nvPr>
        </p:nvSpPr>
        <p:spPr/>
        <p:txBody>
          <a:bodyPr/>
          <a:lstStyle/>
          <a:p>
            <a:r>
              <a:rPr lang="de-DE" altLang="de-DE" dirty="0" smtClean="0"/>
              <a:t>EPK-Modellierung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162</a:t>
            </a:fld>
            <a:endParaRPr lang="en-US" dirty="0"/>
          </a:p>
        </p:txBody>
      </p:sp>
      <p:sp>
        <p:nvSpPr>
          <p:cNvPr id="162819" name="Rectangle 3"/>
          <p:cNvSpPr>
            <a:spLocks noGrp="1"/>
          </p:cNvSpPr>
          <p:nvPr>
            <p:ph sz="quarter" idx="12"/>
          </p:nvPr>
        </p:nvSpPr>
        <p:spPr/>
        <p:txBody>
          <a:bodyPr/>
          <a:lstStyle/>
          <a:p>
            <a:r>
              <a:rPr lang="de-DE" altLang="de-DE" smtClean="0"/>
              <a:t>Ereignisgesteuerte Prozessketten (EPK) sind semiformale grafische Darstellungen, die hauptsächlich dazu benutzt werden, um Geschäftsprozesse bzw. deren Modelle (Schemata) darzustellen</a:t>
            </a:r>
          </a:p>
          <a:p>
            <a:r>
              <a:rPr lang="de-DE" altLang="de-DE" smtClean="0"/>
              <a:t>EPKs stellen eine gebräuchliche, allgemein bekannte und werkzeuggestützte Methode der Geschäftsprozessmodellierung dar, und werden darüber hinaus für das Geschäftsprozess-management eingesetzt</a:t>
            </a:r>
            <a:endParaRPr lang="de-DE" altLang="de-DE" dirty="0" smtClean="0"/>
          </a:p>
        </p:txBody>
      </p:sp>
      <p:sp>
        <p:nvSpPr>
          <p:cNvPr id="10" name="Untertitel 9"/>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1900114695"/>
      </p:ext>
    </p:extLst>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p:cNvSpPr>
          <p:nvPr>
            <p:ph type="title"/>
          </p:nvPr>
        </p:nvSpPr>
        <p:spPr/>
        <p:txBody>
          <a:bodyPr/>
          <a:lstStyle/>
          <a:p>
            <a:r>
              <a:rPr lang="de-DE" altLang="de-DE" dirty="0" smtClean="0"/>
              <a:t>Einige </a:t>
            </a:r>
            <a:r>
              <a:rPr lang="de-DE" altLang="de-DE" dirty="0"/>
              <a:t>E</a:t>
            </a:r>
            <a:r>
              <a:rPr lang="de-DE" altLang="de-DE" dirty="0" smtClean="0"/>
              <a:t>PK-Elemente</a:t>
            </a:r>
            <a:endParaRPr lang="de-DE" altLang="de-DE" dirty="0" smtClean="0"/>
          </a:p>
        </p:txBody>
      </p:sp>
      <p:sp>
        <p:nvSpPr>
          <p:cNvPr id="5" name="Foliennummernplatzhalter 4"/>
          <p:cNvSpPr>
            <a:spLocks noGrp="1"/>
          </p:cNvSpPr>
          <p:nvPr>
            <p:ph type="sldNum" sz="quarter" idx="11"/>
          </p:nvPr>
        </p:nvSpPr>
        <p:spPr/>
        <p:txBody>
          <a:bodyPr/>
          <a:lstStyle/>
          <a:p>
            <a:fld id="{0D2F3B65-5D26-4378-875C-153D63999E65}" type="slidenum">
              <a:rPr lang="en-US" smtClean="0"/>
              <a:pPr/>
              <a:t>163</a:t>
            </a:fld>
            <a:endParaRPr lang="en-US" dirty="0"/>
          </a:p>
        </p:txBody>
      </p:sp>
      <p:sp>
        <p:nvSpPr>
          <p:cNvPr id="14" name="Untertitel 13"/>
          <p:cNvSpPr>
            <a:spLocks noGrp="1"/>
          </p:cNvSpPr>
          <p:nvPr>
            <p:ph type="subTitle" idx="13"/>
          </p:nvPr>
        </p:nvSpPr>
        <p:spPr/>
        <p:txBody>
          <a:bodyPr/>
          <a:lstStyle/>
          <a:p>
            <a:r>
              <a:rPr lang="de-DE" dirty="0" smtClean="0"/>
              <a:t>EXKURS</a:t>
            </a:r>
            <a:endParaRPr lang="de-DE" dirty="0"/>
          </a:p>
        </p:txBody>
      </p:sp>
      <p:sp>
        <p:nvSpPr>
          <p:cNvPr id="163843" name="Inhaltsplatzhalter 5"/>
          <p:cNvSpPr>
            <a:spLocks/>
          </p:cNvSpPr>
          <p:nvPr/>
        </p:nvSpPr>
        <p:spPr bwMode="auto">
          <a:xfrm>
            <a:off x="428624" y="5950947"/>
            <a:ext cx="169735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a:t>
            </a:r>
            <a:r>
              <a:rPr lang="de-DE" altLang="de-DE" b="1" dirty="0" smtClean="0">
                <a:solidFill>
                  <a:schemeClr val="tx1"/>
                </a:solidFill>
                <a:latin typeface="+mj-lt"/>
              </a:rPr>
              <a:t>14.6</a:t>
            </a:r>
            <a:endParaRPr lang="de-DE" altLang="de-DE" b="1" dirty="0">
              <a:solidFill>
                <a:schemeClr val="tx1"/>
              </a:solidFill>
              <a:latin typeface="+mj-lt"/>
            </a:endParaRPr>
          </a:p>
        </p:txBody>
      </p:sp>
      <p:pic>
        <p:nvPicPr>
          <p:cNvPr id="7" name="Picture 2" descr="D:\WORK\PEARSON\000 FOLIEN\4269\JPG\4269-959a.jpg"/>
          <p:cNvPicPr>
            <a:picLocks noChangeAspect="1" noChangeArrowheads="1"/>
          </p:cNvPicPr>
          <p:nvPr/>
        </p:nvPicPr>
        <p:blipFill rotWithShape="1">
          <a:blip r:embed="rId2">
            <a:extLst>
              <a:ext uri="{28A0092B-C50C-407E-A947-70E740481C1C}">
                <a14:useLocalDpi xmlns:a14="http://schemas.microsoft.com/office/drawing/2010/main" val="0"/>
              </a:ext>
            </a:extLst>
          </a:blip>
          <a:srcRect t="-30927" b="30927"/>
          <a:stretch/>
        </p:blipFill>
        <p:spPr bwMode="auto">
          <a:xfrm>
            <a:off x="268288" y="-1007194"/>
            <a:ext cx="8418511" cy="640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617011"/>
      </p:ext>
    </p:extLst>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p:cNvSpPr>
          <p:nvPr>
            <p:ph type="title"/>
          </p:nvPr>
        </p:nvSpPr>
        <p:spPr/>
        <p:txBody>
          <a:bodyPr/>
          <a:lstStyle/>
          <a:p>
            <a:r>
              <a:rPr lang="de-DE" altLang="de-DE" dirty="0" smtClean="0"/>
              <a:t>Einige </a:t>
            </a:r>
            <a:r>
              <a:rPr lang="de-DE" altLang="de-DE" dirty="0" smtClean="0"/>
              <a:t>EPK-Elemente </a:t>
            </a:r>
            <a:r>
              <a:rPr lang="de-DE" altLang="de-DE" dirty="0" smtClean="0"/>
              <a:t>(Forts.)</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164</a:t>
            </a:fld>
            <a:endParaRPr lang="en-US" dirty="0"/>
          </a:p>
        </p:txBody>
      </p:sp>
      <p:sp>
        <p:nvSpPr>
          <p:cNvPr id="14" name="Untertitel 13"/>
          <p:cNvSpPr>
            <a:spLocks noGrp="1"/>
          </p:cNvSpPr>
          <p:nvPr>
            <p:ph type="subTitle" idx="13"/>
          </p:nvPr>
        </p:nvSpPr>
        <p:spPr/>
        <p:txBody>
          <a:bodyPr/>
          <a:lstStyle/>
          <a:p>
            <a:r>
              <a:rPr lang="de-DE" dirty="0" smtClean="0"/>
              <a:t>EXKURS</a:t>
            </a:r>
            <a:endParaRPr lang="de-DE" dirty="0"/>
          </a:p>
        </p:txBody>
      </p:sp>
      <p:sp>
        <p:nvSpPr>
          <p:cNvPr id="163843" name="Inhaltsplatzhalter 5"/>
          <p:cNvSpPr>
            <a:spLocks/>
          </p:cNvSpPr>
          <p:nvPr/>
        </p:nvSpPr>
        <p:spPr bwMode="auto">
          <a:xfrm>
            <a:off x="428624" y="5950947"/>
            <a:ext cx="169735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a:t>
            </a:r>
            <a:r>
              <a:rPr lang="de-DE" altLang="de-DE" b="1" dirty="0" smtClean="0">
                <a:solidFill>
                  <a:schemeClr val="tx1"/>
                </a:solidFill>
                <a:latin typeface="+mj-lt"/>
              </a:rPr>
              <a:t>14.6</a:t>
            </a:r>
            <a:endParaRPr lang="de-DE" altLang="de-DE" b="1" dirty="0">
              <a:solidFill>
                <a:schemeClr val="tx1"/>
              </a:solidFill>
              <a:latin typeface="+mj-lt"/>
            </a:endParaRPr>
          </a:p>
        </p:txBody>
      </p:sp>
      <p:pic>
        <p:nvPicPr>
          <p:cNvPr id="8" name="Picture 2" descr="D:\WORK\PEARSON\000 FOLIEN\4269\JPG\4269-959a.jpg"/>
          <p:cNvPicPr>
            <a:picLocks noChangeAspect="1" noChangeArrowheads="1"/>
          </p:cNvPicPr>
          <p:nvPr/>
        </p:nvPicPr>
        <p:blipFill rotWithShape="1">
          <a:blip r:embed="rId2">
            <a:extLst>
              <a:ext uri="{28A0092B-C50C-407E-A947-70E740481C1C}">
                <a14:useLocalDpi xmlns:a14="http://schemas.microsoft.com/office/drawing/2010/main" val="0"/>
              </a:ext>
            </a:extLst>
          </a:blip>
          <a:srcRect t="67941"/>
          <a:stretch/>
        </p:blipFill>
        <p:spPr bwMode="auto">
          <a:xfrm>
            <a:off x="360363" y="1754337"/>
            <a:ext cx="7827673" cy="190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820332"/>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p:cNvSpPr>
          <p:nvPr>
            <p:ph type="title"/>
          </p:nvPr>
        </p:nvSpPr>
        <p:spPr/>
        <p:txBody>
          <a:bodyPr/>
          <a:lstStyle/>
          <a:p>
            <a:r>
              <a:rPr lang="de-DE" altLang="de-DE" dirty="0" smtClean="0"/>
              <a:t>Einige </a:t>
            </a:r>
            <a:r>
              <a:rPr lang="de-DE" altLang="de-DE" dirty="0" smtClean="0"/>
              <a:t>EPK-Elemente</a:t>
            </a:r>
            <a:endParaRPr lang="de-DE" altLang="de-DE" dirty="0" smtClean="0"/>
          </a:p>
        </p:txBody>
      </p:sp>
      <p:sp>
        <p:nvSpPr>
          <p:cNvPr id="5" name="Foliennummernplatzhalter 4"/>
          <p:cNvSpPr>
            <a:spLocks noGrp="1"/>
          </p:cNvSpPr>
          <p:nvPr>
            <p:ph type="sldNum" sz="quarter" idx="11"/>
          </p:nvPr>
        </p:nvSpPr>
        <p:spPr/>
        <p:txBody>
          <a:bodyPr/>
          <a:lstStyle/>
          <a:p>
            <a:fld id="{0D2F3B65-5D26-4378-875C-153D63999E65}" type="slidenum">
              <a:rPr lang="en-US" smtClean="0"/>
              <a:pPr/>
              <a:t>165</a:t>
            </a:fld>
            <a:endParaRPr lang="en-US" dirty="0"/>
          </a:p>
        </p:txBody>
      </p:sp>
      <p:sp>
        <p:nvSpPr>
          <p:cNvPr id="14" name="Untertitel 13"/>
          <p:cNvSpPr>
            <a:spLocks noGrp="1"/>
          </p:cNvSpPr>
          <p:nvPr>
            <p:ph type="subTitle" idx="13"/>
          </p:nvPr>
        </p:nvSpPr>
        <p:spPr/>
        <p:txBody>
          <a:bodyPr/>
          <a:lstStyle/>
          <a:p>
            <a:r>
              <a:rPr lang="de-DE" dirty="0" smtClean="0"/>
              <a:t>EXKURS</a:t>
            </a:r>
            <a:endParaRPr lang="de-DE" dirty="0"/>
          </a:p>
        </p:txBody>
      </p:sp>
      <p:pic>
        <p:nvPicPr>
          <p:cNvPr id="7" name="Picture 2" descr="D:\WORK\PEARSON\000 FOLIEN\4269\JPG\4269-95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1769530"/>
            <a:ext cx="8234362" cy="279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553982"/>
      </p:ext>
    </p:extLst>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p:cNvSpPr>
          <p:nvPr>
            <p:ph type="title"/>
          </p:nvPr>
        </p:nvSpPr>
        <p:spPr/>
        <p:txBody>
          <a:bodyPr/>
          <a:lstStyle/>
          <a:p>
            <a:r>
              <a:rPr lang="de-DE" altLang="de-DE" dirty="0" smtClean="0"/>
              <a:t>EPK-Modellierung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166</a:t>
            </a:fld>
            <a:endParaRPr lang="en-US" dirty="0"/>
          </a:p>
        </p:txBody>
      </p:sp>
      <p:sp>
        <p:nvSpPr>
          <p:cNvPr id="158723" name="Rectangle 3"/>
          <p:cNvSpPr>
            <a:spLocks noGrp="1"/>
          </p:cNvSpPr>
          <p:nvPr>
            <p:ph sz="quarter" idx="12"/>
          </p:nvPr>
        </p:nvSpPr>
        <p:spPr/>
        <p:txBody>
          <a:bodyPr/>
          <a:lstStyle/>
          <a:p>
            <a:r>
              <a:rPr lang="de-DE" dirty="0" smtClean="0"/>
              <a:t>die </a:t>
            </a:r>
            <a:r>
              <a:rPr lang="de-DE" dirty="0" smtClean="0"/>
              <a:t>ereignisgesteuerte Prozesskette beschreibt einen Geschäftsprozess als zeitlich-logische Abfolge betriebswirtschaftlicher Aufgaben</a:t>
            </a:r>
          </a:p>
          <a:p>
            <a:r>
              <a:rPr lang="de-DE" dirty="0" smtClean="0"/>
              <a:t>die </a:t>
            </a:r>
            <a:r>
              <a:rPr lang="de-DE" dirty="0" smtClean="0"/>
              <a:t>zentralen Konstrukte zur Modellierung des Kontrollflusses sind (</a:t>
            </a:r>
            <a:r>
              <a:rPr lang="de-DE" dirty="0" err="1" smtClean="0"/>
              <a:t>Nüttgens</a:t>
            </a:r>
            <a:r>
              <a:rPr lang="de-DE" dirty="0" smtClean="0"/>
              <a:t> und Rump, 2002)</a:t>
            </a:r>
          </a:p>
          <a:p>
            <a:pPr lvl="1"/>
            <a:r>
              <a:rPr lang="de-DE" dirty="0" smtClean="0"/>
              <a:t>Ereignisse (Events)</a:t>
            </a:r>
          </a:p>
          <a:p>
            <a:pPr lvl="1"/>
            <a:r>
              <a:rPr lang="de-DE" dirty="0" smtClean="0"/>
              <a:t>Funktionen</a:t>
            </a:r>
          </a:p>
          <a:p>
            <a:pPr lvl="1"/>
            <a:r>
              <a:rPr lang="de-DE" dirty="0" smtClean="0"/>
              <a:t>Verknüpfungsoperatoren (Konnektoren)</a:t>
            </a:r>
          </a:p>
          <a:p>
            <a:pPr lvl="1"/>
            <a:r>
              <a:rPr lang="de-DE" dirty="0" smtClean="0"/>
              <a:t>Kontrollflusskanten</a:t>
            </a:r>
          </a:p>
        </p:txBody>
      </p:sp>
      <p:sp>
        <p:nvSpPr>
          <p:cNvPr id="10" name="Untertitel 9"/>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2329276721"/>
      </p:ext>
    </p:extLst>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p:cNvSpPr>
          <p:nvPr>
            <p:ph type="title"/>
          </p:nvPr>
        </p:nvSpPr>
        <p:spPr/>
        <p:txBody>
          <a:bodyPr/>
          <a:lstStyle/>
          <a:p>
            <a:r>
              <a:rPr lang="de-DE" altLang="de-DE" dirty="0" smtClean="0"/>
              <a:t>EPK-Modellierung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167</a:t>
            </a:fld>
            <a:endParaRPr lang="en-US" dirty="0"/>
          </a:p>
        </p:txBody>
      </p:sp>
      <p:sp>
        <p:nvSpPr>
          <p:cNvPr id="158723" name="Rectangle 3"/>
          <p:cNvSpPr>
            <a:spLocks noGrp="1"/>
          </p:cNvSpPr>
          <p:nvPr>
            <p:ph sz="quarter" idx="12"/>
          </p:nvPr>
        </p:nvSpPr>
        <p:spPr/>
        <p:txBody>
          <a:bodyPr/>
          <a:lstStyle/>
          <a:p>
            <a:r>
              <a:rPr lang="de-DE" dirty="0" smtClean="0"/>
              <a:t>zu </a:t>
            </a:r>
            <a:r>
              <a:rPr lang="de-DE" dirty="0" smtClean="0"/>
              <a:t>den verschiedenen Verbindungen zwischen Objekten sowie den allgemeinen Notationen einer EPK gehören einige Regeln und Konventionen</a:t>
            </a:r>
          </a:p>
          <a:p>
            <a:pPr lvl="1"/>
            <a:r>
              <a:rPr lang="de-DE" dirty="0" smtClean="0"/>
              <a:t>Regel 1: Ein EPK-Modell muss mit einem Ereignis, dem sogenannten Startevent, beginnen.</a:t>
            </a:r>
          </a:p>
          <a:p>
            <a:pPr lvl="1"/>
            <a:r>
              <a:rPr lang="de-DE" dirty="0" smtClean="0"/>
              <a:t>Regel 2: Ein EPK-Modell muss mit einem Ereignis, dem sogenannten </a:t>
            </a:r>
            <a:r>
              <a:rPr lang="de-DE" dirty="0" err="1" smtClean="0"/>
              <a:t>Endevent</a:t>
            </a:r>
            <a:r>
              <a:rPr lang="de-DE" dirty="0" smtClean="0"/>
              <a:t>, enden.</a:t>
            </a:r>
          </a:p>
          <a:p>
            <a:pPr lvl="1"/>
            <a:r>
              <a:rPr lang="de-DE" dirty="0" smtClean="0"/>
              <a:t>Regel 3: Funktionen und Ereignisse müssen abwechselnd vorkommen!</a:t>
            </a:r>
          </a:p>
        </p:txBody>
      </p:sp>
      <p:sp>
        <p:nvSpPr>
          <p:cNvPr id="10" name="Untertitel 9"/>
          <p:cNvSpPr>
            <a:spLocks noGrp="1"/>
          </p:cNvSpPr>
          <p:nvPr>
            <p:ph type="subTitle" idx="13"/>
          </p:nvPr>
        </p:nvSpPr>
        <p:spPr/>
        <p:txBody>
          <a:bodyPr/>
          <a:lstStyle/>
          <a:p>
            <a:r>
              <a:rPr lang="de-DE" altLang="de-DE" dirty="0"/>
              <a:t>EXKURS</a:t>
            </a:r>
            <a:endParaRPr lang="de-DE" dirty="0"/>
          </a:p>
        </p:txBody>
      </p:sp>
    </p:spTree>
    <p:extLst>
      <p:ext uri="{BB962C8B-B14F-4D97-AF65-F5344CB8AC3E}">
        <p14:creationId xmlns:p14="http://schemas.microsoft.com/office/powerpoint/2010/main" val="1413955747"/>
      </p:ext>
    </p:extLst>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p:cNvSpPr>
          <p:nvPr>
            <p:ph type="title"/>
          </p:nvPr>
        </p:nvSpPr>
        <p:spPr/>
        <p:txBody>
          <a:bodyPr/>
          <a:lstStyle/>
          <a:p>
            <a:r>
              <a:rPr lang="de-DE" altLang="de-DE" dirty="0" smtClean="0"/>
              <a:t>EPK-Modellierung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168</a:t>
            </a:fld>
            <a:endParaRPr lang="en-US" dirty="0"/>
          </a:p>
        </p:txBody>
      </p:sp>
      <p:sp>
        <p:nvSpPr>
          <p:cNvPr id="158723" name="Rectangle 3"/>
          <p:cNvSpPr>
            <a:spLocks noGrp="1"/>
          </p:cNvSpPr>
          <p:nvPr>
            <p:ph sz="quarter" idx="12"/>
          </p:nvPr>
        </p:nvSpPr>
        <p:spPr/>
        <p:txBody>
          <a:bodyPr/>
          <a:lstStyle/>
          <a:p>
            <a:pPr lvl="1"/>
            <a:r>
              <a:rPr lang="de-DE" smtClean="0"/>
              <a:t>Regel 4: Bezüglich jeder Verbindung zwischen Ereignissen und Funktionen gilt, dass jedes Event und jede Funktion nicht mehr als einen Input- und einen Output-Konnektor haben dürfen.</a:t>
            </a:r>
          </a:p>
          <a:p>
            <a:pPr lvl="1"/>
            <a:r>
              <a:rPr lang="de-DE" smtClean="0"/>
              <a:t>Diese Regel gilt nur für die Verbindung von Funktions- und Eventenden, nicht aber für die Verbindungen zu anderen Elementen, wie logische Operatoren, Organisationseinheiten oder Informationsobjekten.</a:t>
            </a:r>
            <a:endParaRPr lang="de-DE" dirty="0" smtClean="0"/>
          </a:p>
        </p:txBody>
      </p:sp>
      <p:sp>
        <p:nvSpPr>
          <p:cNvPr id="10" name="Untertitel 9"/>
          <p:cNvSpPr>
            <a:spLocks noGrp="1"/>
          </p:cNvSpPr>
          <p:nvPr>
            <p:ph type="subTitle" idx="13"/>
          </p:nvPr>
        </p:nvSpPr>
        <p:spPr/>
        <p:txBody>
          <a:bodyPr/>
          <a:lstStyle/>
          <a:p>
            <a:r>
              <a:rPr lang="de-DE" altLang="de-DE" dirty="0"/>
              <a:t>EXKURS</a:t>
            </a:r>
            <a:endParaRPr lang="de-DE" dirty="0"/>
          </a:p>
        </p:txBody>
      </p:sp>
    </p:spTree>
    <p:extLst>
      <p:ext uri="{BB962C8B-B14F-4D97-AF65-F5344CB8AC3E}">
        <p14:creationId xmlns:p14="http://schemas.microsoft.com/office/powerpoint/2010/main" val="920205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de-DE" altLang="de-DE" dirty="0" smtClean="0"/>
              <a:t>Informationssystemplan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16</a:t>
            </a:fld>
            <a:endParaRPr lang="en-US" dirty="0"/>
          </a:p>
        </p:txBody>
      </p:sp>
      <p:sp>
        <p:nvSpPr>
          <p:cNvPr id="33795" name="Rectangle 3"/>
          <p:cNvSpPr>
            <a:spLocks noGrp="1"/>
          </p:cNvSpPr>
          <p:nvPr>
            <p:ph sz="quarter" idx="12"/>
          </p:nvPr>
        </p:nvSpPr>
        <p:spPr/>
        <p:txBody>
          <a:bodyPr/>
          <a:lstStyle/>
          <a:p>
            <a:r>
              <a:rPr lang="de-DE" altLang="de-DE" dirty="0" smtClean="0"/>
              <a:t>Eine Art Straßenkarte für die grobe Richtung der Systementwicklung</a:t>
            </a:r>
          </a:p>
        </p:txBody>
      </p:sp>
      <p:sp>
        <p:nvSpPr>
          <p:cNvPr id="10" name="Untertitel 9"/>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2003339730"/>
      </p:ext>
    </p:extLst>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169</a:t>
            </a:fld>
            <a:endParaRPr lang="en-US" dirty="0"/>
          </a:p>
        </p:txBody>
      </p:sp>
      <p:sp>
        <p:nvSpPr>
          <p:cNvPr id="131075" name="Rectangle 3"/>
          <p:cNvSpPr>
            <a:spLocks noGrp="1"/>
          </p:cNvSpPr>
          <p:nvPr>
            <p:ph sz="quarter" idx="12"/>
          </p:nvPr>
        </p:nvSpPr>
        <p:spPr/>
        <p:txBody>
          <a:bodyPr>
            <a:normAutofit fontScale="775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dirty="0" smtClean="0"/>
              <a:t>Alternative Ansätze für die Systementwicklung</a:t>
            </a:r>
          </a:p>
          <a:p>
            <a:r>
              <a:rPr lang="de-DE" altLang="de-DE" b="1" dirty="0" smtClean="0"/>
              <a:t>Modellierungsansätze zur Unterstützung der Systementwicklung </a:t>
            </a:r>
          </a:p>
          <a:p>
            <a:pPr lvl="1"/>
            <a:r>
              <a:rPr lang="de-DE" altLang="de-DE" dirty="0" smtClean="0"/>
              <a:t>Objektorientierter Ansatz,</a:t>
            </a:r>
            <a:br>
              <a:rPr lang="de-DE" altLang="de-DE" dirty="0" smtClean="0"/>
            </a:br>
            <a:r>
              <a:rPr lang="de-DE" altLang="de-DE" dirty="0" smtClean="0"/>
              <a:t>Beispiel Unified Modeling Language (UML)</a:t>
            </a:r>
          </a:p>
          <a:p>
            <a:pPr lvl="1"/>
            <a:r>
              <a:rPr lang="de-DE" altLang="de-DE" dirty="0" smtClean="0"/>
              <a:t>Geschäftsprozessorientierter Ansatz,</a:t>
            </a:r>
            <a:br>
              <a:rPr lang="de-DE" altLang="de-DE" dirty="0" smtClean="0"/>
            </a:br>
            <a:r>
              <a:rPr lang="de-DE" altLang="de-DE" dirty="0" smtClean="0"/>
              <a:t>Beispiel Architektur integrierter Informationssysteme (ARIS)</a:t>
            </a:r>
          </a:p>
          <a:p>
            <a:pPr lvl="1"/>
            <a:r>
              <a:rPr lang="de-DE" altLang="de-DE" b="1" dirty="0" smtClean="0"/>
              <a:t>Business </a:t>
            </a:r>
            <a:r>
              <a:rPr lang="de-DE" altLang="de-DE" b="1" dirty="0" err="1" smtClean="0"/>
              <a:t>Process</a:t>
            </a:r>
            <a:r>
              <a:rPr lang="de-DE" altLang="de-DE" b="1" dirty="0" smtClean="0"/>
              <a:t> </a:t>
            </a:r>
            <a:r>
              <a:rPr lang="de-DE" altLang="de-DE" b="1" dirty="0" err="1" smtClean="0"/>
              <a:t>Modelling</a:t>
            </a:r>
            <a:r>
              <a:rPr lang="de-DE" altLang="de-DE" b="1" dirty="0" smtClean="0"/>
              <a:t> Notation (BPMN)</a:t>
            </a:r>
          </a:p>
          <a:p>
            <a:r>
              <a:rPr lang="de-DE" altLang="de-DE" dirty="0" smtClean="0"/>
              <a:t>Herausforderungen bei Systementwicklung und </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11701458"/>
      </p:ext>
    </p:extLst>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p:txBody>
          <a:bodyPr/>
          <a:lstStyle/>
          <a:p>
            <a:r>
              <a:rPr lang="de-DE" smtClean="0"/>
              <a:t>Business Process Modelling Notation (BPMN)</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170</a:t>
            </a:fld>
            <a:endParaRPr lang="en-US" dirty="0"/>
          </a:p>
        </p:txBody>
      </p:sp>
      <p:sp>
        <p:nvSpPr>
          <p:cNvPr id="159747" name="Rectangle 3"/>
          <p:cNvSpPr>
            <a:spLocks noGrp="1"/>
          </p:cNvSpPr>
          <p:nvPr>
            <p:ph sz="quarter" idx="12"/>
          </p:nvPr>
        </p:nvSpPr>
        <p:spPr/>
        <p:txBody>
          <a:bodyPr/>
          <a:lstStyle/>
          <a:p>
            <a:r>
              <a:rPr lang="nl-NL" altLang="de-DE" dirty="0" smtClean="0"/>
              <a:t>die </a:t>
            </a:r>
            <a:r>
              <a:rPr lang="nl-NL" altLang="de-DE" dirty="0" smtClean="0"/>
              <a:t>Object Management Group </a:t>
            </a:r>
            <a:r>
              <a:rPr lang="de-DE" altLang="de-DE" dirty="0" smtClean="0"/>
              <a:t>verfolgt mit der Standardisierung der Business Process </a:t>
            </a:r>
            <a:r>
              <a:rPr lang="de-DE" altLang="de-DE" dirty="0" err="1" smtClean="0"/>
              <a:t>Modelling</a:t>
            </a:r>
            <a:r>
              <a:rPr lang="de-DE" altLang="de-DE" dirty="0" smtClean="0"/>
              <a:t> Notation (BPMN) zwei Ziele</a:t>
            </a:r>
          </a:p>
          <a:p>
            <a:pPr lvl="1"/>
            <a:r>
              <a:rPr lang="de-DE" altLang="de-DE" dirty="0" smtClean="0"/>
              <a:t>Es soll eine s</a:t>
            </a:r>
            <a:r>
              <a:rPr lang="de-DE" dirty="0" smtClean="0"/>
              <a:t>tandardisierte grafisch unterstützte Modellierungssprache für Geschäftsprozesse </a:t>
            </a:r>
            <a:r>
              <a:rPr lang="de-DE" altLang="de-DE" dirty="0" smtClean="0"/>
              <a:t>entstehen, die sowohl von Mitarbeitern der Fachbereiche als auch von IT-Fachleuten verstanden wird.</a:t>
            </a:r>
          </a:p>
          <a:p>
            <a:pPr lvl="1"/>
            <a:r>
              <a:rPr lang="de-DE" altLang="de-DE" dirty="0" smtClean="0"/>
              <a:t>Diese gemeinsame Prozessmodellierungssprache soll darüber hinaus auf ausführbare Prozessmodellierungssprachen, wie z.B. die XML-basierte</a:t>
            </a:r>
            <a:r>
              <a:rPr lang="de-DE" dirty="0" smtClean="0"/>
              <a:t> WS-BPEL (Business Process </a:t>
            </a:r>
            <a:r>
              <a:rPr lang="en-US" dirty="0" smtClean="0"/>
              <a:t>Execution Language for Web Services</a:t>
            </a:r>
            <a:r>
              <a:rPr lang="en-US" dirty="0" smtClean="0"/>
              <a:t>) </a:t>
            </a:r>
            <a:r>
              <a:rPr lang="en-US" dirty="0" err="1" smtClean="0"/>
              <a:t>abbildbar</a:t>
            </a:r>
            <a:r>
              <a:rPr lang="en-US" dirty="0" smtClean="0"/>
              <a:t> sein.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82523758"/>
      </p:ext>
    </p:extLst>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p:txBody>
          <a:bodyPr/>
          <a:lstStyle/>
          <a:p>
            <a:r>
              <a:rPr lang="de-DE" smtClean="0"/>
              <a:t>BPMN-Diagramm des Testprozesses</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171</a:t>
            </a:fld>
            <a:endParaRPr lang="en-US" dirty="0"/>
          </a:p>
        </p:txBody>
      </p:sp>
      <p:sp>
        <p:nvSpPr>
          <p:cNvPr id="16" name="Untertitel 15"/>
          <p:cNvSpPr>
            <a:spLocks noGrp="1"/>
          </p:cNvSpPr>
          <p:nvPr>
            <p:ph type="subTitle" idx="13"/>
          </p:nvPr>
        </p:nvSpPr>
        <p:spPr/>
        <p:txBody>
          <a:bodyPr/>
          <a:lstStyle/>
          <a:p>
            <a:endParaRPr lang="de-DE"/>
          </a:p>
        </p:txBody>
      </p:sp>
      <p:pic>
        <p:nvPicPr>
          <p:cNvPr id="2" name="Grafik 1"/>
          <p:cNvPicPr>
            <a:picLocks noChangeAspect="1"/>
          </p:cNvPicPr>
          <p:nvPr/>
        </p:nvPicPr>
        <p:blipFill>
          <a:blip r:embed="rId2"/>
          <a:stretch>
            <a:fillRect/>
          </a:stretch>
        </p:blipFill>
        <p:spPr>
          <a:xfrm>
            <a:off x="1393371" y="764054"/>
            <a:ext cx="6357258" cy="5329892"/>
          </a:xfrm>
          <a:prstGeom prst="rect">
            <a:avLst/>
          </a:prstGeom>
        </p:spPr>
      </p:pic>
      <p:sp>
        <p:nvSpPr>
          <p:cNvPr id="6" name="Inhaltsplatzhalter 5"/>
          <p:cNvSpPr>
            <a:spLocks/>
          </p:cNvSpPr>
          <p:nvPr/>
        </p:nvSpPr>
        <p:spPr bwMode="auto">
          <a:xfrm>
            <a:off x="365125" y="6093946"/>
            <a:ext cx="164655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a:t>
            </a:r>
            <a:r>
              <a:rPr lang="de-DE" altLang="de-DE" b="1" dirty="0" smtClean="0">
                <a:solidFill>
                  <a:schemeClr val="tx1"/>
                </a:solidFill>
                <a:latin typeface="+mj-lt"/>
              </a:rPr>
              <a:t>14.18</a:t>
            </a:r>
            <a:endParaRPr lang="de-DE" altLang="de-DE" b="1" dirty="0">
              <a:solidFill>
                <a:schemeClr val="tx1"/>
              </a:solidFill>
              <a:latin typeface="+mj-lt"/>
            </a:endParaRPr>
          </a:p>
        </p:txBody>
      </p:sp>
    </p:spTree>
    <p:extLst>
      <p:ext uri="{BB962C8B-B14F-4D97-AF65-F5344CB8AC3E}">
        <p14:creationId xmlns:p14="http://schemas.microsoft.com/office/powerpoint/2010/main" val="3134718812"/>
      </p:ext>
    </p:extLst>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172</a:t>
            </a:fld>
            <a:endParaRPr lang="en-US" dirty="0"/>
          </a:p>
        </p:txBody>
      </p:sp>
      <p:sp>
        <p:nvSpPr>
          <p:cNvPr id="168963" name="Rectangle 3"/>
          <p:cNvSpPr>
            <a:spLocks noGrp="1"/>
          </p:cNvSpPr>
          <p:nvPr>
            <p:ph sz="quarter" idx="12"/>
          </p:nvPr>
        </p:nvSpPr>
        <p:spPr/>
        <p:txBody>
          <a:bodyPr>
            <a:normAutofit fontScale="85000" lnSpcReduction="1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dirty="0" smtClean="0"/>
              <a:t>Alternative Ansätze für die Systementwicklung</a:t>
            </a:r>
          </a:p>
          <a:p>
            <a:r>
              <a:rPr lang="de-DE" altLang="de-DE" dirty="0" smtClean="0"/>
              <a:t>Modellierungsansätze zur Unterstützung der Systementwicklung </a:t>
            </a:r>
          </a:p>
          <a:p>
            <a:r>
              <a:rPr lang="de-DE" altLang="de-DE" b="1" dirty="0" smtClean="0"/>
              <a:t>Herausforderungen bei Systementwicklung und -einsatz für das Management  </a:t>
            </a:r>
          </a:p>
          <a:p>
            <a:pPr lvl="1"/>
            <a:r>
              <a:rPr lang="de-DE" altLang="de-DE" dirty="0" smtClean="0"/>
              <a:t>Grundlegende Probleme</a:t>
            </a:r>
          </a:p>
          <a:p>
            <a:pPr lvl="1"/>
            <a:r>
              <a:rPr lang="de-DE" altLang="de-DE" dirty="0" smtClean="0"/>
              <a:t>Probleme bei unternehmensweiten und globalen Informationssystemen</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129627223"/>
      </p:ext>
    </p:extLst>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p:cNvSpPr>
          <p:nvPr>
            <p:ph type="title"/>
          </p:nvPr>
        </p:nvSpPr>
        <p:spPr/>
        <p:txBody>
          <a:bodyPr/>
          <a:lstStyle/>
          <a:p>
            <a:r>
              <a:rPr lang="de-DE" altLang="de-DE" smtClean="0"/>
              <a:t>Motivation und Bedeutung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173</a:t>
            </a:fld>
            <a:endParaRPr lang="en-US" dirty="0"/>
          </a:p>
        </p:txBody>
      </p:sp>
      <p:sp>
        <p:nvSpPr>
          <p:cNvPr id="169987" name="Rectangle 3"/>
          <p:cNvSpPr>
            <a:spLocks noGrp="1"/>
          </p:cNvSpPr>
          <p:nvPr>
            <p:ph sz="quarter" idx="12"/>
          </p:nvPr>
        </p:nvSpPr>
        <p:spPr/>
        <p:txBody>
          <a:bodyPr/>
          <a:lstStyle/>
          <a:p>
            <a:r>
              <a:rPr lang="de-DE" altLang="de-DE" smtClean="0"/>
              <a:t>Bedeutung des Managements für Erfolg und Misserfolg der Entwicklung, der Einführung und des Einsatzes von Informationssystemen</a:t>
            </a:r>
          </a:p>
          <a:p>
            <a:r>
              <a:rPr lang="de-DE" altLang="de-DE" smtClean="0"/>
              <a:t>Notwendigkeit des Change Management</a:t>
            </a:r>
          </a:p>
          <a:p>
            <a:r>
              <a:rPr lang="de-DE" altLang="de-DE" smtClean="0"/>
              <a:t>Neueinführung / Anpassung von Informationssystemen beeinflusst</a:t>
            </a:r>
          </a:p>
          <a:p>
            <a:pPr lvl="1"/>
            <a:r>
              <a:rPr lang="de-DE" altLang="de-DE" smtClean="0"/>
              <a:t>Verhalten der Mitarbeiter</a:t>
            </a:r>
          </a:p>
          <a:p>
            <a:pPr lvl="1"/>
            <a:r>
              <a:rPr lang="de-DE" altLang="de-DE" smtClean="0"/>
              <a:t>Art und Weise, Information zu definieren und nutzen</a:t>
            </a:r>
          </a:p>
          <a:p>
            <a:pPr lvl="1"/>
            <a:r>
              <a:rPr lang="de-DE" altLang="de-DE" smtClean="0"/>
              <a:t>Umverteilung von Autorität und Macht</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36728719"/>
      </p:ext>
    </p:extLst>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174</a:t>
            </a:fld>
            <a:endParaRPr lang="en-US" dirty="0"/>
          </a:p>
        </p:txBody>
      </p:sp>
      <p:sp>
        <p:nvSpPr>
          <p:cNvPr id="168963" name="Rectangle 3"/>
          <p:cNvSpPr>
            <a:spLocks noGrp="1"/>
          </p:cNvSpPr>
          <p:nvPr>
            <p:ph sz="quarter" idx="12"/>
          </p:nvPr>
        </p:nvSpPr>
        <p:spPr/>
        <p:txBody>
          <a:bodyPr>
            <a:normAutofit fontScale="85000" lnSpcReduction="1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dirty="0" smtClean="0"/>
              <a:t>Alternative Ansätze für die Systementwicklung</a:t>
            </a:r>
          </a:p>
          <a:p>
            <a:r>
              <a:rPr lang="de-DE" altLang="de-DE" dirty="0" smtClean="0"/>
              <a:t>Modellierungsansätze zur Unterstützung der Systementwicklung </a:t>
            </a:r>
          </a:p>
          <a:p>
            <a:r>
              <a:rPr lang="de-DE" altLang="de-DE" b="1" dirty="0" smtClean="0"/>
              <a:t>Herausforderungen bei Systementwicklung und -einsatz für das Management  </a:t>
            </a:r>
          </a:p>
          <a:p>
            <a:pPr lvl="1"/>
            <a:r>
              <a:rPr lang="de-DE" altLang="de-DE" b="1" dirty="0" smtClean="0"/>
              <a:t>Grundlegende Probleme</a:t>
            </a:r>
          </a:p>
          <a:p>
            <a:pPr lvl="1"/>
            <a:r>
              <a:rPr lang="de-DE" altLang="de-DE" dirty="0" smtClean="0"/>
              <a:t>Probleme bei unternehmensweiten und globalen Informationssystemen</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4225408722"/>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p:cNvSpPr>
          <p:nvPr>
            <p:ph type="title"/>
          </p:nvPr>
        </p:nvSpPr>
        <p:spPr/>
        <p:txBody>
          <a:bodyPr/>
          <a:lstStyle/>
          <a:p>
            <a:r>
              <a:rPr lang="de-DE" altLang="de-DE" smtClean="0"/>
              <a:t>Grundlegende Probleme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175</a:t>
            </a:fld>
            <a:endParaRPr lang="en-US" dirty="0"/>
          </a:p>
        </p:txBody>
      </p:sp>
      <p:sp>
        <p:nvSpPr>
          <p:cNvPr id="171011" name="Rectangle 3"/>
          <p:cNvSpPr>
            <a:spLocks noGrp="1"/>
          </p:cNvSpPr>
          <p:nvPr>
            <p:ph sz="quarter" idx="12"/>
          </p:nvPr>
        </p:nvSpPr>
        <p:spPr/>
        <p:txBody>
          <a:bodyPr/>
          <a:lstStyle/>
          <a:p>
            <a:r>
              <a:rPr lang="de-DE" altLang="de-DE" dirty="0" smtClean="0"/>
              <a:t>Ursachen für Systemmisserfolg können in unterschiedlichen Problembereichen liegen</a:t>
            </a:r>
          </a:p>
          <a:p>
            <a:pPr lvl="1"/>
            <a:r>
              <a:rPr lang="de-DE" altLang="de-DE" dirty="0" smtClean="0"/>
              <a:t>Design muss mit der Struktur, der Kultur und den Zielen der Organisation als Ganzes kompatibel sein</a:t>
            </a:r>
          </a:p>
          <a:p>
            <a:pPr lvl="1"/>
            <a:r>
              <a:rPr lang="de-DE" altLang="de-DE" dirty="0" smtClean="0"/>
              <a:t>Daten im System müssen genau, konsistent, vollständig sein</a:t>
            </a:r>
          </a:p>
          <a:p>
            <a:pPr lvl="1"/>
            <a:r>
              <a:rPr lang="de-DE" altLang="de-DE" dirty="0" smtClean="0"/>
              <a:t>Kosten müssen durch den erfassten Geschäftswert der bereitgestellten Informationen gerechtfertigt sein</a:t>
            </a:r>
          </a:p>
          <a:p>
            <a:pPr lvl="1"/>
            <a:r>
              <a:rPr lang="de-DE" altLang="de-DE" dirty="0" smtClean="0"/>
              <a:t>im </a:t>
            </a:r>
            <a:r>
              <a:rPr lang="de-DE" altLang="de-DE" dirty="0" smtClean="0"/>
              <a:t>Betrieb müssen Informationen rechtzeitig und effizient zur Verfügung gestellt werden</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94055458"/>
      </p:ext>
    </p:extLst>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p:cNvSpPr>
          <p:nvPr>
            <p:ph type="title"/>
          </p:nvPr>
        </p:nvSpPr>
        <p:spPr/>
        <p:txBody>
          <a:bodyPr/>
          <a:lstStyle/>
          <a:p>
            <a:r>
              <a:rPr lang="de-DE" altLang="de-DE" smtClean="0"/>
              <a:t>Problembereiche von Informationssystemen</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176</a:t>
            </a:fld>
            <a:endParaRPr lang="en-US" dirty="0"/>
          </a:p>
        </p:txBody>
      </p:sp>
      <p:sp>
        <p:nvSpPr>
          <p:cNvPr id="14" name="Untertitel 13"/>
          <p:cNvSpPr>
            <a:spLocks noGrp="1"/>
          </p:cNvSpPr>
          <p:nvPr>
            <p:ph type="subTitle" idx="13"/>
          </p:nvPr>
        </p:nvSpPr>
        <p:spPr/>
        <p:txBody>
          <a:bodyPr/>
          <a:lstStyle/>
          <a:p>
            <a:endParaRPr lang="de-DE"/>
          </a:p>
        </p:txBody>
      </p:sp>
      <p:sp>
        <p:nvSpPr>
          <p:cNvPr id="172036" name="Inhaltsplatzhalter 5"/>
          <p:cNvSpPr>
            <a:spLocks/>
          </p:cNvSpPr>
          <p:nvPr/>
        </p:nvSpPr>
        <p:spPr bwMode="auto">
          <a:xfrm>
            <a:off x="179388" y="6072188"/>
            <a:ext cx="16986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a:t>
            </a:r>
            <a:r>
              <a:rPr lang="de-DE" altLang="de-DE" b="1" dirty="0" smtClean="0">
                <a:solidFill>
                  <a:schemeClr val="tx1"/>
                </a:solidFill>
                <a:latin typeface="+mj-lt"/>
              </a:rPr>
              <a:t>14.19</a:t>
            </a:r>
            <a:endParaRPr lang="de-DE" altLang="de-DE" b="1" dirty="0">
              <a:solidFill>
                <a:schemeClr val="tx1"/>
              </a:solidFill>
              <a:latin typeface="+mj-lt"/>
            </a:endParaRPr>
          </a:p>
        </p:txBody>
      </p:sp>
      <p:pic>
        <p:nvPicPr>
          <p:cNvPr id="2" name="Grafik 1"/>
          <p:cNvPicPr>
            <a:picLocks noChangeAspect="1"/>
          </p:cNvPicPr>
          <p:nvPr/>
        </p:nvPicPr>
        <p:blipFill>
          <a:blip r:embed="rId2"/>
          <a:stretch>
            <a:fillRect/>
          </a:stretch>
        </p:blipFill>
        <p:spPr>
          <a:xfrm>
            <a:off x="1878013" y="818013"/>
            <a:ext cx="5387974" cy="5420094"/>
          </a:xfrm>
          <a:prstGeom prst="rect">
            <a:avLst/>
          </a:prstGeom>
        </p:spPr>
      </p:pic>
    </p:spTree>
    <p:extLst>
      <p:ext uri="{BB962C8B-B14F-4D97-AF65-F5344CB8AC3E}">
        <p14:creationId xmlns:p14="http://schemas.microsoft.com/office/powerpoint/2010/main" val="2902647726"/>
      </p:ext>
    </p:extLst>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p:txBody>
          <a:bodyPr/>
          <a:lstStyle/>
          <a:p>
            <a:r>
              <a:rPr lang="de-DE" altLang="de-DE" smtClean="0"/>
              <a:t>Systemmisserfolg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177</a:t>
            </a:fld>
            <a:endParaRPr lang="en-US" dirty="0"/>
          </a:p>
        </p:txBody>
      </p:sp>
      <p:sp>
        <p:nvSpPr>
          <p:cNvPr id="173059" name="Rectangle 3"/>
          <p:cNvSpPr>
            <a:spLocks noGrp="1"/>
          </p:cNvSpPr>
          <p:nvPr>
            <p:ph sz="quarter" idx="12"/>
          </p:nvPr>
        </p:nvSpPr>
        <p:spPr/>
        <p:txBody>
          <a:bodyPr/>
          <a:lstStyle/>
          <a:p>
            <a:r>
              <a:rPr lang="de-DE" altLang="de-DE" dirty="0" smtClean="0"/>
              <a:t>ein </a:t>
            </a:r>
            <a:r>
              <a:rPr lang="de-DE" altLang="de-DE" dirty="0" smtClean="0"/>
              <a:t>Informationssystem, das sich entweder nicht wie erwartet verhält, zur vorgegebenen Zeit nicht betriebsbereit ist oder nicht auf die  vorgesehene Weise genutzt werden </a:t>
            </a:r>
            <a:r>
              <a:rPr lang="de-DE" altLang="de-DE" dirty="0" smtClean="0"/>
              <a:t>kann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47524632"/>
      </p:ext>
    </p:extLst>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178</a:t>
            </a:fld>
            <a:endParaRPr lang="en-US" dirty="0"/>
          </a:p>
        </p:txBody>
      </p:sp>
      <p:sp>
        <p:nvSpPr>
          <p:cNvPr id="168963" name="Rectangle 3"/>
          <p:cNvSpPr>
            <a:spLocks noGrp="1"/>
          </p:cNvSpPr>
          <p:nvPr>
            <p:ph sz="quarter" idx="12"/>
          </p:nvPr>
        </p:nvSpPr>
        <p:spPr/>
        <p:txBody>
          <a:bodyPr>
            <a:normAutofit fontScale="85000" lnSpcReduction="1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dirty="0" smtClean="0"/>
              <a:t>Alternative Ansätze für die Systementwicklung</a:t>
            </a:r>
          </a:p>
          <a:p>
            <a:r>
              <a:rPr lang="de-DE" altLang="de-DE" dirty="0" smtClean="0"/>
              <a:t>Modellierungsansätze zur Unterstützung der Systementwicklung </a:t>
            </a:r>
          </a:p>
          <a:p>
            <a:r>
              <a:rPr lang="de-DE" altLang="de-DE" b="1" dirty="0" smtClean="0"/>
              <a:t>Herausforderungen bei Systementwicklung und -einsatz für das Management  </a:t>
            </a:r>
          </a:p>
          <a:p>
            <a:pPr lvl="1"/>
            <a:r>
              <a:rPr lang="de-DE" altLang="de-DE" dirty="0" smtClean="0"/>
              <a:t>Grundlegende Probleme</a:t>
            </a:r>
          </a:p>
          <a:p>
            <a:pPr lvl="1"/>
            <a:r>
              <a:rPr lang="de-DE" altLang="de-DE" b="1" dirty="0" smtClean="0"/>
              <a:t>Probleme bei unternehmensweiten und globalen Informationssystemen</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10184743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de-DE" altLang="de-DE" dirty="0" smtClean="0"/>
              <a:t>Abschnitte des Informationssystemplans </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17</a:t>
            </a:fld>
            <a:endParaRPr lang="en-US" dirty="0"/>
          </a:p>
        </p:txBody>
      </p:sp>
      <p:sp>
        <p:nvSpPr>
          <p:cNvPr id="16" name="Untertitel 15"/>
          <p:cNvSpPr>
            <a:spLocks noGrp="1"/>
          </p:cNvSpPr>
          <p:nvPr>
            <p:ph type="subTitle" idx="13"/>
          </p:nvPr>
        </p:nvSpPr>
        <p:spPr/>
        <p:txBody>
          <a:bodyPr/>
          <a:lstStyle/>
          <a:p>
            <a:endParaRPr lang="de-DE" dirty="0"/>
          </a:p>
        </p:txBody>
      </p:sp>
      <p:pic>
        <p:nvPicPr>
          <p:cNvPr id="2" name="Grafik 1"/>
          <p:cNvPicPr>
            <a:picLocks noChangeAspect="1"/>
          </p:cNvPicPr>
          <p:nvPr/>
        </p:nvPicPr>
        <p:blipFill>
          <a:blip r:embed="rId2"/>
          <a:stretch>
            <a:fillRect/>
          </a:stretch>
        </p:blipFill>
        <p:spPr>
          <a:xfrm>
            <a:off x="2087269" y="1103313"/>
            <a:ext cx="4969462" cy="5126156"/>
          </a:xfrm>
          <a:prstGeom prst="rect">
            <a:avLst/>
          </a:prstGeom>
        </p:spPr>
      </p:pic>
      <p:pic>
        <p:nvPicPr>
          <p:cNvPr id="8" name="Picture 7" descr="fortsetz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441" y="6143744"/>
            <a:ext cx="1733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829359"/>
      </p:ext>
    </p:extLst>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p:cNvSpPr>
          <p:nvPr>
            <p:ph type="title"/>
          </p:nvPr>
        </p:nvSpPr>
        <p:spPr/>
        <p:txBody>
          <a:bodyPr/>
          <a:lstStyle/>
          <a:p>
            <a:r>
              <a:rPr lang="de-DE" altLang="de-DE" smtClean="0"/>
              <a:t>Probleme bei unternehmensweiten und globalen Informationssystemen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179</a:t>
            </a:fld>
            <a:endParaRPr lang="en-US" dirty="0"/>
          </a:p>
        </p:txBody>
      </p:sp>
      <p:sp>
        <p:nvSpPr>
          <p:cNvPr id="174083" name="Rectangle 3"/>
          <p:cNvSpPr>
            <a:spLocks noGrp="1"/>
          </p:cNvSpPr>
          <p:nvPr>
            <p:ph sz="quarter" idx="12"/>
          </p:nvPr>
        </p:nvSpPr>
        <p:spPr/>
        <p:txBody>
          <a:bodyPr/>
          <a:lstStyle/>
          <a:p>
            <a:r>
              <a:rPr lang="de-DE" altLang="de-DE" dirty="0" smtClean="0"/>
              <a:t>hohe </a:t>
            </a:r>
            <a:r>
              <a:rPr lang="de-DE" altLang="de-DE" dirty="0" smtClean="0"/>
              <a:t>Misserfolgsraten vor allem bei unternehmensweiten Anwendungsprojekten und bei Projekten zur Neugestaltung von Geschäftsprozessen (z.B. im Rahmen von Business Process Reengineering)</a:t>
            </a:r>
          </a:p>
          <a:p>
            <a:pPr lvl="1"/>
            <a:r>
              <a:rPr lang="de-DE" altLang="de-DE" dirty="0" smtClean="0"/>
              <a:t>in der Regel umfangreichere Änderungen innerhalb der Organisationen notwendig</a:t>
            </a:r>
          </a:p>
          <a:p>
            <a:pPr lvl="1"/>
            <a:r>
              <a:rPr lang="de-DE" altLang="de-DE" dirty="0" smtClean="0"/>
              <a:t>alte Technikstandards und alte Systeme beteiligt, die  tief in den Geschäftsprozessen verwurzelt sind</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72753964"/>
      </p:ext>
    </p:extLst>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p:cNvSpPr>
          <p:nvPr>
            <p:ph type="title"/>
          </p:nvPr>
        </p:nvSpPr>
        <p:spPr/>
        <p:txBody>
          <a:bodyPr/>
          <a:lstStyle/>
          <a:p>
            <a:r>
              <a:rPr lang="de-DE" altLang="de-DE" smtClean="0"/>
              <a:t>Auswirkungen von Fusionen und Übernahmen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180</a:t>
            </a:fld>
            <a:endParaRPr lang="en-US" dirty="0"/>
          </a:p>
        </p:txBody>
      </p:sp>
      <p:sp>
        <p:nvSpPr>
          <p:cNvPr id="177155" name="Rectangle 3"/>
          <p:cNvSpPr>
            <a:spLocks noGrp="1"/>
          </p:cNvSpPr>
          <p:nvPr>
            <p:ph sz="quarter" idx="12"/>
          </p:nvPr>
        </p:nvSpPr>
        <p:spPr/>
        <p:txBody>
          <a:bodyPr>
            <a:normAutofit lnSpcReduction="10000"/>
          </a:bodyPr>
          <a:lstStyle/>
          <a:p>
            <a:r>
              <a:rPr lang="de-DE" altLang="de-DE" smtClean="0"/>
              <a:t>Schwierigkeiten bei der Integration von Systemen unterschiedlicher Unternehmen</a:t>
            </a:r>
          </a:p>
          <a:p>
            <a:r>
              <a:rPr lang="de-DE" altLang="de-DE" smtClean="0"/>
              <a:t>Kombination von Informationssystemen zweier  unterschiedlicher Unternehmen führt in der Regel zu wesentlichen Änderungen in beiden Unternehmen</a:t>
            </a:r>
          </a:p>
          <a:p>
            <a:r>
              <a:rPr lang="de-DE" altLang="de-DE" smtClean="0"/>
              <a:t>Systemintegration wichtig für die Realisierung der  erwarteten Vorteile aus der Fusion</a:t>
            </a:r>
          </a:p>
          <a:p>
            <a:r>
              <a:rPr lang="de-DE" altLang="de-DE" smtClean="0"/>
              <a:t>Zusammenführung von Informationssystemen – nicht nur bei Übernahmen – wird im Rahmen des Enterprise Application Integration (EAI) betrachtet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92807556"/>
      </p:ext>
    </p:extLst>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p:cNvSpPr>
          <p:nvPr>
            <p:ph type="title"/>
          </p:nvPr>
        </p:nvSpPr>
        <p:spPr/>
        <p:txBody>
          <a:bodyPr/>
          <a:lstStyle/>
          <a:p>
            <a:r>
              <a:rPr lang="de-DE" altLang="de-DE" smtClean="0"/>
              <a:t>Komplexitätssteigerung durch grenzüberschreitende Kontexte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181</a:t>
            </a:fld>
            <a:endParaRPr lang="en-US" dirty="0"/>
          </a:p>
        </p:txBody>
      </p:sp>
      <p:sp>
        <p:nvSpPr>
          <p:cNvPr id="178179" name="Rectangle 3"/>
          <p:cNvSpPr>
            <a:spLocks noGrp="1"/>
          </p:cNvSpPr>
          <p:nvPr>
            <p:ph sz="quarter" idx="12"/>
          </p:nvPr>
        </p:nvSpPr>
        <p:spPr/>
        <p:txBody>
          <a:bodyPr/>
          <a:lstStyle/>
          <a:p>
            <a:r>
              <a:rPr lang="de-DE" altLang="de-DE" dirty="0" smtClean="0"/>
              <a:t>multinationale </a:t>
            </a:r>
            <a:r>
              <a:rPr lang="de-DE" altLang="de-DE" dirty="0" smtClean="0"/>
              <a:t>Unternehmen, die transnationale Systeme entwickeln, haben meist ein Wirrwarr verschiedenartiger, lokaler Systeme mit unterschiedlichen (häufig inkompatiblen) technischen Plattformen und Geschäftsprozessen</a:t>
            </a:r>
          </a:p>
          <a:p>
            <a:r>
              <a:rPr lang="de-DE" altLang="de-DE" dirty="0" smtClean="0"/>
              <a:t>Informationssysteme der verschiedenen Länder reflektieren lokale kulturelle, politische und soziale Rahmenbedingungen</a:t>
            </a:r>
          </a:p>
          <a:p>
            <a:r>
              <a:rPr lang="de-DE" altLang="de-DE" dirty="0" smtClean="0"/>
              <a:t>lokale </a:t>
            </a:r>
            <a:r>
              <a:rPr lang="de-DE" altLang="de-DE" dirty="0" smtClean="0"/>
              <a:t>Sprachoberflächen wichtig für erfolgreiche Implementierung des Systems</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49978109"/>
      </p:ext>
    </p:extLst>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p:cNvSpPr>
          <p:nvPr>
            <p:ph type="title"/>
          </p:nvPr>
        </p:nvSpPr>
        <p:spPr/>
        <p:txBody>
          <a:bodyPr/>
          <a:lstStyle/>
          <a:p>
            <a:r>
              <a:rPr lang="de-DE" altLang="de-DE" smtClean="0"/>
              <a:t>Technische Hürden: Fehlende Standards und fehlende Konnektivität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182</a:t>
            </a:fld>
            <a:endParaRPr lang="en-US" dirty="0"/>
          </a:p>
        </p:txBody>
      </p:sp>
      <p:sp>
        <p:nvSpPr>
          <p:cNvPr id="179203" name="Rectangle 3"/>
          <p:cNvSpPr>
            <a:spLocks noGrp="1"/>
          </p:cNvSpPr>
          <p:nvPr>
            <p:ph sz="quarter" idx="12"/>
          </p:nvPr>
        </p:nvSpPr>
        <p:spPr/>
        <p:txBody>
          <a:bodyPr/>
          <a:lstStyle/>
          <a:p>
            <a:r>
              <a:rPr lang="de-DE" altLang="de-DE" smtClean="0"/>
              <a:t>Hardware: Standardisierung der Hardwareplattform eines Unternehmens</a:t>
            </a:r>
          </a:p>
          <a:p>
            <a:r>
              <a:rPr lang="de-DE" altLang="de-DE" smtClean="0"/>
              <a:t>Software: benutzerfreundliche Anwendungen, die die Produktivität steigern</a:t>
            </a:r>
          </a:p>
          <a:p>
            <a:r>
              <a:rPr lang="de-DE" altLang="de-DE" smtClean="0"/>
              <a:t>Telekommunikation: nahtloser Datenfluss über Netzwerke bei unterschiedlichen Standards</a:t>
            </a:r>
          </a:p>
          <a:p>
            <a:endParaRPr lang="de-DE" altLang="de-DE"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81833273"/>
      </p:ext>
    </p:extLst>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p:cNvSpPr>
          <p:nvPr>
            <p:ph type="title"/>
          </p:nvPr>
        </p:nvSpPr>
        <p:spPr/>
        <p:txBody>
          <a:bodyPr/>
          <a:lstStyle/>
          <a:p>
            <a:r>
              <a:rPr lang="de-DE" altLang="de-DE" smtClean="0"/>
              <a:t>Lokaler Benutzerwiderstand gegenüber </a:t>
            </a:r>
            <a:br>
              <a:rPr lang="de-DE" altLang="de-DE" smtClean="0"/>
            </a:br>
            <a:r>
              <a:rPr lang="de-DE" altLang="de-DE" smtClean="0"/>
              <a:t>globalen Systemen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183</a:t>
            </a:fld>
            <a:endParaRPr lang="en-US" dirty="0"/>
          </a:p>
        </p:txBody>
      </p:sp>
      <p:sp>
        <p:nvSpPr>
          <p:cNvPr id="180227" name="Rectangle 3"/>
          <p:cNvSpPr>
            <a:spLocks noGrp="1"/>
          </p:cNvSpPr>
          <p:nvPr>
            <p:ph sz="quarter" idx="12"/>
          </p:nvPr>
        </p:nvSpPr>
        <p:spPr/>
        <p:txBody>
          <a:bodyPr/>
          <a:lstStyle/>
          <a:p>
            <a:r>
              <a:rPr lang="de-DE" altLang="de-DE" smtClean="0"/>
              <a:t>Schwierigkeit, lokale Manager von Geschäftsprozessveränderungen zu überzeugen, insbesondere, wenn dies ihre lokale Leistung beeinträchtigt</a:t>
            </a:r>
          </a:p>
          <a:p>
            <a:r>
              <a:rPr lang="de-DE" altLang="de-DE" smtClean="0"/>
              <a:t>Schwierigkeit und ggf. hohe Transaktionskosten  bei Koordination einer globalen Projektentwicklung, um lokale Benutzer in der Übernahme der entwickelten Systeme zu fördern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85053037"/>
      </p:ext>
    </p:extLst>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184</a:t>
            </a:fld>
            <a:endParaRPr lang="en-US" dirty="0"/>
          </a:p>
        </p:txBody>
      </p:sp>
      <p:sp>
        <p:nvSpPr>
          <p:cNvPr id="181251" name="Rectangle 3"/>
          <p:cNvSpPr>
            <a:spLocks noGrp="1"/>
          </p:cNvSpPr>
          <p:nvPr>
            <p:ph sz="quarter" idx="12"/>
          </p:nvPr>
        </p:nvSpPr>
        <p:spPr/>
        <p:txBody>
          <a:bodyPr>
            <a:normAutofit fontScale="850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dirty="0" smtClean="0"/>
              <a:t>Alternative Ansätze für die Systementwicklung</a:t>
            </a:r>
          </a:p>
          <a:p>
            <a:r>
              <a:rPr lang="de-DE" altLang="de-DE" dirty="0" smtClean="0"/>
              <a:t>Modellierungsansätze zur Unterstützung der Systementwicklung </a:t>
            </a:r>
          </a:p>
          <a:p>
            <a:r>
              <a:rPr lang="de-DE" altLang="de-DE" dirty="0" smtClean="0"/>
              <a:t>Herausforderungen bei Systementwicklung und -einsatz für das Management  </a:t>
            </a:r>
          </a:p>
          <a:p>
            <a:r>
              <a:rPr lang="de-DE" altLang="de-DE" b="1" dirty="0" smtClean="0"/>
              <a:t>Ansatzpunkte für ein Änderungsmanagement (Change Management)</a:t>
            </a:r>
          </a:p>
          <a:p>
            <a:pPr lvl="1"/>
            <a:r>
              <a:rPr lang="de-DE" altLang="de-DE" dirty="0" smtClean="0"/>
              <a:t>Berücksichtigung und Einbindung (</a:t>
            </a:r>
            <a:r>
              <a:rPr lang="de-DE" altLang="de-DE" dirty="0" err="1" smtClean="0"/>
              <a:t>Cooptation</a:t>
            </a:r>
            <a:r>
              <a:rPr lang="de-DE" altLang="de-DE" dirty="0" smtClean="0"/>
              <a:t>) von Interessensgruppen</a:t>
            </a:r>
          </a:p>
          <a:p>
            <a:pPr lvl="1"/>
            <a:r>
              <a:rPr lang="de-DE" altLang="de-DE" dirty="0" smtClean="0"/>
              <a:t>Projektmanagement</a:t>
            </a:r>
          </a:p>
          <a:p>
            <a:pPr lvl="1"/>
            <a:r>
              <a:rPr lang="de-DE" altLang="de-DE" dirty="0" smtClean="0"/>
              <a:t>Implementierungsstrategien</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2195320881"/>
      </p:ext>
    </p:extLst>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p:cNvSpPr>
          <p:nvPr>
            <p:ph type="title"/>
          </p:nvPr>
        </p:nvSpPr>
        <p:spPr/>
        <p:txBody>
          <a:bodyPr/>
          <a:lstStyle/>
          <a:p>
            <a:r>
              <a:rPr lang="de-DE" altLang="de-DE" smtClean="0"/>
              <a:t>Motivation und Bedeutung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185</a:t>
            </a:fld>
            <a:endParaRPr lang="en-US" dirty="0"/>
          </a:p>
        </p:txBody>
      </p:sp>
      <p:sp>
        <p:nvSpPr>
          <p:cNvPr id="182275" name="Rectangle 3"/>
          <p:cNvSpPr>
            <a:spLocks noGrp="1"/>
          </p:cNvSpPr>
          <p:nvPr>
            <p:ph sz="quarter" idx="12"/>
          </p:nvPr>
        </p:nvSpPr>
        <p:spPr/>
        <p:txBody>
          <a:bodyPr/>
          <a:lstStyle/>
          <a:p>
            <a:r>
              <a:rPr lang="de-DE" altLang="de-DE" dirty="0" smtClean="0"/>
              <a:t>Untersuchung des Implementierungsprozesses</a:t>
            </a:r>
          </a:p>
          <a:p>
            <a:r>
              <a:rPr lang="de-DE" altLang="de-DE" dirty="0" smtClean="0"/>
              <a:t>Änderungsagent</a:t>
            </a:r>
          </a:p>
          <a:p>
            <a:pPr lvl="1"/>
            <a:r>
              <a:rPr lang="de-DE" altLang="de-DE" dirty="0" smtClean="0"/>
              <a:t>Entwicklung technischer Lösungen, Neudefinition aller Konfigurationen, Interaktionen, Jobaktivitäten und Machtbeziehungen</a:t>
            </a:r>
          </a:p>
          <a:p>
            <a:pPr lvl="1"/>
            <a:r>
              <a:rPr lang="de-DE" altLang="de-DE" dirty="0" smtClean="0"/>
              <a:t>Kommunikation mit Benutzern, Vermittlung zwischen konkurrierenden Interessensgruppen </a:t>
            </a:r>
          </a:p>
          <a:p>
            <a:pPr lvl="1"/>
            <a:r>
              <a:rPr lang="de-DE" altLang="de-DE" dirty="0" smtClean="0"/>
              <a:t>Sicherstellen der vollständigen und konsequenten Anpassung der Organisation an Änderungen</a:t>
            </a:r>
            <a:br>
              <a:rPr lang="de-DE" altLang="de-DE" dirty="0" smtClean="0"/>
            </a:br>
            <a:r>
              <a:rPr lang="de-DE" altLang="de-DE" dirty="0" smtClean="0">
                <a:sym typeface="Wingdings" panose="05000000000000000000" pitchFamily="2" charset="2"/>
              </a:rPr>
              <a:t> Change Management (Referenzwerke: </a:t>
            </a:r>
            <a:r>
              <a:rPr lang="de-DE" altLang="de-DE" dirty="0" smtClean="0">
                <a:sym typeface="Wingdings" panose="05000000000000000000" pitchFamily="2" charset="2"/>
              </a:rPr>
              <a:t>z.B</a:t>
            </a:r>
            <a:r>
              <a:rPr lang="de-DE" altLang="de-DE" dirty="0" smtClean="0">
                <a:sym typeface="Wingdings" panose="05000000000000000000" pitchFamily="2" charset="2"/>
              </a:rPr>
              <a:t>. COBIT, ITIL)</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37086244"/>
      </p:ext>
    </p:extLst>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p:cNvSpPr>
          <p:nvPr>
            <p:ph type="title"/>
          </p:nvPr>
        </p:nvSpPr>
        <p:spPr/>
        <p:txBody>
          <a:bodyPr/>
          <a:lstStyle/>
          <a:p>
            <a:r>
              <a:rPr lang="de-DE" altLang="de-DE" smtClean="0"/>
              <a:t>Implementierung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186</a:t>
            </a:fld>
            <a:endParaRPr lang="en-US" dirty="0"/>
          </a:p>
        </p:txBody>
      </p:sp>
      <p:sp>
        <p:nvSpPr>
          <p:cNvPr id="183299" name="Rectangle 3"/>
          <p:cNvSpPr>
            <a:spLocks noGrp="1"/>
          </p:cNvSpPr>
          <p:nvPr>
            <p:ph sz="quarter" idx="12"/>
          </p:nvPr>
        </p:nvSpPr>
        <p:spPr/>
        <p:txBody>
          <a:bodyPr/>
          <a:lstStyle/>
          <a:p>
            <a:r>
              <a:rPr lang="de-DE" smtClean="0"/>
              <a:t>Alle Aktivitäten im Unternehmen, die damit zu tun haben, eine Innovation, wie etwa ein neues Informationssystem, zu übernehmen, zu betreuen und in den Routineablauf einzubinden. Sollte nicht mit der Implementierung im technischen Sinne verwechselt werden, die Programmieraktivitäten beschreibt.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17249311"/>
      </p:ext>
    </p:extLst>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p:cNvSpPr>
          <p:nvPr>
            <p:ph type="title"/>
          </p:nvPr>
        </p:nvSpPr>
        <p:spPr/>
        <p:txBody>
          <a:bodyPr/>
          <a:lstStyle/>
          <a:p>
            <a:r>
              <a:rPr lang="de-DE" altLang="de-DE" smtClean="0"/>
              <a:t>Änderungsagent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187</a:t>
            </a:fld>
            <a:endParaRPr lang="en-US" dirty="0"/>
          </a:p>
        </p:txBody>
      </p:sp>
      <p:sp>
        <p:nvSpPr>
          <p:cNvPr id="184323" name="Rectangle 3"/>
          <p:cNvSpPr>
            <a:spLocks noGrp="1"/>
          </p:cNvSpPr>
          <p:nvPr>
            <p:ph sz="quarter" idx="12"/>
          </p:nvPr>
        </p:nvSpPr>
        <p:spPr/>
        <p:txBody>
          <a:bodyPr/>
          <a:lstStyle/>
          <a:p>
            <a:r>
              <a:rPr lang="de-DE" smtClean="0"/>
              <a:t>Im Kontext der Implementierung eines Informationssystems eine Einzelperson, die während des Änderungsprozesses als Katalysator agiert, um eine erfolgreiche Einführung eines neuen Systems oder einer Innovation in einer Organisation zu gewährleisten.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63798186"/>
      </p:ext>
    </p:extLst>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p:cNvSpPr>
          <p:nvPr>
            <p:ph type="title"/>
          </p:nvPr>
        </p:nvSpPr>
        <p:spPr/>
        <p:txBody>
          <a:bodyPr/>
          <a:lstStyle/>
          <a:p>
            <a:r>
              <a:rPr lang="de-DE" altLang="de-DE" smtClean="0"/>
              <a:t>Change Management (Änderungsmanagement)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188</a:t>
            </a:fld>
            <a:endParaRPr lang="en-US" dirty="0"/>
          </a:p>
        </p:txBody>
      </p:sp>
      <p:sp>
        <p:nvSpPr>
          <p:cNvPr id="185347" name="Rectangle 3"/>
          <p:cNvSpPr>
            <a:spLocks noGrp="1"/>
          </p:cNvSpPr>
          <p:nvPr>
            <p:ph sz="quarter" idx="12"/>
          </p:nvPr>
        </p:nvSpPr>
        <p:spPr/>
        <p:txBody>
          <a:bodyPr/>
          <a:lstStyle/>
          <a:p>
            <a:r>
              <a:rPr lang="de-DE" smtClean="0"/>
              <a:t>Gesamtheit aller Aufgaben, Maßnahmen und Tätigkeiten, die eine umfassende, bereichsübergreifende und inhaltlich weitreichende Veränderung – zur Umsetzung von neuen Strategien, Strukturen, Systemen, Prozessen oder Verhaltensweisen – in einer Organisation bewirken sollen.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563750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de-DE" altLang="de-DE" dirty="0" smtClean="0"/>
              <a:t>Abschnitte des Informationssystemplans (Forts.) </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18</a:t>
            </a:fld>
            <a:endParaRPr lang="en-US" dirty="0"/>
          </a:p>
        </p:txBody>
      </p:sp>
      <p:sp>
        <p:nvSpPr>
          <p:cNvPr id="16" name="Untertitel 15"/>
          <p:cNvSpPr>
            <a:spLocks noGrp="1"/>
          </p:cNvSpPr>
          <p:nvPr>
            <p:ph type="subTitle" idx="13"/>
          </p:nvPr>
        </p:nvSpPr>
        <p:spPr/>
        <p:txBody>
          <a:bodyPr/>
          <a:lstStyle/>
          <a:p>
            <a:endParaRPr lang="de-DE" dirty="0"/>
          </a:p>
        </p:txBody>
      </p:sp>
      <p:pic>
        <p:nvPicPr>
          <p:cNvPr id="3" name="Grafik 2"/>
          <p:cNvPicPr>
            <a:picLocks noChangeAspect="1"/>
          </p:cNvPicPr>
          <p:nvPr/>
        </p:nvPicPr>
        <p:blipFill>
          <a:blip r:embed="rId2"/>
          <a:stretch>
            <a:fillRect/>
          </a:stretch>
        </p:blipFill>
        <p:spPr>
          <a:xfrm>
            <a:off x="2624926" y="805815"/>
            <a:ext cx="3894148" cy="5550347"/>
          </a:xfrm>
          <a:prstGeom prst="rect">
            <a:avLst/>
          </a:prstGeom>
        </p:spPr>
      </p:pic>
      <p:sp>
        <p:nvSpPr>
          <p:cNvPr id="4" name="Textfeld 3"/>
          <p:cNvSpPr txBox="1"/>
          <p:nvPr/>
        </p:nvSpPr>
        <p:spPr>
          <a:xfrm>
            <a:off x="360363" y="6048045"/>
            <a:ext cx="1245854" cy="276999"/>
          </a:xfrm>
          <a:prstGeom prst="rect">
            <a:avLst/>
          </a:prstGeom>
          <a:noFill/>
        </p:spPr>
        <p:txBody>
          <a:bodyPr wrap="none" rtlCol="0">
            <a:spAutoFit/>
          </a:bodyPr>
          <a:lstStyle/>
          <a:p>
            <a:r>
              <a:rPr lang="de-DE" sz="1200" b="1" dirty="0" smtClean="0"/>
              <a:t>Tabelle 14.1</a:t>
            </a:r>
            <a:endParaRPr lang="de-DE" sz="1200" b="1" dirty="0"/>
          </a:p>
        </p:txBody>
      </p:sp>
      <p:pic>
        <p:nvPicPr>
          <p:cNvPr id="9" name="Picture 7" descr="fortsetz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441" y="6143744"/>
            <a:ext cx="1733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559239"/>
      </p:ext>
    </p:extLst>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de-DE" altLang="de-DE" smtClean="0"/>
              <a:t>Faktoren, die den Erfolg oder Misserfolg eines Informationssystems beeinflussen</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189</a:t>
            </a:fld>
            <a:endParaRPr lang="en-US" dirty="0"/>
          </a:p>
        </p:txBody>
      </p:sp>
      <p:sp>
        <p:nvSpPr>
          <p:cNvPr id="14" name="Untertitel 13"/>
          <p:cNvSpPr>
            <a:spLocks noGrp="1"/>
          </p:cNvSpPr>
          <p:nvPr>
            <p:ph type="subTitle" idx="13"/>
          </p:nvPr>
        </p:nvSpPr>
        <p:spPr/>
        <p:txBody>
          <a:bodyPr/>
          <a:lstStyle/>
          <a:p>
            <a:endParaRPr lang="de-DE"/>
          </a:p>
        </p:txBody>
      </p:sp>
      <p:sp>
        <p:nvSpPr>
          <p:cNvPr id="186372" name="Inhaltsplatzhalter 5"/>
          <p:cNvSpPr>
            <a:spLocks/>
          </p:cNvSpPr>
          <p:nvPr/>
        </p:nvSpPr>
        <p:spPr bwMode="auto">
          <a:xfrm>
            <a:off x="19368" y="6072188"/>
            <a:ext cx="167227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a:t>
            </a:r>
            <a:r>
              <a:rPr lang="de-DE" altLang="de-DE" b="1" dirty="0" smtClean="0">
                <a:solidFill>
                  <a:schemeClr val="tx1"/>
                </a:solidFill>
                <a:latin typeface="+mj-lt"/>
              </a:rPr>
              <a:t>14.20</a:t>
            </a:r>
            <a:endParaRPr lang="de-DE" altLang="de-DE" b="1" dirty="0">
              <a:solidFill>
                <a:schemeClr val="tx1"/>
              </a:solidFill>
              <a:latin typeface="+mj-lt"/>
            </a:endParaRPr>
          </a:p>
        </p:txBody>
      </p:sp>
      <p:pic>
        <p:nvPicPr>
          <p:cNvPr id="2" name="Grafik 1"/>
          <p:cNvPicPr>
            <a:picLocks noChangeAspect="1"/>
          </p:cNvPicPr>
          <p:nvPr/>
        </p:nvPicPr>
        <p:blipFill>
          <a:blip r:embed="rId2"/>
          <a:stretch>
            <a:fillRect/>
          </a:stretch>
        </p:blipFill>
        <p:spPr>
          <a:xfrm>
            <a:off x="1524000" y="1159295"/>
            <a:ext cx="6096000" cy="5194730"/>
          </a:xfrm>
          <a:prstGeom prst="rect">
            <a:avLst/>
          </a:prstGeom>
        </p:spPr>
      </p:pic>
    </p:spTree>
    <p:extLst>
      <p:ext uri="{BB962C8B-B14F-4D97-AF65-F5344CB8AC3E}">
        <p14:creationId xmlns:p14="http://schemas.microsoft.com/office/powerpoint/2010/main" val="1545866481"/>
      </p:ext>
    </p:extLst>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190</a:t>
            </a:fld>
            <a:endParaRPr lang="en-US" dirty="0"/>
          </a:p>
        </p:txBody>
      </p:sp>
      <p:sp>
        <p:nvSpPr>
          <p:cNvPr id="181251" name="Rectangle 3"/>
          <p:cNvSpPr>
            <a:spLocks noGrp="1"/>
          </p:cNvSpPr>
          <p:nvPr>
            <p:ph sz="quarter" idx="12"/>
          </p:nvPr>
        </p:nvSpPr>
        <p:spPr/>
        <p:txBody>
          <a:bodyPr>
            <a:normAutofit fontScale="850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dirty="0" smtClean="0"/>
              <a:t>Alternative Ansätze für die Systementwicklung</a:t>
            </a:r>
          </a:p>
          <a:p>
            <a:r>
              <a:rPr lang="de-DE" altLang="de-DE" dirty="0" smtClean="0"/>
              <a:t>Modellierungsansätze zur Unterstützung der Systementwicklung </a:t>
            </a:r>
          </a:p>
          <a:p>
            <a:r>
              <a:rPr lang="de-DE" altLang="de-DE" dirty="0" smtClean="0"/>
              <a:t>Herausforderungen bei Systementwicklung und -einsatz für das Management  </a:t>
            </a:r>
          </a:p>
          <a:p>
            <a:r>
              <a:rPr lang="de-DE" altLang="de-DE" b="1" dirty="0" smtClean="0"/>
              <a:t>Ansatzpunkte für ein Änderungsmanagement (Change Management)</a:t>
            </a:r>
          </a:p>
          <a:p>
            <a:pPr lvl="1"/>
            <a:r>
              <a:rPr lang="de-DE" altLang="de-DE" b="1" dirty="0" smtClean="0"/>
              <a:t>Berücksichtigung und Einbindung (</a:t>
            </a:r>
            <a:r>
              <a:rPr lang="de-DE" altLang="de-DE" b="1" dirty="0" err="1" smtClean="0"/>
              <a:t>Cooptation</a:t>
            </a:r>
            <a:r>
              <a:rPr lang="de-DE" altLang="de-DE" b="1" dirty="0" smtClean="0"/>
              <a:t>) von Interessensgruppen</a:t>
            </a:r>
          </a:p>
          <a:p>
            <a:pPr lvl="1"/>
            <a:r>
              <a:rPr lang="de-DE" altLang="de-DE" dirty="0" smtClean="0"/>
              <a:t>Projektmanagement</a:t>
            </a:r>
          </a:p>
          <a:p>
            <a:pPr lvl="1"/>
            <a:r>
              <a:rPr lang="de-DE" altLang="de-DE" dirty="0" smtClean="0"/>
              <a:t>Implementierungsstrategien</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1571871311"/>
      </p:ext>
    </p:extLst>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p:cNvSpPr>
          <p:nvPr>
            <p:ph type="title"/>
          </p:nvPr>
        </p:nvSpPr>
        <p:spPr/>
        <p:txBody>
          <a:bodyPr/>
          <a:lstStyle/>
          <a:p>
            <a:r>
              <a:rPr lang="de-DE" altLang="de-DE" smtClean="0"/>
              <a:t>Berücksichtigung und Einbindung (Cooptation) von Interessensgruppen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191</a:t>
            </a:fld>
            <a:endParaRPr lang="en-US" dirty="0"/>
          </a:p>
        </p:txBody>
      </p:sp>
      <p:sp>
        <p:nvSpPr>
          <p:cNvPr id="187395" name="Rectangle 3"/>
          <p:cNvSpPr>
            <a:spLocks noGrp="1"/>
          </p:cNvSpPr>
          <p:nvPr>
            <p:ph sz="quarter" idx="12"/>
          </p:nvPr>
        </p:nvSpPr>
        <p:spPr/>
        <p:txBody>
          <a:bodyPr/>
          <a:lstStyle/>
          <a:p>
            <a:r>
              <a:rPr lang="de-DE" altLang="de-DE" smtClean="0"/>
              <a:t>Einbeziehung der Nutzer in den Systementwurf</a:t>
            </a:r>
            <a:br>
              <a:rPr lang="de-DE" altLang="de-DE" smtClean="0"/>
            </a:br>
            <a:r>
              <a:rPr lang="de-DE" altLang="de-DE" smtClean="0">
                <a:sym typeface="Wingdings" panose="05000000000000000000" pitchFamily="2" charset="2"/>
              </a:rPr>
              <a:t> wahrscheinlich positivere Reaktion auf das fertiggestellte System, höhere Akzeptanz</a:t>
            </a:r>
          </a:p>
          <a:p>
            <a:r>
              <a:rPr lang="de-DE" altLang="de-DE" smtClean="0">
                <a:sym typeface="Wingdings" panose="05000000000000000000" pitchFamily="2" charset="2"/>
              </a:rPr>
              <a:t>Sprachbarriere zwischen Nutzern und Entwicklern überwinden</a:t>
            </a:r>
          </a:p>
          <a:p>
            <a:r>
              <a:rPr lang="de-DE" altLang="de-DE" smtClean="0">
                <a:sym typeface="Wingdings" panose="05000000000000000000" pitchFamily="2" charset="2"/>
              </a:rPr>
              <a:t>Integration über Projektarbeitsgruppengrenzen hinweg</a:t>
            </a:r>
          </a:p>
          <a:p>
            <a:r>
              <a:rPr lang="de-DE" altLang="de-DE" smtClean="0">
                <a:sym typeface="Wingdings" panose="05000000000000000000" pitchFamily="2" charset="2"/>
              </a:rPr>
              <a:t>Counterimplementation verhindern</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57784114"/>
      </p:ext>
    </p:extLst>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p:txBody>
          <a:bodyPr/>
          <a:lstStyle/>
          <a:p>
            <a:r>
              <a:rPr lang="de-DE" altLang="de-DE" smtClean="0"/>
              <a:t>Cooptation (Berücksichtigung und  Einbindung)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192</a:t>
            </a:fld>
            <a:endParaRPr lang="en-US" dirty="0"/>
          </a:p>
        </p:txBody>
      </p:sp>
      <p:sp>
        <p:nvSpPr>
          <p:cNvPr id="188419" name="Rectangle 3"/>
          <p:cNvSpPr>
            <a:spLocks noGrp="1"/>
          </p:cNvSpPr>
          <p:nvPr>
            <p:ph sz="quarter" idx="12"/>
          </p:nvPr>
        </p:nvSpPr>
        <p:spPr/>
        <p:txBody>
          <a:bodyPr/>
          <a:lstStyle/>
          <a:p>
            <a:r>
              <a:rPr lang="de-DE" altLang="de-DE" dirty="0" smtClean="0"/>
              <a:t>eine </a:t>
            </a:r>
            <a:r>
              <a:rPr lang="de-DE" altLang="de-DE" dirty="0" smtClean="0"/>
              <a:t>Taktik, die potenziellen Gegner eines Systems in den Prozess des Designs und der Implementierung der Lösung einzubinden, ohne die Kontrolle über die Richtung und Art der Änderung </a:t>
            </a:r>
            <a:r>
              <a:rPr lang="de-DE" altLang="de-DE" dirty="0" smtClean="0"/>
              <a:t>aufzugeben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291340104"/>
      </p:ext>
    </p:extLst>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p:cNvSpPr>
          <p:nvPr>
            <p:ph type="title"/>
          </p:nvPr>
        </p:nvSpPr>
        <p:spPr/>
        <p:txBody>
          <a:bodyPr/>
          <a:lstStyle/>
          <a:p>
            <a:r>
              <a:rPr lang="de-DE" altLang="de-DE" smtClean="0"/>
              <a:t>Sprachbarriere zwischen Nutzern </a:t>
            </a:r>
            <a:br>
              <a:rPr lang="de-DE" altLang="de-DE" smtClean="0"/>
            </a:br>
            <a:r>
              <a:rPr lang="de-DE" altLang="de-DE" smtClean="0"/>
              <a:t>und Entwicklern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193</a:t>
            </a:fld>
            <a:endParaRPr lang="en-US" dirty="0"/>
          </a:p>
        </p:txBody>
      </p:sp>
      <p:sp>
        <p:nvSpPr>
          <p:cNvPr id="189443" name="Rectangle 3"/>
          <p:cNvSpPr>
            <a:spLocks noGrp="1"/>
          </p:cNvSpPr>
          <p:nvPr>
            <p:ph sz="quarter" idx="12"/>
          </p:nvPr>
        </p:nvSpPr>
        <p:spPr/>
        <p:txBody>
          <a:bodyPr/>
          <a:lstStyle/>
          <a:p>
            <a:r>
              <a:rPr lang="de-DE" dirty="0" smtClean="0"/>
              <a:t>die </a:t>
            </a:r>
            <a:r>
              <a:rPr lang="de-DE" dirty="0" smtClean="0"/>
              <a:t>Unterschiede in Hinblick auf Hintergrund, Interessen und Prioritäten, die die Kommunikation und Problemlösung zwischen Endbenutzern und Informationssystemspezialisten </a:t>
            </a:r>
            <a:r>
              <a:rPr lang="de-DE" dirty="0" smtClean="0"/>
              <a:t>behindern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66204359"/>
      </p:ext>
    </p:extLst>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p:cNvSpPr>
          <p:nvPr>
            <p:ph type="title"/>
          </p:nvPr>
        </p:nvSpPr>
        <p:spPr/>
        <p:txBody>
          <a:bodyPr/>
          <a:lstStyle/>
          <a:p>
            <a:r>
              <a:rPr lang="de-DE" altLang="de-DE" smtClean="0"/>
              <a:t>Integration über Projektarbeits-gruppengrenzen hinweg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194</a:t>
            </a:fld>
            <a:endParaRPr lang="en-US" dirty="0"/>
          </a:p>
        </p:txBody>
      </p:sp>
      <p:sp>
        <p:nvSpPr>
          <p:cNvPr id="190467" name="Rectangle 3"/>
          <p:cNvSpPr>
            <a:spLocks noGrp="1"/>
          </p:cNvSpPr>
          <p:nvPr>
            <p:ph sz="quarter" idx="12"/>
          </p:nvPr>
        </p:nvSpPr>
        <p:spPr/>
        <p:txBody>
          <a:bodyPr/>
          <a:lstStyle/>
          <a:p>
            <a:r>
              <a:rPr lang="de-DE" dirty="0" smtClean="0"/>
              <a:t>die </a:t>
            </a:r>
            <a:r>
              <a:rPr lang="de-DE" dirty="0" smtClean="0"/>
              <a:t>Integration über Projektarbeitsgruppen-grenzen hinweg soll im Rahmen des Projektmanagements sicherstellen, dass die Arbeit des Implementierungsteams mit den Benutzern auf allen Organisationsebenen verknüpft </a:t>
            </a:r>
            <a:r>
              <a:rPr lang="de-DE" dirty="0" smtClean="0"/>
              <a:t>wird</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58313774"/>
      </p:ext>
    </p:extLst>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p:cNvSpPr>
          <p:nvPr>
            <p:ph type="title"/>
          </p:nvPr>
        </p:nvSpPr>
        <p:spPr/>
        <p:txBody>
          <a:bodyPr/>
          <a:lstStyle/>
          <a:p>
            <a:r>
              <a:rPr lang="de-DE" altLang="de-DE" smtClean="0"/>
              <a:t>Absichtsvolles Unterlaufen von Implementierungs-bemühungen (Counterimplementation)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195</a:t>
            </a:fld>
            <a:endParaRPr lang="en-US" dirty="0"/>
          </a:p>
        </p:txBody>
      </p:sp>
      <p:sp>
        <p:nvSpPr>
          <p:cNvPr id="191491" name="Rectangle 3"/>
          <p:cNvSpPr>
            <a:spLocks noGrp="1"/>
          </p:cNvSpPr>
          <p:nvPr>
            <p:ph sz="quarter" idx="12"/>
          </p:nvPr>
        </p:nvSpPr>
        <p:spPr/>
        <p:txBody>
          <a:bodyPr/>
          <a:lstStyle/>
          <a:p>
            <a:r>
              <a:rPr lang="de-DE" dirty="0" smtClean="0"/>
              <a:t>eine </a:t>
            </a:r>
            <a:r>
              <a:rPr lang="de-DE" dirty="0" smtClean="0"/>
              <a:t>bewusste Strategie, um die Implementierung eines Informationssystems oder einer Innovation in einer Organisation zu </a:t>
            </a:r>
            <a:r>
              <a:rPr lang="de-DE" dirty="0" err="1" smtClean="0"/>
              <a:t>be</a:t>
            </a:r>
            <a:r>
              <a:rPr lang="de-DE" dirty="0" smtClean="0"/>
              <a:t>- oder </a:t>
            </a:r>
            <a:r>
              <a:rPr lang="de-DE" dirty="0" smtClean="0"/>
              <a:t>verhindern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20081687"/>
      </p:ext>
    </p:extLst>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p:cNvSpPr>
          <p:nvPr>
            <p:ph type="title"/>
          </p:nvPr>
        </p:nvSpPr>
        <p:spPr/>
        <p:txBody>
          <a:bodyPr/>
          <a:lstStyle/>
          <a:p>
            <a:r>
              <a:rPr lang="de-DE" altLang="de-DE" smtClean="0"/>
              <a:t>Sprachliche Unterschiede zwischen Endnutzern und Entwicklern von Informationssystemen</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196</a:t>
            </a:fld>
            <a:endParaRPr lang="en-US" dirty="0"/>
          </a:p>
        </p:txBody>
      </p:sp>
      <p:sp>
        <p:nvSpPr>
          <p:cNvPr id="14" name="Untertitel 13"/>
          <p:cNvSpPr>
            <a:spLocks noGrp="1"/>
          </p:cNvSpPr>
          <p:nvPr>
            <p:ph type="subTitle" idx="13"/>
          </p:nvPr>
        </p:nvSpPr>
        <p:spPr/>
        <p:txBody>
          <a:bodyPr/>
          <a:lstStyle/>
          <a:p>
            <a:endParaRPr lang="de-DE"/>
          </a:p>
        </p:txBody>
      </p:sp>
      <p:pic>
        <p:nvPicPr>
          <p:cNvPr id="2" name="Grafik 1"/>
          <p:cNvPicPr>
            <a:picLocks noChangeAspect="1"/>
          </p:cNvPicPr>
          <p:nvPr/>
        </p:nvPicPr>
        <p:blipFill>
          <a:blip r:embed="rId2"/>
          <a:stretch>
            <a:fillRect/>
          </a:stretch>
        </p:blipFill>
        <p:spPr>
          <a:xfrm>
            <a:off x="140209" y="1574833"/>
            <a:ext cx="8863582" cy="4296162"/>
          </a:xfrm>
          <a:prstGeom prst="rect">
            <a:avLst/>
          </a:prstGeom>
        </p:spPr>
      </p:pic>
    </p:spTree>
    <p:extLst>
      <p:ext uri="{BB962C8B-B14F-4D97-AF65-F5344CB8AC3E}">
        <p14:creationId xmlns:p14="http://schemas.microsoft.com/office/powerpoint/2010/main" val="295332593"/>
      </p:ext>
    </p:extLst>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197</a:t>
            </a:fld>
            <a:endParaRPr lang="en-US" dirty="0"/>
          </a:p>
        </p:txBody>
      </p:sp>
      <p:sp>
        <p:nvSpPr>
          <p:cNvPr id="181251" name="Rectangle 3"/>
          <p:cNvSpPr>
            <a:spLocks noGrp="1"/>
          </p:cNvSpPr>
          <p:nvPr>
            <p:ph sz="quarter" idx="12"/>
          </p:nvPr>
        </p:nvSpPr>
        <p:spPr/>
        <p:txBody>
          <a:bodyPr>
            <a:normAutofit fontScale="850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dirty="0" smtClean="0"/>
              <a:t>Alternative Ansätze für die Systementwicklung</a:t>
            </a:r>
          </a:p>
          <a:p>
            <a:r>
              <a:rPr lang="de-DE" altLang="de-DE" dirty="0" smtClean="0"/>
              <a:t>Modellierungsansätze zur Unterstützung der Systementwicklung </a:t>
            </a:r>
          </a:p>
          <a:p>
            <a:r>
              <a:rPr lang="de-DE" altLang="de-DE" dirty="0" smtClean="0"/>
              <a:t>Herausforderungen bei Systementwicklung und -einsatz für das Management  </a:t>
            </a:r>
          </a:p>
          <a:p>
            <a:r>
              <a:rPr lang="de-DE" altLang="de-DE" b="1" dirty="0" smtClean="0"/>
              <a:t>Ansatzpunkte für ein Änderungsmanagement (Change Management)</a:t>
            </a:r>
          </a:p>
          <a:p>
            <a:pPr lvl="1"/>
            <a:r>
              <a:rPr lang="de-DE" altLang="de-DE" dirty="0" smtClean="0"/>
              <a:t>Berücksichtigung und Einbindung (</a:t>
            </a:r>
            <a:r>
              <a:rPr lang="de-DE" altLang="de-DE" dirty="0" err="1" smtClean="0"/>
              <a:t>Cooptation</a:t>
            </a:r>
            <a:r>
              <a:rPr lang="de-DE" altLang="de-DE" dirty="0" smtClean="0"/>
              <a:t>) von Interessensgruppen</a:t>
            </a:r>
          </a:p>
          <a:p>
            <a:pPr lvl="1"/>
            <a:r>
              <a:rPr lang="de-DE" altLang="de-DE" b="1" dirty="0" smtClean="0"/>
              <a:t>Projektmanagement</a:t>
            </a:r>
          </a:p>
          <a:p>
            <a:pPr lvl="1"/>
            <a:r>
              <a:rPr lang="de-DE" altLang="de-DE" dirty="0" smtClean="0"/>
              <a:t>Implementierungsstrategien</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2002531198"/>
      </p:ext>
    </p:extLst>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p:cNvSpPr>
          <p:nvPr>
            <p:ph type="title"/>
          </p:nvPr>
        </p:nvSpPr>
        <p:spPr/>
        <p:txBody>
          <a:bodyPr/>
          <a:lstStyle/>
          <a:p>
            <a:r>
              <a:rPr lang="de-DE" altLang="de-DE" smtClean="0"/>
              <a:t>Projektmanagement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198</a:t>
            </a:fld>
            <a:endParaRPr lang="en-US" dirty="0"/>
          </a:p>
        </p:txBody>
      </p:sp>
      <p:sp>
        <p:nvSpPr>
          <p:cNvPr id="193539" name="Rectangle 3"/>
          <p:cNvSpPr>
            <a:spLocks noGrp="1"/>
          </p:cNvSpPr>
          <p:nvPr>
            <p:ph sz="quarter" idx="12"/>
          </p:nvPr>
        </p:nvSpPr>
        <p:spPr/>
        <p:txBody>
          <a:bodyPr/>
          <a:lstStyle/>
          <a:p>
            <a:pPr marL="0" indent="0">
              <a:buNone/>
            </a:pPr>
            <a:r>
              <a:rPr lang="de-DE" altLang="de-DE" dirty="0" smtClean="0"/>
              <a:t>Steuerung von </a:t>
            </a:r>
            <a:r>
              <a:rPr lang="de-DE" altLang="de-DE" dirty="0" smtClean="0"/>
              <a:t>Risikofaktoren (1)</a:t>
            </a:r>
            <a:endParaRPr lang="de-DE" altLang="de-DE" dirty="0" smtClean="0"/>
          </a:p>
          <a:p>
            <a:r>
              <a:rPr lang="de-DE" altLang="de-DE" dirty="0" smtClean="0"/>
              <a:t>Management technischer Komplexität</a:t>
            </a:r>
            <a:br>
              <a:rPr lang="de-DE" altLang="de-DE" dirty="0" smtClean="0"/>
            </a:br>
            <a:r>
              <a:rPr lang="de-DE" altLang="de-DE" dirty="0" smtClean="0">
                <a:sym typeface="Wingdings" panose="05000000000000000000" pitchFamily="2" charset="2"/>
              </a:rPr>
              <a:t> ggf. Integration innerhalb einer Projektarbeitsgruppe</a:t>
            </a:r>
            <a:endParaRPr lang="de-DE" altLang="de-DE" dirty="0" smtClean="0"/>
          </a:p>
          <a:p>
            <a:r>
              <a:rPr lang="de-DE" altLang="de-DE" dirty="0" smtClean="0"/>
              <a:t>Projektgröße</a:t>
            </a:r>
            <a:br>
              <a:rPr lang="de-DE" altLang="de-DE" dirty="0" smtClean="0"/>
            </a:br>
            <a:r>
              <a:rPr lang="de-DE" altLang="de-DE" dirty="0" smtClean="0">
                <a:sym typeface="Wingdings" panose="05000000000000000000" pitchFamily="2" charset="2"/>
              </a:rPr>
              <a:t> </a:t>
            </a:r>
            <a:r>
              <a:rPr lang="de-DE" altLang="de-DE" dirty="0" smtClean="0"/>
              <a:t>proportional zum Risiko</a:t>
            </a:r>
          </a:p>
          <a:p>
            <a:r>
              <a:rPr lang="de-DE" altLang="de-DE" dirty="0" smtClean="0"/>
              <a:t>Projektstruktur</a:t>
            </a:r>
            <a:br>
              <a:rPr lang="de-DE" altLang="de-DE" dirty="0" smtClean="0"/>
            </a:br>
            <a:r>
              <a:rPr lang="de-DE" altLang="de-DE" dirty="0" smtClean="0">
                <a:sym typeface="Wingdings" panose="05000000000000000000" pitchFamily="2" charset="2"/>
              </a:rPr>
              <a:t> </a:t>
            </a:r>
            <a:r>
              <a:rPr lang="de-DE" altLang="de-DE" dirty="0" smtClean="0"/>
              <a:t>Risiko steigt bei sinkender Strukturiertheit</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136486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buSzPct val="80000"/>
            </a:pPr>
            <a:r>
              <a:rPr lang="en-GB" dirty="0" smtClean="0"/>
              <a:t>Laudon/Laudon/Schoder</a:t>
            </a:r>
            <a:br>
              <a:rPr lang="en-GB" dirty="0" smtClean="0"/>
            </a:br>
            <a:r>
              <a:rPr lang="en-GB" dirty="0" err="1" smtClean="0"/>
              <a:t>Wirtschaftsinformatik</a:t>
            </a:r>
            <a:r>
              <a:rPr lang="en-GB" dirty="0" smtClean="0"/>
              <a:t> </a:t>
            </a:r>
            <a:br>
              <a:rPr lang="en-GB" dirty="0" smtClean="0"/>
            </a:br>
            <a:r>
              <a:rPr lang="de-DE" dirty="0" smtClean="0"/>
              <a:t>3</a:t>
            </a:r>
            <a:r>
              <a:rPr lang="de-DE" dirty="0"/>
              <a:t>., vollständig überarbeitete Auflage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a:t>
            </a:fld>
            <a:endParaRPr lang="en-US" dirty="0"/>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smtClean="0">
                <a:solidFill>
                  <a:schemeClr val="accent1"/>
                </a:solidFill>
              </a:rPr>
              <a:t>Wirtschaftsinformatik</a:t>
            </a:r>
          </a:p>
          <a:p>
            <a:pPr eaLnBrk="1" hangingPunct="1">
              <a:spcBef>
                <a:spcPct val="0"/>
              </a:spcBef>
              <a:buSzPct val="80000"/>
            </a:pPr>
            <a:r>
              <a:rPr lang="de-DE" b="1" dirty="0" smtClean="0">
                <a:solidFill>
                  <a:schemeClr val="accent1"/>
                </a:solidFill>
              </a:rPr>
              <a:t>3</a:t>
            </a:r>
            <a:r>
              <a:rPr lang="de-DE" b="1" dirty="0">
                <a:solidFill>
                  <a:schemeClr val="accent1"/>
                </a:solidFill>
              </a:rPr>
              <a:t>., vollständig überarbeitete Auflage</a:t>
            </a:r>
          </a:p>
          <a:p>
            <a:pPr eaLnBrk="1" hangingPunct="1">
              <a:spcBef>
                <a:spcPct val="0"/>
              </a:spcBef>
              <a:buSzPct val="80000"/>
              <a:buFont typeface="Verdana" pitchFamily="1" charset="0"/>
              <a:buNone/>
            </a:pPr>
            <a:r>
              <a:rPr lang="en-GB" dirty="0" smtClean="0">
                <a:solidFill>
                  <a:schemeClr val="accent1"/>
                </a:solidFill>
              </a:rPr>
              <a:t>ISBN 97838689-4269-9</a:t>
            </a:r>
          </a:p>
          <a:p>
            <a:pPr eaLnBrk="1" hangingPunct="1">
              <a:spcBef>
                <a:spcPct val="0"/>
              </a:spcBef>
              <a:buSzPct val="80000"/>
              <a:buFont typeface="Verdana" pitchFamily="1" charset="0"/>
              <a:buNone/>
            </a:pPr>
            <a:r>
              <a:rPr lang="en-GB" dirty="0" smtClean="0">
                <a:solidFill>
                  <a:schemeClr val="accent1"/>
                </a:solidFill>
              </a:rPr>
              <a:t>1200 </a:t>
            </a:r>
            <a:r>
              <a:rPr lang="en-GB" dirty="0" err="1">
                <a:solidFill>
                  <a:schemeClr val="accent1"/>
                </a:solidFill>
              </a:rPr>
              <a:t>Seiten</a:t>
            </a:r>
            <a:r>
              <a:rPr lang="en-GB" dirty="0">
                <a:solidFill>
                  <a:schemeClr val="accent1"/>
                </a:solidFill>
              </a:rPr>
              <a:t> |  4-farbig</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1232056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de-DE" altLang="de-DE" dirty="0" smtClean="0"/>
              <a:t>Abschnitte des Informationssystemplans (Forts.) </a:t>
            </a:r>
          </a:p>
        </p:txBody>
      </p:sp>
      <p:sp>
        <p:nvSpPr>
          <p:cNvPr id="5" name="Foliennummernplatzhalter 4"/>
          <p:cNvSpPr>
            <a:spLocks noGrp="1"/>
          </p:cNvSpPr>
          <p:nvPr>
            <p:ph type="sldNum" sz="quarter" idx="11"/>
          </p:nvPr>
        </p:nvSpPr>
        <p:spPr/>
        <p:txBody>
          <a:bodyPr/>
          <a:lstStyle/>
          <a:p>
            <a:fld id="{0D2F3B65-5D26-4378-875C-153D63999E65}" type="slidenum">
              <a:rPr lang="en-US" smtClean="0"/>
              <a:pPr/>
              <a:t>19</a:t>
            </a:fld>
            <a:endParaRPr lang="en-US" dirty="0"/>
          </a:p>
        </p:txBody>
      </p:sp>
      <p:sp>
        <p:nvSpPr>
          <p:cNvPr id="16" name="Untertitel 15"/>
          <p:cNvSpPr>
            <a:spLocks noGrp="1"/>
          </p:cNvSpPr>
          <p:nvPr>
            <p:ph type="subTitle" idx="13"/>
          </p:nvPr>
        </p:nvSpPr>
        <p:spPr/>
        <p:txBody>
          <a:bodyPr/>
          <a:lstStyle/>
          <a:p>
            <a:endParaRPr lang="de-DE" dirty="0"/>
          </a:p>
        </p:txBody>
      </p:sp>
      <p:pic>
        <p:nvPicPr>
          <p:cNvPr id="6" name="Grafik 5"/>
          <p:cNvPicPr>
            <a:picLocks noChangeAspect="1"/>
          </p:cNvPicPr>
          <p:nvPr/>
        </p:nvPicPr>
        <p:blipFill>
          <a:blip r:embed="rId2"/>
          <a:stretch>
            <a:fillRect/>
          </a:stretch>
        </p:blipFill>
        <p:spPr>
          <a:xfrm>
            <a:off x="2452291" y="823109"/>
            <a:ext cx="4239418" cy="5534438"/>
          </a:xfrm>
          <a:prstGeom prst="rect">
            <a:avLst/>
          </a:prstGeom>
        </p:spPr>
      </p:pic>
      <p:sp>
        <p:nvSpPr>
          <p:cNvPr id="8" name="Textfeld 7"/>
          <p:cNvSpPr txBox="1"/>
          <p:nvPr/>
        </p:nvSpPr>
        <p:spPr>
          <a:xfrm>
            <a:off x="360363" y="6048045"/>
            <a:ext cx="1245854" cy="276999"/>
          </a:xfrm>
          <a:prstGeom prst="rect">
            <a:avLst/>
          </a:prstGeom>
          <a:noFill/>
        </p:spPr>
        <p:txBody>
          <a:bodyPr wrap="none" rtlCol="0">
            <a:spAutoFit/>
          </a:bodyPr>
          <a:lstStyle/>
          <a:p>
            <a:r>
              <a:rPr lang="de-DE" sz="1200" b="1" dirty="0" smtClean="0"/>
              <a:t>Tabelle 14.1</a:t>
            </a:r>
            <a:endParaRPr lang="de-DE" sz="1200" b="1" dirty="0"/>
          </a:p>
        </p:txBody>
      </p:sp>
    </p:spTree>
    <p:extLst>
      <p:ext uri="{BB962C8B-B14F-4D97-AF65-F5344CB8AC3E}">
        <p14:creationId xmlns:p14="http://schemas.microsoft.com/office/powerpoint/2010/main" val="329281849"/>
      </p:ext>
    </p:extLst>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p:cNvSpPr>
          <p:nvPr>
            <p:ph type="title"/>
          </p:nvPr>
        </p:nvSpPr>
        <p:spPr/>
        <p:txBody>
          <a:bodyPr/>
          <a:lstStyle/>
          <a:p>
            <a:r>
              <a:rPr lang="de-DE" altLang="de-DE" smtClean="0"/>
              <a:t>Projektmanagement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199</a:t>
            </a:fld>
            <a:endParaRPr lang="en-US" dirty="0"/>
          </a:p>
        </p:txBody>
      </p:sp>
      <p:sp>
        <p:nvSpPr>
          <p:cNvPr id="193539" name="Rectangle 3"/>
          <p:cNvSpPr>
            <a:spLocks noGrp="1"/>
          </p:cNvSpPr>
          <p:nvPr>
            <p:ph sz="quarter" idx="12"/>
          </p:nvPr>
        </p:nvSpPr>
        <p:spPr/>
        <p:txBody>
          <a:bodyPr>
            <a:normAutofit fontScale="92500" lnSpcReduction="10000"/>
          </a:bodyPr>
          <a:lstStyle/>
          <a:p>
            <a:pPr marL="0" indent="0">
              <a:buNone/>
            </a:pPr>
            <a:r>
              <a:rPr lang="de-DE" altLang="de-DE" dirty="0" smtClean="0"/>
              <a:t>Steuerung von </a:t>
            </a:r>
            <a:r>
              <a:rPr lang="de-DE" altLang="de-DE" dirty="0" smtClean="0"/>
              <a:t>Risikofaktoren (2)</a:t>
            </a:r>
            <a:endParaRPr lang="de-DE" altLang="de-DE" dirty="0" smtClean="0"/>
          </a:p>
          <a:p>
            <a:r>
              <a:rPr lang="de-DE" altLang="de-DE" dirty="0" smtClean="0"/>
              <a:t>Erfahrung mit der Technik</a:t>
            </a:r>
            <a:endParaRPr lang="de-DE" altLang="de-DE" dirty="0" smtClean="0"/>
          </a:p>
          <a:p>
            <a:r>
              <a:rPr lang="de-DE" altLang="de-DE" dirty="0" smtClean="0"/>
              <a:t>Unterstützung durch das höhere Management</a:t>
            </a:r>
          </a:p>
          <a:p>
            <a:r>
              <a:rPr lang="de-DE" altLang="de-DE" dirty="0" smtClean="0">
                <a:sym typeface="Wingdings" panose="05000000000000000000" pitchFamily="2" charset="2"/>
              </a:rPr>
              <a:t>Formale Planungs- Steuerungswerkzeuge</a:t>
            </a:r>
          </a:p>
          <a:p>
            <a:r>
              <a:rPr lang="de-DE" altLang="de-DE" dirty="0" smtClean="0">
                <a:sym typeface="Wingdings" panose="05000000000000000000" pitchFamily="2" charset="2"/>
              </a:rPr>
              <a:t>Implementierungsprozess als zu managendes Projekt</a:t>
            </a:r>
          </a:p>
          <a:p>
            <a:r>
              <a:rPr lang="de-DE" altLang="de-DE" dirty="0" smtClean="0">
                <a:sym typeface="Wingdings" panose="05000000000000000000" pitchFamily="2" charset="2"/>
              </a:rPr>
              <a:t>Ignoranz und Optimismus</a:t>
            </a:r>
          </a:p>
          <a:p>
            <a:r>
              <a:rPr lang="de-DE" altLang="de-DE" dirty="0">
                <a:sym typeface="Wingdings" panose="05000000000000000000" pitchFamily="2" charset="2"/>
              </a:rPr>
              <a:t>d</a:t>
            </a:r>
            <a:r>
              <a:rPr lang="de-DE" altLang="de-DE" dirty="0" smtClean="0">
                <a:sym typeface="Wingdings" panose="05000000000000000000" pitchFamily="2" charset="2"/>
              </a:rPr>
              <a:t>er mythische Personenmonat</a:t>
            </a:r>
          </a:p>
          <a:p>
            <a:r>
              <a:rPr lang="de-DE" altLang="de-DE" dirty="0" smtClean="0"/>
              <a:t>Verzögerungen</a:t>
            </a:r>
            <a:r>
              <a:rPr lang="de-DE" altLang="de-DE" dirty="0"/>
              <a:t>: Schlechte Nachrichten dringen nur langsam nach oben vor</a:t>
            </a:r>
          </a:p>
          <a:p>
            <a:r>
              <a:rPr lang="de-DE" altLang="de-DE" dirty="0"/>
              <a:t>Projektmanagement der „vierten Generation“</a:t>
            </a:r>
          </a:p>
          <a:p>
            <a:endParaRPr lang="de-DE" altLang="de-DE" dirty="0" smtClean="0">
              <a:sym typeface="Wingdings" panose="05000000000000000000" pitchFamily="2" charset="2"/>
            </a:endParaRP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53110518"/>
      </p:ext>
    </p:extLst>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Burton Snowboards nimmt Fahrt auf mit flexiblen Geschäftsprozessen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200</a:t>
            </a:fld>
            <a:endParaRPr lang="en-US" dirty="0"/>
          </a:p>
        </p:txBody>
      </p:sp>
      <p:sp>
        <p:nvSpPr>
          <p:cNvPr id="4" name="Inhaltsplatzhalter 3"/>
          <p:cNvSpPr>
            <a:spLocks noGrp="1"/>
          </p:cNvSpPr>
          <p:nvPr>
            <p:ph sz="quarter" idx="12"/>
          </p:nvPr>
        </p:nvSpPr>
        <p:spPr/>
        <p:txBody>
          <a:bodyPr/>
          <a:lstStyle/>
          <a:p>
            <a:r>
              <a:rPr lang="de-DE" dirty="0" smtClean="0"/>
              <a:t>Fragen zur Fallstudie (S. 936 f.)</a:t>
            </a:r>
          </a:p>
          <a:p>
            <a:pPr lvl="1"/>
            <a:r>
              <a:rPr lang="de-DE" dirty="0" smtClean="0"/>
              <a:t>Analysieren Sie, warum sich Burton für das Wertschöpfungs- und Wettbewerbskräftemodell entschieden hat.</a:t>
            </a:r>
          </a:p>
          <a:p>
            <a:pPr lvl="1"/>
            <a:r>
              <a:rPr lang="de-DE" dirty="0" smtClean="0"/>
              <a:t>Warum stellen die hier beschriebenen Geschäftsprozesse einen wichtigen Wettbewerbsvorteil für Burton dar?</a:t>
            </a:r>
          </a:p>
          <a:p>
            <a:pPr lvl="1"/>
            <a:r>
              <a:rPr lang="de-DE" dirty="0" smtClean="0"/>
              <a:t>Erläutern Sie, wie diese Prozessverbesserungen die operative Leistung und Entscheidungsfindung von Burton verbessern.</a:t>
            </a:r>
            <a:endParaRPr lang="de-DE" dirty="0"/>
          </a:p>
        </p:txBody>
      </p:sp>
      <p:sp>
        <p:nvSpPr>
          <p:cNvPr id="12" name="Untertitel 11"/>
          <p:cNvSpPr>
            <a:spLocks noGrp="1"/>
          </p:cNvSpPr>
          <p:nvPr>
            <p:ph type="subTitle" idx="13"/>
          </p:nvPr>
        </p:nvSpPr>
        <p:spPr/>
        <p:txBody>
          <a:bodyPr/>
          <a:lstStyle/>
          <a:p>
            <a:r>
              <a:rPr lang="de-DE" dirty="0" smtClean="0"/>
              <a:t>Blickpunkt Organisation</a:t>
            </a:r>
            <a:endParaRPr lang="de-DE" dirty="0"/>
          </a:p>
        </p:txBody>
      </p:sp>
    </p:spTree>
    <p:extLst>
      <p:ext uri="{BB962C8B-B14F-4D97-AF65-F5344CB8AC3E}">
        <p14:creationId xmlns:p14="http://schemas.microsoft.com/office/powerpoint/2010/main" val="3311318385"/>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p:cNvSpPr>
          <p:nvPr>
            <p:ph type="title"/>
          </p:nvPr>
        </p:nvSpPr>
        <p:spPr/>
        <p:txBody>
          <a:bodyPr/>
          <a:lstStyle/>
          <a:p>
            <a:r>
              <a:rPr lang="de-DE" altLang="de-DE" dirty="0" smtClean="0"/>
              <a:t>Zielsetzungen des Projektmanagements</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201</a:t>
            </a:fld>
            <a:endParaRPr lang="en-US" dirty="0"/>
          </a:p>
        </p:txBody>
      </p:sp>
      <p:sp>
        <p:nvSpPr>
          <p:cNvPr id="194563" name="Rectangle 3"/>
          <p:cNvSpPr>
            <a:spLocks noGrp="1"/>
          </p:cNvSpPr>
          <p:nvPr>
            <p:ph sz="quarter" idx="12"/>
          </p:nvPr>
        </p:nvSpPr>
        <p:spPr/>
        <p:txBody>
          <a:bodyPr/>
          <a:lstStyle/>
          <a:p>
            <a:r>
              <a:rPr lang="de-DE" altLang="de-DE" dirty="0" smtClean="0"/>
              <a:t>ein </a:t>
            </a:r>
            <a:r>
              <a:rPr lang="de-DE" altLang="de-DE" dirty="0" smtClean="0"/>
              <a:t>Projekt ist eine geplante Reihe von in Beziehung stehenden Aktivitäten, um ein bestimmtes Geschäftsziel zu erreichen</a:t>
            </a:r>
          </a:p>
          <a:p>
            <a:r>
              <a:rPr lang="de-DE" altLang="de-DE" dirty="0" smtClean="0"/>
              <a:t>das </a:t>
            </a:r>
            <a:r>
              <a:rPr lang="de-DE" altLang="de-DE" dirty="0" smtClean="0"/>
              <a:t>Projektmanagement bzw. die Projektleitung  bezieht sich auf die Anwendung von Wissen, Fähigkeiten, Tools und Techniken, um bestimmte Ziele in einem festgelegten Budget- und Zeitrahmen zu erreichen</a:t>
            </a:r>
            <a:endParaRPr lang="de-DE" altLang="de-DE" dirty="0" smtClean="0">
              <a:sym typeface="Wingdings" panose="05000000000000000000" pitchFamily="2" charset="2"/>
            </a:endParaRPr>
          </a:p>
        </p:txBody>
      </p:sp>
      <p:sp>
        <p:nvSpPr>
          <p:cNvPr id="10" name="Untertitel 9"/>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4268841081"/>
      </p:ext>
    </p:extLst>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p:cNvSpPr>
          <p:nvPr>
            <p:ph type="title"/>
          </p:nvPr>
        </p:nvSpPr>
        <p:spPr/>
        <p:txBody>
          <a:bodyPr/>
          <a:lstStyle/>
          <a:p>
            <a:r>
              <a:rPr lang="de-DE" altLang="de-DE" dirty="0" smtClean="0"/>
              <a:t>Zielsetzungen des Projektmanagements</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202</a:t>
            </a:fld>
            <a:endParaRPr lang="en-US" dirty="0"/>
          </a:p>
        </p:txBody>
      </p:sp>
      <p:sp>
        <p:nvSpPr>
          <p:cNvPr id="179203" name="Rectangle 3"/>
          <p:cNvSpPr>
            <a:spLocks noGrp="1"/>
          </p:cNvSpPr>
          <p:nvPr>
            <p:ph sz="quarter" idx="12"/>
          </p:nvPr>
        </p:nvSpPr>
        <p:spPr/>
        <p:txBody>
          <a:bodyPr/>
          <a:lstStyle/>
          <a:p>
            <a:r>
              <a:rPr lang="de-DE" smtClean="0"/>
              <a:t>Wie in anderen Geschäftsbereichen muss sich auch das Informationssystem-Projektmanagement mit fünf Hauptvariablen auseinandersetzen</a:t>
            </a:r>
            <a:endParaRPr lang="de-DE" smtClean="0">
              <a:sym typeface="Wingdings" pitchFamily="2" charset="2"/>
            </a:endParaRPr>
          </a:p>
          <a:p>
            <a:pPr lvl="1"/>
            <a:r>
              <a:rPr lang="de-DE" smtClean="0"/>
              <a:t>Umfang </a:t>
            </a:r>
          </a:p>
          <a:p>
            <a:pPr lvl="2"/>
            <a:r>
              <a:rPr lang="de-DE" smtClean="0"/>
              <a:t>Definiert, welche Arbeit in einem Projekt enthalten ist oder nicht</a:t>
            </a:r>
          </a:p>
          <a:p>
            <a:pPr lvl="1"/>
            <a:r>
              <a:rPr lang="de-DE" smtClean="0"/>
              <a:t>Zeit	</a:t>
            </a:r>
          </a:p>
          <a:p>
            <a:pPr lvl="2"/>
            <a:r>
              <a:rPr lang="de-DE" smtClean="0"/>
              <a:t>Ist der bis zum Projektabschluss erforderliche Zeitaufwand</a:t>
            </a:r>
          </a:p>
          <a:p>
            <a:pPr lvl="1"/>
            <a:endParaRPr lang="de-DE" dirty="0" smtClean="0"/>
          </a:p>
        </p:txBody>
      </p:sp>
      <p:sp>
        <p:nvSpPr>
          <p:cNvPr id="10" name="Untertitel 9"/>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657752746"/>
      </p:ext>
    </p:extLst>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p:cNvSpPr>
          <p:nvPr>
            <p:ph type="title"/>
          </p:nvPr>
        </p:nvSpPr>
        <p:spPr/>
        <p:txBody>
          <a:bodyPr/>
          <a:lstStyle/>
          <a:p>
            <a:r>
              <a:rPr lang="de-DE" altLang="de-DE" dirty="0" smtClean="0"/>
              <a:t>Zielsetzungen des Projektmanagements</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203</a:t>
            </a:fld>
            <a:endParaRPr lang="en-US" dirty="0"/>
          </a:p>
        </p:txBody>
      </p:sp>
      <p:sp>
        <p:nvSpPr>
          <p:cNvPr id="179203" name="Rectangle 3"/>
          <p:cNvSpPr>
            <a:spLocks noGrp="1"/>
          </p:cNvSpPr>
          <p:nvPr>
            <p:ph sz="quarter" idx="12"/>
          </p:nvPr>
        </p:nvSpPr>
        <p:spPr/>
        <p:txBody>
          <a:bodyPr/>
          <a:lstStyle/>
          <a:p>
            <a:pPr lvl="1"/>
            <a:r>
              <a:rPr lang="de-DE" smtClean="0"/>
              <a:t>Kosten</a:t>
            </a:r>
          </a:p>
          <a:p>
            <a:pPr lvl="2"/>
            <a:r>
              <a:rPr lang="de-DE" smtClean="0"/>
              <a:t>Basieren auf der Zeit bis zum Abschluss eines Projekts multipliziert mit den Kosten für das Personal, das zum Abschließen des Projekts benötigt wird	</a:t>
            </a:r>
          </a:p>
          <a:p>
            <a:pPr lvl="1"/>
            <a:r>
              <a:rPr lang="de-DE" smtClean="0"/>
              <a:t>Qualität</a:t>
            </a:r>
          </a:p>
          <a:p>
            <a:pPr lvl="2"/>
            <a:r>
              <a:rPr lang="de-DE" smtClean="0"/>
              <a:t>Ist ein Indikator dafür, wie gut das Endresultat eines Projekts die vom Management aufgestellten Zielsetzungen erfüllt	</a:t>
            </a:r>
          </a:p>
          <a:p>
            <a:pPr lvl="1"/>
            <a:r>
              <a:rPr lang="de-DE" smtClean="0"/>
              <a:t>Risiko</a:t>
            </a:r>
          </a:p>
          <a:p>
            <a:pPr lvl="2"/>
            <a:r>
              <a:rPr lang="de-DE" smtClean="0"/>
              <a:t>Bezieht sich auf potenzielle Probleme, die den Erfolg eines Projekts gefährden</a:t>
            </a:r>
          </a:p>
          <a:p>
            <a:pPr lvl="1"/>
            <a:endParaRPr lang="de-DE" dirty="0" smtClean="0"/>
          </a:p>
        </p:txBody>
      </p:sp>
      <p:sp>
        <p:nvSpPr>
          <p:cNvPr id="10" name="Untertitel 9"/>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2168205464"/>
      </p:ext>
    </p:extLst>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p:cNvSpPr>
          <p:nvPr>
            <p:ph type="title"/>
          </p:nvPr>
        </p:nvSpPr>
        <p:spPr/>
        <p:txBody>
          <a:bodyPr/>
          <a:lstStyle/>
          <a:p>
            <a:r>
              <a:rPr lang="de-DE" altLang="de-DE" smtClean="0"/>
              <a:t>Projekt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204</a:t>
            </a:fld>
            <a:endParaRPr lang="en-US" dirty="0"/>
          </a:p>
        </p:txBody>
      </p:sp>
      <p:sp>
        <p:nvSpPr>
          <p:cNvPr id="197635" name="Rectangle 3"/>
          <p:cNvSpPr>
            <a:spLocks noGrp="1"/>
          </p:cNvSpPr>
          <p:nvPr>
            <p:ph sz="quarter" idx="12"/>
          </p:nvPr>
        </p:nvSpPr>
        <p:spPr/>
        <p:txBody>
          <a:bodyPr/>
          <a:lstStyle/>
          <a:p>
            <a:r>
              <a:rPr lang="de-DE" altLang="de-DE" dirty="0" smtClean="0"/>
              <a:t>ein </a:t>
            </a:r>
            <a:r>
              <a:rPr lang="de-DE" altLang="de-DE" dirty="0" smtClean="0"/>
              <a:t>Projekt ist eine geplante Reihe von in Beziehung stehenden Aktivitäten, um ein bestimmtes Geschäftsziel zu </a:t>
            </a:r>
            <a:r>
              <a:rPr lang="de-DE" altLang="de-DE" dirty="0" smtClean="0"/>
              <a:t>erreichen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45289703"/>
      </p:ext>
    </p:extLst>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p:txBody>
          <a:bodyPr/>
          <a:lstStyle/>
          <a:p>
            <a:r>
              <a:rPr lang="de-DE" altLang="de-DE" smtClean="0"/>
              <a:t>Projektmanagement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205</a:t>
            </a:fld>
            <a:endParaRPr lang="en-US" dirty="0"/>
          </a:p>
        </p:txBody>
      </p:sp>
      <p:sp>
        <p:nvSpPr>
          <p:cNvPr id="198659" name="Rectangle 3"/>
          <p:cNvSpPr>
            <a:spLocks noGrp="1"/>
          </p:cNvSpPr>
          <p:nvPr>
            <p:ph sz="quarter" idx="12"/>
          </p:nvPr>
        </p:nvSpPr>
        <p:spPr/>
        <p:txBody>
          <a:bodyPr/>
          <a:lstStyle/>
          <a:p>
            <a:r>
              <a:rPr lang="de-DE" dirty="0" smtClean="0"/>
              <a:t>das </a:t>
            </a:r>
            <a:r>
              <a:rPr lang="de-DE" dirty="0" smtClean="0"/>
              <a:t>Projektmanagement bzw. die Projektleitung bezieht sich auf die Anwendung von Wissen, Fähigkeiten, Tools und Techniken, um bestimmte Ziele in einem festgelegten Budget- und Zeitrahmen zu </a:t>
            </a:r>
            <a:r>
              <a:rPr lang="de-DE" dirty="0" smtClean="0"/>
              <a:t>erreichen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73493876"/>
      </p:ext>
    </p:extLst>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p:cNvSpPr>
          <p:nvPr>
            <p:ph type="title"/>
          </p:nvPr>
        </p:nvSpPr>
        <p:spPr/>
        <p:txBody>
          <a:bodyPr/>
          <a:lstStyle/>
          <a:p>
            <a:r>
              <a:rPr lang="de-DE" altLang="de-DE" smtClean="0"/>
              <a:t>Integration innerhalb einer Projektarbeitsgruppe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206</a:t>
            </a:fld>
            <a:endParaRPr lang="en-US" dirty="0"/>
          </a:p>
        </p:txBody>
      </p:sp>
      <p:sp>
        <p:nvSpPr>
          <p:cNvPr id="199683" name="Rectangle 3"/>
          <p:cNvSpPr>
            <a:spLocks noGrp="1"/>
          </p:cNvSpPr>
          <p:nvPr>
            <p:ph sz="quarter" idx="12"/>
          </p:nvPr>
        </p:nvSpPr>
        <p:spPr/>
        <p:txBody>
          <a:bodyPr/>
          <a:lstStyle/>
          <a:p>
            <a:r>
              <a:rPr lang="de-DE" dirty="0" smtClean="0"/>
              <a:t>die </a:t>
            </a:r>
            <a:r>
              <a:rPr lang="de-DE" dirty="0" smtClean="0"/>
              <a:t>Integration innerhalb einer Projektarbeitsgruppe soll im Rahmen des Projektmanagements sicherstellen, dass das Implementierungsteam als eine Einheit </a:t>
            </a:r>
            <a:r>
              <a:rPr lang="de-DE" dirty="0" smtClean="0"/>
              <a:t>arbeitet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22372872"/>
      </p:ext>
    </p:extLst>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p:cNvSpPr>
          <p:nvPr>
            <p:ph type="title"/>
          </p:nvPr>
        </p:nvSpPr>
        <p:spPr/>
        <p:txBody>
          <a:bodyPr/>
          <a:lstStyle/>
          <a:p>
            <a:r>
              <a:rPr lang="de-DE" altLang="de-DE" smtClean="0"/>
              <a:t>Formale Planung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207</a:t>
            </a:fld>
            <a:endParaRPr lang="en-US" dirty="0"/>
          </a:p>
        </p:txBody>
      </p:sp>
      <p:sp>
        <p:nvSpPr>
          <p:cNvPr id="201731" name="Rectangle 3"/>
          <p:cNvSpPr>
            <a:spLocks noGrp="1"/>
          </p:cNvSpPr>
          <p:nvPr>
            <p:ph sz="quarter" idx="12"/>
          </p:nvPr>
        </p:nvSpPr>
        <p:spPr/>
        <p:txBody>
          <a:bodyPr/>
          <a:lstStyle/>
          <a:p>
            <a:r>
              <a:rPr lang="de-DE" dirty="0" smtClean="0"/>
              <a:t>Projektmanagementtechnik, die Aufgaben strukturiert und in eine bestimmte Abfolge bringt sowie Zeit, Geld und technische Ressourcen für die Fertigstellung der Aufgaben </a:t>
            </a:r>
            <a:r>
              <a:rPr lang="de-DE" dirty="0" smtClean="0"/>
              <a:t>budgetiert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72105339"/>
      </p:ext>
    </p:extLst>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p:cNvSpPr>
          <p:nvPr>
            <p:ph type="title"/>
          </p:nvPr>
        </p:nvSpPr>
        <p:spPr/>
        <p:txBody>
          <a:bodyPr/>
          <a:lstStyle/>
          <a:p>
            <a:r>
              <a:rPr lang="de-DE" altLang="de-DE" smtClean="0"/>
              <a:t>Formale Steuerung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208</a:t>
            </a:fld>
            <a:endParaRPr lang="en-US" dirty="0"/>
          </a:p>
        </p:txBody>
      </p:sp>
      <p:sp>
        <p:nvSpPr>
          <p:cNvPr id="202755" name="Rectangle 3"/>
          <p:cNvSpPr>
            <a:spLocks noGrp="1"/>
          </p:cNvSpPr>
          <p:nvPr>
            <p:ph sz="quarter" idx="12"/>
          </p:nvPr>
        </p:nvSpPr>
        <p:spPr/>
        <p:txBody>
          <a:bodyPr/>
          <a:lstStyle/>
          <a:p>
            <a:r>
              <a:rPr lang="de-DE" dirty="0" smtClean="0"/>
              <a:t>Projektmanagementtechnik, die Aufgaben strukturiert und in eine bestimmte Abfolge bringt sowie Zeit, Geld und technische Ressourcen für die Fertigstellung der Aufgaben </a:t>
            </a:r>
            <a:r>
              <a:rPr lang="de-DE" dirty="0" smtClean="0"/>
              <a:t>budgetiert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433092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de-DE" altLang="de-DE" dirty="0" smtClean="0"/>
              <a:t>Bestimmung von Anforderungen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20</a:t>
            </a:fld>
            <a:endParaRPr lang="en-US" dirty="0"/>
          </a:p>
        </p:txBody>
      </p:sp>
      <p:sp>
        <p:nvSpPr>
          <p:cNvPr id="35843" name="Rectangle 3"/>
          <p:cNvSpPr>
            <a:spLocks noGrp="1"/>
          </p:cNvSpPr>
          <p:nvPr>
            <p:ph sz="quarter" idx="12"/>
          </p:nvPr>
        </p:nvSpPr>
        <p:spPr/>
        <p:txBody>
          <a:bodyPr/>
          <a:lstStyle/>
          <a:p>
            <a:r>
              <a:rPr lang="de-DE" altLang="de-DE" dirty="0" smtClean="0"/>
              <a:t>Um einen effektiven Informationssystemplan entwickeln zu können, benötigt das Unternehmen genaue Kenntnisse über langfristige sowie kurzfristige Anforderungen.</a:t>
            </a:r>
          </a:p>
          <a:p>
            <a:r>
              <a:rPr lang="de-DE" altLang="de-DE" dirty="0" smtClean="0"/>
              <a:t>Zwei </a:t>
            </a:r>
            <a:r>
              <a:rPr lang="de-DE" altLang="de-DE" dirty="0" err="1" smtClean="0"/>
              <a:t>Methodologien</a:t>
            </a:r>
            <a:r>
              <a:rPr lang="de-DE" altLang="de-DE" dirty="0" smtClean="0"/>
              <a:t> für ihre Bestimmung:</a:t>
            </a:r>
          </a:p>
          <a:p>
            <a:pPr lvl="1"/>
            <a:r>
              <a:rPr lang="de-DE" altLang="de-DE" dirty="0" smtClean="0"/>
              <a:t>Unternehmensanalyse</a:t>
            </a:r>
          </a:p>
          <a:p>
            <a:pPr lvl="1"/>
            <a:r>
              <a:rPr lang="de-DE" altLang="de-DE" dirty="0" smtClean="0"/>
              <a:t>„kritische Erfolgsfaktoren“</a:t>
            </a:r>
          </a:p>
        </p:txBody>
      </p:sp>
      <p:sp>
        <p:nvSpPr>
          <p:cNvPr id="10" name="Untertitel 9"/>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1195033275"/>
      </p:ext>
    </p:ext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p:cNvSpPr>
          <p:nvPr>
            <p:ph type="title"/>
          </p:nvPr>
        </p:nvSpPr>
        <p:spPr/>
        <p:txBody>
          <a:bodyPr/>
          <a:lstStyle/>
          <a:p>
            <a:r>
              <a:rPr lang="de-DE" altLang="de-DE" smtClean="0"/>
              <a:t>PERT-Diagramm</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209</a:t>
            </a:fld>
            <a:endParaRPr lang="en-US" dirty="0"/>
          </a:p>
        </p:txBody>
      </p:sp>
      <p:sp>
        <p:nvSpPr>
          <p:cNvPr id="203779" name="Rectangle 3"/>
          <p:cNvSpPr>
            <a:spLocks noGrp="1"/>
          </p:cNvSpPr>
          <p:nvPr>
            <p:ph sz="quarter" idx="12"/>
          </p:nvPr>
        </p:nvSpPr>
        <p:spPr/>
        <p:txBody>
          <a:bodyPr/>
          <a:lstStyle/>
          <a:p>
            <a:r>
              <a:rPr lang="de-DE" smtClean="0"/>
              <a:t>Ein PERT-Diagramm stellt Teilprojekte und ihre Wechselbeziehungen grafisch dar. Das PERT-Diagramm listet die spezifischen Aktivitäten auf, aus denen ein Projekt besteht, und die Aktivitäten, die abgeschlossen sein müssen, bevor eine spezifische Aktivität beginnen kann.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62783434"/>
      </p:ext>
    </p:extLst>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p:cNvSpPr>
          <p:nvPr>
            <p:ph type="title"/>
          </p:nvPr>
        </p:nvSpPr>
        <p:spPr/>
        <p:txBody>
          <a:bodyPr/>
          <a:lstStyle/>
          <a:p>
            <a:r>
              <a:rPr lang="de-DE" altLang="de-DE" smtClean="0"/>
              <a:t>PERT-Diagramm</a:t>
            </a:r>
            <a:endParaRPr lang="de-DE" altLang="de-DE" dirty="0" smtClean="0"/>
          </a:p>
        </p:txBody>
      </p:sp>
      <p:sp>
        <p:nvSpPr>
          <p:cNvPr id="5" name="Foliennummernplatzhalter 4"/>
          <p:cNvSpPr>
            <a:spLocks noGrp="1"/>
          </p:cNvSpPr>
          <p:nvPr>
            <p:ph type="sldNum" sz="quarter" idx="11"/>
          </p:nvPr>
        </p:nvSpPr>
        <p:spPr/>
        <p:txBody>
          <a:bodyPr/>
          <a:lstStyle/>
          <a:p>
            <a:fld id="{0D2F3B65-5D26-4378-875C-153D63999E65}" type="slidenum">
              <a:rPr lang="en-US" smtClean="0"/>
              <a:pPr/>
              <a:t>210</a:t>
            </a:fld>
            <a:endParaRPr lang="en-US" dirty="0"/>
          </a:p>
        </p:txBody>
      </p:sp>
      <p:sp>
        <p:nvSpPr>
          <p:cNvPr id="14" name="Untertitel 13"/>
          <p:cNvSpPr>
            <a:spLocks noGrp="1"/>
          </p:cNvSpPr>
          <p:nvPr>
            <p:ph type="subTitle" idx="13"/>
          </p:nvPr>
        </p:nvSpPr>
        <p:spPr/>
        <p:txBody>
          <a:bodyPr/>
          <a:lstStyle/>
          <a:p>
            <a:endParaRPr lang="de-DE"/>
          </a:p>
        </p:txBody>
      </p:sp>
      <p:sp>
        <p:nvSpPr>
          <p:cNvPr id="204804" name="Inhaltsplatzhalter 5"/>
          <p:cNvSpPr>
            <a:spLocks/>
          </p:cNvSpPr>
          <p:nvPr/>
        </p:nvSpPr>
        <p:spPr bwMode="auto">
          <a:xfrm>
            <a:off x="179388" y="6072188"/>
            <a:ext cx="174085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a:t>
            </a:r>
            <a:r>
              <a:rPr lang="de-DE" altLang="de-DE" b="1" dirty="0" smtClean="0">
                <a:solidFill>
                  <a:schemeClr val="tx1"/>
                </a:solidFill>
                <a:latin typeface="+mj-lt"/>
              </a:rPr>
              <a:t>14.23</a:t>
            </a:r>
            <a:endParaRPr lang="de-DE" altLang="de-DE" b="1" dirty="0">
              <a:solidFill>
                <a:schemeClr val="tx1"/>
              </a:solidFill>
              <a:latin typeface="+mj-lt"/>
            </a:endParaRPr>
          </a:p>
        </p:txBody>
      </p:sp>
      <p:pic>
        <p:nvPicPr>
          <p:cNvPr id="2" name="Grafik 1"/>
          <p:cNvPicPr>
            <a:picLocks noChangeAspect="1"/>
          </p:cNvPicPr>
          <p:nvPr/>
        </p:nvPicPr>
        <p:blipFill>
          <a:blip r:embed="rId2"/>
          <a:stretch>
            <a:fillRect/>
          </a:stretch>
        </p:blipFill>
        <p:spPr>
          <a:xfrm>
            <a:off x="261937" y="785812"/>
            <a:ext cx="8620126" cy="5286376"/>
          </a:xfrm>
          <a:prstGeom prst="rect">
            <a:avLst/>
          </a:prstGeom>
        </p:spPr>
      </p:pic>
    </p:spTree>
    <p:extLst>
      <p:ext uri="{BB962C8B-B14F-4D97-AF65-F5344CB8AC3E}">
        <p14:creationId xmlns:p14="http://schemas.microsoft.com/office/powerpoint/2010/main" val="1314876050"/>
      </p:ext>
    </p:extLst>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p:nvPr>
        </p:nvSpPr>
        <p:spPr/>
        <p:txBody>
          <a:bodyPr/>
          <a:lstStyle/>
          <a:p>
            <a:r>
              <a:rPr lang="de-DE" altLang="de-DE" smtClean="0"/>
              <a:t>Gantt-Diagramm</a:t>
            </a:r>
          </a:p>
        </p:txBody>
      </p:sp>
      <p:sp>
        <p:nvSpPr>
          <p:cNvPr id="5" name="Foliennummernplatzhalter 4"/>
          <p:cNvSpPr>
            <a:spLocks noGrp="1"/>
          </p:cNvSpPr>
          <p:nvPr>
            <p:ph type="sldNum" sz="quarter" idx="11"/>
          </p:nvPr>
        </p:nvSpPr>
        <p:spPr/>
        <p:txBody>
          <a:bodyPr/>
          <a:lstStyle/>
          <a:p>
            <a:fld id="{0D2F3B65-5D26-4378-875C-153D63999E65}" type="slidenum">
              <a:rPr lang="en-US" smtClean="0"/>
              <a:pPr/>
              <a:t>211</a:t>
            </a:fld>
            <a:endParaRPr lang="en-US" dirty="0"/>
          </a:p>
        </p:txBody>
      </p:sp>
      <p:sp>
        <p:nvSpPr>
          <p:cNvPr id="14" name="Untertitel 13"/>
          <p:cNvSpPr>
            <a:spLocks noGrp="1"/>
          </p:cNvSpPr>
          <p:nvPr>
            <p:ph type="subTitle" idx="13"/>
          </p:nvPr>
        </p:nvSpPr>
        <p:spPr/>
        <p:txBody>
          <a:bodyPr/>
          <a:lstStyle/>
          <a:p>
            <a:endParaRPr lang="de-DE"/>
          </a:p>
        </p:txBody>
      </p:sp>
      <p:sp>
        <p:nvSpPr>
          <p:cNvPr id="205830" name="Inhaltsplatzhalter 5"/>
          <p:cNvSpPr>
            <a:spLocks/>
          </p:cNvSpPr>
          <p:nvPr/>
        </p:nvSpPr>
        <p:spPr bwMode="auto">
          <a:xfrm>
            <a:off x="360363" y="5956249"/>
            <a:ext cx="349345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a:t>
            </a:r>
            <a:r>
              <a:rPr lang="de-DE" altLang="de-DE" b="1" dirty="0" smtClean="0">
                <a:solidFill>
                  <a:schemeClr val="tx1"/>
                </a:solidFill>
                <a:latin typeface="+mj-lt"/>
              </a:rPr>
              <a:t>14.22</a:t>
            </a:r>
            <a:endParaRPr lang="de-DE" altLang="de-DE" b="1" dirty="0">
              <a:solidFill>
                <a:schemeClr val="tx1"/>
              </a:solidFill>
              <a:latin typeface="+mj-lt"/>
            </a:endParaRPr>
          </a:p>
        </p:txBody>
      </p:sp>
      <p:pic>
        <p:nvPicPr>
          <p:cNvPr id="8" name="Picture 2" descr="D:\WORK\PEARSON\000 FOLIEN\4269\JPG\4269-97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733301"/>
            <a:ext cx="8143676" cy="522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280061"/>
      </p:ext>
    </p:extLst>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p:nvPr>
        </p:nvSpPr>
        <p:spPr/>
        <p:txBody>
          <a:bodyPr/>
          <a:lstStyle/>
          <a:p>
            <a:r>
              <a:rPr lang="de-DE" altLang="de-DE" smtClean="0"/>
              <a:t>Gantt-Diagramm</a:t>
            </a:r>
          </a:p>
        </p:txBody>
      </p:sp>
      <p:sp>
        <p:nvSpPr>
          <p:cNvPr id="5" name="Foliennummernplatzhalter 4"/>
          <p:cNvSpPr>
            <a:spLocks noGrp="1"/>
          </p:cNvSpPr>
          <p:nvPr>
            <p:ph type="sldNum" sz="quarter" idx="11"/>
          </p:nvPr>
        </p:nvSpPr>
        <p:spPr/>
        <p:txBody>
          <a:bodyPr/>
          <a:lstStyle/>
          <a:p>
            <a:fld id="{0D2F3B65-5D26-4378-875C-153D63999E65}" type="slidenum">
              <a:rPr lang="en-US" smtClean="0"/>
              <a:pPr/>
              <a:t>212</a:t>
            </a:fld>
            <a:endParaRPr lang="en-US" dirty="0"/>
          </a:p>
        </p:txBody>
      </p:sp>
      <p:sp>
        <p:nvSpPr>
          <p:cNvPr id="14" name="Untertitel 13"/>
          <p:cNvSpPr>
            <a:spLocks noGrp="1"/>
          </p:cNvSpPr>
          <p:nvPr>
            <p:ph type="subTitle" idx="13"/>
          </p:nvPr>
        </p:nvSpPr>
        <p:spPr/>
        <p:txBody>
          <a:bodyPr/>
          <a:lstStyle/>
          <a:p>
            <a:endParaRPr lang="de-DE"/>
          </a:p>
        </p:txBody>
      </p:sp>
      <p:pic>
        <p:nvPicPr>
          <p:cNvPr id="8" name="Picture 2" descr="D:\WORK\PEARSON\000 FOLIEN\4269\JPG\4269-97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91" y="1593418"/>
            <a:ext cx="7542929" cy="454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88965"/>
      </p:ext>
    </p:extLst>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p:cNvSpPr>
          <p:nvPr>
            <p:ph type="title"/>
          </p:nvPr>
        </p:nvSpPr>
        <p:spPr/>
        <p:txBody>
          <a:bodyPr/>
          <a:lstStyle/>
          <a:p>
            <a:r>
              <a:rPr lang="de-DE" altLang="de-DE" smtClean="0"/>
              <a:t>Personenmonat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213</a:t>
            </a:fld>
            <a:endParaRPr lang="en-US" dirty="0"/>
          </a:p>
        </p:txBody>
      </p:sp>
      <p:sp>
        <p:nvSpPr>
          <p:cNvPr id="207875" name="Rectangle 3"/>
          <p:cNvSpPr>
            <a:spLocks noGrp="1"/>
          </p:cNvSpPr>
          <p:nvPr>
            <p:ph sz="quarter" idx="12"/>
          </p:nvPr>
        </p:nvSpPr>
        <p:spPr/>
        <p:txBody>
          <a:bodyPr/>
          <a:lstStyle/>
          <a:p>
            <a:r>
              <a:rPr lang="de-DE" smtClean="0"/>
              <a:t>Die traditionelle Maßeinheit der Systemdesigner, nach der sie die Zeitdauer bis zur Fertigstellung eines Projekts bemessen. Der Personenmonat bezieht sich auf die Menge der Arbeit, die eine Person innerhalb eines Monats leisten kann.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49215015"/>
      </p:ext>
    </p:extLst>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p:cNvSpPr>
          <p:nvPr>
            <p:ph type="title"/>
          </p:nvPr>
        </p:nvSpPr>
        <p:spPr/>
        <p:txBody>
          <a:bodyPr/>
          <a:lstStyle/>
          <a:p>
            <a:r>
              <a:rPr lang="de-DE" altLang="de-DE" dirty="0" smtClean="0"/>
              <a:t>Konsequenzen schlechten Projektmanagements</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214</a:t>
            </a:fld>
            <a:endParaRPr lang="en-US" dirty="0"/>
          </a:p>
        </p:txBody>
      </p:sp>
      <p:sp>
        <p:nvSpPr>
          <p:cNvPr id="10" name="Untertitel 9"/>
          <p:cNvSpPr>
            <a:spLocks noGrp="1"/>
          </p:cNvSpPr>
          <p:nvPr>
            <p:ph type="subTitle" idx="13"/>
          </p:nvPr>
        </p:nvSpPr>
        <p:spPr/>
        <p:txBody>
          <a:bodyPr/>
          <a:lstStyle/>
          <a:p>
            <a:endParaRPr lang="de-DE"/>
          </a:p>
        </p:txBody>
      </p:sp>
      <p:sp>
        <p:nvSpPr>
          <p:cNvPr id="2" name="Inhaltsplatzhalter 1"/>
          <p:cNvSpPr>
            <a:spLocks noGrp="1"/>
          </p:cNvSpPr>
          <p:nvPr>
            <p:ph sz="quarter" idx="12"/>
          </p:nvPr>
        </p:nvSpPr>
        <p:spPr/>
        <p:txBody>
          <a:bodyPr/>
          <a:lstStyle/>
          <a:p>
            <a:endParaRPr lang="de-DE"/>
          </a:p>
        </p:txBody>
      </p:sp>
      <p:pic>
        <p:nvPicPr>
          <p:cNvPr id="7" name="Picture 2" descr="D:\WORK\PEARSON\000 FOLIEN\4269\JPG\4269-9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67" y="1979102"/>
            <a:ext cx="8050154" cy="18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823304"/>
      </p:ext>
    </p:extLst>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215</a:t>
            </a:fld>
            <a:endParaRPr lang="en-US" dirty="0"/>
          </a:p>
        </p:txBody>
      </p:sp>
      <p:sp>
        <p:nvSpPr>
          <p:cNvPr id="181251" name="Rectangle 3"/>
          <p:cNvSpPr>
            <a:spLocks noGrp="1"/>
          </p:cNvSpPr>
          <p:nvPr>
            <p:ph sz="quarter" idx="12"/>
          </p:nvPr>
        </p:nvSpPr>
        <p:spPr/>
        <p:txBody>
          <a:bodyPr>
            <a:normAutofit fontScale="850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dirty="0" smtClean="0"/>
              <a:t>Alternative Ansätze für die Systementwicklung</a:t>
            </a:r>
          </a:p>
          <a:p>
            <a:r>
              <a:rPr lang="de-DE" altLang="de-DE" dirty="0" smtClean="0"/>
              <a:t>Modellierungsansätze zur Unterstützung der Systementwicklung </a:t>
            </a:r>
          </a:p>
          <a:p>
            <a:r>
              <a:rPr lang="de-DE" altLang="de-DE" dirty="0" smtClean="0"/>
              <a:t>Herausforderungen bei Systementwicklung und -einsatz für das Management  </a:t>
            </a:r>
          </a:p>
          <a:p>
            <a:r>
              <a:rPr lang="de-DE" altLang="de-DE" b="1" dirty="0" smtClean="0"/>
              <a:t>Ansatzpunkte für ein Änderungsmanagement (Change Management)</a:t>
            </a:r>
          </a:p>
          <a:p>
            <a:pPr lvl="1"/>
            <a:r>
              <a:rPr lang="de-DE" altLang="de-DE" dirty="0" smtClean="0"/>
              <a:t>Berücksichtigung und Einbindung (</a:t>
            </a:r>
            <a:r>
              <a:rPr lang="de-DE" altLang="de-DE" dirty="0" err="1" smtClean="0"/>
              <a:t>Cooptation</a:t>
            </a:r>
            <a:r>
              <a:rPr lang="de-DE" altLang="de-DE" dirty="0" smtClean="0"/>
              <a:t>) von Interessensgruppen</a:t>
            </a:r>
          </a:p>
          <a:p>
            <a:pPr lvl="1"/>
            <a:r>
              <a:rPr lang="de-DE" altLang="de-DE" dirty="0" smtClean="0"/>
              <a:t>Projektmanagement</a:t>
            </a:r>
          </a:p>
          <a:p>
            <a:pPr lvl="1"/>
            <a:r>
              <a:rPr lang="de-DE" altLang="de-DE" b="1" dirty="0" smtClean="0"/>
              <a:t>Implementierungsstrategien</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4184660161"/>
      </p:ext>
    </p:extLst>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p:cNvSpPr>
          <p:nvPr>
            <p:ph type="title"/>
          </p:nvPr>
        </p:nvSpPr>
        <p:spPr/>
        <p:txBody>
          <a:bodyPr/>
          <a:lstStyle/>
          <a:p>
            <a:r>
              <a:rPr lang="de-DE" altLang="de-DE" smtClean="0"/>
              <a:t>Implementierungsstrategien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216</a:t>
            </a:fld>
            <a:endParaRPr lang="en-US" dirty="0"/>
          </a:p>
        </p:txBody>
      </p:sp>
      <p:sp>
        <p:nvSpPr>
          <p:cNvPr id="208899" name="Rectangle 3"/>
          <p:cNvSpPr>
            <a:spLocks noGrp="1"/>
          </p:cNvSpPr>
          <p:nvPr>
            <p:ph sz="quarter" idx="12"/>
          </p:nvPr>
        </p:nvSpPr>
        <p:spPr/>
        <p:txBody>
          <a:bodyPr/>
          <a:lstStyle/>
          <a:p>
            <a:r>
              <a:rPr lang="de-DE" altLang="de-DE" smtClean="0"/>
              <a:t>Analyse der Einflüsse auf die Organisation</a:t>
            </a:r>
          </a:p>
          <a:p>
            <a:r>
              <a:rPr lang="de-DE" altLang="de-DE" smtClean="0"/>
              <a:t>Zulassen des menschlichen Faktors, Ergonomie</a:t>
            </a:r>
          </a:p>
          <a:p>
            <a:r>
              <a:rPr lang="de-DE" altLang="de-DE" smtClean="0"/>
              <a:t>Soziotechnisches Design</a:t>
            </a:r>
          </a:p>
          <a:p>
            <a:r>
              <a:rPr lang="de-DE" altLang="de-DE" smtClean="0"/>
              <a:t>Kernsysteme</a:t>
            </a:r>
          </a:p>
          <a:p>
            <a:r>
              <a:rPr lang="de-DE" altLang="de-DE" smtClean="0"/>
              <a:t>Einrichtung einer globalen Technikinfrastruktur</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76746034"/>
      </p:ext>
    </p:extLst>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p:cNvSpPr>
          <p:nvPr>
            <p:ph type="title"/>
          </p:nvPr>
        </p:nvSpPr>
        <p:spPr/>
        <p:txBody>
          <a:bodyPr/>
          <a:lstStyle/>
          <a:p>
            <a:r>
              <a:rPr lang="de-DE" altLang="de-DE" smtClean="0"/>
              <a:t>Relevante Dimensionen Planung und Implementierung von Systemen</a:t>
            </a:r>
          </a:p>
        </p:txBody>
      </p:sp>
      <p:sp>
        <p:nvSpPr>
          <p:cNvPr id="5" name="Foliennummernplatzhalter 4"/>
          <p:cNvSpPr>
            <a:spLocks noGrp="1"/>
          </p:cNvSpPr>
          <p:nvPr>
            <p:ph type="sldNum" sz="quarter" idx="11"/>
          </p:nvPr>
        </p:nvSpPr>
        <p:spPr/>
        <p:txBody>
          <a:bodyPr/>
          <a:lstStyle/>
          <a:p>
            <a:fld id="{0D2F3B65-5D26-4378-875C-153D63999E65}" type="slidenum">
              <a:rPr lang="en-US" smtClean="0"/>
              <a:pPr/>
              <a:t>217</a:t>
            </a:fld>
            <a:endParaRPr lang="en-US" dirty="0"/>
          </a:p>
        </p:txBody>
      </p:sp>
      <p:sp>
        <p:nvSpPr>
          <p:cNvPr id="14" name="Untertitel 13"/>
          <p:cNvSpPr>
            <a:spLocks noGrp="1"/>
          </p:cNvSpPr>
          <p:nvPr>
            <p:ph type="subTitle" idx="13"/>
          </p:nvPr>
        </p:nvSpPr>
        <p:spPr/>
        <p:txBody>
          <a:bodyPr/>
          <a:lstStyle/>
          <a:p>
            <a:endParaRPr lang="de-DE"/>
          </a:p>
        </p:txBody>
      </p:sp>
      <p:pic>
        <p:nvPicPr>
          <p:cNvPr id="2" name="Grafik 1"/>
          <p:cNvPicPr>
            <a:picLocks noChangeAspect="1"/>
          </p:cNvPicPr>
          <p:nvPr/>
        </p:nvPicPr>
        <p:blipFill>
          <a:blip r:embed="rId2"/>
          <a:stretch>
            <a:fillRect/>
          </a:stretch>
        </p:blipFill>
        <p:spPr>
          <a:xfrm>
            <a:off x="1643101" y="1127760"/>
            <a:ext cx="5857799" cy="5230178"/>
          </a:xfrm>
          <a:prstGeom prst="rect">
            <a:avLst/>
          </a:prstGeom>
        </p:spPr>
      </p:pic>
    </p:spTree>
    <p:extLst>
      <p:ext uri="{BB962C8B-B14F-4D97-AF65-F5344CB8AC3E}">
        <p14:creationId xmlns:p14="http://schemas.microsoft.com/office/powerpoint/2010/main" val="853326693"/>
      </p:ext>
    </p:extLst>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p:cNvSpPr>
          <p:nvPr>
            <p:ph type="title"/>
          </p:nvPr>
        </p:nvSpPr>
        <p:spPr/>
        <p:txBody>
          <a:bodyPr/>
          <a:lstStyle/>
          <a:p>
            <a:r>
              <a:rPr lang="de-DE" altLang="de-DE" smtClean="0"/>
              <a:t>Lokale, regionale und globale Systeme</a:t>
            </a:r>
          </a:p>
        </p:txBody>
      </p:sp>
      <p:sp>
        <p:nvSpPr>
          <p:cNvPr id="5" name="Foliennummernplatzhalter 4"/>
          <p:cNvSpPr>
            <a:spLocks noGrp="1"/>
          </p:cNvSpPr>
          <p:nvPr>
            <p:ph type="sldNum" sz="quarter" idx="11"/>
          </p:nvPr>
        </p:nvSpPr>
        <p:spPr/>
        <p:txBody>
          <a:bodyPr/>
          <a:lstStyle/>
          <a:p>
            <a:fld id="{0D2F3B65-5D26-4378-875C-153D63999E65}" type="slidenum">
              <a:rPr lang="en-US" smtClean="0"/>
              <a:pPr/>
              <a:t>218</a:t>
            </a:fld>
            <a:endParaRPr lang="en-US" dirty="0"/>
          </a:p>
        </p:txBody>
      </p:sp>
      <p:sp>
        <p:nvSpPr>
          <p:cNvPr id="14" name="Untertitel 13"/>
          <p:cNvSpPr>
            <a:spLocks noGrp="1"/>
          </p:cNvSpPr>
          <p:nvPr>
            <p:ph type="subTitle" idx="13"/>
          </p:nvPr>
        </p:nvSpPr>
        <p:spPr/>
        <p:txBody>
          <a:bodyPr/>
          <a:lstStyle/>
          <a:p>
            <a:endParaRPr lang="de-DE"/>
          </a:p>
        </p:txBody>
      </p:sp>
      <p:pic>
        <p:nvPicPr>
          <p:cNvPr id="2" name="Grafik 1"/>
          <p:cNvPicPr>
            <a:picLocks noChangeAspect="1"/>
          </p:cNvPicPr>
          <p:nvPr/>
        </p:nvPicPr>
        <p:blipFill>
          <a:blip r:embed="rId2"/>
          <a:stretch>
            <a:fillRect/>
          </a:stretch>
        </p:blipFill>
        <p:spPr>
          <a:xfrm>
            <a:off x="744342" y="793920"/>
            <a:ext cx="7030477" cy="5119199"/>
          </a:xfrm>
          <a:prstGeom prst="rect">
            <a:avLst/>
          </a:prstGeom>
        </p:spPr>
      </p:pic>
      <p:sp>
        <p:nvSpPr>
          <p:cNvPr id="210948" name="Inhaltsplatzhalter 5"/>
          <p:cNvSpPr>
            <a:spLocks/>
          </p:cNvSpPr>
          <p:nvPr/>
        </p:nvSpPr>
        <p:spPr bwMode="auto">
          <a:xfrm>
            <a:off x="360363" y="6063404"/>
            <a:ext cx="171862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a:t>
            </a:r>
            <a:r>
              <a:rPr lang="de-DE" altLang="de-DE" b="1" dirty="0" smtClean="0">
                <a:solidFill>
                  <a:schemeClr val="tx1"/>
                </a:solidFill>
                <a:latin typeface="+mj-lt"/>
              </a:rPr>
              <a:t>14.24</a:t>
            </a:r>
            <a:endParaRPr lang="de-DE" altLang="de-DE" b="1" dirty="0">
              <a:solidFill>
                <a:schemeClr val="tx1"/>
              </a:solidFill>
              <a:latin typeface="+mj-lt"/>
            </a:endParaRPr>
          </a:p>
        </p:txBody>
      </p:sp>
    </p:spTree>
    <p:extLst>
      <p:ext uri="{BB962C8B-B14F-4D97-AF65-F5344CB8AC3E}">
        <p14:creationId xmlns:p14="http://schemas.microsoft.com/office/powerpoint/2010/main" val="34802969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de-DE" altLang="de-DE" dirty="0" smtClean="0"/>
              <a:t>Unternehmensanalyse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21</a:t>
            </a:fld>
            <a:endParaRPr lang="en-US" dirty="0"/>
          </a:p>
        </p:txBody>
      </p:sp>
      <p:sp>
        <p:nvSpPr>
          <p:cNvPr id="36867" name="Rectangle 3"/>
          <p:cNvSpPr>
            <a:spLocks noGrp="1"/>
          </p:cNvSpPr>
          <p:nvPr>
            <p:ph sz="quarter" idx="12"/>
          </p:nvPr>
        </p:nvSpPr>
        <p:spPr/>
        <p:txBody>
          <a:bodyPr/>
          <a:lstStyle/>
          <a:p>
            <a:r>
              <a:rPr lang="de-DE" dirty="0" smtClean="0"/>
              <a:t>Eine Analyse organisationsübergreifender Anforderungen, die das gesamte Unternehmen hinsichtlich organisatorischer Einheiten, Funktionen, Prozesse und Datenelemente untersucht und hilft, die Schlüsselentitäten und Attribute in den Daten eines Unternehmens zu erkennen.</a:t>
            </a:r>
            <a:endParaRPr lang="de-DE" altLang="de-DE" dirty="0" smtClean="0"/>
          </a:p>
        </p:txBody>
      </p:sp>
      <p:sp>
        <p:nvSpPr>
          <p:cNvPr id="10" name="Untertitel 9"/>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2850710228"/>
      </p:ext>
    </p:extLst>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p:cNvSpPr>
          <p:nvPr>
            <p:ph type="title"/>
          </p:nvPr>
        </p:nvSpPr>
        <p:spPr/>
        <p:txBody>
          <a:bodyPr/>
          <a:lstStyle/>
          <a:p>
            <a:r>
              <a:rPr lang="de-DE" altLang="de-DE" smtClean="0"/>
              <a:t>Analyse der Einflüsse auf die Organisation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219</a:t>
            </a:fld>
            <a:endParaRPr lang="en-US" dirty="0"/>
          </a:p>
        </p:txBody>
      </p:sp>
      <p:sp>
        <p:nvSpPr>
          <p:cNvPr id="211971" name="Rectangle 3"/>
          <p:cNvSpPr>
            <a:spLocks noGrp="1"/>
          </p:cNvSpPr>
          <p:nvPr>
            <p:ph sz="quarter" idx="12"/>
          </p:nvPr>
        </p:nvSpPr>
        <p:spPr/>
        <p:txBody>
          <a:bodyPr/>
          <a:lstStyle/>
          <a:p>
            <a:r>
              <a:rPr lang="de-DE" dirty="0" smtClean="0"/>
              <a:t>Studie, wie ein vorgeschlagenes System die Struktur der Organisation, Arbeitsauffassungen, Entscheidungsfindung und den Betriebsablauf </a:t>
            </a:r>
            <a:r>
              <a:rPr lang="de-DE" dirty="0" smtClean="0"/>
              <a:t>beeinflusst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48149542"/>
      </p:ext>
    </p:extLst>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p:cNvSpPr>
          <p:nvPr>
            <p:ph type="title"/>
          </p:nvPr>
        </p:nvSpPr>
        <p:spPr/>
        <p:txBody>
          <a:bodyPr/>
          <a:lstStyle/>
          <a:p>
            <a:r>
              <a:rPr lang="de-DE" altLang="de-DE" smtClean="0"/>
              <a:t>Ergonomie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220</a:t>
            </a:fld>
            <a:endParaRPr lang="en-US" dirty="0"/>
          </a:p>
        </p:txBody>
      </p:sp>
      <p:sp>
        <p:nvSpPr>
          <p:cNvPr id="212995" name="Rectangle 3"/>
          <p:cNvSpPr>
            <a:spLocks noGrp="1"/>
          </p:cNvSpPr>
          <p:nvPr>
            <p:ph sz="quarter" idx="12"/>
          </p:nvPr>
        </p:nvSpPr>
        <p:spPr/>
        <p:txBody>
          <a:bodyPr/>
          <a:lstStyle/>
          <a:p>
            <a:r>
              <a:rPr lang="de-DE" dirty="0"/>
              <a:t>D</a:t>
            </a:r>
            <a:r>
              <a:rPr lang="de-DE" dirty="0" smtClean="0"/>
              <a:t>ie </a:t>
            </a:r>
            <a:r>
              <a:rPr lang="de-DE" dirty="0" smtClean="0"/>
              <a:t>Zusammenarbeit zwischen Mensch und Maschine in der Arbeitsumgebung. Sie betrachtet die Gestaltung von Arbeitsplätzen, Gesundheitsaspekte sowie die Endbenutzeroberfläche von Informationssystemen.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11999827"/>
      </p:ext>
    </p:extLst>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p:cNvSpPr>
          <p:nvPr>
            <p:ph type="title"/>
          </p:nvPr>
        </p:nvSpPr>
        <p:spPr/>
        <p:txBody>
          <a:bodyPr/>
          <a:lstStyle/>
          <a:p>
            <a:r>
              <a:rPr lang="de-DE" altLang="de-DE" smtClean="0"/>
              <a:t>Soziotechnisches Design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221</a:t>
            </a:fld>
            <a:endParaRPr lang="en-US" dirty="0"/>
          </a:p>
        </p:txBody>
      </p:sp>
      <p:sp>
        <p:nvSpPr>
          <p:cNvPr id="214019" name="Rectangle 3"/>
          <p:cNvSpPr>
            <a:spLocks noGrp="1"/>
          </p:cNvSpPr>
          <p:nvPr>
            <p:ph sz="quarter" idx="12"/>
          </p:nvPr>
        </p:nvSpPr>
        <p:spPr/>
        <p:txBody>
          <a:bodyPr/>
          <a:lstStyle/>
          <a:p>
            <a:r>
              <a:rPr lang="de-DE" dirty="0" smtClean="0"/>
              <a:t>Design, das Informationssysteme erzeugt, die technische Effizienz mit Sensibilität gegenüber den Bedürfnissen der Organisation und des Menschen </a:t>
            </a:r>
            <a:r>
              <a:rPr lang="de-DE" dirty="0" smtClean="0"/>
              <a:t>kombinieren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62236144"/>
      </p:ext>
    </p:extLst>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p:cNvSpPr>
          <p:nvPr>
            <p:ph type="title"/>
          </p:nvPr>
        </p:nvSpPr>
        <p:spPr/>
        <p:txBody>
          <a:bodyPr/>
          <a:lstStyle/>
          <a:p>
            <a:r>
              <a:rPr lang="de-DE" altLang="de-DE" smtClean="0"/>
              <a:t>Kernsysteme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222</a:t>
            </a:fld>
            <a:endParaRPr lang="en-US" dirty="0"/>
          </a:p>
        </p:txBody>
      </p:sp>
      <p:sp>
        <p:nvSpPr>
          <p:cNvPr id="215043" name="Rectangle 3"/>
          <p:cNvSpPr>
            <a:spLocks noGrp="1"/>
          </p:cNvSpPr>
          <p:nvPr>
            <p:ph sz="quarter" idx="12"/>
          </p:nvPr>
        </p:nvSpPr>
        <p:spPr/>
        <p:txBody>
          <a:bodyPr/>
          <a:lstStyle/>
          <a:p>
            <a:r>
              <a:rPr lang="de-DE" dirty="0" smtClean="0"/>
              <a:t>Systeme, die Funktionen unterstützen, die für die Organisation absolut entscheidend </a:t>
            </a:r>
            <a:r>
              <a:rPr lang="de-DE" dirty="0" smtClean="0"/>
              <a:t>sind</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58659787"/>
      </p:ext>
    </p:extLst>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p:cNvSpPr>
          <p:nvPr>
            <p:ph type="title"/>
          </p:nvPr>
        </p:nvSpPr>
        <p:spPr/>
        <p:txBody>
          <a:bodyPr/>
          <a:lstStyle/>
          <a:p>
            <a:r>
              <a:rPr lang="de-DE" smtClean="0"/>
              <a:t>Was braucht man für eine mobile Präsenz?</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223</a:t>
            </a:fld>
            <a:endParaRPr lang="en-US" dirty="0"/>
          </a:p>
        </p:txBody>
      </p:sp>
      <p:sp>
        <p:nvSpPr>
          <p:cNvPr id="662531" name="Rectangle 3"/>
          <p:cNvSpPr>
            <a:spLocks noGrp="1"/>
          </p:cNvSpPr>
          <p:nvPr>
            <p:ph sz="quarter" idx="12"/>
          </p:nvPr>
        </p:nvSpPr>
        <p:spPr/>
        <p:txBody>
          <a:bodyPr>
            <a:normAutofit/>
          </a:bodyPr>
          <a:lstStyle/>
          <a:p>
            <a:r>
              <a:rPr lang="de-DE" dirty="0"/>
              <a:t>Fragen zur </a:t>
            </a:r>
            <a:r>
              <a:rPr lang="de-DE" dirty="0" smtClean="0"/>
              <a:t>Fallstudie (S. 944ff.)</a:t>
            </a:r>
            <a:endParaRPr lang="de-DE" dirty="0"/>
          </a:p>
          <a:p>
            <a:pPr lvl="1"/>
            <a:r>
              <a:rPr lang="de-DE" dirty="0" smtClean="0"/>
              <a:t>Welche Management-, Organisations- und Technikfragen müssen beim Erstellen mobiler Anwendungen geklärt werden?</a:t>
            </a:r>
          </a:p>
          <a:p>
            <a:pPr lvl="1"/>
            <a:r>
              <a:rPr lang="de-DE" dirty="0" smtClean="0"/>
              <a:t>Wie unterscheidet sich die Definition der Benutzeranforderungen für mobile Anwendungen von der in der traditionellen Systemanalyse?</a:t>
            </a:r>
          </a:p>
          <a:p>
            <a:pPr lvl="1"/>
            <a:r>
              <a:rPr lang="de-DE" dirty="0" smtClean="0"/>
              <a:t>Beschreiben Sie die Geschäftsprozesse, die durch die mobilen Anwendungen bei USAA geändert wurden – und zwar vor und nach ihrer Installation!</a:t>
            </a:r>
          </a:p>
        </p:txBody>
      </p:sp>
      <p:sp>
        <p:nvSpPr>
          <p:cNvPr id="10" name="Untertitel 9"/>
          <p:cNvSpPr>
            <a:spLocks noGrp="1"/>
          </p:cNvSpPr>
          <p:nvPr>
            <p:ph type="subTitle" idx="13"/>
          </p:nvPr>
        </p:nvSpPr>
        <p:spPr/>
        <p:txBody>
          <a:bodyPr/>
          <a:lstStyle/>
          <a:p>
            <a:r>
              <a:rPr lang="de-DE" dirty="0" smtClean="0"/>
              <a:t>Blickpunkt Management</a:t>
            </a:r>
            <a:endParaRPr lang="de-DE" dirty="0"/>
          </a:p>
        </p:txBody>
      </p:sp>
    </p:spTree>
    <p:extLst>
      <p:ext uri="{BB962C8B-B14F-4D97-AF65-F5344CB8AC3E}">
        <p14:creationId xmlns:p14="http://schemas.microsoft.com/office/powerpoint/2010/main" val="115371703"/>
      </p:ext>
    </p:extLst>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p:cNvSpPr>
          <p:nvPr>
            <p:ph type="title"/>
          </p:nvPr>
        </p:nvSpPr>
        <p:spPr/>
        <p:txBody>
          <a:bodyPr/>
          <a:lstStyle/>
          <a:p>
            <a:r>
              <a:rPr lang="de-DE" dirty="0" err="1" smtClean="0"/>
              <a:t>Honam</a:t>
            </a:r>
            <a:r>
              <a:rPr lang="de-DE" dirty="0" smtClean="0"/>
              <a:t> </a:t>
            </a:r>
            <a:r>
              <a:rPr lang="de-DE" dirty="0" err="1" smtClean="0"/>
              <a:t>Petrochemical</a:t>
            </a:r>
            <a:r>
              <a:rPr lang="de-DE" dirty="0" smtClean="0"/>
              <a:t> strebt nach besseren Managementberichten</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224</a:t>
            </a:fld>
            <a:endParaRPr lang="en-US" dirty="0"/>
          </a:p>
        </p:txBody>
      </p:sp>
      <p:sp>
        <p:nvSpPr>
          <p:cNvPr id="217091" name="Rectangle 3"/>
          <p:cNvSpPr>
            <a:spLocks noGrp="1"/>
          </p:cNvSpPr>
          <p:nvPr>
            <p:ph sz="quarter" idx="12"/>
          </p:nvPr>
        </p:nvSpPr>
        <p:spPr/>
        <p:txBody>
          <a:bodyPr/>
          <a:lstStyle/>
          <a:p>
            <a:r>
              <a:rPr lang="de-DE" altLang="de-DE" smtClean="0"/>
              <a:t>Beschreiben Sie die Informationsanforderungen des neuen Managementsystems bei HPC. Welche Probleme sollte das neue System lösen?</a:t>
            </a:r>
          </a:p>
          <a:p>
            <a:r>
              <a:rPr lang="de-DE" altLang="de-DE" smtClean="0"/>
              <a:t>Welche Personen hatten Einfluss auf die Entscheidungsfindung des Managements bei HPC und warum? Nennen Sie einige der Management-, Organisations- und Technikprobleme, die vom neuen System in Angriff genommen werden mussten. Inwiefern haben die Entwickler das System „personenfreundlicher“ gemacht?</a:t>
            </a:r>
            <a:endParaRPr lang="de-DE" altLang="de-DE" dirty="0"/>
          </a:p>
        </p:txBody>
      </p:sp>
      <p:sp>
        <p:nvSpPr>
          <p:cNvPr id="10" name="Untertitel 9"/>
          <p:cNvSpPr>
            <a:spLocks noGrp="1"/>
          </p:cNvSpPr>
          <p:nvPr>
            <p:ph type="subTitle" idx="13"/>
          </p:nvPr>
        </p:nvSpPr>
        <p:spPr/>
        <p:txBody>
          <a:bodyPr/>
          <a:lstStyle/>
          <a:p>
            <a:r>
              <a:rPr lang="de-DE" dirty="0" smtClean="0"/>
              <a:t>Abschließende Fallstudie - Fragen</a:t>
            </a:r>
            <a:endParaRPr lang="de-DE" dirty="0"/>
          </a:p>
        </p:txBody>
      </p:sp>
    </p:spTree>
    <p:extLst>
      <p:ext uri="{BB962C8B-B14F-4D97-AF65-F5344CB8AC3E}">
        <p14:creationId xmlns:p14="http://schemas.microsoft.com/office/powerpoint/2010/main" val="3321361906"/>
      </p:ext>
    </p:extLst>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p:cNvSpPr>
          <p:nvPr>
            <p:ph type="title"/>
          </p:nvPr>
        </p:nvSpPr>
        <p:spPr/>
        <p:txBody>
          <a:bodyPr/>
          <a:lstStyle/>
          <a:p>
            <a:r>
              <a:rPr lang="de-DE" dirty="0" err="1" smtClean="0"/>
              <a:t>Honam</a:t>
            </a:r>
            <a:r>
              <a:rPr lang="de-DE" dirty="0" smtClean="0"/>
              <a:t> </a:t>
            </a:r>
            <a:r>
              <a:rPr lang="de-DE" dirty="0" err="1" smtClean="0"/>
              <a:t>Petrochemical</a:t>
            </a:r>
            <a:r>
              <a:rPr lang="de-DE" dirty="0" smtClean="0"/>
              <a:t> strebt nach besseren Managementberichten</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225</a:t>
            </a:fld>
            <a:endParaRPr lang="en-US" dirty="0"/>
          </a:p>
        </p:txBody>
      </p:sp>
      <p:sp>
        <p:nvSpPr>
          <p:cNvPr id="217091" name="Rectangle 3"/>
          <p:cNvSpPr>
            <a:spLocks noGrp="1"/>
          </p:cNvSpPr>
          <p:nvPr>
            <p:ph sz="quarter" idx="12"/>
          </p:nvPr>
        </p:nvSpPr>
        <p:spPr/>
        <p:txBody>
          <a:bodyPr/>
          <a:lstStyle/>
          <a:p>
            <a:r>
              <a:rPr lang="de-DE" altLang="de-DE" smtClean="0"/>
              <a:t>Welche Rolle spielten die Endnutzer in der Entwicklung des neuen HPC-Systems? Wie stellte das Projektteam sicher, dass die Benutzer an der Entwicklung beteiligt waren? Wie wäre das Projekt verlaufen, wenn sie dies nicht gemacht hätten?</a:t>
            </a:r>
          </a:p>
          <a:p>
            <a:r>
              <a:rPr lang="de-DE" altLang="de-DE" smtClean="0"/>
              <a:t>Mit welchen anderen Schritten stellte HPC sicher, dass das System erfolgreich wurde?</a:t>
            </a:r>
          </a:p>
          <a:p>
            <a:r>
              <a:rPr lang="de-DE" altLang="de-DE" smtClean="0"/>
              <a:t>Welche Methoden und Tools verwendete HPC zur Erstellung seines Systems?</a:t>
            </a:r>
            <a:endParaRPr lang="de-DE" altLang="de-DE" dirty="0" smtClean="0"/>
          </a:p>
        </p:txBody>
      </p:sp>
      <p:sp>
        <p:nvSpPr>
          <p:cNvPr id="10" name="Untertitel 9"/>
          <p:cNvSpPr>
            <a:spLocks noGrp="1"/>
          </p:cNvSpPr>
          <p:nvPr>
            <p:ph type="subTitle" idx="13"/>
          </p:nvPr>
        </p:nvSpPr>
        <p:spPr/>
        <p:txBody>
          <a:bodyPr/>
          <a:lstStyle/>
          <a:p>
            <a:r>
              <a:rPr lang="de-DE" dirty="0"/>
              <a:t>Abschließende Fallstudie - Fragen</a:t>
            </a:r>
          </a:p>
        </p:txBody>
      </p:sp>
    </p:spTree>
    <p:extLst>
      <p:ext uri="{BB962C8B-B14F-4D97-AF65-F5344CB8AC3E}">
        <p14:creationId xmlns:p14="http://schemas.microsoft.com/office/powerpoint/2010/main" val="1974830186"/>
      </p:ext>
    </p:extLst>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p:cNvSpPr>
          <p:nvPr>
            <p:ph type="title"/>
          </p:nvPr>
        </p:nvSpPr>
        <p:spPr/>
        <p:txBody>
          <a:bodyPr/>
          <a:lstStyle/>
          <a:p>
            <a:r>
              <a:rPr lang="de-DE" dirty="0" err="1" smtClean="0"/>
              <a:t>Honam</a:t>
            </a:r>
            <a:r>
              <a:rPr lang="de-DE" dirty="0" smtClean="0"/>
              <a:t> </a:t>
            </a:r>
            <a:r>
              <a:rPr lang="de-DE" dirty="0" err="1" smtClean="0"/>
              <a:t>Petrochemical</a:t>
            </a:r>
            <a:r>
              <a:rPr lang="de-DE" dirty="0" smtClean="0"/>
              <a:t> strebt nach besseren Managementberichten</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226</a:t>
            </a:fld>
            <a:endParaRPr lang="en-US" dirty="0"/>
          </a:p>
        </p:txBody>
      </p:sp>
      <p:sp>
        <p:nvSpPr>
          <p:cNvPr id="217091" name="Rectangle 3"/>
          <p:cNvSpPr>
            <a:spLocks noGrp="1"/>
          </p:cNvSpPr>
          <p:nvPr>
            <p:ph sz="quarter" idx="12"/>
          </p:nvPr>
        </p:nvSpPr>
        <p:spPr/>
        <p:txBody>
          <a:bodyPr/>
          <a:lstStyle/>
          <a:p>
            <a:r>
              <a:rPr lang="de-DE" altLang="de-DE" dirty="0" smtClean="0"/>
              <a:t>Welche Vorteile bot das neue System? Welchen Einfluss hatte es auf die Führung der Geschäfte bei </a:t>
            </a:r>
            <a:r>
              <a:rPr lang="de-DE" altLang="de-DE" dirty="0" err="1" smtClean="0"/>
              <a:t>Honam</a:t>
            </a:r>
            <a:r>
              <a:rPr lang="de-DE" altLang="de-DE" smtClean="0"/>
              <a:t>? </a:t>
            </a:r>
            <a:r>
              <a:rPr lang="de-DE" altLang="de-DE" smtClean="0"/>
              <a:t>Wie </a:t>
            </a:r>
            <a:r>
              <a:rPr lang="de-DE" altLang="de-DE" smtClean="0"/>
              <a:t>erfolgreich war diese Systemlösung?</a:t>
            </a:r>
            <a:endParaRPr lang="de-DE" altLang="de-DE" dirty="0"/>
          </a:p>
        </p:txBody>
      </p:sp>
      <p:sp>
        <p:nvSpPr>
          <p:cNvPr id="10" name="Untertitel 9"/>
          <p:cNvSpPr>
            <a:spLocks noGrp="1"/>
          </p:cNvSpPr>
          <p:nvPr>
            <p:ph type="subTitle" idx="13"/>
          </p:nvPr>
        </p:nvSpPr>
        <p:spPr/>
        <p:txBody>
          <a:bodyPr/>
          <a:lstStyle/>
          <a:p>
            <a:r>
              <a:rPr lang="de-DE" dirty="0"/>
              <a:t>Abschließende Fallstudie - Fragen</a:t>
            </a:r>
          </a:p>
        </p:txBody>
      </p:sp>
    </p:spTree>
    <p:extLst>
      <p:ext uri="{BB962C8B-B14F-4D97-AF65-F5344CB8AC3E}">
        <p14:creationId xmlns:p14="http://schemas.microsoft.com/office/powerpoint/2010/main" val="52919087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de-DE" altLang="de-DE" dirty="0" smtClean="0"/>
              <a:t>Unternehmensanalyse (</a:t>
            </a:r>
            <a:r>
              <a:rPr lang="de-DE" altLang="de-DE" dirty="0" err="1" smtClean="0"/>
              <a:t>Geschäftssys-templanung</a:t>
            </a:r>
            <a:r>
              <a:rPr lang="de-DE" altLang="de-DE" dirty="0" smtClean="0"/>
              <a:t> / Business Systems </a:t>
            </a:r>
            <a:r>
              <a:rPr lang="de-DE" altLang="de-DE" dirty="0" err="1" smtClean="0"/>
              <a:t>Planning</a:t>
            </a:r>
            <a:r>
              <a:rPr lang="de-DE" altLang="de-DE" dirty="0" smtClean="0"/>
              <a: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22</a:t>
            </a:fld>
            <a:endParaRPr lang="en-US" dirty="0"/>
          </a:p>
        </p:txBody>
      </p:sp>
      <p:sp>
        <p:nvSpPr>
          <p:cNvPr id="37891" name="Rectangle 3"/>
          <p:cNvSpPr>
            <a:spLocks noGrp="1"/>
          </p:cNvSpPr>
          <p:nvPr>
            <p:ph sz="quarter" idx="12"/>
          </p:nvPr>
        </p:nvSpPr>
        <p:spPr/>
        <p:txBody>
          <a:bodyPr/>
          <a:lstStyle/>
          <a:p>
            <a:r>
              <a:rPr lang="de-DE" altLang="de-DE" dirty="0" smtClean="0"/>
              <a:t>Zentrale Methode ist die Befragung einer großen Anzahl von Mitarbeitern:</a:t>
            </a:r>
          </a:p>
          <a:p>
            <a:pPr lvl="1"/>
            <a:r>
              <a:rPr lang="de-DE" altLang="de-DE" dirty="0" smtClean="0"/>
              <a:t>Nutzungsart und Quelle von Informationen</a:t>
            </a:r>
          </a:p>
          <a:p>
            <a:pPr lvl="1"/>
            <a:r>
              <a:rPr lang="de-DE" altLang="de-DE" dirty="0" smtClean="0"/>
              <a:t>Umgebung</a:t>
            </a:r>
          </a:p>
          <a:p>
            <a:pPr lvl="1"/>
            <a:r>
              <a:rPr lang="de-DE" altLang="de-DE" dirty="0" smtClean="0"/>
              <a:t>Ziele</a:t>
            </a:r>
          </a:p>
          <a:p>
            <a:pPr lvl="1"/>
            <a:r>
              <a:rPr lang="de-DE" altLang="de-DE" dirty="0" smtClean="0"/>
              <a:t>Entscheidungsprozesse</a:t>
            </a:r>
          </a:p>
          <a:p>
            <a:pPr lvl="1"/>
            <a:r>
              <a:rPr lang="de-DE" altLang="de-DE" dirty="0" smtClean="0"/>
              <a:t>Datenbedarf</a:t>
            </a:r>
          </a:p>
          <a:p>
            <a:r>
              <a:rPr lang="de-DE" altLang="de-DE" dirty="0" smtClean="0"/>
              <a:t>Ergebnisse werden in Untereinheiten, Funktionen, Prozessen und Datenmatrizen gesammelt</a:t>
            </a:r>
          </a:p>
          <a:p>
            <a:pPr lvl="1"/>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304384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424844" y="1133219"/>
            <a:ext cx="6110161" cy="5252595"/>
          </a:xfrm>
          <a:prstGeom prst="rect">
            <a:avLst/>
          </a:prstGeom>
        </p:spPr>
      </p:pic>
      <p:sp>
        <p:nvSpPr>
          <p:cNvPr id="38914" name="Rectangle 2"/>
          <p:cNvSpPr>
            <a:spLocks noGrp="1"/>
          </p:cNvSpPr>
          <p:nvPr>
            <p:ph type="title"/>
          </p:nvPr>
        </p:nvSpPr>
        <p:spPr/>
        <p:txBody>
          <a:bodyPr/>
          <a:lstStyle/>
          <a:p>
            <a:r>
              <a:rPr lang="de-DE" altLang="de-DE" dirty="0" smtClean="0"/>
              <a:t>Prozess / Datenklassen-Matrix als Ergebnis der Unternehmensanalyse</a:t>
            </a:r>
          </a:p>
        </p:txBody>
      </p:sp>
      <p:sp>
        <p:nvSpPr>
          <p:cNvPr id="5" name="Foliennummernplatzhalter 4"/>
          <p:cNvSpPr>
            <a:spLocks noGrp="1"/>
          </p:cNvSpPr>
          <p:nvPr>
            <p:ph type="sldNum" sz="quarter" idx="11"/>
          </p:nvPr>
        </p:nvSpPr>
        <p:spPr/>
        <p:txBody>
          <a:bodyPr/>
          <a:lstStyle/>
          <a:p>
            <a:fld id="{0D2F3B65-5D26-4378-875C-153D63999E65}" type="slidenum">
              <a:rPr lang="en-US" smtClean="0"/>
              <a:pPr/>
              <a:t>23</a:t>
            </a:fld>
            <a:endParaRPr lang="en-US" dirty="0"/>
          </a:p>
        </p:txBody>
      </p:sp>
      <p:sp>
        <p:nvSpPr>
          <p:cNvPr id="14" name="Untertitel 13"/>
          <p:cNvSpPr>
            <a:spLocks noGrp="1"/>
          </p:cNvSpPr>
          <p:nvPr>
            <p:ph type="subTitle" idx="13"/>
          </p:nvPr>
        </p:nvSpPr>
        <p:spPr/>
        <p:txBody>
          <a:bodyPr/>
          <a:lstStyle/>
          <a:p>
            <a:endParaRPr lang="de-DE"/>
          </a:p>
        </p:txBody>
      </p:sp>
      <p:sp>
        <p:nvSpPr>
          <p:cNvPr id="38917" name="Inhaltsplatzhalter 4"/>
          <p:cNvSpPr>
            <a:spLocks/>
          </p:cNvSpPr>
          <p:nvPr/>
        </p:nvSpPr>
        <p:spPr bwMode="auto">
          <a:xfrm>
            <a:off x="360363" y="6084824"/>
            <a:ext cx="169449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14.1</a:t>
            </a:r>
          </a:p>
        </p:txBody>
      </p:sp>
    </p:spTree>
    <p:extLst>
      <p:ext uri="{BB962C8B-B14F-4D97-AF65-F5344CB8AC3E}">
        <p14:creationId xmlns:p14="http://schemas.microsoft.com/office/powerpoint/2010/main" val="34522171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r>
              <a:rPr lang="de-DE" altLang="de-DE" smtClean="0"/>
              <a:t>Kritische Erfolgsfaktoren (KEF)</a:t>
            </a:r>
            <a:br>
              <a:rPr lang="de-DE" altLang="de-DE" smtClean="0"/>
            </a:br>
            <a:r>
              <a:rPr lang="de-DE" altLang="de-DE" smtClean="0"/>
              <a:t>(Critical Success Factors, CSF)</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24</a:t>
            </a:fld>
            <a:endParaRPr lang="en-US" dirty="0"/>
          </a:p>
        </p:txBody>
      </p:sp>
      <p:sp>
        <p:nvSpPr>
          <p:cNvPr id="39939" name="Rectangle 3"/>
          <p:cNvSpPr>
            <a:spLocks noGrp="1"/>
          </p:cNvSpPr>
          <p:nvPr>
            <p:ph sz="quarter" idx="12"/>
          </p:nvPr>
        </p:nvSpPr>
        <p:spPr/>
        <p:txBody>
          <a:bodyPr/>
          <a:lstStyle/>
          <a:p>
            <a:r>
              <a:rPr lang="de-DE" smtClean="0"/>
              <a:t>Eine kleine Anzahl einfach identifizierbarer operationaler Ziele, die durch die Branche, Unternehmen, Manager und die allgemeine Umgebung geformt werden und von denen man glaubt, sie sichern den Erfolg eines Unternehmens. Sie werden verwendet, um die Anforderungen eines Unternehmens festzulegen.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354825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de-DE" altLang="de-DE" smtClean="0"/>
              <a:t>Kritische Erfolgsfaktoren (KEF)</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25</a:t>
            </a:fld>
            <a:endParaRPr lang="en-US" dirty="0"/>
          </a:p>
        </p:txBody>
      </p:sp>
      <p:sp>
        <p:nvSpPr>
          <p:cNvPr id="40963" name="Rectangle 3"/>
          <p:cNvSpPr>
            <a:spLocks noGrp="1"/>
          </p:cNvSpPr>
          <p:nvPr>
            <p:ph sz="quarter" idx="12"/>
          </p:nvPr>
        </p:nvSpPr>
        <p:spPr/>
        <p:txBody>
          <a:bodyPr/>
          <a:lstStyle/>
          <a:p>
            <a:r>
              <a:rPr lang="de-DE" altLang="de-DE" smtClean="0"/>
              <a:t>Wichtigste Methode bei der KEF-Analyse sind  persönliche Befragungen von drei oder vier Topmanagern, um ihre Ziele und die resultierenden KEFs zu identifizieren.</a:t>
            </a:r>
          </a:p>
          <a:p>
            <a:r>
              <a:rPr lang="de-DE" altLang="de-DE" smtClean="0"/>
              <a:t>Aggregation persönlicher KEF geben Überblick über die KEF der Unternehmung.</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9588061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de-DE" altLang="de-DE" dirty="0" smtClean="0"/>
              <a:t>Entwicklung von Systemen mithilfe von KEF</a:t>
            </a:r>
          </a:p>
        </p:txBody>
      </p:sp>
      <p:sp>
        <p:nvSpPr>
          <p:cNvPr id="5" name="Foliennummernplatzhalter 4"/>
          <p:cNvSpPr>
            <a:spLocks noGrp="1"/>
          </p:cNvSpPr>
          <p:nvPr>
            <p:ph type="sldNum" sz="quarter" idx="11"/>
          </p:nvPr>
        </p:nvSpPr>
        <p:spPr/>
        <p:txBody>
          <a:bodyPr/>
          <a:lstStyle/>
          <a:p>
            <a:fld id="{0D2F3B65-5D26-4378-875C-153D63999E65}" type="slidenum">
              <a:rPr lang="en-US" smtClean="0"/>
              <a:pPr/>
              <a:t>26</a:t>
            </a:fld>
            <a:endParaRPr lang="en-US" dirty="0"/>
          </a:p>
        </p:txBody>
      </p:sp>
      <p:sp>
        <p:nvSpPr>
          <p:cNvPr id="14" name="Untertitel 13"/>
          <p:cNvSpPr>
            <a:spLocks noGrp="1"/>
          </p:cNvSpPr>
          <p:nvPr>
            <p:ph type="subTitle" idx="13"/>
          </p:nvPr>
        </p:nvSpPr>
        <p:spPr/>
        <p:txBody>
          <a:bodyPr/>
          <a:lstStyle/>
          <a:p>
            <a:endParaRPr lang="de-DE"/>
          </a:p>
        </p:txBody>
      </p:sp>
      <p:sp>
        <p:nvSpPr>
          <p:cNvPr id="41988" name="Inhaltsplatzhalter 5"/>
          <p:cNvSpPr>
            <a:spLocks/>
          </p:cNvSpPr>
          <p:nvPr/>
        </p:nvSpPr>
        <p:spPr bwMode="auto">
          <a:xfrm>
            <a:off x="360363" y="6072188"/>
            <a:ext cx="15621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14.2</a:t>
            </a:r>
          </a:p>
        </p:txBody>
      </p:sp>
      <p:pic>
        <p:nvPicPr>
          <p:cNvPr id="2" name="Grafik 1"/>
          <p:cNvPicPr>
            <a:picLocks noChangeAspect="1"/>
          </p:cNvPicPr>
          <p:nvPr/>
        </p:nvPicPr>
        <p:blipFill>
          <a:blip r:embed="rId2"/>
          <a:stretch>
            <a:fillRect/>
          </a:stretch>
        </p:blipFill>
        <p:spPr>
          <a:xfrm>
            <a:off x="1264079" y="914400"/>
            <a:ext cx="6615842" cy="5157788"/>
          </a:xfrm>
          <a:prstGeom prst="rect">
            <a:avLst/>
          </a:prstGeom>
        </p:spPr>
      </p:pic>
    </p:spTree>
    <p:extLst>
      <p:ext uri="{BB962C8B-B14F-4D97-AF65-F5344CB8AC3E}">
        <p14:creationId xmlns:p14="http://schemas.microsoft.com/office/powerpoint/2010/main" val="257703162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27</a:t>
            </a:fld>
            <a:endParaRPr lang="en-US" dirty="0"/>
          </a:p>
        </p:txBody>
      </p:sp>
      <p:sp>
        <p:nvSpPr>
          <p:cNvPr id="31747" name="Rectangle 3"/>
          <p:cNvSpPr>
            <a:spLocks noGrp="1" noChangeArrowheads="1"/>
          </p:cNvSpPr>
          <p:nvPr>
            <p:ph sz="quarter" idx="12"/>
          </p:nvPr>
        </p:nvSpPr>
        <p:spPr/>
        <p:txBody>
          <a:bodyPr>
            <a:normAutofit fontScale="77500" lnSpcReduction="20000"/>
          </a:bodyPr>
          <a:lstStyle/>
          <a:p>
            <a:r>
              <a:rPr lang="de-DE" altLang="de-DE" b="1" dirty="0" smtClean="0"/>
              <a:t>Informationssysteme als Ergebnis einer geplanten Umgestaltung der Organisation</a:t>
            </a:r>
          </a:p>
          <a:p>
            <a:pPr lvl="1"/>
            <a:r>
              <a:rPr lang="de-DE" altLang="de-DE" b="1" dirty="0" smtClean="0"/>
              <a:t>Ausprägungen organisatorischer Veränderungen</a:t>
            </a:r>
          </a:p>
          <a:p>
            <a:pPr lvl="1"/>
            <a:r>
              <a:rPr lang="en-US" altLang="de-DE" dirty="0"/>
              <a:t>Reengineering von </a:t>
            </a:r>
            <a:r>
              <a:rPr lang="en-US" altLang="de-DE" dirty="0" err="1" smtClean="0"/>
              <a:t>Geschäftsprozessen</a:t>
            </a:r>
            <a:r>
              <a:rPr lang="en-US" altLang="de-DE" dirty="0" smtClean="0"/>
              <a:t> (Business Process Reengineering)</a:t>
            </a:r>
          </a:p>
          <a:p>
            <a:pPr lvl="1"/>
            <a:r>
              <a:rPr lang="de-DE" altLang="de-DE" dirty="0"/>
              <a:t>Geschäftsprozess- </a:t>
            </a:r>
            <a:r>
              <a:rPr lang="de-DE" altLang="de-DE" dirty="0" smtClean="0"/>
              <a:t>und Qualitätsmanagement </a:t>
            </a:r>
            <a:r>
              <a:rPr lang="de-DE" altLang="de-DE" dirty="0"/>
              <a:t>(</a:t>
            </a:r>
            <a:r>
              <a:rPr lang="de-DE" altLang="de-DE" dirty="0" smtClean="0"/>
              <a:t>Total Quality </a:t>
            </a:r>
            <a:r>
              <a:rPr lang="de-DE" altLang="de-DE" dirty="0"/>
              <a:t>Management, Six Sigma)</a:t>
            </a:r>
          </a:p>
          <a:p>
            <a:r>
              <a:rPr lang="de-DE" altLang="de-DE" dirty="0" smtClean="0"/>
              <a:t>Systementwicklung – Überblick</a:t>
            </a:r>
          </a:p>
          <a:p>
            <a:r>
              <a:rPr lang="de-DE" altLang="de-DE" dirty="0" smtClean="0"/>
              <a:t>Alternative Ansätze für die Systementwicklung</a:t>
            </a:r>
          </a:p>
          <a:p>
            <a:r>
              <a:rPr lang="de-DE" altLang="de-DE" dirty="0" smtClean="0"/>
              <a:t>Modellierungsansätze zur Unterstützung der Systementwicklung </a:t>
            </a:r>
          </a:p>
          <a:p>
            <a:r>
              <a:rPr lang="de-DE" altLang="de-DE" dirty="0" smtClean="0"/>
              <a:t>Herausforderungen bei Systementwicklung und</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a:xfrm>
            <a:off x="360363" y="1172918"/>
            <a:ext cx="8234362" cy="307777"/>
          </a:xfrm>
        </p:spPr>
        <p:txBody>
          <a:bodyPr/>
          <a:lstStyle/>
          <a:p>
            <a:r>
              <a:rPr lang="de-DE" dirty="0"/>
              <a:t>Kapitel </a:t>
            </a:r>
            <a:r>
              <a:rPr lang="de-DE" dirty="0" smtClean="0"/>
              <a:t>14</a:t>
            </a:r>
            <a:endParaRPr lang="de-DE" dirty="0"/>
          </a:p>
        </p:txBody>
      </p:sp>
    </p:spTree>
    <p:extLst>
      <p:ext uri="{BB962C8B-B14F-4D97-AF65-F5344CB8AC3E}">
        <p14:creationId xmlns:p14="http://schemas.microsoft.com/office/powerpoint/2010/main" val="321405946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de-DE" altLang="de-DE" smtClean="0"/>
              <a:t>Ausprägungen organisatorischer Veränderungen</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28</a:t>
            </a:fld>
            <a:endParaRPr lang="en-US" dirty="0"/>
          </a:p>
        </p:txBody>
      </p:sp>
      <p:sp>
        <p:nvSpPr>
          <p:cNvPr id="43011" name="Rectangle 3"/>
          <p:cNvSpPr>
            <a:spLocks noGrp="1" noChangeArrowheads="1"/>
          </p:cNvSpPr>
          <p:nvPr>
            <p:ph sz="quarter" idx="12"/>
          </p:nvPr>
        </p:nvSpPr>
        <p:spPr/>
        <p:txBody>
          <a:bodyPr/>
          <a:lstStyle/>
          <a:p>
            <a:r>
              <a:rPr lang="de-DE" altLang="de-DE" dirty="0" smtClean="0"/>
              <a:t>neue </a:t>
            </a:r>
            <a:r>
              <a:rPr lang="de-DE" altLang="de-DE" dirty="0" smtClean="0"/>
              <a:t>Informationssysteme können leistungsfähige Werkzeuge für Änderungen der </a:t>
            </a:r>
            <a:r>
              <a:rPr lang="de-DE" altLang="de-DE" dirty="0" smtClean="0"/>
              <a:t>Organisation </a:t>
            </a:r>
            <a:r>
              <a:rPr lang="de-DE" altLang="de-DE" dirty="0" smtClean="0"/>
              <a:t>darstellen</a:t>
            </a:r>
          </a:p>
          <a:p>
            <a:r>
              <a:rPr lang="de-DE" altLang="de-DE" dirty="0" smtClean="0"/>
              <a:t>IT kann ein unterschiedliches Ausmaß an Änderungen der Organisation bewirken</a:t>
            </a:r>
          </a:p>
          <a:p>
            <a:r>
              <a:rPr lang="de-DE" altLang="de-DE" dirty="0" smtClean="0"/>
              <a:t>jede </a:t>
            </a:r>
            <a:r>
              <a:rPr lang="de-DE" altLang="de-DE" dirty="0" smtClean="0"/>
              <a:t>dieser Änderungen birgt in sich unterschiedliche Vorteile und Risiken</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571660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Kapitel 14</a:t>
            </a:r>
            <a:endParaRPr lang="de-DE" dirty="0"/>
          </a:p>
        </p:txBody>
      </p:sp>
      <p:sp>
        <p:nvSpPr>
          <p:cNvPr id="5" name="Inhaltsplatzhalter 4"/>
          <p:cNvSpPr>
            <a:spLocks noGrp="1"/>
          </p:cNvSpPr>
          <p:nvPr>
            <p:ph sz="quarter" idx="12"/>
          </p:nvPr>
        </p:nvSpPr>
        <p:spPr/>
        <p:txBody>
          <a:bodyPr/>
          <a:lstStyle/>
          <a:p>
            <a:r>
              <a:rPr lang="de-DE" smtClean="0"/>
              <a:t>Systementwicklung</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2</a:t>
            </a:fld>
            <a:endParaRPr lang="en-US"/>
          </a:p>
        </p:txBody>
      </p:sp>
    </p:spTree>
    <p:extLst>
      <p:ext uri="{BB962C8B-B14F-4D97-AF65-F5344CB8AC3E}">
        <p14:creationId xmlns:p14="http://schemas.microsoft.com/office/powerpoint/2010/main" val="1145728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de-DE" altLang="de-DE" smtClean="0"/>
              <a:t>Wie IT Organisationen verändern kann</a:t>
            </a:r>
            <a:endParaRPr lang="de-DE" altLang="de-DE" dirty="0" smtClean="0"/>
          </a:p>
        </p:txBody>
      </p:sp>
      <p:sp>
        <p:nvSpPr>
          <p:cNvPr id="5" name="Foliennummernplatzhalter 4"/>
          <p:cNvSpPr>
            <a:spLocks noGrp="1"/>
          </p:cNvSpPr>
          <p:nvPr>
            <p:ph type="sldNum" sz="quarter" idx="11"/>
          </p:nvPr>
        </p:nvSpPr>
        <p:spPr/>
        <p:txBody>
          <a:bodyPr/>
          <a:lstStyle/>
          <a:p>
            <a:fld id="{0D2F3B65-5D26-4378-875C-153D63999E65}" type="slidenum">
              <a:rPr lang="en-US" smtClean="0"/>
              <a:pPr/>
              <a:t>29</a:t>
            </a:fld>
            <a:endParaRPr lang="en-US" dirty="0"/>
          </a:p>
        </p:txBody>
      </p:sp>
      <p:sp>
        <p:nvSpPr>
          <p:cNvPr id="14" name="Untertitel 13"/>
          <p:cNvSpPr>
            <a:spLocks noGrp="1"/>
          </p:cNvSpPr>
          <p:nvPr>
            <p:ph type="subTitle" idx="13"/>
          </p:nvPr>
        </p:nvSpPr>
        <p:spPr/>
        <p:txBody>
          <a:bodyPr/>
          <a:lstStyle/>
          <a:p>
            <a:endParaRPr lang="de-DE"/>
          </a:p>
        </p:txBody>
      </p:sp>
      <p:pic>
        <p:nvPicPr>
          <p:cNvPr id="2" name="Grafik 1"/>
          <p:cNvPicPr>
            <a:picLocks noChangeAspect="1"/>
          </p:cNvPicPr>
          <p:nvPr/>
        </p:nvPicPr>
        <p:blipFill>
          <a:blip r:embed="rId2"/>
          <a:stretch>
            <a:fillRect/>
          </a:stretch>
        </p:blipFill>
        <p:spPr>
          <a:xfrm>
            <a:off x="303912" y="785305"/>
            <a:ext cx="8352025" cy="5340223"/>
          </a:xfrm>
          <a:prstGeom prst="rect">
            <a:avLst/>
          </a:prstGeom>
        </p:spPr>
      </p:pic>
    </p:spTree>
    <p:extLst>
      <p:ext uri="{BB962C8B-B14F-4D97-AF65-F5344CB8AC3E}">
        <p14:creationId xmlns:p14="http://schemas.microsoft.com/office/powerpoint/2010/main" val="376576009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de-DE" altLang="de-DE" smtClean="0"/>
              <a:t>Änderungen der Organisation bergen Risiken und Gewinne in sich</a:t>
            </a:r>
            <a:endParaRPr lang="de-DE" altLang="de-DE" dirty="0" smtClean="0"/>
          </a:p>
        </p:txBody>
      </p:sp>
      <p:sp>
        <p:nvSpPr>
          <p:cNvPr id="5" name="Foliennummernplatzhalter 4"/>
          <p:cNvSpPr>
            <a:spLocks noGrp="1"/>
          </p:cNvSpPr>
          <p:nvPr>
            <p:ph type="sldNum" sz="quarter" idx="11"/>
          </p:nvPr>
        </p:nvSpPr>
        <p:spPr/>
        <p:txBody>
          <a:bodyPr/>
          <a:lstStyle/>
          <a:p>
            <a:fld id="{0D2F3B65-5D26-4378-875C-153D63999E65}" type="slidenum">
              <a:rPr lang="en-US" smtClean="0"/>
              <a:pPr/>
              <a:t>30</a:t>
            </a:fld>
            <a:endParaRPr lang="en-US" dirty="0"/>
          </a:p>
        </p:txBody>
      </p:sp>
      <p:sp>
        <p:nvSpPr>
          <p:cNvPr id="14" name="Untertitel 13"/>
          <p:cNvSpPr>
            <a:spLocks noGrp="1"/>
          </p:cNvSpPr>
          <p:nvPr>
            <p:ph type="subTitle" idx="13"/>
          </p:nvPr>
        </p:nvSpPr>
        <p:spPr/>
        <p:txBody>
          <a:bodyPr/>
          <a:lstStyle/>
          <a:p>
            <a:endParaRPr lang="de-DE"/>
          </a:p>
        </p:txBody>
      </p:sp>
      <p:sp>
        <p:nvSpPr>
          <p:cNvPr id="45060" name="Inhaltsplatzhalter 5"/>
          <p:cNvSpPr>
            <a:spLocks/>
          </p:cNvSpPr>
          <p:nvPr/>
        </p:nvSpPr>
        <p:spPr bwMode="auto">
          <a:xfrm>
            <a:off x="360363" y="6068219"/>
            <a:ext cx="152019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14.3</a:t>
            </a:r>
          </a:p>
        </p:txBody>
      </p:sp>
      <p:pic>
        <p:nvPicPr>
          <p:cNvPr id="2" name="Grafik 1"/>
          <p:cNvPicPr>
            <a:picLocks noChangeAspect="1"/>
          </p:cNvPicPr>
          <p:nvPr/>
        </p:nvPicPr>
        <p:blipFill>
          <a:blip r:embed="rId2"/>
          <a:stretch>
            <a:fillRect/>
          </a:stretch>
        </p:blipFill>
        <p:spPr>
          <a:xfrm>
            <a:off x="1744344" y="1270070"/>
            <a:ext cx="5471161" cy="4927530"/>
          </a:xfrm>
          <a:prstGeom prst="rect">
            <a:avLst/>
          </a:prstGeom>
        </p:spPr>
      </p:pic>
    </p:spTree>
    <p:extLst>
      <p:ext uri="{BB962C8B-B14F-4D97-AF65-F5344CB8AC3E}">
        <p14:creationId xmlns:p14="http://schemas.microsoft.com/office/powerpoint/2010/main" val="250459900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de-DE" altLang="de-DE" smtClean="0"/>
              <a:t>Automation</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31</a:t>
            </a:fld>
            <a:endParaRPr lang="en-US" dirty="0"/>
          </a:p>
        </p:txBody>
      </p:sp>
      <p:sp>
        <p:nvSpPr>
          <p:cNvPr id="46083" name="Rectangle 3"/>
          <p:cNvSpPr>
            <a:spLocks noGrp="1" noChangeArrowheads="1"/>
          </p:cNvSpPr>
          <p:nvPr>
            <p:ph sz="quarter" idx="12"/>
          </p:nvPr>
        </p:nvSpPr>
        <p:spPr/>
        <p:txBody>
          <a:bodyPr/>
          <a:lstStyle/>
          <a:p>
            <a:r>
              <a:rPr lang="de-DE" dirty="0" smtClean="0"/>
              <a:t>Verwendung des Computers, um die Bearbeitung vorhandener Aufgaben unter Verzicht auf manuelle Intervention zu </a:t>
            </a:r>
            <a:r>
              <a:rPr lang="de-DE" dirty="0" smtClean="0"/>
              <a:t>beschleunigen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2545388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de-DE" altLang="de-DE" smtClean="0"/>
              <a:t>Rationalisierung</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32</a:t>
            </a:fld>
            <a:endParaRPr lang="en-US" dirty="0"/>
          </a:p>
        </p:txBody>
      </p:sp>
      <p:sp>
        <p:nvSpPr>
          <p:cNvPr id="47107" name="Rectangle 3"/>
          <p:cNvSpPr>
            <a:spLocks noGrp="1"/>
          </p:cNvSpPr>
          <p:nvPr>
            <p:ph sz="quarter" idx="12"/>
          </p:nvPr>
        </p:nvSpPr>
        <p:spPr/>
        <p:txBody>
          <a:bodyPr/>
          <a:lstStyle/>
          <a:p>
            <a:r>
              <a:rPr lang="de-DE" dirty="0" smtClean="0"/>
              <a:t>Optimierung </a:t>
            </a:r>
            <a:r>
              <a:rPr lang="de-DE" dirty="0" smtClean="0"/>
              <a:t>von Standardbetriebsprozeduren, wodurch offensichtliche Engpässe eliminiert werden, sodass die Automation die Betriebsprozeduren effizienter </a:t>
            </a:r>
            <a:r>
              <a:rPr lang="de-DE" dirty="0" smtClean="0"/>
              <a:t>macht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1712642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de-DE" altLang="de-DE" smtClean="0"/>
              <a:t>Geschäftsprozess-Reengineering</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33</a:t>
            </a:fld>
            <a:endParaRPr lang="en-US" dirty="0"/>
          </a:p>
        </p:txBody>
      </p:sp>
      <p:sp>
        <p:nvSpPr>
          <p:cNvPr id="48131" name="Rectangle 3"/>
          <p:cNvSpPr>
            <a:spLocks noGrp="1"/>
          </p:cNvSpPr>
          <p:nvPr>
            <p:ph sz="quarter" idx="12"/>
          </p:nvPr>
        </p:nvSpPr>
        <p:spPr/>
        <p:txBody>
          <a:bodyPr/>
          <a:lstStyle/>
          <a:p>
            <a:r>
              <a:rPr lang="de-DE" dirty="0" smtClean="0"/>
              <a:t>Der radikale Neuentwurf von Geschäftsprozessen, wobei Schritte kombiniert werden, um Überflüssiges zu entfernen und wiederholte, papierintensive Aufgaben zu </a:t>
            </a:r>
            <a:r>
              <a:rPr lang="de-DE" dirty="0" smtClean="0"/>
              <a:t>eliminieren, Kosten </a:t>
            </a:r>
            <a:r>
              <a:rPr lang="de-DE" dirty="0" smtClean="0"/>
              <a:t>zu sparen, Qualität und Service zu verbessern und die Vorteile der IT zu maximieren.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8527377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r>
              <a:rPr lang="de-DE" altLang="de-DE" smtClean="0"/>
              <a:t>Paradigmenwechsel</a:t>
            </a:r>
          </a:p>
        </p:txBody>
      </p:sp>
      <p:sp>
        <p:nvSpPr>
          <p:cNvPr id="4" name="Foliennummernplatzhalter 3"/>
          <p:cNvSpPr>
            <a:spLocks noGrp="1"/>
          </p:cNvSpPr>
          <p:nvPr>
            <p:ph type="sldNum" sz="quarter" idx="11"/>
          </p:nvPr>
        </p:nvSpPr>
        <p:spPr/>
        <p:txBody>
          <a:bodyPr/>
          <a:lstStyle/>
          <a:p>
            <a:fld id="{0D2F3B65-5D26-4378-875C-153D63999E65}" type="slidenum">
              <a:rPr lang="en-US" smtClean="0"/>
              <a:pPr/>
              <a:t>34</a:t>
            </a:fld>
            <a:endParaRPr lang="en-US" dirty="0"/>
          </a:p>
        </p:txBody>
      </p:sp>
      <p:sp>
        <p:nvSpPr>
          <p:cNvPr id="49155" name="Rectangle 3"/>
          <p:cNvSpPr>
            <a:spLocks noGrp="1"/>
          </p:cNvSpPr>
          <p:nvPr>
            <p:ph sz="quarter" idx="12"/>
          </p:nvPr>
        </p:nvSpPr>
        <p:spPr/>
        <p:txBody>
          <a:bodyPr/>
          <a:lstStyle/>
          <a:p>
            <a:r>
              <a:rPr lang="de-DE" altLang="de-DE" dirty="0" smtClean="0"/>
              <a:t>Radikale Konzeptüberarbeitung des Geschäftsmodells sowie des </a:t>
            </a:r>
            <a:r>
              <a:rPr lang="de-DE" altLang="de-DE" dirty="0" smtClean="0"/>
              <a:t>Organisationsdesigns</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733505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35</a:t>
            </a:fld>
            <a:endParaRPr lang="en-US" dirty="0"/>
          </a:p>
        </p:txBody>
      </p:sp>
      <p:sp>
        <p:nvSpPr>
          <p:cNvPr id="31747" name="Rectangle 3"/>
          <p:cNvSpPr>
            <a:spLocks noGrp="1" noChangeArrowheads="1"/>
          </p:cNvSpPr>
          <p:nvPr>
            <p:ph sz="quarter" idx="12"/>
          </p:nvPr>
        </p:nvSpPr>
        <p:spPr/>
        <p:txBody>
          <a:bodyPr>
            <a:normAutofit fontScale="77500" lnSpcReduction="20000"/>
          </a:bodyPr>
          <a:lstStyle/>
          <a:p>
            <a:r>
              <a:rPr lang="de-DE" altLang="de-DE" b="1" dirty="0" smtClean="0"/>
              <a:t>Informationssysteme als Ergebnis einer geplanten Umgestaltung der Organisation</a:t>
            </a:r>
          </a:p>
          <a:p>
            <a:pPr lvl="1"/>
            <a:r>
              <a:rPr lang="de-DE" altLang="de-DE" dirty="0" smtClean="0"/>
              <a:t>Ausprägungen organisatorischer Veränderungen</a:t>
            </a:r>
          </a:p>
          <a:p>
            <a:pPr lvl="1"/>
            <a:r>
              <a:rPr lang="en-US" altLang="de-DE" b="1" dirty="0"/>
              <a:t>Reengineering von </a:t>
            </a:r>
            <a:r>
              <a:rPr lang="en-US" altLang="de-DE" b="1" dirty="0" err="1" smtClean="0"/>
              <a:t>Geschäftsprozessen</a:t>
            </a:r>
            <a:r>
              <a:rPr lang="en-US" altLang="de-DE" b="1" dirty="0" smtClean="0"/>
              <a:t> (Business Process Reengineering)</a:t>
            </a:r>
          </a:p>
          <a:p>
            <a:pPr lvl="1"/>
            <a:r>
              <a:rPr lang="de-DE" altLang="de-DE" dirty="0"/>
              <a:t>Geschäftsprozess- </a:t>
            </a:r>
            <a:r>
              <a:rPr lang="de-DE" altLang="de-DE" dirty="0" smtClean="0"/>
              <a:t>und Qualitätsmanagement </a:t>
            </a:r>
            <a:r>
              <a:rPr lang="de-DE" altLang="de-DE" dirty="0"/>
              <a:t>(</a:t>
            </a:r>
            <a:r>
              <a:rPr lang="de-DE" altLang="de-DE" dirty="0" smtClean="0"/>
              <a:t>Total Quality </a:t>
            </a:r>
            <a:r>
              <a:rPr lang="de-DE" altLang="de-DE" dirty="0"/>
              <a:t>Management, Six Sigma)</a:t>
            </a:r>
          </a:p>
          <a:p>
            <a:r>
              <a:rPr lang="de-DE" altLang="de-DE" dirty="0" smtClean="0"/>
              <a:t>Systementwicklung – Überblick</a:t>
            </a:r>
          </a:p>
          <a:p>
            <a:r>
              <a:rPr lang="de-DE" altLang="de-DE" dirty="0" smtClean="0"/>
              <a:t>Alternative Ansätze für die Systementwicklung</a:t>
            </a:r>
          </a:p>
          <a:p>
            <a:r>
              <a:rPr lang="de-DE" altLang="de-DE" dirty="0" smtClean="0"/>
              <a:t>Modellierungsansätze zur Unterstützung der Systementwicklung </a:t>
            </a:r>
          </a:p>
          <a:p>
            <a:r>
              <a:rPr lang="de-DE" altLang="de-DE" dirty="0" smtClean="0"/>
              <a:t>Herausforderungen bei Systementwicklung und</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a:xfrm>
            <a:off x="360363" y="1172918"/>
            <a:ext cx="8234362" cy="307777"/>
          </a:xfrm>
        </p:spPr>
        <p:txBody>
          <a:bodyPr/>
          <a:lstStyle/>
          <a:p>
            <a:r>
              <a:rPr lang="de-DE" dirty="0"/>
              <a:t>Kapitel </a:t>
            </a:r>
            <a:r>
              <a:rPr lang="de-DE" dirty="0" smtClean="0"/>
              <a:t>14</a:t>
            </a:r>
            <a:endParaRPr lang="de-DE" dirty="0"/>
          </a:p>
        </p:txBody>
      </p:sp>
    </p:spTree>
    <p:extLst>
      <p:ext uri="{BB962C8B-B14F-4D97-AF65-F5344CB8AC3E}">
        <p14:creationId xmlns:p14="http://schemas.microsoft.com/office/powerpoint/2010/main" val="13489163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en-US" altLang="de-DE" smtClean="0"/>
              <a:t>Reengineering von Geschäftsprozessen (Business Process Reengineering)</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36</a:t>
            </a:fld>
            <a:endParaRPr lang="en-US" dirty="0"/>
          </a:p>
        </p:txBody>
      </p:sp>
      <p:sp>
        <p:nvSpPr>
          <p:cNvPr id="50179" name="Rectangle 3"/>
          <p:cNvSpPr>
            <a:spLocks noGrp="1"/>
          </p:cNvSpPr>
          <p:nvPr>
            <p:ph sz="quarter" idx="12"/>
          </p:nvPr>
        </p:nvSpPr>
        <p:spPr/>
        <p:txBody>
          <a:bodyPr>
            <a:normAutofit fontScale="92500" lnSpcReduction="10000"/>
          </a:bodyPr>
          <a:lstStyle/>
          <a:p>
            <a:r>
              <a:rPr lang="de-DE" altLang="de-DE" dirty="0" smtClean="0"/>
              <a:t>beim </a:t>
            </a:r>
            <a:r>
              <a:rPr lang="de-DE" altLang="de-DE" dirty="0" smtClean="0"/>
              <a:t>Reengineering können die Investitionen in IT rasch durch die positiven Effekte der Prozessverbesserungen aufgewogen werden</a:t>
            </a:r>
          </a:p>
          <a:p>
            <a:r>
              <a:rPr lang="de-DE" altLang="de-DE" dirty="0" smtClean="0"/>
              <a:t>klassisches </a:t>
            </a:r>
            <a:r>
              <a:rPr lang="de-DE" altLang="de-DE" dirty="0" smtClean="0"/>
              <a:t>Beispiel für Reengineering ist der Antragsprozess für Eigenheim-Hypotheken</a:t>
            </a:r>
          </a:p>
          <a:p>
            <a:pPr lvl="1"/>
            <a:r>
              <a:rPr lang="de-DE" altLang="de-DE" dirty="0" smtClean="0"/>
              <a:t>ursprünglich</a:t>
            </a:r>
            <a:r>
              <a:rPr lang="de-DE" altLang="de-DE" dirty="0" smtClean="0"/>
              <a:t>: sequenzielle, papierbasierte Bearbeitung durch bis zu acht Abteilungen (sechs bis acht Wochen, 3.000 USD)</a:t>
            </a:r>
          </a:p>
          <a:p>
            <a:pPr lvl="1"/>
            <a:r>
              <a:rPr lang="de-DE" altLang="de-DE" dirty="0" smtClean="0"/>
              <a:t>„Arbeitszellen“- / Teamansatz:</a:t>
            </a:r>
          </a:p>
          <a:p>
            <a:pPr lvl="2"/>
            <a:r>
              <a:rPr lang="de-DE" altLang="de-DE" dirty="0" smtClean="0"/>
              <a:t>Elektronische Erfassung und Prüfung des Antrags vor Ort beim Kunden, Übertragung an regionale Produktionszentren</a:t>
            </a:r>
          </a:p>
          <a:p>
            <a:pPr lvl="2"/>
            <a:r>
              <a:rPr lang="de-DE" altLang="de-DE" dirty="0" smtClean="0"/>
              <a:t>Spezialisten prüfen den Antrag elektronisch und im Team, nicht sequenziell</a:t>
            </a:r>
          </a:p>
          <a:p>
            <a:pPr lvl="2"/>
            <a:r>
              <a:rPr lang="de-DE" altLang="de-DE" dirty="0" smtClean="0"/>
              <a:t>Prozess dauert zwei Tage </a:t>
            </a:r>
            <a:r>
              <a:rPr lang="de-DE" altLang="de-DE" dirty="0" smtClean="0"/>
              <a:t>(bei </a:t>
            </a:r>
            <a:r>
              <a:rPr lang="de-DE" altLang="de-DE" dirty="0" smtClean="0"/>
              <a:t>Standardfällen </a:t>
            </a:r>
            <a:r>
              <a:rPr lang="de-DE" altLang="de-DE" dirty="0" smtClean="0"/>
              <a:t>z.T</a:t>
            </a:r>
            <a:r>
              <a:rPr lang="de-DE" altLang="de-DE" dirty="0" smtClean="0"/>
              <a:t>. nur wenige Minuten)</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4661348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altLang="de-DE" smtClean="0"/>
              <a:t>Beispiel Redesign der Hypothekenverarbeitung</a:t>
            </a:r>
            <a:endParaRPr lang="de-DE" altLang="de-DE" dirty="0" smtClean="0"/>
          </a:p>
        </p:txBody>
      </p:sp>
      <p:sp>
        <p:nvSpPr>
          <p:cNvPr id="5" name="Foliennummernplatzhalter 4"/>
          <p:cNvSpPr>
            <a:spLocks noGrp="1"/>
          </p:cNvSpPr>
          <p:nvPr>
            <p:ph type="sldNum" sz="quarter" idx="11"/>
          </p:nvPr>
        </p:nvSpPr>
        <p:spPr/>
        <p:txBody>
          <a:bodyPr/>
          <a:lstStyle/>
          <a:p>
            <a:fld id="{0D2F3B65-5D26-4378-875C-153D63999E65}" type="slidenum">
              <a:rPr lang="en-US" smtClean="0"/>
              <a:pPr/>
              <a:t>37</a:t>
            </a:fld>
            <a:endParaRPr lang="en-US" dirty="0"/>
          </a:p>
        </p:txBody>
      </p:sp>
      <p:sp>
        <p:nvSpPr>
          <p:cNvPr id="14" name="Untertitel 13"/>
          <p:cNvSpPr>
            <a:spLocks noGrp="1"/>
          </p:cNvSpPr>
          <p:nvPr>
            <p:ph type="subTitle" idx="13"/>
          </p:nvPr>
        </p:nvSpPr>
        <p:spPr/>
        <p:txBody>
          <a:bodyPr/>
          <a:lstStyle/>
          <a:p>
            <a:endParaRPr lang="de-DE"/>
          </a:p>
        </p:txBody>
      </p:sp>
      <p:sp>
        <p:nvSpPr>
          <p:cNvPr id="51206" name="Inhaltsplatzhalter 5"/>
          <p:cNvSpPr>
            <a:spLocks/>
          </p:cNvSpPr>
          <p:nvPr/>
        </p:nvSpPr>
        <p:spPr bwMode="auto">
          <a:xfrm>
            <a:off x="360363" y="6072188"/>
            <a:ext cx="155321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14.4</a:t>
            </a:r>
          </a:p>
        </p:txBody>
      </p:sp>
      <p:pic>
        <p:nvPicPr>
          <p:cNvPr id="3" name="Grafik 2"/>
          <p:cNvPicPr>
            <a:picLocks noChangeAspect="1"/>
          </p:cNvPicPr>
          <p:nvPr/>
        </p:nvPicPr>
        <p:blipFill rotWithShape="1">
          <a:blip r:embed="rId2"/>
          <a:srcRect l="10198" b="6190"/>
          <a:stretch/>
        </p:blipFill>
        <p:spPr>
          <a:xfrm>
            <a:off x="1881426" y="762949"/>
            <a:ext cx="5381149" cy="5594989"/>
          </a:xfrm>
          <a:prstGeom prst="rect">
            <a:avLst/>
          </a:prstGeom>
        </p:spPr>
      </p:pic>
    </p:spTree>
    <p:extLst>
      <p:ext uri="{BB962C8B-B14F-4D97-AF65-F5344CB8AC3E}">
        <p14:creationId xmlns:p14="http://schemas.microsoft.com/office/powerpoint/2010/main" val="88895453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de-DE" altLang="de-DE" smtClean="0"/>
              <a:t>Beispiel Redesign der Hypothekenverarbeitung</a:t>
            </a:r>
          </a:p>
        </p:txBody>
      </p:sp>
      <p:sp>
        <p:nvSpPr>
          <p:cNvPr id="5" name="Foliennummernplatzhalter 4"/>
          <p:cNvSpPr>
            <a:spLocks noGrp="1"/>
          </p:cNvSpPr>
          <p:nvPr>
            <p:ph type="sldNum" sz="quarter" idx="11"/>
          </p:nvPr>
        </p:nvSpPr>
        <p:spPr/>
        <p:txBody>
          <a:bodyPr/>
          <a:lstStyle/>
          <a:p>
            <a:fld id="{0D2F3B65-5D26-4378-875C-153D63999E65}" type="slidenum">
              <a:rPr lang="en-US" smtClean="0"/>
              <a:pPr/>
              <a:t>38</a:t>
            </a:fld>
            <a:endParaRPr lang="en-US" dirty="0"/>
          </a:p>
        </p:txBody>
      </p:sp>
      <p:sp>
        <p:nvSpPr>
          <p:cNvPr id="15" name="Untertitel 14"/>
          <p:cNvSpPr>
            <a:spLocks noGrp="1"/>
          </p:cNvSpPr>
          <p:nvPr>
            <p:ph type="subTitle" idx="13"/>
          </p:nvPr>
        </p:nvSpPr>
        <p:spPr/>
        <p:txBody>
          <a:bodyPr/>
          <a:lstStyle/>
          <a:p>
            <a:endParaRPr lang="de-DE"/>
          </a:p>
        </p:txBody>
      </p:sp>
      <p:sp>
        <p:nvSpPr>
          <p:cNvPr id="52227" name="Inhaltsplatzhalter 5"/>
          <p:cNvSpPr>
            <a:spLocks/>
          </p:cNvSpPr>
          <p:nvPr/>
        </p:nvSpPr>
        <p:spPr bwMode="auto">
          <a:xfrm>
            <a:off x="360363" y="6064092"/>
            <a:ext cx="1520349"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14.4</a:t>
            </a:r>
          </a:p>
        </p:txBody>
      </p:sp>
      <p:pic>
        <p:nvPicPr>
          <p:cNvPr id="2" name="Grafik 1"/>
          <p:cNvPicPr>
            <a:picLocks noChangeAspect="1"/>
          </p:cNvPicPr>
          <p:nvPr/>
        </p:nvPicPr>
        <p:blipFill>
          <a:blip r:embed="rId2"/>
          <a:stretch>
            <a:fillRect/>
          </a:stretch>
        </p:blipFill>
        <p:spPr>
          <a:xfrm>
            <a:off x="588962" y="1295400"/>
            <a:ext cx="7781925" cy="4772025"/>
          </a:xfrm>
          <a:prstGeom prst="rect">
            <a:avLst/>
          </a:prstGeom>
        </p:spPr>
      </p:pic>
      <p:pic>
        <p:nvPicPr>
          <p:cNvPr id="3" name="Grafik 2"/>
          <p:cNvPicPr>
            <a:picLocks noChangeAspect="1"/>
          </p:cNvPicPr>
          <p:nvPr/>
        </p:nvPicPr>
        <p:blipFill>
          <a:blip r:embed="rId3"/>
          <a:stretch>
            <a:fillRect/>
          </a:stretch>
        </p:blipFill>
        <p:spPr>
          <a:xfrm>
            <a:off x="627063" y="885455"/>
            <a:ext cx="2260918" cy="405182"/>
          </a:xfrm>
          <a:prstGeom prst="rect">
            <a:avLst/>
          </a:prstGeom>
        </p:spPr>
      </p:pic>
    </p:spTree>
    <p:extLst>
      <p:ext uri="{BB962C8B-B14F-4D97-AF65-F5344CB8AC3E}">
        <p14:creationId xmlns:p14="http://schemas.microsoft.com/office/powerpoint/2010/main" val="38981017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3</a:t>
            </a:fld>
            <a:endParaRPr lang="en-US" dirty="0"/>
          </a:p>
        </p:txBody>
      </p:sp>
      <p:sp>
        <p:nvSpPr>
          <p:cNvPr id="23555" name="Rectangle 3"/>
          <p:cNvSpPr>
            <a:spLocks noGrp="1" noChangeArrowheads="1"/>
          </p:cNvSpPr>
          <p:nvPr>
            <p:ph sz="quarter" idx="12"/>
          </p:nvPr>
        </p:nvSpPr>
        <p:spPr/>
        <p:txBody>
          <a:bodyPr>
            <a:normAutofit lnSpcReduction="1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dirty="0" smtClean="0"/>
              <a:t>Alternative Ansätze für die Systementwicklung</a:t>
            </a:r>
          </a:p>
          <a:p>
            <a:r>
              <a:rPr lang="de-DE" altLang="de-DE" dirty="0" smtClean="0"/>
              <a:t>Modellierungsansätze zur Unterstützung der Systementwicklung </a:t>
            </a:r>
          </a:p>
          <a:p>
            <a:r>
              <a:rPr lang="de-DE" altLang="de-DE" dirty="0" smtClean="0"/>
              <a:t>Herausforderungen bei Systementwicklung und</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smtClean="0"/>
              <a:t>Kapitel 14</a:t>
            </a:r>
            <a:endParaRPr lang="de-DE" dirty="0"/>
          </a:p>
        </p:txBody>
      </p:sp>
    </p:spTree>
    <p:extLst>
      <p:ext uri="{BB962C8B-B14F-4D97-AF65-F5344CB8AC3E}">
        <p14:creationId xmlns:p14="http://schemas.microsoft.com/office/powerpoint/2010/main" val="25320550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de-DE" altLang="de-DE" smtClean="0"/>
              <a:t>Workflow-Management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39</a:t>
            </a:fld>
            <a:endParaRPr lang="en-US" dirty="0"/>
          </a:p>
        </p:txBody>
      </p:sp>
      <p:sp>
        <p:nvSpPr>
          <p:cNvPr id="53251" name="Rectangle 3"/>
          <p:cNvSpPr>
            <a:spLocks noGrp="1" noChangeArrowheads="1"/>
          </p:cNvSpPr>
          <p:nvPr>
            <p:ph sz="quarter" idx="12"/>
          </p:nvPr>
        </p:nvSpPr>
        <p:spPr/>
        <p:txBody>
          <a:bodyPr/>
          <a:lstStyle/>
          <a:p>
            <a:r>
              <a:rPr lang="de-DE" altLang="de-DE" dirty="0" smtClean="0"/>
              <a:t>Einsatz von Software für den Arbeitsablauf und die Dokumentenverwaltung zur Optimierung der Schreibarbeit im Antragsprozess</a:t>
            </a:r>
          </a:p>
          <a:p>
            <a:pPr lvl="1"/>
            <a:r>
              <a:rPr lang="de-DE" altLang="de-DE" dirty="0" smtClean="0"/>
              <a:t>effektive </a:t>
            </a:r>
            <a:r>
              <a:rPr lang="de-DE" altLang="de-DE" dirty="0" smtClean="0"/>
              <a:t>und effiziente Automatisierung von Prozessen (z.B. Weiterleitung / Auffinden von Dokumenten, Einplanung, Berichterstellung)</a:t>
            </a:r>
          </a:p>
          <a:p>
            <a:pPr lvl="1"/>
            <a:r>
              <a:rPr lang="de-DE" altLang="de-DE" dirty="0" smtClean="0"/>
              <a:t>gleichzeitige </a:t>
            </a:r>
            <a:r>
              <a:rPr lang="de-DE" altLang="de-DE" dirty="0" smtClean="0"/>
              <a:t>Bearbeitung durch mehrere Benutzer</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1835904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de-DE" altLang="de-DE" smtClean="0"/>
              <a:t>Workflow-Management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40</a:t>
            </a:fld>
            <a:endParaRPr lang="en-US" dirty="0"/>
          </a:p>
        </p:txBody>
      </p:sp>
      <p:sp>
        <p:nvSpPr>
          <p:cNvPr id="54275" name="Rectangle 3"/>
          <p:cNvSpPr>
            <a:spLocks noGrp="1"/>
          </p:cNvSpPr>
          <p:nvPr>
            <p:ph sz="quarter" idx="12"/>
          </p:nvPr>
        </p:nvSpPr>
        <p:spPr/>
        <p:txBody>
          <a:bodyPr/>
          <a:lstStyle/>
          <a:p>
            <a:r>
              <a:rPr lang="de-DE" altLang="de-DE" smtClean="0"/>
              <a:t>Workflow-Management umfasst alle Aufgaben, die bei der Modellierung, Spezifikation, Simulation sowie bei der Ausführung und Steuerung von Workflows erfüllt werden müssen.</a:t>
            </a:r>
          </a:p>
          <a:p>
            <a:r>
              <a:rPr lang="de-DE" altLang="de-DE" smtClean="0"/>
              <a:t>Ein Workflow ist ein Prozess (alternativ Geschäftsvorfall oder allgemein Vorgang oder Arbeitsablauf), der aus einzelnen Aktivitäten aufgebaut ist, die sich auf Teile eines Geschäftsprozesses oder andere organisatorische Vorgänge beziehen.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7616890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de-DE" altLang="de-DE" smtClean="0"/>
              <a:t>Die Schritte beim effektiven Reengineering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41</a:t>
            </a:fld>
            <a:endParaRPr lang="en-US" dirty="0"/>
          </a:p>
        </p:txBody>
      </p:sp>
      <p:sp>
        <p:nvSpPr>
          <p:cNvPr id="55299" name="Rectangle 3"/>
          <p:cNvSpPr>
            <a:spLocks noGrp="1"/>
          </p:cNvSpPr>
          <p:nvPr>
            <p:ph sz="quarter" idx="12"/>
          </p:nvPr>
        </p:nvSpPr>
        <p:spPr/>
        <p:txBody>
          <a:bodyPr/>
          <a:lstStyle/>
          <a:p>
            <a:r>
              <a:rPr lang="de-DE" altLang="de-DE" smtClean="0"/>
              <a:t>Umfassende strategische Vision der Unternehmensspitze</a:t>
            </a:r>
          </a:p>
          <a:p>
            <a:r>
              <a:rPr lang="de-DE" altLang="de-DE" smtClean="0"/>
              <a:t>Leistung bestehender Prozesse bewerten</a:t>
            </a:r>
          </a:p>
          <a:p>
            <a:r>
              <a:rPr lang="de-DE" altLang="de-DE" smtClean="0"/>
              <a:t>Informationsanforderungen ermitteln und mögliche Unterstützung durch IT feststellen (Systementwurf)</a:t>
            </a:r>
          </a:p>
          <a:p>
            <a:pPr lvl="1"/>
            <a:r>
              <a:rPr lang="de-DE" altLang="de-DE" smtClean="0"/>
              <a:t>IT kann jedoch ganz neue Entwurfsoptionen für Prozesse ermöglichen (s. Beispiel Hypothekenantrag)</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4894856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42</a:t>
            </a:fld>
            <a:endParaRPr lang="en-US" dirty="0"/>
          </a:p>
        </p:txBody>
      </p:sp>
      <p:sp>
        <p:nvSpPr>
          <p:cNvPr id="31747" name="Rectangle 3"/>
          <p:cNvSpPr>
            <a:spLocks noGrp="1" noChangeArrowheads="1"/>
          </p:cNvSpPr>
          <p:nvPr>
            <p:ph sz="quarter" idx="12"/>
          </p:nvPr>
        </p:nvSpPr>
        <p:spPr/>
        <p:txBody>
          <a:bodyPr>
            <a:normAutofit fontScale="77500" lnSpcReduction="20000"/>
          </a:bodyPr>
          <a:lstStyle/>
          <a:p>
            <a:r>
              <a:rPr lang="de-DE" altLang="de-DE" b="1" dirty="0" smtClean="0"/>
              <a:t>Informationssysteme als Ergebnis einer geplanten Umgestaltung der Organisation</a:t>
            </a:r>
          </a:p>
          <a:p>
            <a:pPr lvl="1"/>
            <a:r>
              <a:rPr lang="de-DE" altLang="de-DE" dirty="0" smtClean="0"/>
              <a:t>Ausprägungen organisatorischer Veränderungen</a:t>
            </a:r>
          </a:p>
          <a:p>
            <a:pPr lvl="1"/>
            <a:r>
              <a:rPr lang="en-US" altLang="de-DE" dirty="0"/>
              <a:t>Reengineering von </a:t>
            </a:r>
            <a:r>
              <a:rPr lang="en-US" altLang="de-DE" dirty="0" err="1" smtClean="0"/>
              <a:t>Geschäftsprozessen</a:t>
            </a:r>
            <a:r>
              <a:rPr lang="en-US" altLang="de-DE" dirty="0" smtClean="0"/>
              <a:t> (Business Process Reengineering)</a:t>
            </a:r>
          </a:p>
          <a:p>
            <a:pPr lvl="1"/>
            <a:r>
              <a:rPr lang="de-DE" altLang="de-DE" b="1" dirty="0"/>
              <a:t>Geschäftsprozess- </a:t>
            </a:r>
            <a:r>
              <a:rPr lang="de-DE" altLang="de-DE" b="1" dirty="0" smtClean="0"/>
              <a:t>und Qualitätsmanagement </a:t>
            </a:r>
            <a:r>
              <a:rPr lang="de-DE" altLang="de-DE" b="1" dirty="0"/>
              <a:t>(</a:t>
            </a:r>
            <a:r>
              <a:rPr lang="de-DE" altLang="de-DE" b="1" dirty="0" smtClean="0"/>
              <a:t>Total Quality </a:t>
            </a:r>
            <a:r>
              <a:rPr lang="de-DE" altLang="de-DE" b="1" dirty="0"/>
              <a:t>Management, Six Sigma)</a:t>
            </a:r>
          </a:p>
          <a:p>
            <a:r>
              <a:rPr lang="de-DE" altLang="de-DE" dirty="0" smtClean="0"/>
              <a:t>Systementwicklung – Überblick</a:t>
            </a:r>
          </a:p>
          <a:p>
            <a:r>
              <a:rPr lang="de-DE" altLang="de-DE" dirty="0" smtClean="0"/>
              <a:t>Alternative Ansätze für die Systementwicklung</a:t>
            </a:r>
          </a:p>
          <a:p>
            <a:r>
              <a:rPr lang="de-DE" altLang="de-DE" dirty="0" smtClean="0"/>
              <a:t>Modellierungsansätze zur Unterstützung der Systementwicklung </a:t>
            </a:r>
          </a:p>
          <a:p>
            <a:r>
              <a:rPr lang="de-DE" altLang="de-DE" dirty="0" smtClean="0"/>
              <a:t>Herausforderungen bei Systementwicklung und</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a:xfrm>
            <a:off x="360363" y="1172918"/>
            <a:ext cx="8234362" cy="307777"/>
          </a:xfrm>
        </p:spPr>
        <p:txBody>
          <a:bodyPr/>
          <a:lstStyle/>
          <a:p>
            <a:r>
              <a:rPr lang="de-DE" dirty="0"/>
              <a:t>Kapitel </a:t>
            </a:r>
            <a:r>
              <a:rPr lang="de-DE" dirty="0" smtClean="0"/>
              <a:t>14</a:t>
            </a:r>
            <a:endParaRPr lang="de-DE" dirty="0"/>
          </a:p>
        </p:txBody>
      </p:sp>
    </p:spTree>
    <p:extLst>
      <p:ext uri="{BB962C8B-B14F-4D97-AF65-F5344CB8AC3E}">
        <p14:creationId xmlns:p14="http://schemas.microsoft.com/office/powerpoint/2010/main" val="308282555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de-DE" altLang="de-DE" smtClean="0"/>
              <a:t>Geschäftsprozess- und Qualitätsmanagement</a:t>
            </a:r>
            <a:br>
              <a:rPr lang="de-DE" altLang="de-DE" smtClean="0"/>
            </a:br>
            <a:r>
              <a:rPr lang="de-DE" altLang="de-DE" smtClean="0"/>
              <a:t>(Total Quality Management, Six Sigma)</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43</a:t>
            </a:fld>
            <a:endParaRPr lang="en-US" dirty="0"/>
          </a:p>
        </p:txBody>
      </p:sp>
      <p:sp>
        <p:nvSpPr>
          <p:cNvPr id="56323" name="Rectangle 3"/>
          <p:cNvSpPr>
            <a:spLocks noGrp="1"/>
          </p:cNvSpPr>
          <p:nvPr>
            <p:ph sz="quarter" idx="12"/>
          </p:nvPr>
        </p:nvSpPr>
        <p:spPr>
          <a:xfrm>
            <a:off x="365124" y="1608138"/>
            <a:ext cx="8352155" cy="4589462"/>
          </a:xfrm>
        </p:spPr>
        <p:txBody>
          <a:bodyPr/>
          <a:lstStyle/>
          <a:p>
            <a:r>
              <a:rPr lang="de-DE" altLang="de-DE" dirty="0" smtClean="0"/>
              <a:t>Reengineering ist im Wesentlichen ein einmaliger Aufwand, um </a:t>
            </a:r>
            <a:r>
              <a:rPr lang="de-DE" altLang="de-DE" dirty="0" smtClean="0"/>
              <a:t>(einige wenige) strategische </a:t>
            </a:r>
            <a:r>
              <a:rPr lang="de-DE" altLang="de-DE" dirty="0" smtClean="0"/>
              <a:t>Geschäftsprozesse radikal zu verändern</a:t>
            </a:r>
          </a:p>
          <a:p>
            <a:pPr lvl="1"/>
            <a:r>
              <a:rPr lang="de-DE" altLang="de-DE" dirty="0" smtClean="0"/>
              <a:t>in der Regel kostspielig</a:t>
            </a:r>
          </a:p>
          <a:p>
            <a:pPr lvl="1"/>
            <a:r>
              <a:rPr lang="de-DE" altLang="de-DE" dirty="0" smtClean="0"/>
              <a:t>stören den Ablauf im Unternehmen</a:t>
            </a:r>
          </a:p>
          <a:p>
            <a:r>
              <a:rPr lang="de-DE" altLang="de-DE" dirty="0" smtClean="0"/>
              <a:t>Geschäftsprozessmanagement und Qualitätsverbesserungsprogramme ermöglichen inkrementelle und eher stetige Änderungen vieler / aller Geschäftsprozesse</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361082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de-DE" altLang="de-DE" smtClean="0"/>
              <a:t>Geschäftsprozessmanagement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44</a:t>
            </a:fld>
            <a:endParaRPr lang="en-US" dirty="0"/>
          </a:p>
        </p:txBody>
      </p:sp>
      <p:sp>
        <p:nvSpPr>
          <p:cNvPr id="57347" name="Rectangle 3"/>
          <p:cNvSpPr>
            <a:spLocks noGrp="1"/>
          </p:cNvSpPr>
          <p:nvPr>
            <p:ph sz="quarter" idx="12"/>
          </p:nvPr>
        </p:nvSpPr>
        <p:spPr/>
        <p:txBody>
          <a:bodyPr>
            <a:normAutofit fontScale="92500" lnSpcReduction="20000"/>
          </a:bodyPr>
          <a:lstStyle/>
          <a:p>
            <a:r>
              <a:rPr lang="de-DE" altLang="de-DE" smtClean="0"/>
              <a:t>Unternehmen sind mit prozessabhängigen Probleme konfrontiert</a:t>
            </a:r>
          </a:p>
          <a:p>
            <a:r>
              <a:rPr lang="de-DE" altLang="de-DE" smtClean="0"/>
              <a:t>Geschäftsprozessmanagement ermöglicht es Unternehmen, inkrementelle Prozessänderungen vorzunehmen, die in vielen Geschäftsbereichen gleichzeitig anfallen</a:t>
            </a:r>
          </a:p>
          <a:p>
            <a:r>
              <a:rPr lang="de-DE" altLang="de-DE" smtClean="0"/>
              <a:t>Geschäftsprozessmanagement beinhaltet</a:t>
            </a:r>
          </a:p>
          <a:p>
            <a:pPr lvl="1"/>
            <a:r>
              <a:rPr lang="de-DE" altLang="de-DE" smtClean="0"/>
              <a:t>Workflow-Management</a:t>
            </a:r>
          </a:p>
          <a:p>
            <a:pPr lvl="1"/>
            <a:r>
              <a:rPr lang="de-DE" altLang="de-DE" smtClean="0"/>
              <a:t>Geschäftsprozessmodellierung</a:t>
            </a:r>
          </a:p>
          <a:p>
            <a:pPr lvl="1"/>
            <a:r>
              <a:rPr lang="de-DE" altLang="de-DE" smtClean="0"/>
              <a:t>Qualitätsmanagement und Änderungsmanagement</a:t>
            </a:r>
          </a:p>
          <a:p>
            <a:pPr lvl="1"/>
            <a:r>
              <a:rPr lang="de-DE" altLang="de-DE" smtClean="0"/>
              <a:t>Werkzeuge für die standardisierte Neueinrichtung der Geschäftsprozesse</a:t>
            </a:r>
          </a:p>
          <a:p>
            <a:pPr lvl="1"/>
            <a:r>
              <a:rPr lang="de-DE" altLang="de-DE" smtClean="0"/>
              <a:t>Überwachung und Analyse von Prozessen</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1074698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r>
              <a:rPr lang="en-US" altLang="de-DE" smtClean="0"/>
              <a:t>Total Quality Management und Six Sigma</a:t>
            </a:r>
            <a:endParaRPr lang="de-DE" altLang="de-DE"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45</a:t>
            </a:fld>
            <a:endParaRPr lang="en-US" dirty="0"/>
          </a:p>
        </p:txBody>
      </p:sp>
      <p:sp>
        <p:nvSpPr>
          <p:cNvPr id="58371" name="Rectangle 3"/>
          <p:cNvSpPr>
            <a:spLocks noGrp="1"/>
          </p:cNvSpPr>
          <p:nvPr>
            <p:ph sz="quarter" idx="12"/>
          </p:nvPr>
        </p:nvSpPr>
        <p:spPr/>
        <p:txBody>
          <a:bodyPr/>
          <a:lstStyle/>
          <a:p>
            <a:pPr marL="0" indent="0">
              <a:buNone/>
            </a:pPr>
            <a:r>
              <a:rPr lang="de-DE" altLang="de-DE" dirty="0" smtClean="0"/>
              <a:t>Zwei </a:t>
            </a:r>
            <a:r>
              <a:rPr lang="de-DE" altLang="de-DE" dirty="0" smtClean="0"/>
              <a:t>weit verbreitete </a:t>
            </a:r>
            <a:r>
              <a:rPr lang="de-DE" altLang="de-DE" dirty="0" smtClean="0"/>
              <a:t>Qualitätskonzepte:</a:t>
            </a:r>
            <a:endParaRPr lang="de-DE" altLang="de-DE" dirty="0" smtClean="0"/>
          </a:p>
          <a:p>
            <a:r>
              <a:rPr lang="de-DE" altLang="de-DE" dirty="0" smtClean="0"/>
              <a:t>Total Quality Management (TQM)</a:t>
            </a:r>
          </a:p>
          <a:p>
            <a:pPr lvl="1"/>
            <a:r>
              <a:rPr lang="de-DE" altLang="de-DE" dirty="0" smtClean="0"/>
              <a:t>alle Angestellten und Positionen innerhalb eines  Unternehmens für die Qualität verantwortlich</a:t>
            </a:r>
          </a:p>
          <a:p>
            <a:pPr lvl="1"/>
            <a:r>
              <a:rPr lang="de-DE" altLang="de-DE" dirty="0" smtClean="0"/>
              <a:t>Qualitätskontrolle als eigenständiges Ziel</a:t>
            </a:r>
          </a:p>
          <a:p>
            <a:r>
              <a:rPr lang="de-DE" altLang="de-DE" dirty="0" smtClean="0"/>
              <a:t>Six Sigma</a:t>
            </a:r>
          </a:p>
          <a:p>
            <a:pPr lvl="1"/>
            <a:r>
              <a:rPr lang="de-DE" altLang="de-DE" dirty="0" smtClean="0"/>
              <a:t>Spezielles Qualitätsmaß</a:t>
            </a:r>
          </a:p>
          <a:p>
            <a:pPr lvl="1"/>
            <a:r>
              <a:rPr lang="de-DE" altLang="de-DE" dirty="0" smtClean="0"/>
              <a:t>Six Sigma als Ziel, um eine Menge von Methoden und  Techniken zu implementieren und damit die Qualität zu verbessern und die Kosten zu reduzieren</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4078594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r>
              <a:rPr lang="de-DE" altLang="de-DE" smtClean="0"/>
              <a:t>Total Quality Management (TQM)</a:t>
            </a:r>
          </a:p>
        </p:txBody>
      </p:sp>
      <p:sp>
        <p:nvSpPr>
          <p:cNvPr id="4" name="Foliennummernplatzhalter 3"/>
          <p:cNvSpPr>
            <a:spLocks noGrp="1"/>
          </p:cNvSpPr>
          <p:nvPr>
            <p:ph type="sldNum" sz="quarter" idx="11"/>
          </p:nvPr>
        </p:nvSpPr>
        <p:spPr/>
        <p:txBody>
          <a:bodyPr/>
          <a:lstStyle/>
          <a:p>
            <a:fld id="{0D2F3B65-5D26-4378-875C-153D63999E65}" type="slidenum">
              <a:rPr lang="en-US" smtClean="0"/>
              <a:pPr/>
              <a:t>46</a:t>
            </a:fld>
            <a:endParaRPr lang="en-US" dirty="0"/>
          </a:p>
        </p:txBody>
      </p:sp>
      <p:sp>
        <p:nvSpPr>
          <p:cNvPr id="59395" name="Rectangle 3"/>
          <p:cNvSpPr>
            <a:spLocks noGrp="1"/>
          </p:cNvSpPr>
          <p:nvPr>
            <p:ph sz="quarter" idx="12"/>
          </p:nvPr>
        </p:nvSpPr>
        <p:spPr/>
        <p:txBody>
          <a:bodyPr/>
          <a:lstStyle/>
          <a:p>
            <a:r>
              <a:rPr lang="de-DE" altLang="de-DE" dirty="0" smtClean="0"/>
              <a:t>ein </a:t>
            </a:r>
            <a:r>
              <a:rPr lang="de-DE" altLang="de-DE" dirty="0" smtClean="0"/>
              <a:t>Konzept, die Qualitätskontrolle zu einem Verantwortungsbereich aller Beschäftigten innerhalb eines Unternehmens zu </a:t>
            </a:r>
            <a:r>
              <a:rPr lang="de-DE" altLang="de-DE" dirty="0" smtClean="0"/>
              <a:t>machen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6324770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de-DE" altLang="de-DE" smtClean="0"/>
              <a:t>Six Sigma</a:t>
            </a:r>
          </a:p>
        </p:txBody>
      </p:sp>
      <p:sp>
        <p:nvSpPr>
          <p:cNvPr id="4" name="Foliennummernplatzhalter 3"/>
          <p:cNvSpPr>
            <a:spLocks noGrp="1"/>
          </p:cNvSpPr>
          <p:nvPr>
            <p:ph type="sldNum" sz="quarter" idx="11"/>
          </p:nvPr>
        </p:nvSpPr>
        <p:spPr/>
        <p:txBody>
          <a:bodyPr/>
          <a:lstStyle/>
          <a:p>
            <a:fld id="{0D2F3B65-5D26-4378-875C-153D63999E65}" type="slidenum">
              <a:rPr lang="en-US" smtClean="0"/>
              <a:pPr/>
              <a:t>47</a:t>
            </a:fld>
            <a:endParaRPr lang="en-US" dirty="0"/>
          </a:p>
        </p:txBody>
      </p:sp>
      <p:sp>
        <p:nvSpPr>
          <p:cNvPr id="60419" name="Rectangle 3"/>
          <p:cNvSpPr>
            <a:spLocks noGrp="1"/>
          </p:cNvSpPr>
          <p:nvPr>
            <p:ph sz="quarter" idx="12"/>
          </p:nvPr>
        </p:nvSpPr>
        <p:spPr/>
        <p:txBody>
          <a:bodyPr/>
          <a:lstStyle/>
          <a:p>
            <a:r>
              <a:rPr lang="de-DE" dirty="0" smtClean="0"/>
              <a:t>Bezeichnet </a:t>
            </a:r>
            <a:r>
              <a:rPr lang="de-DE" dirty="0" smtClean="0"/>
              <a:t>zum einen eine Methode des Qualitätsmanagements, zum anderen ein anzustrebendes Qualitätsniveau („3,4 Fehler pro einer Million Fehlermöglichkeiten“). Es wird verwendet, um eine Menge von Methoden und Techniken für die Verbesserung der Qualität und die Reduzierung der Kosten festzulegen.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01554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de-DE" altLang="de-DE" smtClean="0"/>
              <a:t>Wie Informationssysteme  Qualitätsverbesserungen unterstützen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48</a:t>
            </a:fld>
            <a:endParaRPr lang="en-US" dirty="0"/>
          </a:p>
        </p:txBody>
      </p:sp>
      <p:sp>
        <p:nvSpPr>
          <p:cNvPr id="61443" name="Rectangle 3"/>
          <p:cNvSpPr>
            <a:spLocks noGrp="1"/>
          </p:cNvSpPr>
          <p:nvPr>
            <p:ph sz="quarter" idx="12"/>
          </p:nvPr>
        </p:nvSpPr>
        <p:spPr/>
        <p:txBody>
          <a:bodyPr>
            <a:normAutofit lnSpcReduction="10000"/>
          </a:bodyPr>
          <a:lstStyle/>
          <a:p>
            <a:r>
              <a:rPr lang="de-DE" altLang="de-DE" smtClean="0"/>
              <a:t>Vereinfachung des Produkts oder des Produktionsprozesses</a:t>
            </a:r>
          </a:p>
          <a:p>
            <a:r>
              <a:rPr lang="de-DE" altLang="de-DE" smtClean="0"/>
              <a:t>Benchmarking</a:t>
            </a:r>
          </a:p>
          <a:p>
            <a:r>
              <a:rPr lang="de-DE" altLang="de-DE" smtClean="0"/>
              <a:t>Nutzung von Kundenanforderungen als Richtlinie  für die Verbesserung von Produkten und  Dienstleistungen</a:t>
            </a:r>
          </a:p>
          <a:p>
            <a:r>
              <a:rPr lang="de-DE" altLang="de-DE" smtClean="0"/>
              <a:t>Reduzierung der Zykluszeit</a:t>
            </a:r>
          </a:p>
          <a:p>
            <a:r>
              <a:rPr lang="de-DE" altLang="de-DE" smtClean="0"/>
              <a:t>Verbesserung der Qualität und der Genauigkeit des Designs</a:t>
            </a:r>
          </a:p>
          <a:p>
            <a:r>
              <a:rPr lang="de-DE" altLang="de-DE" smtClean="0"/>
              <a:t>Genauigkeitssteigerung der Produktion</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958415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Gegenstand des Kapitels</a:t>
            </a:r>
            <a:endParaRPr lang="de-DE" dirty="0"/>
          </a:p>
        </p:txBody>
      </p:sp>
      <p:sp>
        <p:nvSpPr>
          <p:cNvPr id="5" name="Foliennummernplatzhalter 4"/>
          <p:cNvSpPr>
            <a:spLocks noGrp="1"/>
          </p:cNvSpPr>
          <p:nvPr>
            <p:ph type="sldNum" sz="quarter" idx="11"/>
          </p:nvPr>
        </p:nvSpPr>
        <p:spPr/>
        <p:txBody>
          <a:bodyPr/>
          <a:lstStyle/>
          <a:p>
            <a:fld id="{0D2F3B65-5D26-4378-875C-153D63999E65}" type="slidenum">
              <a:rPr lang="en-US" smtClean="0"/>
              <a:pPr/>
              <a:t>4</a:t>
            </a:fld>
            <a:endParaRPr lang="en-US" dirty="0"/>
          </a:p>
        </p:txBody>
      </p:sp>
      <p:sp>
        <p:nvSpPr>
          <p:cNvPr id="22531" name="Rectangle 3"/>
          <p:cNvSpPr>
            <a:spLocks noGrp="1" noChangeArrowheads="1"/>
          </p:cNvSpPr>
          <p:nvPr>
            <p:ph sz="quarter" idx="12"/>
          </p:nvPr>
        </p:nvSpPr>
        <p:spPr/>
        <p:txBody>
          <a:bodyPr/>
          <a:lstStyle/>
          <a:p>
            <a:r>
              <a:rPr lang="de-DE" altLang="de-DE" smtClean="0"/>
              <a:t>Konzeption und Entwicklung von (neuen) Informationssystemen</a:t>
            </a:r>
          </a:p>
          <a:p>
            <a:r>
              <a:rPr lang="de-DE" altLang="de-DE" smtClean="0"/>
              <a:t>Beschreibung der Entwicklungsaktivitäten für das Kernsystem</a:t>
            </a:r>
          </a:p>
          <a:p>
            <a:r>
              <a:rPr lang="de-DE" altLang="de-DE" smtClean="0"/>
              <a:t>Verknüpfung des neuen Systems mit Geschäftsplan und Informationsanforderungen des Unternehmens</a:t>
            </a:r>
          </a:p>
          <a:p>
            <a:r>
              <a:rPr lang="de-DE" altLang="de-DE" smtClean="0"/>
              <a:t>Zentrale Managementfelder bei der Einführung und dem Einsatz von Informationssystemen</a:t>
            </a:r>
            <a:endParaRPr lang="de-DE" altLang="de-DE" dirty="0" smtClean="0"/>
          </a:p>
        </p:txBody>
      </p:sp>
      <p:sp>
        <p:nvSpPr>
          <p:cNvPr id="11" name="Untertitel 10"/>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3701742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de-DE" altLang="de-DE" smtClean="0"/>
              <a:t>Benchmarking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49</a:t>
            </a:fld>
            <a:endParaRPr lang="en-US" dirty="0"/>
          </a:p>
        </p:txBody>
      </p:sp>
      <p:sp>
        <p:nvSpPr>
          <p:cNvPr id="62467" name="Rectangle 3"/>
          <p:cNvSpPr>
            <a:spLocks noGrp="1"/>
          </p:cNvSpPr>
          <p:nvPr>
            <p:ph sz="quarter" idx="12"/>
          </p:nvPr>
        </p:nvSpPr>
        <p:spPr/>
        <p:txBody>
          <a:bodyPr/>
          <a:lstStyle/>
          <a:p>
            <a:r>
              <a:rPr lang="de-DE" altLang="de-DE" dirty="0" smtClean="0"/>
              <a:t>Einrichtung strenger Standards für Produkte, Dienstleistungen oder Aktivitäten und Bewertung der Leistung eines Unternehmens anhand dieser </a:t>
            </a:r>
            <a:r>
              <a:rPr lang="de-DE" altLang="de-DE" dirty="0" smtClean="0"/>
              <a:t>Standards</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5861400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50</a:t>
            </a:fld>
            <a:endParaRPr lang="en-US" dirty="0"/>
          </a:p>
        </p:txBody>
      </p:sp>
      <p:sp>
        <p:nvSpPr>
          <p:cNvPr id="63491" name="Rectangle 3"/>
          <p:cNvSpPr>
            <a:spLocks noGrp="1" noChangeArrowheads="1"/>
          </p:cNvSpPr>
          <p:nvPr>
            <p:ph sz="quarter" idx="12"/>
          </p:nvPr>
        </p:nvSpPr>
        <p:spPr/>
        <p:txBody>
          <a:bodyPr>
            <a:normAutofit fontScale="85000" lnSpcReduction="20000"/>
          </a:bodyPr>
          <a:lstStyle/>
          <a:p>
            <a:r>
              <a:rPr lang="de-DE" altLang="de-DE" dirty="0" smtClean="0"/>
              <a:t>Informationssysteme als Ergebnis einer geplanten Umgestaltung der Organisation</a:t>
            </a:r>
          </a:p>
          <a:p>
            <a:r>
              <a:rPr lang="de-DE" altLang="de-DE" b="1" dirty="0" smtClean="0"/>
              <a:t>Systementwicklung – Überblick</a:t>
            </a:r>
          </a:p>
          <a:p>
            <a:pPr lvl="1"/>
            <a:r>
              <a:rPr lang="de-DE" altLang="de-DE" dirty="0" smtClean="0"/>
              <a:t>Systemanalyse</a:t>
            </a:r>
          </a:p>
          <a:p>
            <a:pPr lvl="1"/>
            <a:r>
              <a:rPr lang="de-DE" altLang="de-DE" dirty="0" smtClean="0"/>
              <a:t>Systementwurf</a:t>
            </a:r>
          </a:p>
          <a:p>
            <a:pPr lvl="1"/>
            <a:r>
              <a:rPr lang="de-DE" altLang="de-DE" dirty="0" smtClean="0"/>
              <a:t>Vervollständigung des Systementwicklungsprozesses</a:t>
            </a:r>
          </a:p>
          <a:p>
            <a:r>
              <a:rPr lang="de-DE" altLang="de-DE" dirty="0" smtClean="0"/>
              <a:t>Alternative Ansätze für die Systementwicklung</a:t>
            </a:r>
          </a:p>
          <a:p>
            <a:r>
              <a:rPr lang="de-DE" altLang="de-DE" dirty="0" smtClean="0"/>
              <a:t>Modellierungsansätze zur Unterstützung der Systementwicklung </a:t>
            </a:r>
          </a:p>
          <a:p>
            <a:r>
              <a:rPr lang="de-DE" altLang="de-DE" dirty="0" smtClean="0"/>
              <a:t>Herausforderungen bei Systementwicklung und</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27303478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de-DE" altLang="de-DE" smtClean="0"/>
              <a:t>Motivation und Bedeutung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51</a:t>
            </a:fld>
            <a:endParaRPr lang="en-US" dirty="0"/>
          </a:p>
        </p:txBody>
      </p:sp>
      <p:sp>
        <p:nvSpPr>
          <p:cNvPr id="64515" name="Rectangle 3"/>
          <p:cNvSpPr>
            <a:spLocks noGrp="1"/>
          </p:cNvSpPr>
          <p:nvPr>
            <p:ph sz="quarter" idx="12"/>
          </p:nvPr>
        </p:nvSpPr>
        <p:spPr/>
        <p:txBody>
          <a:bodyPr>
            <a:normAutofit lnSpcReduction="10000"/>
          </a:bodyPr>
          <a:lstStyle/>
          <a:p>
            <a:r>
              <a:rPr lang="de-DE" altLang="de-DE" smtClean="0"/>
              <a:t>Informationssysteme sind Ergebnisse von Problemlösungsprozessen in Unternehmen</a:t>
            </a:r>
          </a:p>
          <a:p>
            <a:r>
              <a:rPr lang="de-DE" altLang="de-DE" smtClean="0"/>
              <a:t>Systementwicklung ist die Erstellung eines neuen  Informationssystems für ein Problem oder für eine Geschäftsmöglichkeit und besteht aus:</a:t>
            </a:r>
          </a:p>
          <a:p>
            <a:pPr lvl="1"/>
            <a:r>
              <a:rPr lang="de-DE" altLang="de-DE" smtClean="0"/>
              <a:t>Systemanalyse,</a:t>
            </a:r>
          </a:p>
          <a:p>
            <a:pPr lvl="1"/>
            <a:r>
              <a:rPr lang="de-DE" altLang="de-DE" smtClean="0"/>
              <a:t>Systementwurf,</a:t>
            </a:r>
          </a:p>
          <a:p>
            <a:pPr lvl="1"/>
            <a:r>
              <a:rPr lang="de-DE" altLang="de-DE" smtClean="0"/>
              <a:t>Programmierung,</a:t>
            </a:r>
          </a:p>
          <a:p>
            <a:pPr lvl="1"/>
            <a:r>
              <a:rPr lang="de-DE" altLang="de-DE" smtClean="0"/>
              <a:t>Test,</a:t>
            </a:r>
          </a:p>
          <a:p>
            <a:pPr lvl="1"/>
            <a:r>
              <a:rPr lang="de-DE" altLang="de-DE" smtClean="0"/>
              <a:t>Migration sowie </a:t>
            </a:r>
          </a:p>
          <a:p>
            <a:pPr lvl="1"/>
            <a:r>
              <a:rPr lang="de-DE" altLang="de-DE" smtClean="0"/>
              <a:t>Produktion und Wartung </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558275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de-DE" altLang="de-DE" smtClean="0"/>
              <a:t>Systementwicklung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52</a:t>
            </a:fld>
            <a:endParaRPr lang="en-US" dirty="0"/>
          </a:p>
        </p:txBody>
      </p:sp>
      <p:sp>
        <p:nvSpPr>
          <p:cNvPr id="65539" name="Rectangle 3"/>
          <p:cNvSpPr>
            <a:spLocks noGrp="1"/>
          </p:cNvSpPr>
          <p:nvPr>
            <p:ph sz="quarter" idx="12"/>
          </p:nvPr>
        </p:nvSpPr>
        <p:spPr/>
        <p:txBody>
          <a:bodyPr/>
          <a:lstStyle/>
          <a:p>
            <a:r>
              <a:rPr lang="de-DE" altLang="de-DE" dirty="0" smtClean="0"/>
              <a:t>Aktivitäten</a:t>
            </a:r>
            <a:r>
              <a:rPr lang="de-DE" altLang="de-DE" dirty="0" smtClean="0"/>
              <a:t>, die für die Neu- oder Weiterentwicklung eines Informationssystems eine Rolle </a:t>
            </a:r>
            <a:r>
              <a:rPr lang="de-DE" altLang="de-DE" dirty="0" smtClean="0"/>
              <a:t>spielen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7211679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de-DE" altLang="de-DE" smtClean="0"/>
              <a:t>Software-Engineering</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53</a:t>
            </a:fld>
            <a:endParaRPr lang="en-US" dirty="0"/>
          </a:p>
        </p:txBody>
      </p:sp>
      <p:sp>
        <p:nvSpPr>
          <p:cNvPr id="65539" name="Rectangle 3"/>
          <p:cNvSpPr>
            <a:spLocks noGrp="1"/>
          </p:cNvSpPr>
          <p:nvPr>
            <p:ph sz="quarter" idx="12"/>
          </p:nvPr>
        </p:nvSpPr>
        <p:spPr/>
        <p:txBody>
          <a:bodyPr/>
          <a:lstStyle/>
          <a:p>
            <a:r>
              <a:rPr lang="de-DE" altLang="de-DE" dirty="0" smtClean="0"/>
              <a:t>systematisches</a:t>
            </a:r>
            <a:r>
              <a:rPr lang="de-DE" altLang="de-DE" dirty="0" smtClean="0"/>
              <a:t>, strukturiertes Vorgehen bei der Entwicklung von Software, bei denen ingenieurmäßige Methoden zum Einsatz </a:t>
            </a:r>
            <a:r>
              <a:rPr lang="de-DE" altLang="de-DE" dirty="0" smtClean="0"/>
              <a:t>kommen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5626587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r>
              <a:rPr lang="de-DE" altLang="de-DE" smtClean="0"/>
              <a:t>Der Systementwicklungsprozess</a:t>
            </a:r>
          </a:p>
        </p:txBody>
      </p:sp>
      <p:sp>
        <p:nvSpPr>
          <p:cNvPr id="5" name="Foliennummernplatzhalter 4"/>
          <p:cNvSpPr>
            <a:spLocks noGrp="1"/>
          </p:cNvSpPr>
          <p:nvPr>
            <p:ph type="sldNum" sz="quarter" idx="11"/>
          </p:nvPr>
        </p:nvSpPr>
        <p:spPr/>
        <p:txBody>
          <a:bodyPr/>
          <a:lstStyle/>
          <a:p>
            <a:fld id="{0D2F3B65-5D26-4378-875C-153D63999E65}" type="slidenum">
              <a:rPr lang="en-US" smtClean="0"/>
              <a:pPr/>
              <a:t>54</a:t>
            </a:fld>
            <a:endParaRPr lang="en-US" dirty="0"/>
          </a:p>
        </p:txBody>
      </p:sp>
      <p:sp>
        <p:nvSpPr>
          <p:cNvPr id="14" name="Untertitel 13"/>
          <p:cNvSpPr>
            <a:spLocks noGrp="1"/>
          </p:cNvSpPr>
          <p:nvPr>
            <p:ph type="subTitle" idx="13"/>
          </p:nvPr>
        </p:nvSpPr>
        <p:spPr/>
        <p:txBody>
          <a:bodyPr/>
          <a:lstStyle/>
          <a:p>
            <a:endParaRPr lang="de-DE"/>
          </a:p>
        </p:txBody>
      </p:sp>
      <p:sp>
        <p:nvSpPr>
          <p:cNvPr id="66564" name="Inhaltsplatzhalter 5"/>
          <p:cNvSpPr>
            <a:spLocks/>
          </p:cNvSpPr>
          <p:nvPr/>
        </p:nvSpPr>
        <p:spPr bwMode="auto">
          <a:xfrm>
            <a:off x="360363" y="6072188"/>
            <a:ext cx="1647084"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n-lt"/>
              </a:rPr>
              <a:t>Abbildung 14.5</a:t>
            </a:r>
          </a:p>
        </p:txBody>
      </p:sp>
      <p:pic>
        <p:nvPicPr>
          <p:cNvPr id="2" name="Grafik 1"/>
          <p:cNvPicPr>
            <a:picLocks noChangeAspect="1"/>
          </p:cNvPicPr>
          <p:nvPr/>
        </p:nvPicPr>
        <p:blipFill>
          <a:blip r:embed="rId2"/>
          <a:stretch>
            <a:fillRect/>
          </a:stretch>
        </p:blipFill>
        <p:spPr>
          <a:xfrm>
            <a:off x="1932834" y="757906"/>
            <a:ext cx="5278333" cy="5314281"/>
          </a:xfrm>
          <a:prstGeom prst="rect">
            <a:avLst/>
          </a:prstGeom>
        </p:spPr>
      </p:pic>
    </p:spTree>
    <p:extLst>
      <p:ext uri="{BB962C8B-B14F-4D97-AF65-F5344CB8AC3E}">
        <p14:creationId xmlns:p14="http://schemas.microsoft.com/office/powerpoint/2010/main" val="289209292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55</a:t>
            </a:fld>
            <a:endParaRPr lang="en-US" dirty="0"/>
          </a:p>
        </p:txBody>
      </p:sp>
      <p:sp>
        <p:nvSpPr>
          <p:cNvPr id="63491" name="Rectangle 3"/>
          <p:cNvSpPr>
            <a:spLocks noGrp="1" noChangeArrowheads="1"/>
          </p:cNvSpPr>
          <p:nvPr>
            <p:ph sz="quarter" idx="12"/>
          </p:nvPr>
        </p:nvSpPr>
        <p:spPr/>
        <p:txBody>
          <a:bodyPr>
            <a:normAutofit fontScale="85000" lnSpcReduction="20000"/>
          </a:bodyPr>
          <a:lstStyle/>
          <a:p>
            <a:r>
              <a:rPr lang="de-DE" altLang="de-DE" dirty="0" smtClean="0"/>
              <a:t>Informationssysteme als Ergebnis einer geplanten Umgestaltung der Organisation</a:t>
            </a:r>
          </a:p>
          <a:p>
            <a:r>
              <a:rPr lang="de-DE" altLang="de-DE" b="1" dirty="0" smtClean="0"/>
              <a:t>Systementwicklung – Überblick</a:t>
            </a:r>
          </a:p>
          <a:p>
            <a:pPr lvl="1"/>
            <a:r>
              <a:rPr lang="de-DE" altLang="de-DE" b="1" dirty="0" smtClean="0"/>
              <a:t>Systemanalyse</a:t>
            </a:r>
          </a:p>
          <a:p>
            <a:pPr lvl="1"/>
            <a:r>
              <a:rPr lang="de-DE" altLang="de-DE" dirty="0" smtClean="0"/>
              <a:t>Systementwurf</a:t>
            </a:r>
          </a:p>
          <a:p>
            <a:pPr lvl="1"/>
            <a:r>
              <a:rPr lang="de-DE" altLang="de-DE" dirty="0" smtClean="0"/>
              <a:t>Vervollständigung des Systementwicklungsprozesses</a:t>
            </a:r>
          </a:p>
          <a:p>
            <a:r>
              <a:rPr lang="de-DE" altLang="de-DE" dirty="0" smtClean="0"/>
              <a:t>Alternative Ansätze für die Systementwicklung</a:t>
            </a:r>
          </a:p>
          <a:p>
            <a:r>
              <a:rPr lang="de-DE" altLang="de-DE" dirty="0" smtClean="0"/>
              <a:t>Modellierungsansätze zur Unterstützung der Systementwicklung </a:t>
            </a:r>
          </a:p>
          <a:p>
            <a:r>
              <a:rPr lang="de-DE" altLang="de-DE" dirty="0" smtClean="0"/>
              <a:t>Herausforderungen bei Systementwicklung und</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186416490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de-DE" altLang="de-DE" smtClean="0"/>
              <a:t>Systemanalyse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56</a:t>
            </a:fld>
            <a:endParaRPr lang="en-US" dirty="0"/>
          </a:p>
        </p:txBody>
      </p:sp>
      <p:sp>
        <p:nvSpPr>
          <p:cNvPr id="67587" name="Rectangle 3"/>
          <p:cNvSpPr>
            <a:spLocks noGrp="1"/>
          </p:cNvSpPr>
          <p:nvPr>
            <p:ph sz="quarter" idx="12"/>
          </p:nvPr>
        </p:nvSpPr>
        <p:spPr/>
        <p:txBody>
          <a:bodyPr/>
          <a:lstStyle/>
          <a:p>
            <a:r>
              <a:rPr lang="de-DE" altLang="de-DE" smtClean="0"/>
              <a:t>Analyse des Problems</a:t>
            </a:r>
          </a:p>
          <a:p>
            <a:pPr lvl="1"/>
            <a:r>
              <a:rPr lang="de-DE" altLang="de-DE" smtClean="0"/>
              <a:t>Definition des Problems</a:t>
            </a:r>
          </a:p>
          <a:p>
            <a:pPr lvl="1"/>
            <a:r>
              <a:rPr lang="de-DE" altLang="de-DE" smtClean="0"/>
              <a:t>Identifizierung der Ursachen</a:t>
            </a:r>
          </a:p>
          <a:p>
            <a:pPr lvl="1"/>
            <a:r>
              <a:rPr lang="de-DE" altLang="de-DE" smtClean="0"/>
              <a:t>Spezifizierung der Lösung </a:t>
            </a:r>
          </a:p>
          <a:p>
            <a:pPr lvl="1"/>
            <a:r>
              <a:rPr lang="de-DE" altLang="de-DE" smtClean="0"/>
              <a:t>Identifizierung der Anforderungen an das neue Informationssystem</a:t>
            </a:r>
          </a:p>
          <a:p>
            <a:r>
              <a:rPr lang="de-DE" altLang="de-DE" smtClean="0"/>
              <a:t>Machbarkeitsstudie</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6059093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r>
              <a:rPr lang="de-DE" altLang="de-DE" dirty="0" smtClean="0"/>
              <a:t>Systemanalyse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57</a:t>
            </a:fld>
            <a:endParaRPr lang="en-US" dirty="0"/>
          </a:p>
        </p:txBody>
      </p:sp>
      <p:sp>
        <p:nvSpPr>
          <p:cNvPr id="68611" name="Rectangle 3"/>
          <p:cNvSpPr>
            <a:spLocks noGrp="1"/>
          </p:cNvSpPr>
          <p:nvPr>
            <p:ph sz="quarter" idx="12"/>
          </p:nvPr>
        </p:nvSpPr>
        <p:spPr/>
        <p:txBody>
          <a:bodyPr/>
          <a:lstStyle/>
          <a:p>
            <a:r>
              <a:rPr lang="de-DE" altLang="de-DE" dirty="0" smtClean="0"/>
              <a:t>die </a:t>
            </a:r>
            <a:r>
              <a:rPr lang="de-DE" altLang="de-DE" dirty="0" smtClean="0"/>
              <a:t>Analyse eines Problems, das das Unternehmen mithilfe eines Informationssystems lösen </a:t>
            </a:r>
            <a:r>
              <a:rPr lang="de-DE" altLang="de-DE" dirty="0" smtClean="0"/>
              <a:t>will</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0451149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r>
              <a:rPr lang="de-DE" altLang="de-DE" smtClean="0"/>
              <a:t>Machbarkeitsstudie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58</a:t>
            </a:fld>
            <a:endParaRPr lang="en-US" dirty="0"/>
          </a:p>
        </p:txBody>
      </p:sp>
      <p:sp>
        <p:nvSpPr>
          <p:cNvPr id="69635" name="Rectangle 3"/>
          <p:cNvSpPr>
            <a:spLocks noGrp="1"/>
          </p:cNvSpPr>
          <p:nvPr>
            <p:ph sz="quarter" idx="12"/>
          </p:nvPr>
        </p:nvSpPr>
        <p:spPr/>
        <p:txBody>
          <a:bodyPr/>
          <a:lstStyle/>
          <a:p>
            <a:r>
              <a:rPr lang="de-DE" altLang="de-DE" dirty="0" smtClean="0"/>
              <a:t>der </a:t>
            </a:r>
            <a:r>
              <a:rPr lang="de-DE" altLang="de-DE" dirty="0" smtClean="0"/>
              <a:t>Teil des Systemanalyseprozesses, in dem festgestellt werden soll, ob die Lösung mithilfe der Ressourcen des Unternehmens sowie angesichts etwaiger Einschränkungen realisierbar </a:t>
            </a:r>
            <a:r>
              <a:rPr lang="de-DE" altLang="de-DE" dirty="0" smtClean="0"/>
              <a:t>ist</a:t>
            </a:r>
            <a:endParaRPr lang="de-DE" altLang="de-DE" dirty="0" smtClean="0"/>
          </a:p>
        </p:txBody>
      </p:sp>
      <p:sp>
        <p:nvSpPr>
          <p:cNvPr id="10" name="Untertitel 9"/>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11396024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de-DE" altLang="de-DE" smtClean="0"/>
              <a:t>Lernziele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5</a:t>
            </a:fld>
            <a:endParaRPr lang="en-US" dirty="0"/>
          </a:p>
        </p:txBody>
      </p:sp>
      <p:sp>
        <p:nvSpPr>
          <p:cNvPr id="24579" name="Rectangle 3"/>
          <p:cNvSpPr>
            <a:spLocks noGrp="1"/>
          </p:cNvSpPr>
          <p:nvPr>
            <p:ph sz="quarter" idx="12"/>
          </p:nvPr>
        </p:nvSpPr>
        <p:spPr/>
        <p:txBody>
          <a:bodyPr/>
          <a:lstStyle/>
          <a:p>
            <a:r>
              <a:rPr lang="de-DE" altLang="de-DE" smtClean="0"/>
              <a:t>Wie kann der Aufbau eines neuen Informationssystems die Arbeitsweise eines Unternehmens verändern?</a:t>
            </a:r>
          </a:p>
          <a:p>
            <a:r>
              <a:rPr lang="de-DE" altLang="de-DE" smtClean="0"/>
              <a:t>Wie kann ein Unternehmen sicherstellen, dass das erstellte neue Informationssystem zu seinem Geschäftsplan passt?</a:t>
            </a:r>
          </a:p>
          <a:p>
            <a:r>
              <a:rPr lang="de-DE" altLang="de-DE" smtClean="0"/>
              <a:t>Welche Schritte sind für den Aufbau eines neuen Informationssystems erforderlich?</a:t>
            </a:r>
          </a:p>
          <a:p>
            <a:r>
              <a:rPr lang="de-DE" altLang="de-DE" smtClean="0"/>
              <a:t>Welche alternativen Methoden gibt es für den Aufbau von Informationssystemen?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5646023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de-DE" altLang="de-DE" smtClean="0"/>
              <a:t>Bestimmung von spezifischen Anforderungen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59</a:t>
            </a:fld>
            <a:endParaRPr lang="en-US" dirty="0"/>
          </a:p>
        </p:txBody>
      </p:sp>
      <p:sp>
        <p:nvSpPr>
          <p:cNvPr id="70659" name="Rectangle 3"/>
          <p:cNvSpPr>
            <a:spLocks noGrp="1"/>
          </p:cNvSpPr>
          <p:nvPr>
            <p:ph sz="quarter" idx="12"/>
          </p:nvPr>
        </p:nvSpPr>
        <p:spPr/>
        <p:txBody>
          <a:bodyPr/>
          <a:lstStyle/>
          <a:p>
            <a:r>
              <a:rPr lang="de-DE" altLang="de-DE" dirty="0" smtClean="0"/>
              <a:t>Anforderungen, die von dem angestrebten Informationssystem erfüllt werden müssen</a:t>
            </a:r>
          </a:p>
          <a:p>
            <a:r>
              <a:rPr lang="de-DE" altLang="de-DE" dirty="0" smtClean="0"/>
              <a:t>Deutlich konkreter als die eher strategisch ausgelegte Anforderungsanalyse der Unternehmensanalyse</a:t>
            </a:r>
          </a:p>
          <a:p>
            <a:pPr lvl="1"/>
            <a:r>
              <a:rPr lang="de-DE" altLang="de-DE" dirty="0" smtClean="0"/>
              <a:t>Informationsanforderungen für ein neues System beschreiben, wer welche Information wo und wann benötigt</a:t>
            </a:r>
          </a:p>
          <a:p>
            <a:pPr lvl="1"/>
            <a:r>
              <a:rPr lang="de-DE" altLang="de-DE" dirty="0" smtClean="0"/>
              <a:t>die </a:t>
            </a:r>
            <a:r>
              <a:rPr lang="de-DE" altLang="de-DE" dirty="0" smtClean="0"/>
              <a:t>Systemanforderungen beschreiben, wie das System seinen Nutzern die Informationen zur Verfügung stellt</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7349375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de-DE" altLang="de-DE" smtClean="0"/>
              <a:t>Informationsanforderung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60</a:t>
            </a:fld>
            <a:endParaRPr lang="en-US" dirty="0"/>
          </a:p>
        </p:txBody>
      </p:sp>
      <p:sp>
        <p:nvSpPr>
          <p:cNvPr id="71683" name="Rectangle 3"/>
          <p:cNvSpPr>
            <a:spLocks noGrp="1"/>
          </p:cNvSpPr>
          <p:nvPr>
            <p:ph sz="quarter" idx="12"/>
          </p:nvPr>
        </p:nvSpPr>
        <p:spPr/>
        <p:txBody>
          <a:bodyPr/>
          <a:lstStyle/>
          <a:p>
            <a:r>
              <a:rPr lang="de-DE" altLang="de-DE" dirty="0" smtClean="0"/>
              <a:t>eine </a:t>
            </a:r>
            <a:r>
              <a:rPr lang="de-DE" altLang="de-DE" dirty="0" smtClean="0"/>
              <a:t>detaillierte Aussage zu den Informationsbedürfnissen, die ein neues System erfüllen muss; sie identifiziert, wer welche Information wo und wann </a:t>
            </a:r>
            <a:r>
              <a:rPr lang="de-DE" altLang="de-DE" dirty="0" smtClean="0"/>
              <a:t>benötigt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5022807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r>
              <a:rPr lang="de-DE" altLang="de-DE" smtClean="0"/>
              <a:t>Systemanforderung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61</a:t>
            </a:fld>
            <a:endParaRPr lang="en-US" dirty="0"/>
          </a:p>
        </p:txBody>
      </p:sp>
      <p:sp>
        <p:nvSpPr>
          <p:cNvPr id="73731" name="Rectangle 3"/>
          <p:cNvSpPr>
            <a:spLocks noGrp="1" noChangeArrowheads="1"/>
          </p:cNvSpPr>
          <p:nvPr>
            <p:ph sz="quarter" idx="12"/>
          </p:nvPr>
        </p:nvSpPr>
        <p:spPr/>
        <p:txBody>
          <a:bodyPr/>
          <a:lstStyle/>
          <a:p>
            <a:r>
              <a:rPr lang="de-DE" altLang="de-DE" dirty="0" smtClean="0"/>
              <a:t>eine </a:t>
            </a:r>
            <a:r>
              <a:rPr lang="de-DE" altLang="de-DE" dirty="0" smtClean="0"/>
              <a:t>detaillierte Aussage dazu, wie sich ein neues  System verhalten muss; sie beschreibt, wie die in  den Informationsanforderungen spezifizierten Informationen bereitgestellt werden </a:t>
            </a:r>
            <a:r>
              <a:rPr lang="de-DE" altLang="de-DE" dirty="0" smtClean="0"/>
              <a:t>müssen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696598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de-DE" altLang="de-DE" smtClean="0"/>
              <a:t>Bestimmung von spezifischen Anforderungen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62</a:t>
            </a:fld>
            <a:endParaRPr lang="en-US" dirty="0"/>
          </a:p>
        </p:txBody>
      </p:sp>
      <p:sp>
        <p:nvSpPr>
          <p:cNvPr id="70659" name="Rectangle 3"/>
          <p:cNvSpPr>
            <a:spLocks noGrp="1"/>
          </p:cNvSpPr>
          <p:nvPr>
            <p:ph sz="quarter" idx="12"/>
          </p:nvPr>
        </p:nvSpPr>
        <p:spPr/>
        <p:txBody>
          <a:bodyPr/>
          <a:lstStyle/>
          <a:p>
            <a:r>
              <a:rPr lang="de-DE" altLang="de-DE" dirty="0" smtClean="0"/>
              <a:t>Alternative Unterteilung der Anforderungen:</a:t>
            </a:r>
          </a:p>
          <a:p>
            <a:pPr lvl="1"/>
            <a:r>
              <a:rPr lang="de-DE" altLang="de-DE" dirty="0" smtClean="0"/>
              <a:t>funktionale </a:t>
            </a:r>
            <a:r>
              <a:rPr lang="de-DE" altLang="de-DE" dirty="0" smtClean="0"/>
              <a:t>Anforderungen:</a:t>
            </a:r>
            <a:br>
              <a:rPr lang="de-DE" altLang="de-DE" dirty="0" smtClean="0"/>
            </a:br>
            <a:r>
              <a:rPr lang="de-DE" altLang="de-DE" dirty="0" smtClean="0"/>
              <a:t>Welche Funktionen muss ein System bereitstellen?</a:t>
            </a:r>
            <a:br>
              <a:rPr lang="de-DE" altLang="de-DE" dirty="0" smtClean="0"/>
            </a:br>
            <a:r>
              <a:rPr lang="de-DE" altLang="de-DE" dirty="0" smtClean="0"/>
              <a:t>(„Wird Bestellung gewählt, öffnet sich das Formular für die Auswahl des Zahlungsmittels.“)</a:t>
            </a:r>
          </a:p>
          <a:p>
            <a:pPr lvl="1"/>
            <a:r>
              <a:rPr lang="de-DE" altLang="de-DE" dirty="0" smtClean="0"/>
              <a:t>nicht-funktionale </a:t>
            </a:r>
            <a:r>
              <a:rPr lang="de-DE" altLang="de-DE" dirty="0" smtClean="0"/>
              <a:t>Anforderungen (Qualitätsanforderungen):</a:t>
            </a:r>
            <a:br>
              <a:rPr lang="de-DE" altLang="de-DE" dirty="0" smtClean="0"/>
            </a:br>
            <a:r>
              <a:rPr lang="de-DE" altLang="de-DE" dirty="0" smtClean="0"/>
              <a:t>Legen die Eigenschaften eines Systems fest.</a:t>
            </a:r>
            <a:br>
              <a:rPr lang="de-DE" altLang="de-DE" dirty="0" smtClean="0"/>
            </a:br>
            <a:r>
              <a:rPr lang="de-DE" altLang="de-DE" dirty="0" smtClean="0"/>
              <a:t>(„Die Seite muss innerhalb von 0,3 Sekunden angezeigt werden.“)</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2870253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63</a:t>
            </a:fld>
            <a:endParaRPr lang="en-US" dirty="0"/>
          </a:p>
        </p:txBody>
      </p:sp>
      <p:sp>
        <p:nvSpPr>
          <p:cNvPr id="63491" name="Rectangle 3"/>
          <p:cNvSpPr>
            <a:spLocks noGrp="1" noChangeArrowheads="1"/>
          </p:cNvSpPr>
          <p:nvPr>
            <p:ph sz="quarter" idx="12"/>
          </p:nvPr>
        </p:nvSpPr>
        <p:spPr/>
        <p:txBody>
          <a:bodyPr>
            <a:normAutofit fontScale="85000" lnSpcReduction="20000"/>
          </a:bodyPr>
          <a:lstStyle/>
          <a:p>
            <a:r>
              <a:rPr lang="de-DE" altLang="de-DE" dirty="0" smtClean="0"/>
              <a:t>Informationssysteme als Ergebnis einer geplanten Umgestaltung der Organisation</a:t>
            </a:r>
          </a:p>
          <a:p>
            <a:r>
              <a:rPr lang="de-DE" altLang="de-DE" b="1" dirty="0" smtClean="0"/>
              <a:t>Systementwicklung – Überblick</a:t>
            </a:r>
          </a:p>
          <a:p>
            <a:pPr lvl="1"/>
            <a:r>
              <a:rPr lang="de-DE" altLang="de-DE" dirty="0" smtClean="0"/>
              <a:t>Systemanalyse</a:t>
            </a:r>
          </a:p>
          <a:p>
            <a:pPr lvl="1"/>
            <a:r>
              <a:rPr lang="de-DE" altLang="de-DE" b="1" dirty="0" smtClean="0"/>
              <a:t>Systementwurf</a:t>
            </a:r>
          </a:p>
          <a:p>
            <a:pPr lvl="1"/>
            <a:r>
              <a:rPr lang="de-DE" altLang="de-DE" dirty="0" smtClean="0"/>
              <a:t>Vervollständigung des Systementwicklungsprozesses</a:t>
            </a:r>
          </a:p>
          <a:p>
            <a:r>
              <a:rPr lang="de-DE" altLang="de-DE" dirty="0" smtClean="0"/>
              <a:t>Alternative Ansätze für die Systementwicklung</a:t>
            </a:r>
          </a:p>
          <a:p>
            <a:r>
              <a:rPr lang="de-DE" altLang="de-DE" dirty="0" smtClean="0"/>
              <a:t>Modellierungsansätze zur Unterstützung der Systementwicklung </a:t>
            </a:r>
          </a:p>
          <a:p>
            <a:r>
              <a:rPr lang="de-DE" altLang="de-DE" dirty="0" smtClean="0"/>
              <a:t>Herausforderungen bei Systementwicklung und</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50761682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de-DE" altLang="de-DE" smtClean="0"/>
              <a:t>Systementwurf</a:t>
            </a:r>
          </a:p>
        </p:txBody>
      </p:sp>
      <p:sp>
        <p:nvSpPr>
          <p:cNvPr id="4" name="Foliennummernplatzhalter 3"/>
          <p:cNvSpPr>
            <a:spLocks noGrp="1"/>
          </p:cNvSpPr>
          <p:nvPr>
            <p:ph type="sldNum" sz="quarter" idx="11"/>
          </p:nvPr>
        </p:nvSpPr>
        <p:spPr/>
        <p:txBody>
          <a:bodyPr/>
          <a:lstStyle/>
          <a:p>
            <a:fld id="{0D2F3B65-5D26-4378-875C-153D63999E65}" type="slidenum">
              <a:rPr lang="en-US" smtClean="0"/>
              <a:pPr/>
              <a:t>64</a:t>
            </a:fld>
            <a:endParaRPr lang="en-US" dirty="0"/>
          </a:p>
        </p:txBody>
      </p:sp>
      <p:sp>
        <p:nvSpPr>
          <p:cNvPr id="72707" name="Rectangle 3"/>
          <p:cNvSpPr>
            <a:spLocks noGrp="1"/>
          </p:cNvSpPr>
          <p:nvPr>
            <p:ph sz="quarter" idx="12"/>
          </p:nvPr>
        </p:nvSpPr>
        <p:spPr/>
        <p:txBody>
          <a:bodyPr/>
          <a:lstStyle/>
          <a:p>
            <a:r>
              <a:rPr lang="de-DE" altLang="de-DE" dirty="0" smtClean="0"/>
              <a:t>Systementwurf zeigt, wie das System die Ziele realisiert</a:t>
            </a:r>
          </a:p>
          <a:p>
            <a:r>
              <a:rPr lang="de-DE" altLang="de-DE" dirty="0" smtClean="0"/>
              <a:t>allgemeiner </a:t>
            </a:r>
            <a:r>
              <a:rPr lang="de-DE" altLang="de-DE" dirty="0" smtClean="0"/>
              <a:t>Plan/Modell des Systems</a:t>
            </a:r>
          </a:p>
          <a:p>
            <a:r>
              <a:rPr lang="de-DE" altLang="de-DE" dirty="0" smtClean="0"/>
              <a:t>Systemdesigner sammelt die Spezifikationen für alle während der Systemanalyse identifizierten Funktionen. Diese  Spezifikationen sollten für alle managementbedingten, organisatorischen und technischen Komponenten des neuen Informationssystems gültig sein.</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9109831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de-DE" altLang="de-DE" smtClean="0"/>
              <a:t>Systementwurf</a:t>
            </a:r>
          </a:p>
        </p:txBody>
      </p:sp>
      <p:sp>
        <p:nvSpPr>
          <p:cNvPr id="4" name="Foliennummernplatzhalter 3"/>
          <p:cNvSpPr>
            <a:spLocks noGrp="1"/>
          </p:cNvSpPr>
          <p:nvPr>
            <p:ph type="sldNum" sz="quarter" idx="11"/>
          </p:nvPr>
        </p:nvSpPr>
        <p:spPr/>
        <p:txBody>
          <a:bodyPr/>
          <a:lstStyle/>
          <a:p>
            <a:fld id="{0D2F3B65-5D26-4378-875C-153D63999E65}" type="slidenum">
              <a:rPr lang="en-US" smtClean="0"/>
              <a:pPr/>
              <a:t>65</a:t>
            </a:fld>
            <a:endParaRPr lang="en-US" dirty="0"/>
          </a:p>
        </p:txBody>
      </p:sp>
      <p:sp>
        <p:nvSpPr>
          <p:cNvPr id="74755" name="Rectangle 3"/>
          <p:cNvSpPr>
            <a:spLocks noGrp="1"/>
          </p:cNvSpPr>
          <p:nvPr>
            <p:ph sz="quarter" idx="12"/>
          </p:nvPr>
        </p:nvSpPr>
        <p:spPr/>
        <p:txBody>
          <a:bodyPr/>
          <a:lstStyle/>
          <a:p>
            <a:r>
              <a:rPr lang="de-DE" altLang="de-DE" smtClean="0"/>
              <a:t>Details, wie ein System die bei der Systemanalyse ermittelten Anforderungen erfüllt. Der Systementwurf ebnet den Weg von fachlichen Anforderungen zur technischen Umsetzung.</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6164973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r>
              <a:rPr lang="de-DE" altLang="de-DE" smtClean="0"/>
              <a:t>Rolle der Endbenutzer</a:t>
            </a:r>
          </a:p>
        </p:txBody>
      </p:sp>
      <p:sp>
        <p:nvSpPr>
          <p:cNvPr id="4" name="Foliennummernplatzhalter 3"/>
          <p:cNvSpPr>
            <a:spLocks noGrp="1"/>
          </p:cNvSpPr>
          <p:nvPr>
            <p:ph type="sldNum" sz="quarter" idx="11"/>
          </p:nvPr>
        </p:nvSpPr>
        <p:spPr/>
        <p:txBody>
          <a:bodyPr/>
          <a:lstStyle/>
          <a:p>
            <a:fld id="{0D2F3B65-5D26-4378-875C-153D63999E65}" type="slidenum">
              <a:rPr lang="en-US" smtClean="0"/>
              <a:pPr/>
              <a:t>66</a:t>
            </a:fld>
            <a:endParaRPr lang="en-US" dirty="0"/>
          </a:p>
        </p:txBody>
      </p:sp>
      <p:sp>
        <p:nvSpPr>
          <p:cNvPr id="76803" name="Rectangle 3"/>
          <p:cNvSpPr>
            <a:spLocks noGrp="1"/>
          </p:cNvSpPr>
          <p:nvPr>
            <p:ph sz="quarter" idx="12"/>
          </p:nvPr>
        </p:nvSpPr>
        <p:spPr/>
        <p:txBody>
          <a:bodyPr/>
          <a:lstStyle/>
          <a:p>
            <a:r>
              <a:rPr lang="de-DE" altLang="de-DE" dirty="0" smtClean="0"/>
              <a:t>Anforderungen der Benutzer steuern den gesamten Vorgang der Systementwicklung</a:t>
            </a:r>
          </a:p>
          <a:p>
            <a:r>
              <a:rPr lang="de-DE" altLang="de-DE" dirty="0" smtClean="0"/>
              <a:t>Mitarbeit am Entwurf erhöht das Verständnis und die Akzeptanz des Systems durch die Benutzer und reduziert Probleme</a:t>
            </a:r>
          </a:p>
          <a:p>
            <a:r>
              <a:rPr lang="de-DE" altLang="de-DE" dirty="0" smtClean="0"/>
              <a:t>Kontakt zu den Benutzern unverzichtbar für Entwickler</a:t>
            </a:r>
          </a:p>
          <a:p>
            <a:r>
              <a:rPr lang="de-DE" altLang="de-DE" dirty="0" smtClean="0"/>
              <a:t>unzureichende </a:t>
            </a:r>
            <a:r>
              <a:rPr lang="de-DE" altLang="de-DE" dirty="0" smtClean="0"/>
              <a:t>Einbindung der Benutzer in den Entwurfsprozess ist eine der Hauptursachen für  das Scheitern eines Informationssystems</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9356183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67</a:t>
            </a:fld>
            <a:endParaRPr lang="en-US" dirty="0"/>
          </a:p>
        </p:txBody>
      </p:sp>
      <p:sp>
        <p:nvSpPr>
          <p:cNvPr id="63491" name="Rectangle 3"/>
          <p:cNvSpPr>
            <a:spLocks noGrp="1" noChangeArrowheads="1"/>
          </p:cNvSpPr>
          <p:nvPr>
            <p:ph sz="quarter" idx="12"/>
          </p:nvPr>
        </p:nvSpPr>
        <p:spPr/>
        <p:txBody>
          <a:bodyPr>
            <a:normAutofit fontScale="85000" lnSpcReduction="20000"/>
          </a:bodyPr>
          <a:lstStyle/>
          <a:p>
            <a:r>
              <a:rPr lang="de-DE" altLang="de-DE" dirty="0" smtClean="0"/>
              <a:t>Informationssysteme als Ergebnis einer geplanten Umgestaltung der Organisation</a:t>
            </a:r>
          </a:p>
          <a:p>
            <a:r>
              <a:rPr lang="de-DE" altLang="de-DE" b="1" dirty="0" smtClean="0"/>
              <a:t>Systementwicklung – Überblick</a:t>
            </a:r>
          </a:p>
          <a:p>
            <a:pPr lvl="1"/>
            <a:r>
              <a:rPr lang="de-DE" altLang="de-DE" dirty="0" smtClean="0"/>
              <a:t>Systemanalyse</a:t>
            </a:r>
          </a:p>
          <a:p>
            <a:pPr lvl="1"/>
            <a:r>
              <a:rPr lang="de-DE" altLang="de-DE" dirty="0" smtClean="0"/>
              <a:t>Systementwurf</a:t>
            </a:r>
          </a:p>
          <a:p>
            <a:pPr lvl="1"/>
            <a:r>
              <a:rPr lang="de-DE" altLang="de-DE" b="1" dirty="0" smtClean="0"/>
              <a:t>Vervollständigung des Systementwicklungsprozesses</a:t>
            </a:r>
          </a:p>
          <a:p>
            <a:r>
              <a:rPr lang="de-DE" altLang="de-DE" dirty="0" smtClean="0"/>
              <a:t>Alternative Ansätze für die Systementwicklung</a:t>
            </a:r>
          </a:p>
          <a:p>
            <a:r>
              <a:rPr lang="de-DE" altLang="de-DE" dirty="0" smtClean="0"/>
              <a:t>Modellierungsansätze zur Unterstützung der Systementwicklung </a:t>
            </a:r>
          </a:p>
          <a:p>
            <a:r>
              <a:rPr lang="de-DE" altLang="de-DE" dirty="0" smtClean="0"/>
              <a:t>Herausforderungen bei Systementwicklung und</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193464339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a:lstStyle/>
          <a:p>
            <a:r>
              <a:rPr lang="de-DE" altLang="de-DE" smtClean="0"/>
              <a:t>Vervollständigung des </a:t>
            </a:r>
            <a:br>
              <a:rPr lang="de-DE" altLang="de-DE" smtClean="0"/>
            </a:br>
            <a:r>
              <a:rPr lang="de-DE" altLang="de-DE" smtClean="0"/>
              <a:t>Systementwicklungsprozesses</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68</a:t>
            </a:fld>
            <a:endParaRPr lang="en-US" dirty="0"/>
          </a:p>
        </p:txBody>
      </p:sp>
      <p:sp>
        <p:nvSpPr>
          <p:cNvPr id="77827" name="Rectangle 3"/>
          <p:cNvSpPr>
            <a:spLocks noGrp="1"/>
          </p:cNvSpPr>
          <p:nvPr>
            <p:ph sz="quarter" idx="12"/>
          </p:nvPr>
        </p:nvSpPr>
        <p:spPr/>
        <p:txBody>
          <a:bodyPr/>
          <a:lstStyle/>
          <a:p>
            <a:r>
              <a:rPr lang="de-DE" altLang="de-DE" dirty="0" smtClean="0"/>
              <a:t>die </a:t>
            </a:r>
            <a:r>
              <a:rPr lang="de-DE" altLang="de-DE" dirty="0" smtClean="0"/>
              <a:t>weiteren Schritte des Systementwicklungs-prozesses übersetzen die Spezifikationen der Funktionen des neuen Systems in ein voll funktionsfähiges Informationssystem</a:t>
            </a:r>
          </a:p>
          <a:p>
            <a:r>
              <a:rPr lang="de-DE" altLang="de-DE" dirty="0" smtClean="0"/>
              <a:t>weitere </a:t>
            </a:r>
            <a:r>
              <a:rPr lang="de-DE" altLang="de-DE" dirty="0" smtClean="0"/>
              <a:t>Schritte:</a:t>
            </a:r>
          </a:p>
          <a:p>
            <a:pPr lvl="1"/>
            <a:r>
              <a:rPr lang="de-DE" altLang="de-DE" dirty="0" smtClean="0"/>
              <a:t>Programmierung / Implementierung</a:t>
            </a:r>
          </a:p>
          <a:p>
            <a:pPr lvl="1"/>
            <a:r>
              <a:rPr lang="de-DE" altLang="de-DE" dirty="0" smtClean="0"/>
              <a:t>Testen: Modultest, Systemtest, Akzeptanztest</a:t>
            </a:r>
          </a:p>
          <a:p>
            <a:pPr lvl="1"/>
            <a:r>
              <a:rPr lang="de-DE" altLang="de-DE" dirty="0" smtClean="0"/>
              <a:t>Migration: parallele Strategie, direkter Umstieg, Pilotstudie, phasenweiser Ansatz, Dokumentation</a:t>
            </a:r>
          </a:p>
          <a:p>
            <a:pPr lvl="1"/>
            <a:r>
              <a:rPr lang="de-DE" altLang="de-DE" dirty="0" smtClean="0"/>
              <a:t>Produktion, Prüfung nach der Implementierung, Wartung</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327471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de-DE" altLang="de-DE" smtClean="0"/>
              <a:t>Lernziele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6</a:t>
            </a:fld>
            <a:endParaRPr lang="en-US" dirty="0"/>
          </a:p>
        </p:txBody>
      </p:sp>
      <p:sp>
        <p:nvSpPr>
          <p:cNvPr id="25603" name="Rectangle 3"/>
          <p:cNvSpPr>
            <a:spLocks noGrp="1"/>
          </p:cNvSpPr>
          <p:nvPr>
            <p:ph sz="quarter" idx="12"/>
          </p:nvPr>
        </p:nvSpPr>
        <p:spPr/>
        <p:txBody>
          <a:bodyPr/>
          <a:lstStyle/>
          <a:p>
            <a:r>
              <a:rPr lang="de-DE" altLang="de-DE" smtClean="0"/>
              <a:t>Welche Modellierungsmethoden gibt es zur Unterstützung der Anwendungsentwicklung?</a:t>
            </a:r>
          </a:p>
          <a:p>
            <a:r>
              <a:rPr lang="de-DE" altLang="de-DE" smtClean="0"/>
              <a:t>Worin unterscheiden sich traditionelle Methoden der Systementwicklung von den agilen Methoden?</a:t>
            </a:r>
          </a:p>
          <a:p>
            <a:r>
              <a:rPr lang="de-DE" altLang="de-DE" smtClean="0"/>
              <a:t>Warum sind viele Systementwicklungsprojekte nicht erfolgreich? Was sind die wichtigsten Gründe für den Misserfolg von Informationssystemen?</a:t>
            </a:r>
            <a:endParaRPr lang="de-DE" altLang="de-DE" dirty="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6727557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r>
              <a:rPr lang="de-DE" altLang="de-DE" smtClean="0"/>
              <a:t>Programmierung</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69</a:t>
            </a:fld>
            <a:endParaRPr lang="en-US" dirty="0"/>
          </a:p>
        </p:txBody>
      </p:sp>
      <p:sp>
        <p:nvSpPr>
          <p:cNvPr id="78851" name="Rectangle 3"/>
          <p:cNvSpPr>
            <a:spLocks noGrp="1"/>
          </p:cNvSpPr>
          <p:nvPr>
            <p:ph sz="quarter" idx="12"/>
          </p:nvPr>
        </p:nvSpPr>
        <p:spPr/>
        <p:txBody>
          <a:bodyPr/>
          <a:lstStyle/>
          <a:p>
            <a:r>
              <a:rPr lang="de-DE" altLang="de-DE" dirty="0" smtClean="0"/>
              <a:t>der </a:t>
            </a:r>
            <a:r>
              <a:rPr lang="de-DE" altLang="de-DE" dirty="0" smtClean="0"/>
              <a:t>Prozess, die in der Entwurfsphase vorbereiteten Systemspezifikationen in Programmcode zu </a:t>
            </a:r>
            <a:r>
              <a:rPr lang="de-DE" altLang="de-DE" dirty="0" smtClean="0"/>
              <a:t>übersetzen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2949596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r>
              <a:rPr lang="de-DE" altLang="de-DE" smtClean="0"/>
              <a:t>Testen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70</a:t>
            </a:fld>
            <a:endParaRPr lang="en-US" dirty="0"/>
          </a:p>
        </p:txBody>
      </p:sp>
      <p:sp>
        <p:nvSpPr>
          <p:cNvPr id="79875" name="Rectangle 3"/>
          <p:cNvSpPr>
            <a:spLocks noGrp="1"/>
          </p:cNvSpPr>
          <p:nvPr>
            <p:ph sz="quarter" idx="12"/>
          </p:nvPr>
        </p:nvSpPr>
        <p:spPr/>
        <p:txBody>
          <a:bodyPr/>
          <a:lstStyle/>
          <a:p>
            <a:r>
              <a:rPr lang="de-DE" altLang="de-DE" dirty="0" smtClean="0"/>
              <a:t>der </a:t>
            </a:r>
            <a:r>
              <a:rPr lang="de-DE" altLang="de-DE" dirty="0" smtClean="0"/>
              <a:t>umfassende und sorgfältige Prozess, der feststellt, ob das System unter bekannten Bedingungen die gewünschten Ergebnisse </a:t>
            </a:r>
            <a:r>
              <a:rPr lang="de-DE" altLang="de-DE" dirty="0" smtClean="0"/>
              <a:t>erzielt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0051599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a:lstStyle/>
          <a:p>
            <a:r>
              <a:rPr lang="de-DE" altLang="de-DE" smtClean="0"/>
              <a:t>Modultest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71</a:t>
            </a:fld>
            <a:endParaRPr lang="en-US" dirty="0"/>
          </a:p>
        </p:txBody>
      </p:sp>
      <p:sp>
        <p:nvSpPr>
          <p:cNvPr id="80899" name="Rectangle 3"/>
          <p:cNvSpPr>
            <a:spLocks noGrp="1"/>
          </p:cNvSpPr>
          <p:nvPr>
            <p:ph sz="quarter" idx="12"/>
          </p:nvPr>
        </p:nvSpPr>
        <p:spPr/>
        <p:txBody>
          <a:bodyPr/>
          <a:lstStyle/>
          <a:p>
            <a:r>
              <a:rPr lang="de-DE" altLang="de-DE" dirty="0" smtClean="0"/>
              <a:t>der </a:t>
            </a:r>
            <a:r>
              <a:rPr lang="de-DE" altLang="de-DE" dirty="0" smtClean="0"/>
              <a:t>Prozess, jedes Programm (bzw. jedes Modul) im System separat zu </a:t>
            </a:r>
            <a:r>
              <a:rPr lang="de-DE" altLang="de-DE" dirty="0" smtClean="0"/>
              <a:t>testen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7854214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lstStyle/>
          <a:p>
            <a:r>
              <a:rPr lang="de-DE" altLang="de-DE" smtClean="0"/>
              <a:t>Systemtest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72</a:t>
            </a:fld>
            <a:endParaRPr lang="en-US" dirty="0"/>
          </a:p>
        </p:txBody>
      </p:sp>
      <p:sp>
        <p:nvSpPr>
          <p:cNvPr id="81923" name="Rectangle 3"/>
          <p:cNvSpPr>
            <a:spLocks noGrp="1"/>
          </p:cNvSpPr>
          <p:nvPr>
            <p:ph sz="quarter" idx="12"/>
          </p:nvPr>
        </p:nvSpPr>
        <p:spPr/>
        <p:txBody>
          <a:bodyPr/>
          <a:lstStyle/>
          <a:p>
            <a:r>
              <a:rPr lang="de-DE" altLang="de-DE" dirty="0" smtClean="0"/>
              <a:t>Testen, ob das Informationssystem als Ganzes funktioniert, um festzustellen, ob die einzelnen Module wie vorgesehen </a:t>
            </a:r>
            <a:r>
              <a:rPr lang="de-DE" altLang="de-DE" dirty="0" smtClean="0"/>
              <a:t>zusammenarbeiten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7912713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r>
              <a:rPr lang="de-DE" altLang="de-DE" smtClean="0"/>
              <a:t>Akzeptanztest</a:t>
            </a:r>
          </a:p>
        </p:txBody>
      </p:sp>
      <p:sp>
        <p:nvSpPr>
          <p:cNvPr id="4" name="Foliennummernplatzhalter 3"/>
          <p:cNvSpPr>
            <a:spLocks noGrp="1"/>
          </p:cNvSpPr>
          <p:nvPr>
            <p:ph type="sldNum" sz="quarter" idx="11"/>
          </p:nvPr>
        </p:nvSpPr>
        <p:spPr/>
        <p:txBody>
          <a:bodyPr/>
          <a:lstStyle/>
          <a:p>
            <a:fld id="{0D2F3B65-5D26-4378-875C-153D63999E65}" type="slidenum">
              <a:rPr lang="en-US" smtClean="0"/>
              <a:pPr/>
              <a:t>73</a:t>
            </a:fld>
            <a:endParaRPr lang="en-US" dirty="0"/>
          </a:p>
        </p:txBody>
      </p:sp>
      <p:sp>
        <p:nvSpPr>
          <p:cNvPr id="82947" name="Rectangle 3"/>
          <p:cNvSpPr>
            <a:spLocks noGrp="1"/>
          </p:cNvSpPr>
          <p:nvPr>
            <p:ph sz="quarter" idx="12"/>
          </p:nvPr>
        </p:nvSpPr>
        <p:spPr/>
        <p:txBody>
          <a:bodyPr/>
          <a:lstStyle/>
          <a:p>
            <a:r>
              <a:rPr lang="de-DE" altLang="de-DE" dirty="0" smtClean="0"/>
              <a:t>verhilft </a:t>
            </a:r>
            <a:r>
              <a:rPr lang="de-DE" altLang="de-DE" dirty="0" smtClean="0"/>
              <a:t>zu einer Einschätzung, ob das System für den Einsatz in einer Produktionsumgebung bereit </a:t>
            </a:r>
            <a:r>
              <a:rPr lang="de-DE" altLang="de-DE" dirty="0" smtClean="0"/>
              <a:t>ist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5255908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p:txBody>
          <a:bodyPr/>
          <a:lstStyle/>
          <a:p>
            <a:r>
              <a:rPr lang="de-DE" altLang="de-DE" smtClean="0"/>
              <a:t>Testplan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74</a:t>
            </a:fld>
            <a:endParaRPr lang="en-US" dirty="0"/>
          </a:p>
        </p:txBody>
      </p:sp>
      <p:sp>
        <p:nvSpPr>
          <p:cNvPr id="83971" name="Rectangle 3"/>
          <p:cNvSpPr>
            <a:spLocks noGrp="1"/>
          </p:cNvSpPr>
          <p:nvPr>
            <p:ph sz="quarter" idx="12"/>
          </p:nvPr>
        </p:nvSpPr>
        <p:spPr/>
        <p:txBody>
          <a:bodyPr/>
          <a:lstStyle/>
          <a:p>
            <a:r>
              <a:rPr lang="de-DE" altLang="de-DE" dirty="0" smtClean="0"/>
              <a:t>wird </a:t>
            </a:r>
            <a:r>
              <a:rPr lang="de-DE" altLang="de-DE" dirty="0" smtClean="0"/>
              <a:t>vom Entwicklungsteam in Zusammenarbeit mit den Benutzern vorbereitet; er enthält alle Vorbereitungen für die Testfolge, die für das System durchzuführen </a:t>
            </a:r>
            <a:r>
              <a:rPr lang="de-DE" altLang="de-DE" dirty="0" smtClean="0"/>
              <a:t>ist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962285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r>
              <a:rPr lang="de-DE" altLang="de-DE" smtClean="0"/>
              <a:t>Beispiel für einen Testplan zum Testen einer Datensatzänderung</a:t>
            </a:r>
            <a:endParaRPr lang="de-DE" altLang="de-DE" dirty="0" smtClean="0"/>
          </a:p>
        </p:txBody>
      </p:sp>
      <p:sp>
        <p:nvSpPr>
          <p:cNvPr id="5" name="Foliennummernplatzhalter 4"/>
          <p:cNvSpPr>
            <a:spLocks noGrp="1"/>
          </p:cNvSpPr>
          <p:nvPr>
            <p:ph type="sldNum" sz="quarter" idx="11"/>
          </p:nvPr>
        </p:nvSpPr>
        <p:spPr/>
        <p:txBody>
          <a:bodyPr/>
          <a:lstStyle/>
          <a:p>
            <a:fld id="{0D2F3B65-5D26-4378-875C-153D63999E65}" type="slidenum">
              <a:rPr lang="en-US" smtClean="0"/>
              <a:pPr/>
              <a:t>75</a:t>
            </a:fld>
            <a:endParaRPr lang="en-US" dirty="0"/>
          </a:p>
        </p:txBody>
      </p:sp>
      <p:sp>
        <p:nvSpPr>
          <p:cNvPr id="14" name="Untertitel 13"/>
          <p:cNvSpPr>
            <a:spLocks noGrp="1"/>
          </p:cNvSpPr>
          <p:nvPr>
            <p:ph type="subTitle" idx="13"/>
          </p:nvPr>
        </p:nvSpPr>
        <p:spPr/>
        <p:txBody>
          <a:bodyPr/>
          <a:lstStyle/>
          <a:p>
            <a:endParaRPr lang="de-DE"/>
          </a:p>
        </p:txBody>
      </p:sp>
      <p:sp>
        <p:nvSpPr>
          <p:cNvPr id="84996" name="Inhaltsplatzhalter 5"/>
          <p:cNvSpPr>
            <a:spLocks/>
          </p:cNvSpPr>
          <p:nvPr/>
        </p:nvSpPr>
        <p:spPr bwMode="auto">
          <a:xfrm>
            <a:off x="360363" y="6072188"/>
            <a:ext cx="2076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14.6</a:t>
            </a:r>
          </a:p>
        </p:txBody>
      </p:sp>
      <p:pic>
        <p:nvPicPr>
          <p:cNvPr id="2" name="Grafik 1"/>
          <p:cNvPicPr>
            <a:picLocks noChangeAspect="1"/>
          </p:cNvPicPr>
          <p:nvPr/>
        </p:nvPicPr>
        <p:blipFill>
          <a:blip r:embed="rId2"/>
          <a:stretch>
            <a:fillRect/>
          </a:stretch>
        </p:blipFill>
        <p:spPr>
          <a:xfrm>
            <a:off x="365125" y="1422639"/>
            <a:ext cx="8413750" cy="4652802"/>
          </a:xfrm>
          <a:prstGeom prst="rect">
            <a:avLst/>
          </a:prstGeom>
        </p:spPr>
      </p:pic>
    </p:spTree>
    <p:extLst>
      <p:ext uri="{BB962C8B-B14F-4D97-AF65-F5344CB8AC3E}">
        <p14:creationId xmlns:p14="http://schemas.microsoft.com/office/powerpoint/2010/main" val="286360266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p:txBody>
          <a:bodyPr/>
          <a:lstStyle/>
          <a:p>
            <a:r>
              <a:rPr lang="de-DE" altLang="de-DE" smtClean="0"/>
              <a:t>Migration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76</a:t>
            </a:fld>
            <a:endParaRPr lang="en-US" dirty="0"/>
          </a:p>
        </p:txBody>
      </p:sp>
      <p:sp>
        <p:nvSpPr>
          <p:cNvPr id="86019" name="Rectangle 3"/>
          <p:cNvSpPr>
            <a:spLocks noGrp="1"/>
          </p:cNvSpPr>
          <p:nvPr>
            <p:ph sz="quarter" idx="12"/>
          </p:nvPr>
        </p:nvSpPr>
        <p:spPr/>
        <p:txBody>
          <a:bodyPr/>
          <a:lstStyle/>
          <a:p>
            <a:r>
              <a:rPr lang="de-DE" altLang="de-DE" dirty="0" smtClean="0"/>
              <a:t>der </a:t>
            </a:r>
            <a:r>
              <a:rPr lang="de-DE" altLang="de-DE" dirty="0" smtClean="0"/>
              <a:t>Prozess, vom alten System auf das neue System </a:t>
            </a:r>
            <a:r>
              <a:rPr lang="de-DE" altLang="de-DE" dirty="0" smtClean="0"/>
              <a:t>umzusteigen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4952043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a:lstStyle/>
          <a:p>
            <a:r>
              <a:rPr lang="de-DE" altLang="de-DE" smtClean="0"/>
              <a:t>Parallele Strategie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77</a:t>
            </a:fld>
            <a:endParaRPr lang="en-US" dirty="0"/>
          </a:p>
        </p:txBody>
      </p:sp>
      <p:sp>
        <p:nvSpPr>
          <p:cNvPr id="87043" name="Rectangle 3"/>
          <p:cNvSpPr>
            <a:spLocks noGrp="1"/>
          </p:cNvSpPr>
          <p:nvPr>
            <p:ph sz="quarter" idx="12"/>
          </p:nvPr>
        </p:nvSpPr>
        <p:spPr/>
        <p:txBody>
          <a:bodyPr/>
          <a:lstStyle/>
          <a:p>
            <a:r>
              <a:rPr lang="de-DE" dirty="0" smtClean="0"/>
              <a:t>ein </a:t>
            </a:r>
            <a:r>
              <a:rPr lang="de-DE" dirty="0" smtClean="0"/>
              <a:t>sicherer, kostenträchtiger, aber konservativer Migrationsansatz, wobei sowohl das alte System als auch sein potenzieller Nachfolger eine gewisse Zeit lang parallel ausgeführt werden, bis alle davon überzeugt sind, dass das neue System korrekt </a:t>
            </a:r>
            <a:r>
              <a:rPr lang="de-DE" dirty="0" smtClean="0"/>
              <a:t>funktioniert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4300152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p:txBody>
          <a:bodyPr/>
          <a:lstStyle/>
          <a:p>
            <a:r>
              <a:rPr lang="de-DE" altLang="de-DE" smtClean="0"/>
              <a:t>Direkter Umstieg </a:t>
            </a:r>
          </a:p>
        </p:txBody>
      </p:sp>
      <p:sp>
        <p:nvSpPr>
          <p:cNvPr id="4" name="Foliennummernplatzhalter 3"/>
          <p:cNvSpPr>
            <a:spLocks noGrp="1"/>
          </p:cNvSpPr>
          <p:nvPr>
            <p:ph type="sldNum" sz="quarter" idx="11"/>
          </p:nvPr>
        </p:nvSpPr>
        <p:spPr/>
        <p:txBody>
          <a:bodyPr/>
          <a:lstStyle/>
          <a:p>
            <a:fld id="{0D2F3B65-5D26-4378-875C-153D63999E65}" type="slidenum">
              <a:rPr lang="en-US" smtClean="0"/>
              <a:pPr/>
              <a:t>78</a:t>
            </a:fld>
            <a:endParaRPr lang="en-US" dirty="0"/>
          </a:p>
        </p:txBody>
      </p:sp>
      <p:sp>
        <p:nvSpPr>
          <p:cNvPr id="88067" name="Rectangle 3"/>
          <p:cNvSpPr>
            <a:spLocks noGrp="1"/>
          </p:cNvSpPr>
          <p:nvPr>
            <p:ph sz="quarter" idx="12"/>
          </p:nvPr>
        </p:nvSpPr>
        <p:spPr/>
        <p:txBody>
          <a:bodyPr/>
          <a:lstStyle/>
          <a:p>
            <a:r>
              <a:rPr lang="de-DE" altLang="de-DE" dirty="0" smtClean="0"/>
              <a:t>ein </a:t>
            </a:r>
            <a:r>
              <a:rPr lang="de-DE" altLang="de-DE" dirty="0" smtClean="0"/>
              <a:t>Migrationsansatz, der unter Umständen große Kostenrisiken birgt, wobei das neue System an einem Stichtag das alte System vollständig </a:t>
            </a:r>
            <a:r>
              <a:rPr lang="de-DE" altLang="de-DE" dirty="0" smtClean="0"/>
              <a:t>ersetzt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88080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de-DE" altLang="de-DE" smtClean="0"/>
              <a:t>Lernziele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7</a:t>
            </a:fld>
            <a:endParaRPr lang="en-US" dirty="0"/>
          </a:p>
        </p:txBody>
      </p:sp>
      <p:sp>
        <p:nvSpPr>
          <p:cNvPr id="26627" name="Rectangle 3"/>
          <p:cNvSpPr>
            <a:spLocks noGrp="1"/>
          </p:cNvSpPr>
          <p:nvPr>
            <p:ph sz="quarter" idx="12"/>
          </p:nvPr>
        </p:nvSpPr>
        <p:spPr/>
        <p:txBody>
          <a:bodyPr/>
          <a:lstStyle/>
          <a:p>
            <a:r>
              <a:rPr lang="de-DE" altLang="de-DE" smtClean="0"/>
              <a:t>Gibt es spezielle Herausforderungen bei der Implementierung von großen globalen Informationssystemen?</a:t>
            </a:r>
          </a:p>
          <a:p>
            <a:r>
              <a:rPr lang="de-DE" altLang="de-DE" smtClean="0"/>
              <a:t>Wie sollten die ein neues System begleitenden Änderungen innerhalb der Organisation gesteuert werden, um Erfolg sicherzustellen?</a:t>
            </a:r>
          </a:p>
          <a:p>
            <a:r>
              <a:rPr lang="de-DE" altLang="de-DE" smtClean="0"/>
              <a:t>Welche Strategien kann ein Unternehmen einsetzen, um den Systemimplementierungs-prozess effektiv zu steuern?</a:t>
            </a:r>
            <a:endParaRPr lang="de-DE" altLang="de-DE" dirty="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5184451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a:lstStyle/>
          <a:p>
            <a:r>
              <a:rPr lang="de-DE" altLang="de-DE" smtClean="0"/>
              <a:t>Pilotstudie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79</a:t>
            </a:fld>
            <a:endParaRPr lang="en-US" dirty="0"/>
          </a:p>
        </p:txBody>
      </p:sp>
      <p:sp>
        <p:nvSpPr>
          <p:cNvPr id="89091" name="Rectangle 3"/>
          <p:cNvSpPr>
            <a:spLocks noGrp="1"/>
          </p:cNvSpPr>
          <p:nvPr>
            <p:ph sz="quarter" idx="12"/>
          </p:nvPr>
        </p:nvSpPr>
        <p:spPr/>
        <p:txBody>
          <a:bodyPr/>
          <a:lstStyle/>
          <a:p>
            <a:r>
              <a:rPr lang="de-DE" altLang="de-DE" dirty="0" smtClean="0"/>
              <a:t>Eine Strategie, das neue System in einem begrenzten Bereich der Organisation einzuführen, bis seine vollständige Funktionalität erwiesen ist. Erst dann findet die Migration auf das neue System innerhalb der gesamten Organisation statt.</a:t>
            </a:r>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21887333"/>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p:txBody>
          <a:bodyPr/>
          <a:lstStyle/>
          <a:p>
            <a:r>
              <a:rPr lang="de-DE" altLang="de-DE" smtClean="0"/>
              <a:t>Phasenweiser Ansatz</a:t>
            </a:r>
          </a:p>
        </p:txBody>
      </p:sp>
      <p:sp>
        <p:nvSpPr>
          <p:cNvPr id="4" name="Foliennummernplatzhalter 3"/>
          <p:cNvSpPr>
            <a:spLocks noGrp="1"/>
          </p:cNvSpPr>
          <p:nvPr>
            <p:ph type="sldNum" sz="quarter" idx="11"/>
          </p:nvPr>
        </p:nvSpPr>
        <p:spPr/>
        <p:txBody>
          <a:bodyPr/>
          <a:lstStyle/>
          <a:p>
            <a:fld id="{0D2F3B65-5D26-4378-875C-153D63999E65}" type="slidenum">
              <a:rPr lang="en-US" smtClean="0"/>
              <a:pPr/>
              <a:t>80</a:t>
            </a:fld>
            <a:endParaRPr lang="en-US" dirty="0"/>
          </a:p>
        </p:txBody>
      </p:sp>
      <p:sp>
        <p:nvSpPr>
          <p:cNvPr id="90115" name="Rectangle 3"/>
          <p:cNvSpPr>
            <a:spLocks noGrp="1"/>
          </p:cNvSpPr>
          <p:nvPr>
            <p:ph sz="quarter" idx="12"/>
          </p:nvPr>
        </p:nvSpPr>
        <p:spPr/>
        <p:txBody>
          <a:bodyPr/>
          <a:lstStyle/>
          <a:p>
            <a:r>
              <a:rPr lang="de-DE" altLang="de-DE" dirty="0" smtClean="0"/>
              <a:t>führt </a:t>
            </a:r>
            <a:r>
              <a:rPr lang="de-DE" altLang="de-DE" dirty="0" smtClean="0"/>
              <a:t>das neue System phasenweise entweder nach Funktionen oder nach Organisationseinheiten </a:t>
            </a:r>
            <a:r>
              <a:rPr lang="de-DE" altLang="de-DE" dirty="0" smtClean="0"/>
              <a:t>ein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6059318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r>
              <a:rPr lang="de-DE" altLang="de-DE" smtClean="0"/>
              <a:t>Dokumentation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81</a:t>
            </a:fld>
            <a:endParaRPr lang="en-US" dirty="0"/>
          </a:p>
        </p:txBody>
      </p:sp>
      <p:sp>
        <p:nvSpPr>
          <p:cNvPr id="91139" name="Rectangle 3"/>
          <p:cNvSpPr>
            <a:spLocks noGrp="1"/>
          </p:cNvSpPr>
          <p:nvPr>
            <p:ph sz="quarter" idx="12"/>
          </p:nvPr>
        </p:nvSpPr>
        <p:spPr/>
        <p:txBody>
          <a:bodyPr/>
          <a:lstStyle/>
          <a:p>
            <a:r>
              <a:rPr lang="de-DE" dirty="0" smtClean="0"/>
              <a:t>Beschreibungen, wie ein Informationssystem in technischer Hinsicht sowie aus der Perspektive des Endbenutzers </a:t>
            </a:r>
            <a:r>
              <a:rPr lang="de-DE" dirty="0" smtClean="0"/>
              <a:t>arbeitet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47784621"/>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r>
              <a:rPr lang="de-DE" altLang="de-DE" smtClean="0"/>
              <a:t>Produktion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82</a:t>
            </a:fld>
            <a:endParaRPr lang="en-US" dirty="0"/>
          </a:p>
        </p:txBody>
      </p:sp>
      <p:sp>
        <p:nvSpPr>
          <p:cNvPr id="92163" name="Rectangle 3"/>
          <p:cNvSpPr>
            <a:spLocks noGrp="1"/>
          </p:cNvSpPr>
          <p:nvPr>
            <p:ph sz="quarter" idx="12"/>
          </p:nvPr>
        </p:nvSpPr>
        <p:spPr/>
        <p:txBody>
          <a:bodyPr/>
          <a:lstStyle/>
          <a:p>
            <a:r>
              <a:rPr lang="de-DE" altLang="de-DE" dirty="0" smtClean="0"/>
              <a:t>die </a:t>
            </a:r>
            <a:r>
              <a:rPr lang="de-DE" altLang="de-DE" dirty="0" smtClean="0"/>
              <a:t>Phase, nachdem das neue System installiert wurde und die Migration abgeschlossen ist; während dieser Zeit wird das System von Benutzern und Technikspezialisten überprüft, um festzustellen, wie gut es die ursprünglich gesetzten Ziele </a:t>
            </a:r>
            <a:r>
              <a:rPr lang="de-DE" altLang="de-DE" dirty="0" smtClean="0"/>
              <a:t>erfüllt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45536221"/>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r>
              <a:rPr lang="de-DE" altLang="de-DE" smtClean="0"/>
              <a:t>Überprüfung  nach  der  Implementierung (Postimplementierungsprüfung)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83</a:t>
            </a:fld>
            <a:endParaRPr lang="en-US" dirty="0"/>
          </a:p>
        </p:txBody>
      </p:sp>
      <p:sp>
        <p:nvSpPr>
          <p:cNvPr id="93187" name="Rectangle 3"/>
          <p:cNvSpPr>
            <a:spLocks noGrp="1"/>
          </p:cNvSpPr>
          <p:nvPr>
            <p:ph sz="quarter" idx="12"/>
          </p:nvPr>
        </p:nvSpPr>
        <p:spPr/>
        <p:txBody>
          <a:bodyPr/>
          <a:lstStyle/>
          <a:p>
            <a:r>
              <a:rPr lang="de-DE" altLang="de-DE" dirty="0" smtClean="0"/>
              <a:t>formaler </a:t>
            </a:r>
            <a:r>
              <a:rPr lang="de-DE" altLang="de-DE" dirty="0" smtClean="0"/>
              <a:t>Prüfungsprozess, der durchgeführt wird, nachdem das System in Produktion gegangen ist, um festzustellen, wie gut das System die ursprünglich gesetzten Ziele </a:t>
            </a:r>
            <a:r>
              <a:rPr lang="de-DE" altLang="de-DE" dirty="0" smtClean="0"/>
              <a:t>erfüllt</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63262076"/>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p:txBody>
          <a:bodyPr/>
          <a:lstStyle/>
          <a:p>
            <a:r>
              <a:rPr lang="de-DE" altLang="de-DE" smtClean="0"/>
              <a:t>Wartung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84</a:t>
            </a:fld>
            <a:endParaRPr lang="en-US" dirty="0"/>
          </a:p>
        </p:txBody>
      </p:sp>
      <p:sp>
        <p:nvSpPr>
          <p:cNvPr id="94211" name="Rectangle 3"/>
          <p:cNvSpPr>
            <a:spLocks noGrp="1"/>
          </p:cNvSpPr>
          <p:nvPr>
            <p:ph sz="quarter" idx="12"/>
          </p:nvPr>
        </p:nvSpPr>
        <p:spPr/>
        <p:txBody>
          <a:bodyPr/>
          <a:lstStyle/>
          <a:p>
            <a:r>
              <a:rPr lang="de-DE" altLang="de-DE" dirty="0" smtClean="0"/>
              <a:t>Änderungen an Hardware, Software, Dokumentation oder Prozeduren eines Produktionssystems zur Korrektur von Fehlern, Erfüllung neuer Anforderungen oder Verbesserung der </a:t>
            </a:r>
            <a:r>
              <a:rPr lang="de-DE" altLang="de-DE" dirty="0" smtClean="0"/>
              <a:t>Verarbeitungseffizienz</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6946043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772870" y="503139"/>
            <a:ext cx="3598261" cy="5886754"/>
          </a:xfrm>
          <a:prstGeom prst="rect">
            <a:avLst/>
          </a:prstGeom>
        </p:spPr>
      </p:pic>
      <p:sp>
        <p:nvSpPr>
          <p:cNvPr id="95234" name="Rectangle 2"/>
          <p:cNvSpPr>
            <a:spLocks noGrp="1"/>
          </p:cNvSpPr>
          <p:nvPr>
            <p:ph type="title"/>
          </p:nvPr>
        </p:nvSpPr>
        <p:spPr/>
        <p:txBody>
          <a:bodyPr/>
          <a:lstStyle/>
          <a:p>
            <a:r>
              <a:rPr lang="de-DE" altLang="de-DE" smtClean="0"/>
              <a:t>Systementwicklung</a:t>
            </a:r>
          </a:p>
        </p:txBody>
      </p:sp>
      <p:sp>
        <p:nvSpPr>
          <p:cNvPr id="5" name="Foliennummernplatzhalter 4"/>
          <p:cNvSpPr>
            <a:spLocks noGrp="1"/>
          </p:cNvSpPr>
          <p:nvPr>
            <p:ph type="sldNum" sz="quarter" idx="11"/>
          </p:nvPr>
        </p:nvSpPr>
        <p:spPr/>
        <p:txBody>
          <a:bodyPr/>
          <a:lstStyle/>
          <a:p>
            <a:fld id="{0D2F3B65-5D26-4378-875C-153D63999E65}" type="slidenum">
              <a:rPr lang="en-US" smtClean="0"/>
              <a:pPr/>
              <a:t>85</a:t>
            </a:fld>
            <a:endParaRPr lang="en-US" dirty="0"/>
          </a:p>
        </p:txBody>
      </p:sp>
      <p:sp>
        <p:nvSpPr>
          <p:cNvPr id="14" name="Untertitel 13"/>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2560629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86</a:t>
            </a:fld>
            <a:endParaRPr lang="en-US" dirty="0"/>
          </a:p>
        </p:txBody>
      </p:sp>
      <p:sp>
        <p:nvSpPr>
          <p:cNvPr id="96259" name="Rectangle 3"/>
          <p:cNvSpPr>
            <a:spLocks noGrp="1" noChangeArrowheads="1"/>
          </p:cNvSpPr>
          <p:nvPr>
            <p:ph sz="quarter" idx="12"/>
          </p:nvPr>
        </p:nvSpPr>
        <p:spPr/>
        <p:txBody>
          <a:bodyPr>
            <a:normAutofit fontScale="700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b="1" dirty="0" smtClean="0"/>
              <a:t>Alternative Ansätze für die Systementwicklung</a:t>
            </a:r>
          </a:p>
          <a:p>
            <a:pPr lvl="1"/>
            <a:r>
              <a:rPr lang="de-DE" altLang="de-DE" dirty="0" smtClean="0"/>
              <a:t>Traditionelle Systementwicklung</a:t>
            </a:r>
          </a:p>
          <a:p>
            <a:pPr lvl="1"/>
            <a:r>
              <a:rPr lang="de-DE" altLang="de-DE" dirty="0" err="1" smtClean="0"/>
              <a:t>Prototyping</a:t>
            </a:r>
            <a:endParaRPr lang="de-DE" altLang="de-DE" dirty="0" smtClean="0"/>
          </a:p>
          <a:p>
            <a:pPr lvl="1"/>
            <a:r>
              <a:rPr lang="de-DE" altLang="de-DE" dirty="0" smtClean="0"/>
              <a:t>Flexible und agile Modelle der Entwicklung</a:t>
            </a:r>
          </a:p>
          <a:p>
            <a:pPr lvl="1"/>
            <a:r>
              <a:rPr lang="de-DE" altLang="de-DE" dirty="0" smtClean="0"/>
              <a:t>Projektmanagement mit </a:t>
            </a:r>
            <a:r>
              <a:rPr lang="de-DE" altLang="de-DE" dirty="0" err="1" smtClean="0"/>
              <a:t>Scrum</a:t>
            </a:r>
            <a:endParaRPr lang="de-DE" altLang="de-DE" dirty="0" smtClean="0"/>
          </a:p>
          <a:p>
            <a:pPr lvl="1"/>
            <a:r>
              <a:rPr lang="de-DE" altLang="de-DE" dirty="0" smtClean="0"/>
              <a:t>Standardanwendungssoftware</a:t>
            </a:r>
          </a:p>
          <a:p>
            <a:pPr lvl="1"/>
            <a:r>
              <a:rPr lang="de-DE" altLang="de-DE" dirty="0" smtClean="0"/>
              <a:t>Endbenutzerentwicklung</a:t>
            </a:r>
          </a:p>
          <a:p>
            <a:pPr lvl="1"/>
            <a:r>
              <a:rPr lang="de-DE" altLang="de-DE" dirty="0" smtClean="0"/>
              <a:t>Outsourcing</a:t>
            </a:r>
          </a:p>
          <a:p>
            <a:r>
              <a:rPr lang="de-DE" altLang="de-DE" dirty="0" smtClean="0"/>
              <a:t>Modellierungsansätze zur Unterstützung der Systementwicklung </a:t>
            </a:r>
          </a:p>
          <a:p>
            <a:r>
              <a:rPr lang="de-DE" altLang="de-DE" dirty="0" smtClean="0"/>
              <a:t>Herausforderungen bei Systementwicklung und </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396868142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p:txBody>
          <a:bodyPr/>
          <a:lstStyle/>
          <a:p>
            <a:r>
              <a:rPr lang="de-DE" altLang="de-DE" smtClean="0"/>
              <a:t>Alternativen der Systementwicklung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87</a:t>
            </a:fld>
            <a:endParaRPr lang="en-US" dirty="0"/>
          </a:p>
        </p:txBody>
      </p:sp>
      <p:sp>
        <p:nvSpPr>
          <p:cNvPr id="97283" name="Rectangle 3"/>
          <p:cNvSpPr>
            <a:spLocks noGrp="1"/>
          </p:cNvSpPr>
          <p:nvPr>
            <p:ph sz="quarter" idx="12"/>
          </p:nvPr>
        </p:nvSpPr>
        <p:spPr/>
        <p:txBody>
          <a:bodyPr>
            <a:normAutofit lnSpcReduction="10000"/>
          </a:bodyPr>
          <a:lstStyle/>
          <a:p>
            <a:r>
              <a:rPr lang="de-DE" altLang="de-DE" smtClean="0"/>
              <a:t>Systeme unterscheiden sich in Hinblick auf Größe, technologische Komplexität und die im Unternehmen zu lösenden Probleme</a:t>
            </a:r>
          </a:p>
          <a:p>
            <a:r>
              <a:rPr lang="de-DE" altLang="de-DE" smtClean="0"/>
              <a:t>Verschiedene Ansätze für die Systementwicklung:</a:t>
            </a:r>
          </a:p>
          <a:p>
            <a:pPr lvl="1"/>
            <a:r>
              <a:rPr lang="de-DE" altLang="de-DE" smtClean="0"/>
              <a:t>Traditionelle Systementwicklung</a:t>
            </a:r>
          </a:p>
          <a:p>
            <a:pPr lvl="1"/>
            <a:r>
              <a:rPr lang="de-DE" altLang="de-DE" smtClean="0"/>
              <a:t>Prototyping</a:t>
            </a:r>
          </a:p>
          <a:p>
            <a:pPr lvl="1"/>
            <a:r>
              <a:rPr lang="de-DE" altLang="de-DE" smtClean="0"/>
              <a:t>Flexible und agile Modelle der Entwicklung</a:t>
            </a:r>
          </a:p>
          <a:p>
            <a:pPr lvl="1"/>
            <a:r>
              <a:rPr lang="de-DE" altLang="de-DE" smtClean="0"/>
              <a:t>Projektmanagement mit Scrum</a:t>
            </a:r>
          </a:p>
          <a:p>
            <a:pPr lvl="1"/>
            <a:r>
              <a:rPr lang="de-DE" altLang="de-DE" smtClean="0"/>
              <a:t>Standardanwendungssoftware</a:t>
            </a:r>
          </a:p>
          <a:p>
            <a:pPr lvl="1"/>
            <a:r>
              <a:rPr lang="de-DE" altLang="de-DE" smtClean="0"/>
              <a:t>Endbenutzerentwicklung</a:t>
            </a:r>
          </a:p>
          <a:p>
            <a:pPr lvl="1"/>
            <a:r>
              <a:rPr lang="de-DE" altLang="de-DE" smtClean="0"/>
              <a:t>Outsourcing</a:t>
            </a:r>
          </a:p>
          <a:p>
            <a:pPr lvl="1"/>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8178281"/>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88</a:t>
            </a:fld>
            <a:endParaRPr lang="en-US" dirty="0"/>
          </a:p>
        </p:txBody>
      </p:sp>
      <p:sp>
        <p:nvSpPr>
          <p:cNvPr id="96259" name="Rectangle 3"/>
          <p:cNvSpPr>
            <a:spLocks noGrp="1" noChangeArrowheads="1"/>
          </p:cNvSpPr>
          <p:nvPr>
            <p:ph sz="quarter" idx="12"/>
          </p:nvPr>
        </p:nvSpPr>
        <p:spPr/>
        <p:txBody>
          <a:bodyPr>
            <a:normAutofit fontScale="700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b="1" dirty="0" smtClean="0"/>
              <a:t>Alternative Ansätze für die Systementwicklung</a:t>
            </a:r>
          </a:p>
          <a:p>
            <a:pPr lvl="1"/>
            <a:r>
              <a:rPr lang="de-DE" altLang="de-DE" b="1" dirty="0" smtClean="0"/>
              <a:t>Traditionelle Systementwicklung</a:t>
            </a:r>
          </a:p>
          <a:p>
            <a:pPr lvl="1"/>
            <a:r>
              <a:rPr lang="de-DE" altLang="de-DE" dirty="0" err="1" smtClean="0"/>
              <a:t>Prototyping</a:t>
            </a:r>
            <a:endParaRPr lang="de-DE" altLang="de-DE" dirty="0" smtClean="0"/>
          </a:p>
          <a:p>
            <a:pPr lvl="1"/>
            <a:r>
              <a:rPr lang="de-DE" altLang="de-DE" dirty="0" smtClean="0"/>
              <a:t>Flexible und agile Modelle der Entwicklung</a:t>
            </a:r>
          </a:p>
          <a:p>
            <a:pPr lvl="1"/>
            <a:r>
              <a:rPr lang="de-DE" altLang="de-DE" dirty="0" smtClean="0"/>
              <a:t>Projektmanagement mit </a:t>
            </a:r>
            <a:r>
              <a:rPr lang="de-DE" altLang="de-DE" dirty="0" err="1" smtClean="0"/>
              <a:t>Scrum</a:t>
            </a:r>
            <a:endParaRPr lang="de-DE" altLang="de-DE" dirty="0" smtClean="0"/>
          </a:p>
          <a:p>
            <a:pPr lvl="1"/>
            <a:r>
              <a:rPr lang="de-DE" altLang="de-DE" dirty="0" smtClean="0"/>
              <a:t>Standardanwendungssoftware</a:t>
            </a:r>
          </a:p>
          <a:p>
            <a:pPr lvl="1"/>
            <a:r>
              <a:rPr lang="de-DE" altLang="de-DE" dirty="0" smtClean="0"/>
              <a:t>Endbenutzerentwicklung</a:t>
            </a:r>
          </a:p>
          <a:p>
            <a:pPr lvl="1"/>
            <a:r>
              <a:rPr lang="de-DE" altLang="de-DE" dirty="0" smtClean="0"/>
              <a:t>Outsourcing</a:t>
            </a:r>
          </a:p>
          <a:p>
            <a:r>
              <a:rPr lang="de-DE" altLang="de-DE" dirty="0" smtClean="0"/>
              <a:t>Modellierungsansätze zur Unterstützung der Systementwicklung </a:t>
            </a:r>
          </a:p>
          <a:p>
            <a:r>
              <a:rPr lang="de-DE" altLang="de-DE" dirty="0" smtClean="0"/>
              <a:t>Herausforderungen bei Systementwicklung und </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38343550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de-DE" altLang="de-DE" dirty="0" err="1" smtClean="0"/>
              <a:t>MoneyGram</a:t>
            </a:r>
            <a:r>
              <a:rPr lang="de-DE" altLang="de-DE" dirty="0" smtClean="0"/>
              <a:t> liegt mit seiner Entscheidung für neue Systeme &amp; Geschäftsprozesse goldrichtig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8</a:t>
            </a:fld>
            <a:endParaRPr lang="en-US" dirty="0"/>
          </a:p>
        </p:txBody>
      </p:sp>
      <p:sp>
        <p:nvSpPr>
          <p:cNvPr id="27651" name="Rectangle 3"/>
          <p:cNvSpPr>
            <a:spLocks noGrp="1"/>
          </p:cNvSpPr>
          <p:nvPr>
            <p:ph sz="quarter" idx="12"/>
          </p:nvPr>
        </p:nvSpPr>
        <p:spPr/>
        <p:txBody>
          <a:bodyPr>
            <a:normAutofit fontScale="92500" lnSpcReduction="10000"/>
          </a:bodyPr>
          <a:lstStyle/>
          <a:p>
            <a:r>
              <a:rPr lang="de-DE" altLang="de-DE" dirty="0" smtClean="0"/>
              <a:t>Geldtransferunternehmen mit Firmensitz in Dallas und über 256.000 Partnerunternehmen und einem Umsatz von 1,3 Milliarden US-Dollar in 2011</a:t>
            </a:r>
          </a:p>
          <a:p>
            <a:r>
              <a:rPr lang="de-DE" altLang="de-DE" dirty="0" smtClean="0"/>
              <a:t>Automatisiertes Finanzmanagementsystem mit täglich hunderttausenden Geldtransferaktionen inkl. Provisionsmanagement für Banken und </a:t>
            </a:r>
            <a:r>
              <a:rPr lang="de-DE" altLang="de-DE" dirty="0" smtClean="0"/>
              <a:t>Geschäfte</a:t>
            </a:r>
            <a:endParaRPr lang="de-DE" altLang="de-DE" dirty="0" smtClean="0"/>
          </a:p>
          <a:p>
            <a:r>
              <a:rPr lang="de-DE" altLang="de-DE" dirty="0" smtClean="0"/>
              <a:t>Altes, komplexes, nicht skalierbares System mit Tabellenkalkulationen und manuellen Prozessen, </a:t>
            </a:r>
            <a:r>
              <a:rPr lang="de-DE" altLang="de-DE" dirty="0" smtClean="0"/>
              <a:t>fehlendes </a:t>
            </a:r>
            <a:r>
              <a:rPr lang="de-DE" altLang="de-DE" dirty="0" smtClean="0"/>
              <a:t>Data Warehouse</a:t>
            </a:r>
          </a:p>
          <a:p>
            <a:r>
              <a:rPr lang="de-DE" altLang="de-DE" dirty="0" smtClean="0"/>
              <a:t>Topmanager aus Verwaltung und Technik beschließen Technik auf den neusten Stand zu bringen und einige der wichtigsten Geschäftsprozesse anzupassen</a:t>
            </a:r>
          </a:p>
        </p:txBody>
      </p:sp>
      <p:sp>
        <p:nvSpPr>
          <p:cNvPr id="10" name="Untertitel 9"/>
          <p:cNvSpPr>
            <a:spLocks noGrp="1"/>
          </p:cNvSpPr>
          <p:nvPr>
            <p:ph type="subTitle" idx="13"/>
          </p:nvPr>
        </p:nvSpPr>
        <p:spPr/>
        <p:txBody>
          <a:bodyPr/>
          <a:lstStyle/>
          <a:p>
            <a:r>
              <a:rPr lang="de-DE" altLang="de-DE" dirty="0"/>
              <a:t>Fallstudie</a:t>
            </a:r>
            <a:endParaRPr lang="de-DE" dirty="0"/>
          </a:p>
        </p:txBody>
      </p:sp>
    </p:spTree>
    <p:extLst>
      <p:ext uri="{BB962C8B-B14F-4D97-AF65-F5344CB8AC3E}">
        <p14:creationId xmlns:p14="http://schemas.microsoft.com/office/powerpoint/2010/main" val="396782535"/>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r>
              <a:rPr lang="de-DE" altLang="de-DE" smtClean="0"/>
              <a:t>Traditionelle Systementwicklung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89</a:t>
            </a:fld>
            <a:endParaRPr lang="en-US" dirty="0"/>
          </a:p>
        </p:txBody>
      </p:sp>
      <p:sp>
        <p:nvSpPr>
          <p:cNvPr id="98307" name="Rectangle 3"/>
          <p:cNvSpPr>
            <a:spLocks noGrp="1"/>
          </p:cNvSpPr>
          <p:nvPr>
            <p:ph sz="quarter" idx="12"/>
          </p:nvPr>
        </p:nvSpPr>
        <p:spPr/>
        <p:txBody>
          <a:bodyPr/>
          <a:lstStyle/>
          <a:p>
            <a:r>
              <a:rPr lang="de-DE" altLang="de-DE" smtClean="0"/>
              <a:t>Verschiedene Arten / Varianten:</a:t>
            </a:r>
          </a:p>
          <a:p>
            <a:pPr lvl="1"/>
            <a:r>
              <a:rPr lang="de-DE" altLang="de-DE" smtClean="0"/>
              <a:t>Traditionelle Systementwicklung</a:t>
            </a:r>
          </a:p>
          <a:p>
            <a:pPr lvl="1"/>
            <a:r>
              <a:rPr lang="de-DE" altLang="de-DE" smtClean="0"/>
              <a:t>Inkrementelle Entwicklung</a:t>
            </a:r>
          </a:p>
          <a:p>
            <a:pPr lvl="1"/>
            <a:r>
              <a:rPr lang="de-DE" altLang="de-DE" smtClean="0"/>
              <a:t>Concurrent Engineering</a:t>
            </a:r>
          </a:p>
          <a:p>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1267812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p:txBody>
          <a:bodyPr/>
          <a:lstStyle/>
          <a:p>
            <a:r>
              <a:rPr lang="de-DE" altLang="de-DE" smtClean="0"/>
              <a:t>Traditionelle Systementwicklung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90</a:t>
            </a:fld>
            <a:endParaRPr lang="en-US" dirty="0"/>
          </a:p>
        </p:txBody>
      </p:sp>
      <p:sp>
        <p:nvSpPr>
          <p:cNvPr id="99331" name="Rectangle 3"/>
          <p:cNvSpPr>
            <a:spLocks noGrp="1"/>
          </p:cNvSpPr>
          <p:nvPr>
            <p:ph sz="quarter" idx="12"/>
          </p:nvPr>
        </p:nvSpPr>
        <p:spPr/>
        <p:txBody>
          <a:bodyPr>
            <a:normAutofit lnSpcReduction="10000"/>
          </a:bodyPr>
          <a:lstStyle/>
          <a:p>
            <a:r>
              <a:rPr lang="de-DE" smtClean="0"/>
              <a:t>Eine Gestaltung des Systementwicklungsprozesses, bei der die verschiedenen Entwicklungsaktivitäten von entsprechenden Spezialisten nacheinander und ohne zeitliche Überlappung mit anderen Entwicklungsaktivitäten durchgeführt werden. Zwischen den Aktivitäten werden die umfangreichen Arbeitsergebnisse geprüft und im Falle einer positiven Entscheidung an die Spezialisten der nächsten Phase weitergereicht. Es wird dabei angestrebt, Rücksprünge zu bereits abgeschlossenen Aktivitäten nach Möglichkeit zu vermeiden.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19589950"/>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p:txBody>
          <a:bodyPr/>
          <a:lstStyle/>
          <a:p>
            <a:r>
              <a:rPr lang="de-DE" altLang="de-DE" smtClean="0"/>
              <a:t>Wasserfall-Modell</a:t>
            </a:r>
          </a:p>
        </p:txBody>
      </p:sp>
      <p:sp>
        <p:nvSpPr>
          <p:cNvPr id="5" name="Foliennummernplatzhalter 4"/>
          <p:cNvSpPr>
            <a:spLocks noGrp="1"/>
          </p:cNvSpPr>
          <p:nvPr>
            <p:ph type="sldNum" sz="quarter" idx="11"/>
          </p:nvPr>
        </p:nvSpPr>
        <p:spPr/>
        <p:txBody>
          <a:bodyPr/>
          <a:lstStyle/>
          <a:p>
            <a:fld id="{0D2F3B65-5D26-4378-875C-153D63999E65}" type="slidenum">
              <a:rPr lang="en-US" smtClean="0"/>
              <a:pPr/>
              <a:t>91</a:t>
            </a:fld>
            <a:endParaRPr lang="en-US" dirty="0"/>
          </a:p>
        </p:txBody>
      </p:sp>
      <p:sp>
        <p:nvSpPr>
          <p:cNvPr id="14" name="Untertitel 13"/>
          <p:cNvSpPr>
            <a:spLocks noGrp="1"/>
          </p:cNvSpPr>
          <p:nvPr>
            <p:ph type="subTitle" idx="13"/>
          </p:nvPr>
        </p:nvSpPr>
        <p:spPr/>
        <p:txBody>
          <a:bodyPr/>
          <a:lstStyle/>
          <a:p>
            <a:endParaRPr lang="de-DE"/>
          </a:p>
        </p:txBody>
      </p:sp>
      <p:sp>
        <p:nvSpPr>
          <p:cNvPr id="100356" name="Inhaltsplatzhalter 5"/>
          <p:cNvSpPr>
            <a:spLocks/>
          </p:cNvSpPr>
          <p:nvPr/>
        </p:nvSpPr>
        <p:spPr bwMode="auto">
          <a:xfrm>
            <a:off x="285750" y="6072188"/>
            <a:ext cx="160401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14.7</a:t>
            </a:r>
          </a:p>
        </p:txBody>
      </p:sp>
      <p:pic>
        <p:nvPicPr>
          <p:cNvPr id="2" name="Grafik 1"/>
          <p:cNvPicPr>
            <a:picLocks noChangeAspect="1"/>
          </p:cNvPicPr>
          <p:nvPr/>
        </p:nvPicPr>
        <p:blipFill>
          <a:blip r:embed="rId2"/>
          <a:stretch>
            <a:fillRect/>
          </a:stretch>
        </p:blipFill>
        <p:spPr>
          <a:xfrm>
            <a:off x="1280159" y="725947"/>
            <a:ext cx="6583682" cy="5421346"/>
          </a:xfrm>
          <a:prstGeom prst="rect">
            <a:avLst/>
          </a:prstGeom>
        </p:spPr>
      </p:pic>
    </p:spTree>
    <p:extLst>
      <p:ext uri="{BB962C8B-B14F-4D97-AF65-F5344CB8AC3E}">
        <p14:creationId xmlns:p14="http://schemas.microsoft.com/office/powerpoint/2010/main" val="1993775210"/>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p:txBody>
          <a:bodyPr/>
          <a:lstStyle/>
          <a:p>
            <a:r>
              <a:rPr lang="de-DE" altLang="de-DE" smtClean="0"/>
              <a:t>Inkrementelle Entwicklung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92</a:t>
            </a:fld>
            <a:endParaRPr lang="en-US" dirty="0"/>
          </a:p>
        </p:txBody>
      </p:sp>
      <p:sp>
        <p:nvSpPr>
          <p:cNvPr id="101379" name="Rectangle 3"/>
          <p:cNvSpPr>
            <a:spLocks noGrp="1" noChangeArrowheads="1"/>
          </p:cNvSpPr>
          <p:nvPr>
            <p:ph sz="quarter" idx="12"/>
          </p:nvPr>
        </p:nvSpPr>
        <p:spPr/>
        <p:txBody>
          <a:bodyPr/>
          <a:lstStyle/>
          <a:p>
            <a:r>
              <a:rPr lang="de-DE" altLang="de-DE" dirty="0" smtClean="0"/>
              <a:t>Variante der traditionellen Entwicklung, bei welcher die Entwicklungsaktivitäten bei der Entwicklung jedes einzelnen Inkrements jeweils nacheinander ohne zeitliche Überlappung von den entsprechenden Spezialisten ausgeführt </a:t>
            </a:r>
            <a:r>
              <a:rPr lang="de-DE" altLang="de-DE" dirty="0" smtClean="0"/>
              <a:t>werden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21590186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p:nvPr>
        </p:nvSpPr>
        <p:spPr/>
        <p:txBody>
          <a:bodyPr/>
          <a:lstStyle/>
          <a:p>
            <a:r>
              <a:rPr lang="de-DE" altLang="de-DE" smtClean="0"/>
              <a:t>Concurrent Engineering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93</a:t>
            </a:fld>
            <a:endParaRPr lang="en-US" dirty="0"/>
          </a:p>
        </p:txBody>
      </p:sp>
      <p:sp>
        <p:nvSpPr>
          <p:cNvPr id="102403" name="Rectangle 3"/>
          <p:cNvSpPr>
            <a:spLocks noGrp="1"/>
          </p:cNvSpPr>
          <p:nvPr>
            <p:ph sz="quarter" idx="12"/>
          </p:nvPr>
        </p:nvSpPr>
        <p:spPr/>
        <p:txBody>
          <a:bodyPr/>
          <a:lstStyle/>
          <a:p>
            <a:r>
              <a:rPr lang="de-DE" dirty="0" smtClean="0"/>
              <a:t>Entwicklungsmodelle, in denen zeitliche Überschneidungen der Entwicklungsaktivitäten vorkommen, welche der traditionellen Systementwicklung </a:t>
            </a:r>
            <a:r>
              <a:rPr lang="de-DE" dirty="0" smtClean="0"/>
              <a:t>ähneln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73911744"/>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p:txBody>
          <a:bodyPr/>
          <a:lstStyle/>
          <a:p>
            <a:r>
              <a:rPr lang="de-DE" altLang="de-DE" dirty="0" smtClean="0"/>
              <a:t>Termintreue der Anwendungsentwicklung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94</a:t>
            </a:fld>
            <a:endParaRPr lang="en-US" dirty="0"/>
          </a:p>
        </p:txBody>
      </p:sp>
      <p:sp>
        <p:nvSpPr>
          <p:cNvPr id="103427" name="Rectangle 3"/>
          <p:cNvSpPr>
            <a:spLocks noGrp="1"/>
          </p:cNvSpPr>
          <p:nvPr>
            <p:ph sz="quarter" idx="12"/>
          </p:nvPr>
        </p:nvSpPr>
        <p:spPr/>
        <p:txBody>
          <a:bodyPr/>
          <a:lstStyle/>
          <a:p>
            <a:r>
              <a:rPr lang="de-DE" altLang="de-DE" smtClean="0"/>
              <a:t>Übung (S. 888):</a:t>
            </a:r>
          </a:p>
          <a:p>
            <a:pPr lvl="1"/>
            <a:r>
              <a:rPr lang="de-DE" smtClean="0"/>
              <a:t>Wie kommt es zu dieser widersprüchlichen Beurteilung des Projekterfolgs? Was kann dagegen unternommen werden?</a:t>
            </a:r>
          </a:p>
          <a:p>
            <a:pPr lvl="1"/>
            <a:r>
              <a:rPr lang="de-DE" smtClean="0"/>
              <a:t>Als Leiter der Anwendungsentwicklung liegt Ihnen ein Beratungsangebot für Planung und Aufwandschätzung vor. Es schlägt die Einführung einer Standardsoftware für Projektmanagement und einer systematischen Aufwandschätzmethode vor. Würden Sie den Berater zum Gespräch einladen? Warum?</a:t>
            </a:r>
            <a:endParaRPr lang="de-DE" altLang="de-DE" dirty="0" smtClean="0"/>
          </a:p>
        </p:txBody>
      </p:sp>
      <p:sp>
        <p:nvSpPr>
          <p:cNvPr id="10" name="Untertitel 9"/>
          <p:cNvSpPr>
            <a:spLocks noGrp="1"/>
          </p:cNvSpPr>
          <p:nvPr>
            <p:ph type="subTitle" idx="13"/>
          </p:nvPr>
        </p:nvSpPr>
        <p:spPr/>
        <p:txBody>
          <a:bodyPr/>
          <a:lstStyle/>
          <a:p>
            <a:r>
              <a:rPr lang="de-DE" dirty="0" smtClean="0"/>
              <a:t>Blickpunkt Organisation</a:t>
            </a:r>
            <a:endParaRPr lang="de-DE" dirty="0"/>
          </a:p>
        </p:txBody>
      </p:sp>
    </p:spTree>
    <p:extLst>
      <p:ext uri="{BB962C8B-B14F-4D97-AF65-F5344CB8AC3E}">
        <p14:creationId xmlns:p14="http://schemas.microsoft.com/office/powerpoint/2010/main" val="4177276961"/>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95</a:t>
            </a:fld>
            <a:endParaRPr lang="en-US" dirty="0"/>
          </a:p>
        </p:txBody>
      </p:sp>
      <p:sp>
        <p:nvSpPr>
          <p:cNvPr id="96259" name="Rectangle 3"/>
          <p:cNvSpPr>
            <a:spLocks noGrp="1" noChangeArrowheads="1"/>
          </p:cNvSpPr>
          <p:nvPr>
            <p:ph sz="quarter" idx="12"/>
          </p:nvPr>
        </p:nvSpPr>
        <p:spPr/>
        <p:txBody>
          <a:bodyPr>
            <a:normAutofit fontScale="70000" lnSpcReduction="20000"/>
          </a:bodyPr>
          <a:lstStyle/>
          <a:p>
            <a:r>
              <a:rPr lang="de-DE" altLang="de-DE" dirty="0" smtClean="0"/>
              <a:t>Informationssysteme als Ergebnis einer geplanten Umgestaltung der Organisation</a:t>
            </a:r>
          </a:p>
          <a:p>
            <a:r>
              <a:rPr lang="de-DE" altLang="de-DE" dirty="0" smtClean="0"/>
              <a:t>Systementwicklung – Überblick</a:t>
            </a:r>
          </a:p>
          <a:p>
            <a:r>
              <a:rPr lang="de-DE" altLang="de-DE" b="1" dirty="0" smtClean="0"/>
              <a:t>Alternative Ansätze für die Systementwicklung</a:t>
            </a:r>
          </a:p>
          <a:p>
            <a:pPr lvl="1"/>
            <a:r>
              <a:rPr lang="de-DE" altLang="de-DE" dirty="0" smtClean="0"/>
              <a:t>Traditionelle Systementwicklung</a:t>
            </a:r>
          </a:p>
          <a:p>
            <a:pPr lvl="1"/>
            <a:r>
              <a:rPr lang="de-DE" altLang="de-DE" b="1" dirty="0" err="1" smtClean="0"/>
              <a:t>Prototyping</a:t>
            </a:r>
            <a:endParaRPr lang="de-DE" altLang="de-DE" b="1" dirty="0" smtClean="0"/>
          </a:p>
          <a:p>
            <a:pPr lvl="1"/>
            <a:r>
              <a:rPr lang="de-DE" altLang="de-DE" dirty="0" smtClean="0"/>
              <a:t>Flexible und agile Modelle der Entwicklung</a:t>
            </a:r>
          </a:p>
          <a:p>
            <a:pPr lvl="1"/>
            <a:r>
              <a:rPr lang="de-DE" altLang="de-DE" dirty="0" smtClean="0"/>
              <a:t>Projektmanagement mit </a:t>
            </a:r>
            <a:r>
              <a:rPr lang="de-DE" altLang="de-DE" dirty="0" err="1" smtClean="0"/>
              <a:t>Scrum</a:t>
            </a:r>
            <a:endParaRPr lang="de-DE" altLang="de-DE" dirty="0" smtClean="0"/>
          </a:p>
          <a:p>
            <a:pPr lvl="1"/>
            <a:r>
              <a:rPr lang="de-DE" altLang="de-DE" dirty="0" smtClean="0"/>
              <a:t>Standardanwendungssoftware</a:t>
            </a:r>
          </a:p>
          <a:p>
            <a:pPr lvl="1"/>
            <a:r>
              <a:rPr lang="de-DE" altLang="de-DE" dirty="0" smtClean="0"/>
              <a:t>Endbenutzerentwicklung</a:t>
            </a:r>
          </a:p>
          <a:p>
            <a:pPr lvl="1"/>
            <a:r>
              <a:rPr lang="de-DE" altLang="de-DE" dirty="0" smtClean="0"/>
              <a:t>Outsourcing</a:t>
            </a:r>
          </a:p>
          <a:p>
            <a:r>
              <a:rPr lang="de-DE" altLang="de-DE" dirty="0" smtClean="0"/>
              <a:t>Modellierungsansätze zur Unterstützung der Systementwicklung </a:t>
            </a:r>
          </a:p>
          <a:p>
            <a:r>
              <a:rPr lang="de-DE" altLang="de-DE" dirty="0" smtClean="0"/>
              <a:t>Herausforderungen bei Systementwicklung und </a:t>
            </a:r>
            <a:br>
              <a:rPr lang="de-DE" altLang="de-DE" dirty="0" smtClean="0"/>
            </a:br>
            <a:r>
              <a:rPr lang="de-DE" altLang="de-DE" dirty="0" smtClean="0"/>
              <a:t>-einsatz für das Management  </a:t>
            </a:r>
          </a:p>
          <a:p>
            <a:r>
              <a:rPr lang="de-DE" altLang="de-DE" dirty="0" smtClean="0"/>
              <a:t>Ansatzpunkte für ein Änderungsmanagement (Change Management)</a:t>
            </a:r>
          </a:p>
        </p:txBody>
      </p:sp>
      <p:sp>
        <p:nvSpPr>
          <p:cNvPr id="11" name="Untertitel 10"/>
          <p:cNvSpPr>
            <a:spLocks noGrp="1"/>
          </p:cNvSpPr>
          <p:nvPr>
            <p:ph type="subTitle" idx="13"/>
          </p:nvPr>
        </p:nvSpPr>
        <p:spPr/>
        <p:txBody>
          <a:bodyPr/>
          <a:lstStyle/>
          <a:p>
            <a:r>
              <a:rPr lang="de-DE" dirty="0"/>
              <a:t>Kapitel 14</a:t>
            </a:r>
          </a:p>
        </p:txBody>
      </p:sp>
    </p:spTree>
    <p:extLst>
      <p:ext uri="{BB962C8B-B14F-4D97-AF65-F5344CB8AC3E}">
        <p14:creationId xmlns:p14="http://schemas.microsoft.com/office/powerpoint/2010/main" val="3764492486"/>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lstStyle/>
          <a:p>
            <a:r>
              <a:rPr lang="de-DE" altLang="de-DE" smtClean="0"/>
              <a:t>Prototyping</a:t>
            </a:r>
            <a:endParaRPr lang="de-DE" altLang="de-DE" dirty="0" smtClean="0"/>
          </a:p>
        </p:txBody>
      </p:sp>
      <p:sp>
        <p:nvSpPr>
          <p:cNvPr id="4" name="Foliennummernplatzhalter 3"/>
          <p:cNvSpPr>
            <a:spLocks noGrp="1"/>
          </p:cNvSpPr>
          <p:nvPr>
            <p:ph type="sldNum" sz="quarter" idx="11"/>
          </p:nvPr>
        </p:nvSpPr>
        <p:spPr/>
        <p:txBody>
          <a:bodyPr/>
          <a:lstStyle/>
          <a:p>
            <a:fld id="{0D2F3B65-5D26-4378-875C-153D63999E65}" type="slidenum">
              <a:rPr lang="en-US" smtClean="0"/>
              <a:pPr/>
              <a:t>96</a:t>
            </a:fld>
            <a:endParaRPr lang="en-US" dirty="0"/>
          </a:p>
        </p:txBody>
      </p:sp>
      <p:sp>
        <p:nvSpPr>
          <p:cNvPr id="104451" name="Rectangle 3"/>
          <p:cNvSpPr>
            <a:spLocks noGrp="1"/>
          </p:cNvSpPr>
          <p:nvPr>
            <p:ph sz="quarter" idx="12"/>
          </p:nvPr>
        </p:nvSpPr>
        <p:spPr/>
        <p:txBody>
          <a:bodyPr/>
          <a:lstStyle/>
          <a:p>
            <a:r>
              <a:rPr lang="de-DE" altLang="de-DE" smtClean="0"/>
              <a:t>Verschiedene Arten / Varianten:</a:t>
            </a:r>
          </a:p>
          <a:p>
            <a:pPr lvl="1"/>
            <a:r>
              <a:rPr lang="de-DE" altLang="de-DE" smtClean="0"/>
              <a:t>Prototyping</a:t>
            </a:r>
          </a:p>
          <a:p>
            <a:pPr lvl="1"/>
            <a:r>
              <a:rPr lang="de-DE" altLang="de-DE" smtClean="0"/>
              <a:t>Rapid Application Development (RAD)</a:t>
            </a:r>
          </a:p>
          <a:p>
            <a:pPr lvl="1"/>
            <a:r>
              <a:rPr lang="de-DE" altLang="de-DE" smtClean="0"/>
              <a:t>Joint Application Design (JAD)</a:t>
            </a:r>
            <a:endParaRPr lang="de-DE" altLang="de-DE" dirty="0" smtClean="0"/>
          </a:p>
        </p:txBody>
      </p:sp>
      <p:sp>
        <p:nvSpPr>
          <p:cNvPr id="10" name="Untertitel 9"/>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2983771712"/>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p:txBody>
          <a:bodyPr/>
          <a:lstStyle/>
          <a:p>
            <a:r>
              <a:rPr lang="de-DE" altLang="de-DE" smtClean="0"/>
              <a:t>Prototyping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97</a:t>
            </a:fld>
            <a:endParaRPr lang="en-US" dirty="0"/>
          </a:p>
        </p:txBody>
      </p:sp>
      <p:sp>
        <p:nvSpPr>
          <p:cNvPr id="105475" name="Rectangle 3"/>
          <p:cNvSpPr>
            <a:spLocks noGrp="1"/>
          </p:cNvSpPr>
          <p:nvPr>
            <p:ph sz="quarter" idx="12"/>
          </p:nvPr>
        </p:nvSpPr>
        <p:spPr/>
        <p:txBody>
          <a:bodyPr/>
          <a:lstStyle/>
          <a:p>
            <a:r>
              <a:rPr lang="de-DE" dirty="0" smtClean="0"/>
              <a:t>der </a:t>
            </a:r>
            <a:r>
              <a:rPr lang="de-DE" dirty="0" smtClean="0"/>
              <a:t>Prozess, schnell und kostengünstig ein experimentelles System aufzubauen, das den Benutzern als Demonstration und für Auswertungszwecke bereitgestellt wird, sodass diese ihre Anforderungen besser einschätzen </a:t>
            </a:r>
            <a:r>
              <a:rPr lang="de-DE" dirty="0" smtClean="0"/>
              <a:t>können</a:t>
            </a:r>
            <a:endParaRPr lang="de-DE" altLang="de-DE" dirty="0" smtClean="0"/>
          </a:p>
        </p:txBody>
      </p:sp>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05826323"/>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p:txBody>
          <a:bodyPr/>
          <a:lstStyle/>
          <a:p>
            <a:r>
              <a:rPr lang="de-DE" altLang="de-DE" smtClean="0"/>
              <a:t>Der Prototyping-Prozess</a:t>
            </a:r>
          </a:p>
        </p:txBody>
      </p:sp>
      <p:sp>
        <p:nvSpPr>
          <p:cNvPr id="5" name="Foliennummernplatzhalter 4"/>
          <p:cNvSpPr>
            <a:spLocks noGrp="1"/>
          </p:cNvSpPr>
          <p:nvPr>
            <p:ph type="sldNum" sz="quarter" idx="11"/>
          </p:nvPr>
        </p:nvSpPr>
        <p:spPr/>
        <p:txBody>
          <a:bodyPr/>
          <a:lstStyle/>
          <a:p>
            <a:fld id="{0D2F3B65-5D26-4378-875C-153D63999E65}" type="slidenum">
              <a:rPr lang="en-US" smtClean="0"/>
              <a:pPr/>
              <a:t>98</a:t>
            </a:fld>
            <a:endParaRPr lang="en-US" dirty="0"/>
          </a:p>
        </p:txBody>
      </p:sp>
      <p:sp>
        <p:nvSpPr>
          <p:cNvPr id="14" name="Untertitel 13"/>
          <p:cNvSpPr>
            <a:spLocks noGrp="1"/>
          </p:cNvSpPr>
          <p:nvPr>
            <p:ph type="subTitle" idx="13"/>
          </p:nvPr>
        </p:nvSpPr>
        <p:spPr/>
        <p:txBody>
          <a:bodyPr/>
          <a:lstStyle/>
          <a:p>
            <a:endParaRPr lang="de-DE"/>
          </a:p>
        </p:txBody>
      </p:sp>
      <p:sp>
        <p:nvSpPr>
          <p:cNvPr id="106500" name="Inhaltsplatzhalter 5"/>
          <p:cNvSpPr>
            <a:spLocks/>
          </p:cNvSpPr>
          <p:nvPr/>
        </p:nvSpPr>
        <p:spPr bwMode="auto">
          <a:xfrm>
            <a:off x="285750" y="6072188"/>
            <a:ext cx="155829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969696"/>
                </a:solidFill>
                <a:latin typeface="Calibri" panose="020F0502020204030204" pitchFamily="34" charset="0"/>
                <a:ea typeface="ヒラギノ角ゴ Pro W3"/>
                <a:cs typeface="ヒラギノ角ゴ Pro W3"/>
              </a:defRPr>
            </a:lvl1pPr>
            <a:lvl2pPr marL="742950" indent="-285750" eaLnBrk="0" hangingPunct="0">
              <a:defRPr sz="1200">
                <a:solidFill>
                  <a:srgbClr val="969696"/>
                </a:solidFill>
                <a:latin typeface="Calibri" panose="020F0502020204030204" pitchFamily="34" charset="0"/>
                <a:ea typeface="ヒラギノ角ゴ Pro W3"/>
                <a:cs typeface="ヒラギノ角ゴ Pro W3"/>
              </a:defRPr>
            </a:lvl2pPr>
            <a:lvl3pPr marL="1143000" indent="-228600" eaLnBrk="0" hangingPunct="0">
              <a:defRPr sz="1200">
                <a:solidFill>
                  <a:srgbClr val="969696"/>
                </a:solidFill>
                <a:latin typeface="Calibri" panose="020F0502020204030204" pitchFamily="34" charset="0"/>
                <a:ea typeface="ヒラギノ角ゴ Pro W3"/>
                <a:cs typeface="ヒラギノ角ゴ Pro W3"/>
              </a:defRPr>
            </a:lvl3pPr>
            <a:lvl4pPr marL="1600200" indent="-228600" eaLnBrk="0" hangingPunct="0">
              <a:defRPr sz="1200">
                <a:solidFill>
                  <a:srgbClr val="969696"/>
                </a:solidFill>
                <a:latin typeface="Calibri" panose="020F0502020204030204" pitchFamily="34" charset="0"/>
                <a:ea typeface="ヒラギノ角ゴ Pro W3"/>
                <a:cs typeface="ヒラギノ角ゴ Pro W3"/>
              </a:defRPr>
            </a:lvl4pPr>
            <a:lvl5pPr marL="2057400" indent="-228600" eaLnBrk="0" hangingPunct="0">
              <a:defRPr sz="1200">
                <a:solidFill>
                  <a:srgbClr val="969696"/>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sz="1200">
                <a:solidFill>
                  <a:srgbClr val="969696"/>
                </a:solidFill>
                <a:latin typeface="Calibri" panose="020F0502020204030204" pitchFamily="34" charset="0"/>
                <a:ea typeface="ヒラギノ角ゴ Pro W3"/>
                <a:cs typeface="ヒラギノ角ゴ Pro W3"/>
              </a:defRPr>
            </a:lvl9pPr>
          </a:lstStyle>
          <a:p>
            <a:pPr>
              <a:spcBef>
                <a:spcPct val="20000"/>
              </a:spcBef>
              <a:buFont typeface="Arial" panose="020B0604020202020204" pitchFamily="34" charset="0"/>
              <a:buNone/>
            </a:pPr>
            <a:r>
              <a:rPr lang="de-DE" altLang="de-DE" b="1" dirty="0">
                <a:solidFill>
                  <a:schemeClr val="tx1"/>
                </a:solidFill>
                <a:latin typeface="+mj-lt"/>
              </a:rPr>
              <a:t>Abbildung 14.8</a:t>
            </a:r>
          </a:p>
        </p:txBody>
      </p:sp>
      <p:pic>
        <p:nvPicPr>
          <p:cNvPr id="2" name="Grafik 1"/>
          <p:cNvPicPr>
            <a:picLocks noChangeAspect="1"/>
          </p:cNvPicPr>
          <p:nvPr/>
        </p:nvPicPr>
        <p:blipFill>
          <a:blip r:embed="rId2"/>
          <a:stretch>
            <a:fillRect/>
          </a:stretch>
        </p:blipFill>
        <p:spPr>
          <a:xfrm>
            <a:off x="2286000" y="797370"/>
            <a:ext cx="4572000" cy="5540274"/>
          </a:xfrm>
          <a:prstGeom prst="rect">
            <a:avLst/>
          </a:prstGeom>
        </p:spPr>
      </p:pic>
    </p:spTree>
    <p:extLst>
      <p:ext uri="{BB962C8B-B14F-4D97-AF65-F5344CB8AC3E}">
        <p14:creationId xmlns:p14="http://schemas.microsoft.com/office/powerpoint/2010/main" val="242829545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B7AB68-1DB4-49EC-8A65-62DF96257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1332760-597E-46FD-93E4-3F8DFCF71EE2}">
  <ds:schemaRefs>
    <ds:schemaRef ds:uri="http://schemas.microsoft.com/sharepoint/v3/contenttype/forms"/>
  </ds:schemaRefs>
</ds:datastoreItem>
</file>

<file path=customXml/itemProps3.xml><?xml version="1.0" encoding="utf-8"?>
<ds:datastoreItem xmlns:ds="http://schemas.openxmlformats.org/officeDocument/2006/customXml" ds:itemID="{FA28C046-8EFE-4470-B27F-2090E1D93905}">
  <ds:schemaRefs>
    <ds:schemaRef ds:uri="http://purl.org/dc/elements/1.1/"/>
    <ds:schemaRef ds:uri="http://purl.org/dc/dcmityp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7340</Words>
  <Application>Microsoft Office PowerPoint</Application>
  <PresentationFormat>Bildschirmpräsentation (4:3)</PresentationFormat>
  <Paragraphs>1239</Paragraphs>
  <Slides>227</Slides>
  <Notes>2</Notes>
  <HiddenSlides>0</HiddenSlides>
  <MMClips>0</MMClips>
  <ScaleCrop>false</ScaleCrop>
  <HeadingPairs>
    <vt:vector size="4" baseType="variant">
      <vt:variant>
        <vt:lpstr>Design</vt:lpstr>
      </vt:variant>
      <vt:variant>
        <vt:i4>1</vt:i4>
      </vt:variant>
      <vt:variant>
        <vt:lpstr>Folientitel</vt:lpstr>
      </vt:variant>
      <vt:variant>
        <vt:i4>227</vt:i4>
      </vt:variant>
    </vt:vector>
  </HeadingPairs>
  <TitlesOfParts>
    <vt:vector size="228" baseType="lpstr">
      <vt:lpstr>Custom Design</vt:lpstr>
      <vt:lpstr>PowerPoint-Präsentation</vt:lpstr>
      <vt:lpstr>Laudon/Laudon/Schoder Wirtschaftsinformatik  3., vollständig überarbeitete Auflage</vt:lpstr>
      <vt:lpstr>Kapitel 14</vt:lpstr>
      <vt:lpstr>Gliederung</vt:lpstr>
      <vt:lpstr>Gegenstand des Kapitels</vt:lpstr>
      <vt:lpstr>Lernziele</vt:lpstr>
      <vt:lpstr>Lernziele</vt:lpstr>
      <vt:lpstr>Lernziele</vt:lpstr>
      <vt:lpstr>MoneyGram liegt mit seiner Entscheidung für neue Systeme &amp; Geschäftsprozesse goldrichtig</vt:lpstr>
      <vt:lpstr>MoneyGram liegt mit seiner Entscheidung für neue Systeme &amp; Geschäftsprozesse goldrichtig</vt:lpstr>
      <vt:lpstr>MoneyGram liegt mit seiner Entscheidung für neue Systeme &amp; Geschäftsprozesse goldrichtig</vt:lpstr>
      <vt:lpstr>MoneyGram liegt mit seiner Entscheidung für neue Systeme &amp; Geschäftsprozesse goldrichtig</vt:lpstr>
      <vt:lpstr>Herausforderungen für das Management</vt:lpstr>
      <vt:lpstr>WI-spezifische Sicht auf die Fallstudie</vt:lpstr>
      <vt:lpstr>Gliederung</vt:lpstr>
      <vt:lpstr>Informationssysteme bedingen eine Umgestaltung der Organisation</vt:lpstr>
      <vt:lpstr>Informationssystemplan</vt:lpstr>
      <vt:lpstr>Abschnitte des Informationssystemplans </vt:lpstr>
      <vt:lpstr>Abschnitte des Informationssystemplans (Forts.) </vt:lpstr>
      <vt:lpstr>Abschnitte des Informationssystemplans (Forts.) </vt:lpstr>
      <vt:lpstr>Bestimmung von Anforderungen</vt:lpstr>
      <vt:lpstr>Unternehmensanalyse</vt:lpstr>
      <vt:lpstr>Unternehmensanalyse (Geschäftssys-templanung / Business Systems Planning)</vt:lpstr>
      <vt:lpstr>Prozess / Datenklassen-Matrix als Ergebnis der Unternehmensanalyse</vt:lpstr>
      <vt:lpstr>Kritische Erfolgsfaktoren (KEF) (Critical Success Factors, CSF)</vt:lpstr>
      <vt:lpstr>Kritische Erfolgsfaktoren (KEF)</vt:lpstr>
      <vt:lpstr>Entwicklung von Systemen mithilfe von KEF</vt:lpstr>
      <vt:lpstr>Gliederung</vt:lpstr>
      <vt:lpstr>Ausprägungen organisatorischer Veränderungen</vt:lpstr>
      <vt:lpstr>Wie IT Organisationen verändern kann</vt:lpstr>
      <vt:lpstr>Änderungen der Organisation bergen Risiken und Gewinne in sich</vt:lpstr>
      <vt:lpstr>Automation</vt:lpstr>
      <vt:lpstr>Rationalisierung</vt:lpstr>
      <vt:lpstr>Geschäftsprozess-Reengineering</vt:lpstr>
      <vt:lpstr>Paradigmenwechsel</vt:lpstr>
      <vt:lpstr>Gliederung</vt:lpstr>
      <vt:lpstr>Reengineering von Geschäftsprozessen (Business Process Reengineering)</vt:lpstr>
      <vt:lpstr>Beispiel Redesign der Hypothekenverarbeitung</vt:lpstr>
      <vt:lpstr>Beispiel Redesign der Hypothekenverarbeitung</vt:lpstr>
      <vt:lpstr>Workflow-Management</vt:lpstr>
      <vt:lpstr>Workflow-Management</vt:lpstr>
      <vt:lpstr>Die Schritte beim effektiven Reengineering</vt:lpstr>
      <vt:lpstr>Gliederung</vt:lpstr>
      <vt:lpstr>Geschäftsprozess- und Qualitätsmanagement (Total Quality Management, Six Sigma)</vt:lpstr>
      <vt:lpstr>Geschäftsprozessmanagement</vt:lpstr>
      <vt:lpstr>Total Quality Management und Six Sigma</vt:lpstr>
      <vt:lpstr>Total Quality Management (TQM)</vt:lpstr>
      <vt:lpstr>Six Sigma</vt:lpstr>
      <vt:lpstr>Wie Informationssysteme  Qualitätsverbesserungen unterstützen</vt:lpstr>
      <vt:lpstr>Benchmarking</vt:lpstr>
      <vt:lpstr>Gliederung</vt:lpstr>
      <vt:lpstr>Motivation und Bedeutung</vt:lpstr>
      <vt:lpstr>Systementwicklung</vt:lpstr>
      <vt:lpstr>Software-Engineering</vt:lpstr>
      <vt:lpstr>Der Systementwicklungsprozess</vt:lpstr>
      <vt:lpstr>Gliederung</vt:lpstr>
      <vt:lpstr>Systemanalyse</vt:lpstr>
      <vt:lpstr>Systemanalyse</vt:lpstr>
      <vt:lpstr>Machbarkeitsstudie</vt:lpstr>
      <vt:lpstr>Bestimmung von spezifischen Anforderungen</vt:lpstr>
      <vt:lpstr>Informationsanforderung</vt:lpstr>
      <vt:lpstr>Systemanforderung</vt:lpstr>
      <vt:lpstr>Bestimmung von spezifischen Anforderungen</vt:lpstr>
      <vt:lpstr>Gliederung</vt:lpstr>
      <vt:lpstr>Systementwurf</vt:lpstr>
      <vt:lpstr>Systementwurf</vt:lpstr>
      <vt:lpstr>Rolle der Endbenutzer</vt:lpstr>
      <vt:lpstr>Gliederung</vt:lpstr>
      <vt:lpstr>Vervollständigung des  Systementwicklungsprozesses</vt:lpstr>
      <vt:lpstr>Programmierung</vt:lpstr>
      <vt:lpstr>Testen</vt:lpstr>
      <vt:lpstr>Modultest</vt:lpstr>
      <vt:lpstr>Systemtest</vt:lpstr>
      <vt:lpstr>Akzeptanztest</vt:lpstr>
      <vt:lpstr>Testplan</vt:lpstr>
      <vt:lpstr>Beispiel für einen Testplan zum Testen einer Datensatzänderung</vt:lpstr>
      <vt:lpstr>Migration</vt:lpstr>
      <vt:lpstr>Parallele Strategie</vt:lpstr>
      <vt:lpstr>Direkter Umstieg </vt:lpstr>
      <vt:lpstr>Pilotstudie</vt:lpstr>
      <vt:lpstr>Phasenweiser Ansatz</vt:lpstr>
      <vt:lpstr>Dokumentation</vt:lpstr>
      <vt:lpstr>Produktion</vt:lpstr>
      <vt:lpstr>Überprüfung  nach  der  Implementierung (Postimplementierungsprüfung)</vt:lpstr>
      <vt:lpstr>Wartung</vt:lpstr>
      <vt:lpstr>Systementwicklung</vt:lpstr>
      <vt:lpstr>Gliederung</vt:lpstr>
      <vt:lpstr>Alternativen der Systementwicklung</vt:lpstr>
      <vt:lpstr>Gliederung</vt:lpstr>
      <vt:lpstr>Traditionelle Systementwicklung</vt:lpstr>
      <vt:lpstr>Traditionelle Systementwicklung</vt:lpstr>
      <vt:lpstr>Wasserfall-Modell</vt:lpstr>
      <vt:lpstr>Inkrementelle Entwicklung</vt:lpstr>
      <vt:lpstr>Concurrent Engineering</vt:lpstr>
      <vt:lpstr>Termintreue der Anwendungsentwicklung</vt:lpstr>
      <vt:lpstr>Gliederung</vt:lpstr>
      <vt:lpstr>Prototyping</vt:lpstr>
      <vt:lpstr>Prototyping</vt:lpstr>
      <vt:lpstr>Der Prototyping-Prozess</vt:lpstr>
      <vt:lpstr>Vorgehensmodelle</vt:lpstr>
      <vt:lpstr>Vorgehensmodelle</vt:lpstr>
      <vt:lpstr>Vorgehensmodelle</vt:lpstr>
      <vt:lpstr>Rapid Application Development (RAD)</vt:lpstr>
      <vt:lpstr>Joint Application Design (JAD)</vt:lpstr>
      <vt:lpstr>Gliederung</vt:lpstr>
      <vt:lpstr>Flexible und agile Modelle der Entwicklung</vt:lpstr>
      <vt:lpstr>Flexible Modelle der Entwicklung</vt:lpstr>
      <vt:lpstr>Interaktive Entwicklung</vt:lpstr>
      <vt:lpstr>Kontinuierliche Integration</vt:lpstr>
      <vt:lpstr>Featurebasierte Entwicklung</vt:lpstr>
      <vt:lpstr>Extreme Programming (XP)</vt:lpstr>
      <vt:lpstr>Gliederung</vt:lpstr>
      <vt:lpstr>Projektmanagement mit Scrum</vt:lpstr>
      <vt:lpstr>Gliederung</vt:lpstr>
      <vt:lpstr>Standardanwendungssoftware</vt:lpstr>
      <vt:lpstr>Auswirkung der Anpassung eines Software-pakets auf die Gesamtimplementierungskosten</vt:lpstr>
      <vt:lpstr>Standardanwendungssoftware</vt:lpstr>
      <vt:lpstr>Benutzerdefinierte Anpassung</vt:lpstr>
      <vt:lpstr>Ausschreibung (RFP, Request for Proposal)</vt:lpstr>
      <vt:lpstr>Gliederung</vt:lpstr>
      <vt:lpstr>Endbenutzerentwicklung</vt:lpstr>
      <vt:lpstr>Endbenutzerentwicklung</vt:lpstr>
      <vt:lpstr>Endbenutzerentwicklung im Vergleich zur traditionellen Systementwicklung</vt:lpstr>
      <vt:lpstr>Gliederung</vt:lpstr>
      <vt:lpstr>Outsourcing</vt:lpstr>
      <vt:lpstr>Outsourcing</vt:lpstr>
      <vt:lpstr>Vergleich der Ansätze zur Systementwicklung</vt:lpstr>
      <vt:lpstr>Vergleich der Ansätze zur Systementwicklung</vt:lpstr>
      <vt:lpstr>Vergleich der Ansätze zur Systementwicklung</vt:lpstr>
      <vt:lpstr>Gründe für Outsourcing der Systementwicklung</vt:lpstr>
      <vt:lpstr>Gliederung</vt:lpstr>
      <vt:lpstr>Modelle im Systementwicklungsprozess</vt:lpstr>
      <vt:lpstr>Computer-Aided Software Engineering  (CASE)</vt:lpstr>
      <vt:lpstr>Computer-Aided Software Engineering  (CASE)</vt:lpstr>
      <vt:lpstr>Computer-Aided Software Engineering  (CASE)</vt:lpstr>
      <vt:lpstr>Computer-Aided Software Engineering  (CASE)</vt:lpstr>
      <vt:lpstr>Modellbegriff</vt:lpstr>
      <vt:lpstr>Fachkonzept</vt:lpstr>
      <vt:lpstr>DV-Konzept</vt:lpstr>
      <vt:lpstr>Sichten</vt:lpstr>
      <vt:lpstr>Motivation für Modellierungsansätze</vt:lpstr>
      <vt:lpstr>Datenmodellierung</vt:lpstr>
      <vt:lpstr>Datenflussansatz</vt:lpstr>
      <vt:lpstr>Gliederung</vt:lpstr>
      <vt:lpstr>Objektorientierter Ansatz</vt:lpstr>
      <vt:lpstr>Struktursicht auf ein Lohnbuchhaltungssystem</vt:lpstr>
      <vt:lpstr>Objektorientierte Entwicklung</vt:lpstr>
      <vt:lpstr>Objekt</vt:lpstr>
      <vt:lpstr>Klasse</vt:lpstr>
      <vt:lpstr>Klasse und Vererbung (inheritance)</vt:lpstr>
      <vt:lpstr>Beispiel Unified Modeling Language (UML)</vt:lpstr>
      <vt:lpstr>Unified Modeling Language (UML)</vt:lpstr>
      <vt:lpstr>Ein allgemeiner Überblick über UML und ihre Komponenten: Things, Relationships und Diagrams</vt:lpstr>
      <vt:lpstr>Ein allgemeiner Überblick über UML und ihre Komponenten: Things, Relationships und Diagrams</vt:lpstr>
      <vt:lpstr>Ein UML-Anwendungsfalldiagramm</vt:lpstr>
      <vt:lpstr>Ein UML-Sequenzdiagramm</vt:lpstr>
      <vt:lpstr>Gliederung</vt:lpstr>
      <vt:lpstr>Geschäftsprozessorientierter Ansatz</vt:lpstr>
      <vt:lpstr>Beispiel Architektur integrierter Informationssysteme (ARIS)</vt:lpstr>
      <vt:lpstr>ARIS (Architektur integrierter Informationssysteme)</vt:lpstr>
      <vt:lpstr>Sichten und Beschreibungsebenen von ARIS</vt:lpstr>
      <vt:lpstr>Integration der vier Basissichten durch die Steuerungssicht</vt:lpstr>
      <vt:lpstr>EPK-Modellierung</vt:lpstr>
      <vt:lpstr>Einige EPK-Elemente</vt:lpstr>
      <vt:lpstr>Einige EPK-Elemente (Forts.)</vt:lpstr>
      <vt:lpstr>Einige EPK-Elemente</vt:lpstr>
      <vt:lpstr>EPK-Modellierung</vt:lpstr>
      <vt:lpstr>EPK-Modellierung</vt:lpstr>
      <vt:lpstr>EPK-Modellierung</vt:lpstr>
      <vt:lpstr>Gliederung</vt:lpstr>
      <vt:lpstr>Business Process Modelling Notation (BPMN)</vt:lpstr>
      <vt:lpstr>BPMN-Diagramm des Testprozesses</vt:lpstr>
      <vt:lpstr>Gliederung</vt:lpstr>
      <vt:lpstr>Motivation und Bedeutung</vt:lpstr>
      <vt:lpstr>Gliederung</vt:lpstr>
      <vt:lpstr>Grundlegende Probleme</vt:lpstr>
      <vt:lpstr>Problembereiche von Informationssystemen</vt:lpstr>
      <vt:lpstr>Systemmisserfolg</vt:lpstr>
      <vt:lpstr>Gliederung</vt:lpstr>
      <vt:lpstr>Probleme bei unternehmensweiten und globalen Informationssystemen</vt:lpstr>
      <vt:lpstr>Auswirkungen von Fusionen und Übernahmen</vt:lpstr>
      <vt:lpstr>Komplexitätssteigerung durch grenzüberschreitende Kontexte</vt:lpstr>
      <vt:lpstr>Technische Hürden: Fehlende Standards und fehlende Konnektivität</vt:lpstr>
      <vt:lpstr>Lokaler Benutzerwiderstand gegenüber  globalen Systemen</vt:lpstr>
      <vt:lpstr>Gliederung</vt:lpstr>
      <vt:lpstr>Motivation und Bedeutung</vt:lpstr>
      <vt:lpstr>Implementierung</vt:lpstr>
      <vt:lpstr>Änderungsagent</vt:lpstr>
      <vt:lpstr>Change Management (Änderungsmanagement)</vt:lpstr>
      <vt:lpstr>Faktoren, die den Erfolg oder Misserfolg eines Informationssystems beeinflussen</vt:lpstr>
      <vt:lpstr>Gliederung</vt:lpstr>
      <vt:lpstr>Berücksichtigung und Einbindung (Cooptation) von Interessensgruppen</vt:lpstr>
      <vt:lpstr>Cooptation (Berücksichtigung und  Einbindung)</vt:lpstr>
      <vt:lpstr>Sprachbarriere zwischen Nutzern  und Entwicklern</vt:lpstr>
      <vt:lpstr>Integration über Projektarbeits-gruppengrenzen hinweg</vt:lpstr>
      <vt:lpstr>Absichtsvolles Unterlaufen von Implementierungs-bemühungen (Counterimplementation)</vt:lpstr>
      <vt:lpstr>Sprachliche Unterschiede zwischen Endnutzern und Entwicklern von Informationssystemen</vt:lpstr>
      <vt:lpstr>Gliederung</vt:lpstr>
      <vt:lpstr>Projektmanagement</vt:lpstr>
      <vt:lpstr>Projektmanagement</vt:lpstr>
      <vt:lpstr>Burton Snowboards nimmt Fahrt auf mit flexiblen Geschäftsprozessen</vt:lpstr>
      <vt:lpstr>Zielsetzungen des Projektmanagements</vt:lpstr>
      <vt:lpstr>Zielsetzungen des Projektmanagements</vt:lpstr>
      <vt:lpstr>Zielsetzungen des Projektmanagements</vt:lpstr>
      <vt:lpstr>Projekt</vt:lpstr>
      <vt:lpstr>Projektmanagement</vt:lpstr>
      <vt:lpstr>Integration innerhalb einer Projektarbeitsgruppe</vt:lpstr>
      <vt:lpstr>Formale Planung</vt:lpstr>
      <vt:lpstr>Formale Steuerung</vt:lpstr>
      <vt:lpstr>PERT-Diagramm</vt:lpstr>
      <vt:lpstr>PERT-Diagramm</vt:lpstr>
      <vt:lpstr>Gantt-Diagramm</vt:lpstr>
      <vt:lpstr>Gantt-Diagramm</vt:lpstr>
      <vt:lpstr>Personenmonat</vt:lpstr>
      <vt:lpstr>Konsequenzen schlechten Projektmanagements</vt:lpstr>
      <vt:lpstr>Gliederung</vt:lpstr>
      <vt:lpstr>Implementierungsstrategien</vt:lpstr>
      <vt:lpstr>Relevante Dimensionen Planung und Implementierung von Systemen</vt:lpstr>
      <vt:lpstr>Lokale, regionale und globale Systeme</vt:lpstr>
      <vt:lpstr>Analyse der Einflüsse auf die Organisation</vt:lpstr>
      <vt:lpstr>Ergonomie</vt:lpstr>
      <vt:lpstr>Soziotechnisches Design</vt:lpstr>
      <vt:lpstr>Kernsysteme</vt:lpstr>
      <vt:lpstr>Was braucht man für eine mobile Präsenz?</vt:lpstr>
      <vt:lpstr>Honam Petrochemical strebt nach besseren Managementberichten</vt:lpstr>
      <vt:lpstr>Honam Petrochemical strebt nach besseren Managementberichten</vt:lpstr>
      <vt:lpstr>Honam Petrochemical strebt nach besseren Managementberichten</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ds</cp:lastModifiedBy>
  <cp:revision>335</cp:revision>
  <dcterms:created xsi:type="dcterms:W3CDTF">2010-11-30T15:26:50Z</dcterms:created>
  <dcterms:modified xsi:type="dcterms:W3CDTF">2015-11-11T10:14:25Z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