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97" saveSubsetFonts="1">
  <p:sldMasterIdLst>
    <p:sldMasterId id="2147483660" r:id="rId4"/>
  </p:sldMasterIdLst>
  <p:notesMasterIdLst>
    <p:notesMasterId r:id="rId119"/>
  </p:notesMasterIdLst>
  <p:handoutMasterIdLst>
    <p:handoutMasterId r:id="rId120"/>
  </p:handoutMasterIdLst>
  <p:sldIdLst>
    <p:sldId id="555" r:id="rId5"/>
    <p:sldId id="556" r:id="rId6"/>
    <p:sldId id="557" r:id="rId7"/>
    <p:sldId id="758" r:id="rId8"/>
    <p:sldId id="648" r:id="rId9"/>
    <p:sldId id="649" r:id="rId10"/>
    <p:sldId id="759" r:id="rId11"/>
    <p:sldId id="651" r:id="rId12"/>
    <p:sldId id="652" r:id="rId13"/>
    <p:sldId id="653" r:id="rId14"/>
    <p:sldId id="654" r:id="rId15"/>
    <p:sldId id="655" r:id="rId16"/>
    <p:sldId id="760" r:id="rId17"/>
    <p:sldId id="656" r:id="rId18"/>
    <p:sldId id="657" r:id="rId19"/>
    <p:sldId id="775" r:id="rId20"/>
    <p:sldId id="658" r:id="rId21"/>
    <p:sldId id="659" r:id="rId22"/>
    <p:sldId id="660" r:id="rId23"/>
    <p:sldId id="761" r:id="rId24"/>
    <p:sldId id="776" r:id="rId25"/>
    <p:sldId id="661" r:id="rId26"/>
    <p:sldId id="662" r:id="rId27"/>
    <p:sldId id="663" r:id="rId28"/>
    <p:sldId id="664" r:id="rId29"/>
    <p:sldId id="665" r:id="rId30"/>
    <p:sldId id="666" r:id="rId31"/>
    <p:sldId id="667" r:id="rId32"/>
    <p:sldId id="668" r:id="rId33"/>
    <p:sldId id="669" r:id="rId34"/>
    <p:sldId id="670" r:id="rId35"/>
    <p:sldId id="762" r:id="rId36"/>
    <p:sldId id="672" r:id="rId37"/>
    <p:sldId id="673" r:id="rId38"/>
    <p:sldId id="674" r:id="rId39"/>
    <p:sldId id="675" r:id="rId40"/>
    <p:sldId id="676" r:id="rId41"/>
    <p:sldId id="677" r:id="rId42"/>
    <p:sldId id="777" r:id="rId43"/>
    <p:sldId id="763" r:id="rId44"/>
    <p:sldId id="678" r:id="rId45"/>
    <p:sldId id="764" r:id="rId46"/>
    <p:sldId id="680" r:id="rId47"/>
    <p:sldId id="765" r:id="rId48"/>
    <p:sldId id="681" r:id="rId49"/>
    <p:sldId id="682" r:id="rId50"/>
    <p:sldId id="683" r:id="rId51"/>
    <p:sldId id="766" r:id="rId52"/>
    <p:sldId id="684" r:id="rId53"/>
    <p:sldId id="685" r:id="rId54"/>
    <p:sldId id="686" r:id="rId55"/>
    <p:sldId id="687" r:id="rId56"/>
    <p:sldId id="767" r:id="rId57"/>
    <p:sldId id="688" r:id="rId58"/>
    <p:sldId id="689" r:id="rId59"/>
    <p:sldId id="690" r:id="rId60"/>
    <p:sldId id="691" r:id="rId61"/>
    <p:sldId id="692" r:id="rId62"/>
    <p:sldId id="693" r:id="rId63"/>
    <p:sldId id="694" r:id="rId64"/>
    <p:sldId id="695" r:id="rId65"/>
    <p:sldId id="696" r:id="rId66"/>
    <p:sldId id="697" r:id="rId67"/>
    <p:sldId id="778" r:id="rId68"/>
    <p:sldId id="698" r:id="rId69"/>
    <p:sldId id="699" r:id="rId70"/>
    <p:sldId id="700" r:id="rId71"/>
    <p:sldId id="779" r:id="rId72"/>
    <p:sldId id="701" r:id="rId73"/>
    <p:sldId id="702" r:id="rId74"/>
    <p:sldId id="703" r:id="rId75"/>
    <p:sldId id="704" r:id="rId76"/>
    <p:sldId id="705" r:id="rId77"/>
    <p:sldId id="706" r:id="rId78"/>
    <p:sldId id="707" r:id="rId79"/>
    <p:sldId id="768" r:id="rId80"/>
    <p:sldId id="708" r:id="rId81"/>
    <p:sldId id="709" r:id="rId82"/>
    <p:sldId id="710" r:id="rId83"/>
    <p:sldId id="711" r:id="rId84"/>
    <p:sldId id="712" r:id="rId85"/>
    <p:sldId id="713" r:id="rId86"/>
    <p:sldId id="714" r:id="rId87"/>
    <p:sldId id="715" r:id="rId88"/>
    <p:sldId id="769" r:id="rId89"/>
    <p:sldId id="716" r:id="rId90"/>
    <p:sldId id="717" r:id="rId91"/>
    <p:sldId id="718" r:id="rId92"/>
    <p:sldId id="719" r:id="rId93"/>
    <p:sldId id="770" r:id="rId94"/>
    <p:sldId id="721" r:id="rId95"/>
    <p:sldId id="722" r:id="rId96"/>
    <p:sldId id="723" r:id="rId97"/>
    <p:sldId id="724" r:id="rId98"/>
    <p:sldId id="725" r:id="rId99"/>
    <p:sldId id="726" r:id="rId100"/>
    <p:sldId id="727" r:id="rId101"/>
    <p:sldId id="728" r:id="rId102"/>
    <p:sldId id="771" r:id="rId103"/>
    <p:sldId id="729" r:id="rId104"/>
    <p:sldId id="730" r:id="rId105"/>
    <p:sldId id="772" r:id="rId106"/>
    <p:sldId id="731" r:id="rId107"/>
    <p:sldId id="732" r:id="rId108"/>
    <p:sldId id="733" r:id="rId109"/>
    <p:sldId id="734" r:id="rId110"/>
    <p:sldId id="735" r:id="rId111"/>
    <p:sldId id="736" r:id="rId112"/>
    <p:sldId id="737" r:id="rId113"/>
    <p:sldId id="738" r:id="rId114"/>
    <p:sldId id="739" r:id="rId115"/>
    <p:sldId id="740" r:id="rId116"/>
    <p:sldId id="741" r:id="rId117"/>
    <p:sldId id="742" r:id="rId118"/>
  </p:sldIdLst>
  <p:sldSz cx="9144000" cy="6858000" type="screen4x3"/>
  <p:notesSz cx="7099300" cy="10234613"/>
  <p:custDataLst>
    <p:tags r:id="rId121"/>
  </p:custDataLst>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521415D9-36F7-43E2-AB2F-B90AF26B5E84}">
      <p14:sectionLst xmlns:p14="http://schemas.microsoft.com/office/powerpoint/2010/main">
        <p14:section name="Standardabschnitt" id="{3B8F5E47-A3C8-4E98-AF29-128A2471B31D}">
          <p14:sldIdLst>
            <p14:sldId id="555"/>
            <p14:sldId id="556"/>
            <p14:sldId id="557"/>
            <p14:sldId id="758"/>
            <p14:sldId id="648"/>
            <p14:sldId id="649"/>
            <p14:sldId id="759"/>
            <p14:sldId id="651"/>
            <p14:sldId id="652"/>
            <p14:sldId id="653"/>
            <p14:sldId id="654"/>
            <p14:sldId id="655"/>
            <p14:sldId id="760"/>
            <p14:sldId id="656"/>
            <p14:sldId id="657"/>
            <p14:sldId id="775"/>
            <p14:sldId id="658"/>
            <p14:sldId id="659"/>
            <p14:sldId id="660"/>
            <p14:sldId id="761"/>
            <p14:sldId id="776"/>
            <p14:sldId id="661"/>
            <p14:sldId id="662"/>
            <p14:sldId id="663"/>
            <p14:sldId id="664"/>
            <p14:sldId id="665"/>
            <p14:sldId id="666"/>
            <p14:sldId id="667"/>
            <p14:sldId id="668"/>
            <p14:sldId id="669"/>
            <p14:sldId id="670"/>
            <p14:sldId id="762"/>
            <p14:sldId id="672"/>
            <p14:sldId id="673"/>
            <p14:sldId id="674"/>
            <p14:sldId id="675"/>
            <p14:sldId id="676"/>
            <p14:sldId id="677"/>
            <p14:sldId id="777"/>
            <p14:sldId id="763"/>
            <p14:sldId id="678"/>
            <p14:sldId id="764"/>
            <p14:sldId id="680"/>
            <p14:sldId id="765"/>
            <p14:sldId id="681"/>
            <p14:sldId id="682"/>
            <p14:sldId id="683"/>
            <p14:sldId id="766"/>
            <p14:sldId id="684"/>
            <p14:sldId id="685"/>
            <p14:sldId id="686"/>
            <p14:sldId id="687"/>
            <p14:sldId id="767"/>
            <p14:sldId id="688"/>
            <p14:sldId id="689"/>
            <p14:sldId id="690"/>
            <p14:sldId id="691"/>
            <p14:sldId id="692"/>
            <p14:sldId id="693"/>
            <p14:sldId id="694"/>
            <p14:sldId id="695"/>
            <p14:sldId id="696"/>
            <p14:sldId id="697"/>
            <p14:sldId id="778"/>
            <p14:sldId id="698"/>
            <p14:sldId id="699"/>
            <p14:sldId id="700"/>
            <p14:sldId id="779"/>
            <p14:sldId id="701"/>
            <p14:sldId id="702"/>
            <p14:sldId id="703"/>
            <p14:sldId id="704"/>
            <p14:sldId id="705"/>
            <p14:sldId id="706"/>
            <p14:sldId id="707"/>
            <p14:sldId id="768"/>
            <p14:sldId id="708"/>
            <p14:sldId id="709"/>
            <p14:sldId id="710"/>
            <p14:sldId id="711"/>
            <p14:sldId id="712"/>
            <p14:sldId id="713"/>
            <p14:sldId id="714"/>
            <p14:sldId id="715"/>
            <p14:sldId id="769"/>
            <p14:sldId id="716"/>
            <p14:sldId id="717"/>
            <p14:sldId id="718"/>
            <p14:sldId id="719"/>
            <p14:sldId id="770"/>
            <p14:sldId id="721"/>
            <p14:sldId id="722"/>
            <p14:sldId id="723"/>
            <p14:sldId id="724"/>
            <p14:sldId id="725"/>
            <p14:sldId id="726"/>
            <p14:sldId id="727"/>
            <p14:sldId id="728"/>
            <p14:sldId id="771"/>
            <p14:sldId id="729"/>
            <p14:sldId id="730"/>
            <p14:sldId id="772"/>
            <p14:sldId id="731"/>
            <p14:sldId id="732"/>
            <p14:sldId id="733"/>
            <p14:sldId id="734"/>
            <p14:sldId id="735"/>
            <p14:sldId id="736"/>
            <p14:sldId id="737"/>
            <p14:sldId id="738"/>
            <p14:sldId id="739"/>
            <p14:sldId id="740"/>
            <p14:sldId id="741"/>
            <p14:sldId id="742"/>
          </p14:sldIdLst>
        </p14:section>
      </p14:sectionLst>
    </p:ext>
    <p:ext uri="{EFAFB233-063F-42B5-8137-9DF3F51BA10A}">
      <p15:sldGuideLst xmlns:p15="http://schemas.microsoft.com/office/powerpoint/2012/main">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5" autoAdjust="0"/>
    <p:restoredTop sz="94402" autoAdjust="0"/>
  </p:normalViewPr>
  <p:slideViewPr>
    <p:cSldViewPr snapToGrid="0">
      <p:cViewPr varScale="1">
        <p:scale>
          <a:sx n="113" d="100"/>
          <a:sy n="113" d="100"/>
        </p:scale>
        <p:origin x="1218" y="84"/>
      </p:cViewPr>
      <p:guideLst>
        <p:guide orient="horz" pos="2180"/>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03" d="100"/>
          <a:sy n="103" d="100"/>
        </p:scale>
        <p:origin x="-467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notesMaster" Target="notesMasters/notesMaster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gs" Target="tags/tag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algn="r" defTabSz="947738">
              <a:spcBef>
                <a:spcPct val="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89013" y="765175"/>
            <a:ext cx="5121275"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2513"/>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algn="r" defTabSz="947738">
              <a:spcBef>
                <a:spcPct val="0"/>
              </a:spcBef>
              <a:defRPr sz="1200">
                <a:latin typeface="Arial" charset="0"/>
              </a:defRPr>
            </a:lvl1pPr>
          </a:lstStyle>
          <a:p>
            <a:pPr>
              <a:defRPr/>
            </a:pPr>
            <a:fld id="{D45DBDBB-69A1-4EF5-B9AC-2A20B331E44A}" type="slidenum">
              <a:rPr lang="en-GB"/>
              <a:pPr>
                <a:defRPr/>
              </a:pPr>
              <a:t>‹Nr.›</a:t>
            </a:fld>
            <a:endParaRPr lang="en-GB"/>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BF4D3C3-66CA-4103-B18B-FDF143551654}" type="slidenum">
              <a:rPr lang="en-US" sz="1200">
                <a:ea typeface="+mn-ea"/>
                <a:cs typeface="+mn-cs"/>
              </a:rPr>
              <a:pPr algn="r" defTabSz="960438" eaLnBrk="0" hangingPunct="0">
                <a:defRPr/>
              </a:pPr>
              <a:t>100</a:t>
            </a:fld>
            <a:endParaRPr lang="en-US" sz="120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81041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BF4D3C3-66CA-4103-B18B-FDF143551654}" type="slidenum">
              <a:rPr lang="en-US" sz="1200">
                <a:ea typeface="+mn-ea"/>
                <a:cs typeface="+mn-cs"/>
              </a:rPr>
              <a:pPr algn="r" defTabSz="960438" eaLnBrk="0" hangingPunct="0">
                <a:defRPr/>
              </a:pPr>
              <a:t>109</a:t>
            </a:fld>
            <a:endParaRPr lang="en-US" sz="120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644281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7282D04B-727E-4557-B2C6-38B8B9BE4160}" type="slidenum">
              <a:rPr lang="en-US" sz="1200">
                <a:ea typeface="+mn-ea"/>
                <a:cs typeface="+mn-cs"/>
              </a:rPr>
              <a:pPr algn="r" defTabSz="960438" eaLnBrk="0" hangingPunct="0">
                <a:defRPr/>
              </a:pPr>
              <a:t>110</a:t>
            </a:fld>
            <a:endParaRPr lang="en-US" sz="1200">
              <a:ea typeface="+mn-ea"/>
              <a:cs typeface="+mn-cs"/>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211528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1B71D691-1F3E-4A77-B5F5-AB7077E4F9CF}" type="slidenum">
              <a:rPr lang="en-US" sz="1200">
                <a:ea typeface="+mn-ea"/>
                <a:cs typeface="+mn-cs"/>
              </a:rPr>
              <a:pPr algn="r" defTabSz="960438" eaLnBrk="0" hangingPunct="0">
                <a:defRPr/>
              </a:pPr>
              <a:t>111</a:t>
            </a:fld>
            <a:endParaRPr lang="en-US" sz="1200">
              <a:ea typeface="+mn-ea"/>
              <a:cs typeface="+mn-cs"/>
            </a:endParaRPr>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993343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1B71D691-1F3E-4A77-B5F5-AB7077E4F9CF}" type="slidenum">
              <a:rPr lang="en-US" sz="1200">
                <a:ea typeface="+mn-ea"/>
                <a:cs typeface="+mn-cs"/>
              </a:rPr>
              <a:pPr algn="r" defTabSz="960438" eaLnBrk="0" hangingPunct="0">
                <a:defRPr/>
              </a:pPr>
              <a:t>112</a:t>
            </a:fld>
            <a:endParaRPr lang="en-US" sz="1200">
              <a:ea typeface="+mn-ea"/>
              <a:cs typeface="+mn-cs"/>
            </a:endParaRPr>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801514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9DA3D27C-ADAA-46B9-BB65-84CCF21CC27B}" type="slidenum">
              <a:rPr lang="en-US" sz="1200">
                <a:ea typeface="+mn-ea"/>
                <a:cs typeface="+mn-cs"/>
              </a:rPr>
              <a:pPr algn="r" defTabSz="960438" eaLnBrk="0" hangingPunct="0">
                <a:defRPr/>
              </a:pPr>
              <a:t>113</a:t>
            </a:fld>
            <a:endParaRPr lang="en-US" sz="1200">
              <a:ea typeface="+mn-ea"/>
              <a:cs typeface="+mn-cs"/>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976469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EEF2A15E-677D-4E43-9E7A-5A3AC3242156}" type="slidenum">
              <a:rPr lang="en-US" sz="1200">
                <a:ea typeface="+mn-ea"/>
                <a:cs typeface="+mn-cs"/>
              </a:rPr>
              <a:pPr algn="r" defTabSz="960438" eaLnBrk="0" hangingPunct="0">
                <a:defRPr/>
              </a:pPr>
              <a:t>114</a:t>
            </a:fld>
            <a:endParaRPr lang="en-US" sz="1200">
              <a:ea typeface="+mn-ea"/>
              <a:cs typeface="+mn-cs"/>
            </a:endParaRPr>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877455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AE1C2BA6-45AD-47FD-BB55-D2AC53479F57}" type="slidenum">
              <a:rPr lang="en-US" sz="1200">
                <a:ea typeface="+mn-ea"/>
                <a:cs typeface="+mn-cs"/>
              </a:rPr>
              <a:pPr algn="r" defTabSz="960438" eaLnBrk="0" hangingPunct="0">
                <a:defRPr/>
              </a:pPr>
              <a:t>115</a:t>
            </a:fld>
            <a:endParaRPr lang="en-US" sz="1200">
              <a:ea typeface="+mn-ea"/>
              <a:cs typeface="+mn-cs"/>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292002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BF4D3C3-66CA-4103-B18B-FDF143551654}" type="slidenum">
              <a:rPr lang="en-US" sz="1200">
                <a:ea typeface="+mn-ea"/>
                <a:cs typeface="+mn-cs"/>
              </a:rPr>
              <a:pPr algn="r" defTabSz="960438" eaLnBrk="0" hangingPunct="0">
                <a:defRPr/>
              </a:pPr>
              <a:t>116</a:t>
            </a:fld>
            <a:endParaRPr lang="en-US" sz="120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604140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B6194428-36C2-4FCA-A341-B3A0D99ED350}" type="slidenum">
              <a:rPr lang="en-US" sz="1200">
                <a:ea typeface="+mn-ea"/>
                <a:cs typeface="+mn-cs"/>
              </a:rPr>
              <a:pPr algn="r" defTabSz="960438" eaLnBrk="0" hangingPunct="0">
                <a:defRPr/>
              </a:pPr>
              <a:t>117</a:t>
            </a:fld>
            <a:endParaRPr lang="en-US" sz="1200">
              <a:ea typeface="+mn-ea"/>
              <a:cs typeface="+mn-cs"/>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0195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B6194428-36C2-4FCA-A341-B3A0D99ED350}" type="slidenum">
              <a:rPr lang="en-US" sz="1200">
                <a:ea typeface="+mn-ea"/>
                <a:cs typeface="+mn-cs"/>
              </a:rPr>
              <a:pPr algn="r" defTabSz="960438" eaLnBrk="0" hangingPunct="0">
                <a:defRPr/>
              </a:pPr>
              <a:t>118</a:t>
            </a:fld>
            <a:endParaRPr lang="en-US" sz="1200">
              <a:ea typeface="+mn-ea"/>
              <a:cs typeface="+mn-cs"/>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75520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DF3B63CB-7F9B-4D08-84A6-822053030D57}" type="slidenum">
              <a:rPr lang="en-US" sz="1200">
                <a:ea typeface="+mn-ea"/>
                <a:cs typeface="+mn-cs"/>
              </a:rPr>
              <a:pPr algn="r" defTabSz="960438" eaLnBrk="0" hangingPunct="0">
                <a:defRPr/>
              </a:pPr>
              <a:t>101</a:t>
            </a:fld>
            <a:endParaRPr lang="en-US" sz="1200">
              <a:ea typeface="+mn-ea"/>
              <a:cs typeface="+mn-cs"/>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01541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3189196A-D8FD-44C6-9B25-C454E91F62A2}" type="slidenum">
              <a:rPr lang="en-US" sz="1200">
                <a:ea typeface="+mn-ea"/>
                <a:cs typeface="+mn-cs"/>
              </a:rPr>
              <a:pPr algn="r" defTabSz="960438" eaLnBrk="0" hangingPunct="0">
                <a:defRPr/>
              </a:pPr>
              <a:t>120</a:t>
            </a:fld>
            <a:endParaRPr lang="en-US" sz="1200">
              <a:ea typeface="+mn-ea"/>
              <a:cs typeface="+mn-cs"/>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206426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23B80324-BD7D-42DA-AFA4-F11A8CC337DA}" type="slidenum">
              <a:rPr lang="en-US" sz="1200">
                <a:ea typeface="+mn-ea"/>
                <a:cs typeface="+mn-cs"/>
              </a:rPr>
              <a:pPr algn="r" defTabSz="960438" eaLnBrk="0" hangingPunct="0">
                <a:defRPr/>
              </a:pPr>
              <a:t>121</a:t>
            </a:fld>
            <a:endParaRPr lang="en-US" sz="1200">
              <a:ea typeface="+mn-ea"/>
              <a:cs typeface="+mn-cs"/>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145509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DDAC025A-A8ED-432B-9153-8CC3E655594E}" type="slidenum">
              <a:rPr lang="en-US" sz="1200">
                <a:ea typeface="+mn-ea"/>
                <a:cs typeface="+mn-cs"/>
              </a:rPr>
              <a:pPr algn="r" defTabSz="960438" eaLnBrk="0" hangingPunct="0">
                <a:defRPr/>
              </a:pPr>
              <a:t>122</a:t>
            </a:fld>
            <a:endParaRPr lang="en-US" sz="1200">
              <a:ea typeface="+mn-ea"/>
              <a:cs typeface="+mn-cs"/>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199447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D92CCF9D-F47F-422B-931C-8E0DF99CB856}" type="slidenum">
              <a:rPr lang="en-US" sz="1200">
                <a:ea typeface="+mn-ea"/>
                <a:cs typeface="+mn-cs"/>
              </a:rPr>
              <a:pPr algn="r" defTabSz="960438" eaLnBrk="0" hangingPunct="0">
                <a:defRPr/>
              </a:pPr>
              <a:t>123</a:t>
            </a:fld>
            <a:endParaRPr lang="en-US" sz="1200">
              <a:ea typeface="+mn-ea"/>
              <a:cs typeface="+mn-cs"/>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56887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6692090F-B47B-43FA-89B1-D8F439E999C0}" type="slidenum">
              <a:rPr lang="en-US" sz="1200">
                <a:ea typeface="+mn-ea"/>
                <a:cs typeface="+mn-cs"/>
              </a:rPr>
              <a:pPr algn="r" defTabSz="960438" eaLnBrk="0" hangingPunct="0">
                <a:defRPr/>
              </a:pPr>
              <a:t>124</a:t>
            </a:fld>
            <a:endParaRPr lang="en-US" sz="1200">
              <a:ea typeface="+mn-ea"/>
              <a:cs typeface="+mn-cs"/>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581065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DBA9EBA7-E7C9-4865-97F7-C0AA6F1611DA}" type="slidenum">
              <a:rPr lang="en-US" sz="1200">
                <a:ea typeface="+mn-ea"/>
                <a:cs typeface="+mn-cs"/>
              </a:rPr>
              <a:pPr algn="r" defTabSz="960438" eaLnBrk="0" hangingPunct="0">
                <a:defRPr/>
              </a:pPr>
              <a:t>125</a:t>
            </a:fld>
            <a:endParaRPr lang="en-US" sz="1200">
              <a:ea typeface="+mn-ea"/>
              <a:cs typeface="+mn-cs"/>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592302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35B7E00C-CB29-4854-94F8-A7255FBE3330}" type="slidenum">
              <a:rPr lang="en-US" sz="1200">
                <a:ea typeface="+mn-ea"/>
                <a:cs typeface="+mn-cs"/>
              </a:rPr>
              <a:pPr algn="r" defTabSz="960438" eaLnBrk="0" hangingPunct="0">
                <a:defRPr/>
              </a:pPr>
              <a:t>126</a:t>
            </a:fld>
            <a:endParaRPr lang="en-US" sz="1200">
              <a:ea typeface="+mn-ea"/>
              <a:cs typeface="+mn-cs"/>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431131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653DB816-CB78-45C4-9E63-09B9A5144F6E}" type="slidenum">
              <a:rPr lang="en-US" sz="1200">
                <a:ea typeface="+mn-ea"/>
                <a:cs typeface="+mn-cs"/>
              </a:rPr>
              <a:pPr algn="r" defTabSz="960438" eaLnBrk="0" hangingPunct="0">
                <a:defRPr/>
              </a:pPr>
              <a:t>127</a:t>
            </a:fld>
            <a:endParaRPr lang="en-US" sz="1200">
              <a:ea typeface="+mn-ea"/>
              <a:cs typeface="+mn-cs"/>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856881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BF4D3C3-66CA-4103-B18B-FDF143551654}" type="slidenum">
              <a:rPr lang="en-US" sz="1200">
                <a:ea typeface="+mn-ea"/>
                <a:cs typeface="+mn-cs"/>
              </a:rPr>
              <a:pPr algn="r" defTabSz="960438" eaLnBrk="0" hangingPunct="0">
                <a:defRPr/>
              </a:pPr>
              <a:t>128</a:t>
            </a:fld>
            <a:endParaRPr lang="en-US" sz="120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969048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563B2595-17BF-4F8A-9F36-8D3E3027D6FC}" type="slidenum">
              <a:rPr lang="en-US" sz="1200">
                <a:ea typeface="+mn-ea"/>
                <a:cs typeface="+mn-cs"/>
              </a:rPr>
              <a:pPr algn="r" defTabSz="960438" eaLnBrk="0" hangingPunct="0">
                <a:defRPr/>
              </a:pPr>
              <a:t>130</a:t>
            </a:fld>
            <a:endParaRPr lang="en-US" sz="1200">
              <a:ea typeface="+mn-ea"/>
              <a:cs typeface="+mn-cs"/>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94006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508364-C09F-48C0-86A2-5985047B7156}" type="slidenum">
              <a:rPr lang="en-US"/>
              <a:pPr>
                <a:defRPr/>
              </a:pPr>
              <a:t>102</a:t>
            </a:fld>
            <a:endParaRPr lang="en-US"/>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330328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6A2906CA-8B6A-4244-9E75-269B77E9D29D}" type="slidenum">
              <a:rPr lang="en-US" sz="1200">
                <a:ea typeface="+mn-ea"/>
                <a:cs typeface="+mn-cs"/>
              </a:rPr>
              <a:pPr algn="r" defTabSz="960438" eaLnBrk="0" hangingPunct="0">
                <a:defRPr/>
              </a:pPr>
              <a:t>131</a:t>
            </a:fld>
            <a:endParaRPr lang="en-US" sz="1200">
              <a:ea typeface="+mn-ea"/>
              <a:cs typeface="+mn-cs"/>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620913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EFF12CC-2BDC-47EB-9643-245932F70E8D}" type="slidenum">
              <a:rPr lang="en-US" sz="1200">
                <a:ea typeface="+mn-ea"/>
                <a:cs typeface="+mn-cs"/>
              </a:rPr>
              <a:pPr algn="r" defTabSz="960438" eaLnBrk="0" hangingPunct="0">
                <a:defRPr/>
              </a:pPr>
              <a:t>132</a:t>
            </a:fld>
            <a:endParaRPr lang="en-US" sz="1200">
              <a:ea typeface="+mn-ea"/>
              <a:cs typeface="+mn-cs"/>
            </a:endParaRPr>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867318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BF4D3C3-66CA-4103-B18B-FDF143551654}" type="slidenum">
              <a:rPr lang="en-US" sz="1200">
                <a:ea typeface="+mn-ea"/>
                <a:cs typeface="+mn-cs"/>
              </a:rPr>
              <a:pPr algn="r" defTabSz="960438" eaLnBrk="0" hangingPunct="0">
                <a:defRPr/>
              </a:pPr>
              <a:t>136</a:t>
            </a:fld>
            <a:endParaRPr lang="en-US" sz="120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633146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A80EA59E-9D3C-48D1-A3E1-B546DA3E4890}" type="slidenum">
              <a:rPr lang="en-US" sz="1200">
                <a:ea typeface="+mn-ea"/>
                <a:cs typeface="+mn-cs"/>
              </a:rPr>
              <a:pPr algn="r" defTabSz="960438" eaLnBrk="0" hangingPunct="0">
                <a:defRPr/>
              </a:pPr>
              <a:t>137</a:t>
            </a:fld>
            <a:endParaRPr lang="en-US" sz="1200">
              <a:ea typeface="+mn-ea"/>
              <a:cs typeface="+mn-cs"/>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01533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BF4D3C3-66CA-4103-B18B-FDF143551654}" type="slidenum">
              <a:rPr lang="en-US" sz="1200">
                <a:ea typeface="+mn-ea"/>
                <a:cs typeface="+mn-cs"/>
              </a:rPr>
              <a:pPr algn="r" defTabSz="960438" eaLnBrk="0" hangingPunct="0">
                <a:defRPr/>
              </a:pPr>
              <a:t>138</a:t>
            </a:fld>
            <a:endParaRPr lang="en-US" sz="120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633758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DF4DA72-AF8F-487D-B231-EBE2C42CC419}" type="slidenum">
              <a:rPr lang="en-US" sz="1200">
                <a:ea typeface="+mn-ea"/>
                <a:cs typeface="+mn-cs"/>
              </a:rPr>
              <a:pPr algn="r" defTabSz="960438" eaLnBrk="0" hangingPunct="0">
                <a:defRPr/>
              </a:pPr>
              <a:t>139</a:t>
            </a:fld>
            <a:endParaRPr lang="en-US" sz="1200">
              <a:ea typeface="+mn-ea"/>
              <a:cs typeface="+mn-cs"/>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327236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BF4D3C3-66CA-4103-B18B-FDF143551654}" type="slidenum">
              <a:rPr lang="en-US" sz="1200">
                <a:ea typeface="+mn-ea"/>
                <a:cs typeface="+mn-cs"/>
              </a:rPr>
              <a:pPr algn="r" defTabSz="960438" eaLnBrk="0" hangingPunct="0">
                <a:defRPr/>
              </a:pPr>
              <a:t>140</a:t>
            </a:fld>
            <a:endParaRPr lang="en-US" sz="120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5829095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EE334E27-151E-4E9D-91B5-90B50B68C601}" type="slidenum">
              <a:rPr lang="en-US" sz="1200">
                <a:ea typeface="+mn-ea"/>
                <a:cs typeface="+mn-cs"/>
              </a:rPr>
              <a:pPr algn="r" defTabSz="960438" eaLnBrk="0" hangingPunct="0">
                <a:defRPr/>
              </a:pPr>
              <a:t>143</a:t>
            </a:fld>
            <a:endParaRPr lang="en-US" sz="1200">
              <a:ea typeface="+mn-ea"/>
              <a:cs typeface="+mn-cs"/>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175877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BF4D3C3-66CA-4103-B18B-FDF143551654}" type="slidenum">
              <a:rPr lang="en-US" sz="1200">
                <a:ea typeface="+mn-ea"/>
                <a:cs typeface="+mn-cs"/>
              </a:rPr>
              <a:pPr algn="r" defTabSz="960438" eaLnBrk="0" hangingPunct="0">
                <a:defRPr/>
              </a:pPr>
              <a:t>144</a:t>
            </a:fld>
            <a:endParaRPr lang="en-US" sz="120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09390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5F0CFEF6-C88F-419B-9415-78DBDB33DD9E}" type="slidenum">
              <a:rPr lang="en-US" sz="1200">
                <a:ea typeface="+mn-ea"/>
                <a:cs typeface="+mn-cs"/>
              </a:rPr>
              <a:pPr algn="r" defTabSz="960438" eaLnBrk="0" hangingPunct="0">
                <a:defRPr/>
              </a:pPr>
              <a:t>145</a:t>
            </a:fld>
            <a:endParaRPr lang="en-US" sz="1200">
              <a:ea typeface="+mn-ea"/>
              <a:cs typeface="+mn-cs"/>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90469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BF4D3C3-66CA-4103-B18B-FDF143551654}" type="slidenum">
              <a:rPr lang="en-US" sz="1200">
                <a:ea typeface="+mn-ea"/>
                <a:cs typeface="+mn-cs"/>
              </a:rPr>
              <a:pPr algn="r" defTabSz="960438" eaLnBrk="0" hangingPunct="0">
                <a:defRPr/>
              </a:pPr>
              <a:t>103</a:t>
            </a:fld>
            <a:endParaRPr lang="en-US" sz="120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397797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6FA46F24-B838-48AA-9A88-D279DE70D7BE}" type="slidenum">
              <a:rPr lang="en-US" sz="1200">
                <a:ea typeface="+mn-ea"/>
                <a:cs typeface="+mn-cs"/>
              </a:rPr>
              <a:pPr algn="r" defTabSz="960438" eaLnBrk="0" hangingPunct="0">
                <a:defRPr/>
              </a:pPr>
              <a:t>146</a:t>
            </a:fld>
            <a:endParaRPr lang="en-US" sz="1200">
              <a:ea typeface="+mn-ea"/>
              <a:cs typeface="+mn-cs"/>
            </a:endParaRPr>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972064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6FA46F24-B838-48AA-9A88-D279DE70D7BE}" type="slidenum">
              <a:rPr lang="en-US" sz="1200">
                <a:ea typeface="+mn-ea"/>
                <a:cs typeface="+mn-cs"/>
              </a:rPr>
              <a:pPr algn="r" defTabSz="960438" eaLnBrk="0" hangingPunct="0">
                <a:defRPr/>
              </a:pPr>
              <a:t>147</a:t>
            </a:fld>
            <a:endParaRPr lang="en-US" sz="1200">
              <a:ea typeface="+mn-ea"/>
              <a:cs typeface="+mn-cs"/>
            </a:endParaRPr>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856660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BF4D3C3-66CA-4103-B18B-FDF143551654}" type="slidenum">
              <a:rPr lang="en-US" sz="1200">
                <a:ea typeface="+mn-ea"/>
                <a:cs typeface="+mn-cs"/>
              </a:rPr>
              <a:pPr algn="r" defTabSz="960438" eaLnBrk="0" hangingPunct="0">
                <a:defRPr/>
              </a:pPr>
              <a:t>149</a:t>
            </a:fld>
            <a:endParaRPr lang="en-US" sz="120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513426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53E44A2-FD5F-4AE2-8A8A-E8BE2D55DBE5}" type="slidenum">
              <a:rPr lang="en-US" sz="1200">
                <a:ea typeface="+mn-ea"/>
                <a:cs typeface="+mn-cs"/>
              </a:rPr>
              <a:pPr algn="r" defTabSz="960438" eaLnBrk="0" hangingPunct="0">
                <a:defRPr/>
              </a:pPr>
              <a:t>150</a:t>
            </a:fld>
            <a:endParaRPr lang="en-US" sz="1200">
              <a:ea typeface="+mn-ea"/>
              <a:cs typeface="+mn-cs"/>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6934122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18979DE1-BE4D-4C22-A0E8-663D781C61D6}" type="slidenum">
              <a:rPr lang="en-US" sz="1200">
                <a:ea typeface="+mn-ea"/>
                <a:cs typeface="+mn-cs"/>
              </a:rPr>
              <a:pPr algn="r" defTabSz="960438" eaLnBrk="0" hangingPunct="0">
                <a:defRPr/>
              </a:pPr>
              <a:t>151</a:t>
            </a:fld>
            <a:endParaRPr lang="en-US" sz="1200">
              <a:ea typeface="+mn-ea"/>
              <a:cs typeface="+mn-cs"/>
            </a:endParaRPr>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776163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D212820E-0233-424A-8C91-DF715D670BEB}" type="slidenum">
              <a:rPr lang="en-US" sz="1200">
                <a:ea typeface="+mn-ea"/>
                <a:cs typeface="+mn-cs"/>
              </a:rPr>
              <a:pPr algn="r" defTabSz="960438" eaLnBrk="0" hangingPunct="0">
                <a:defRPr/>
              </a:pPr>
              <a:t>152</a:t>
            </a:fld>
            <a:endParaRPr lang="en-US" sz="1200">
              <a:ea typeface="+mn-ea"/>
              <a:cs typeface="+mn-cs"/>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03254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64129B37-7609-4150-8057-E8F66C4821C3}" type="slidenum">
              <a:rPr lang="en-US" sz="1200">
                <a:ea typeface="+mn-ea"/>
                <a:cs typeface="+mn-cs"/>
              </a:rPr>
              <a:pPr algn="r" defTabSz="960438" eaLnBrk="0" hangingPunct="0">
                <a:defRPr/>
              </a:pPr>
              <a:t>153</a:t>
            </a:fld>
            <a:endParaRPr lang="en-US" sz="1200">
              <a:ea typeface="+mn-ea"/>
              <a:cs typeface="+mn-cs"/>
            </a:endParaRPr>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9872259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B0C982C6-E770-4F53-8243-270B77C7F0CD}" type="slidenum">
              <a:rPr lang="en-US" sz="1200">
                <a:ea typeface="+mn-ea"/>
                <a:cs typeface="+mn-cs"/>
              </a:rPr>
              <a:pPr algn="r" defTabSz="960438" eaLnBrk="0" hangingPunct="0">
                <a:defRPr/>
              </a:pPr>
              <a:t>154</a:t>
            </a:fld>
            <a:endParaRPr lang="en-US" sz="1200">
              <a:ea typeface="+mn-ea"/>
              <a:cs typeface="+mn-cs"/>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0542328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9D2424A7-49FA-4990-8DA2-1C25B65B7296}" type="slidenum">
              <a:rPr lang="en-US" sz="1200">
                <a:ea typeface="+mn-ea"/>
                <a:cs typeface="+mn-cs"/>
              </a:rPr>
              <a:pPr algn="r" defTabSz="960438" eaLnBrk="0" hangingPunct="0">
                <a:defRPr/>
              </a:pPr>
              <a:t>155</a:t>
            </a:fld>
            <a:endParaRPr lang="en-US" sz="1200">
              <a:ea typeface="+mn-ea"/>
              <a:cs typeface="+mn-cs"/>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715686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C80DB7AB-9A63-4FE5-849B-36655CE9E620}" type="slidenum">
              <a:rPr lang="en-US" sz="1200">
                <a:ea typeface="+mn-ea"/>
                <a:cs typeface="+mn-cs"/>
              </a:rPr>
              <a:pPr algn="r" defTabSz="960438" eaLnBrk="0" hangingPunct="0">
                <a:defRPr/>
              </a:pPr>
              <a:t>156</a:t>
            </a:fld>
            <a:endParaRPr lang="en-US" sz="1200">
              <a:ea typeface="+mn-ea"/>
              <a:cs typeface="+mn-cs"/>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33450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8F6F321B-1885-47F7-9AF3-9055690B09EE}" type="slidenum">
              <a:rPr lang="en-US" sz="1200">
                <a:ea typeface="+mn-ea"/>
                <a:cs typeface="+mn-cs"/>
              </a:rPr>
              <a:pPr algn="r" defTabSz="960438" eaLnBrk="0" hangingPunct="0">
                <a:defRPr/>
              </a:pPr>
              <a:t>104</a:t>
            </a:fld>
            <a:endParaRPr lang="en-US" sz="1200">
              <a:ea typeface="+mn-ea"/>
              <a:cs typeface="+mn-cs"/>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2168145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AC20B93B-8769-4C64-ACAF-EB5E4A933428}" type="slidenum">
              <a:rPr lang="en-US" sz="1200">
                <a:ea typeface="+mn-ea"/>
                <a:cs typeface="+mn-cs"/>
              </a:rPr>
              <a:pPr algn="r" defTabSz="960438" eaLnBrk="0" hangingPunct="0">
                <a:defRPr/>
              </a:pPr>
              <a:t>157</a:t>
            </a:fld>
            <a:endParaRPr lang="en-US" sz="1200">
              <a:ea typeface="+mn-ea"/>
              <a:cs typeface="+mn-cs"/>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2668875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CEB93BB5-0B78-4F01-8B26-B2EEF8269E06}" type="slidenum">
              <a:rPr lang="en-US" sz="1200">
                <a:ea typeface="+mn-ea"/>
                <a:cs typeface="+mn-cs"/>
              </a:rPr>
              <a:pPr algn="r" defTabSz="960438" eaLnBrk="0" hangingPunct="0">
                <a:defRPr/>
              </a:pPr>
              <a:t>158</a:t>
            </a:fld>
            <a:endParaRPr lang="en-US" sz="1200">
              <a:ea typeface="+mn-ea"/>
              <a:cs typeface="+mn-cs"/>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5348508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CEB93BB5-0B78-4F01-8B26-B2EEF8269E06}" type="slidenum">
              <a:rPr lang="en-US" sz="1200">
                <a:ea typeface="+mn-ea"/>
                <a:cs typeface="+mn-cs"/>
              </a:rPr>
              <a:pPr algn="r" defTabSz="960438" eaLnBrk="0" hangingPunct="0">
                <a:defRPr/>
              </a:pPr>
              <a:t>159</a:t>
            </a:fld>
            <a:endParaRPr lang="en-US" sz="1200">
              <a:ea typeface="+mn-ea"/>
              <a:cs typeface="+mn-cs"/>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8103399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CEB93BB5-0B78-4F01-8B26-B2EEF8269E06}" type="slidenum">
              <a:rPr lang="en-US" sz="1200">
                <a:ea typeface="+mn-ea"/>
                <a:cs typeface="+mn-cs"/>
              </a:rPr>
              <a:pPr algn="r" defTabSz="960438" eaLnBrk="0" hangingPunct="0">
                <a:defRPr/>
              </a:pPr>
              <a:t>160</a:t>
            </a:fld>
            <a:endParaRPr lang="en-US" sz="1200">
              <a:ea typeface="+mn-ea"/>
              <a:cs typeface="+mn-cs"/>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1221951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F0EE9478-D008-484C-9421-5EDED9ADDC75}" type="slidenum">
              <a:rPr lang="en-US" sz="1200">
                <a:ea typeface="+mn-ea"/>
                <a:cs typeface="+mn-cs"/>
              </a:rPr>
              <a:pPr algn="r" defTabSz="960438" eaLnBrk="0" hangingPunct="0">
                <a:defRPr/>
              </a:pPr>
              <a:t>161</a:t>
            </a:fld>
            <a:endParaRPr lang="en-US" sz="1200">
              <a:ea typeface="+mn-ea"/>
              <a:cs typeface="+mn-cs"/>
            </a:endParaRPr>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573757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5F015C90-297D-4CFC-8FDE-8AC6708CC6DE}" type="slidenum">
              <a:rPr lang="en-US" sz="1200">
                <a:ea typeface="+mn-ea"/>
                <a:cs typeface="+mn-cs"/>
              </a:rPr>
              <a:pPr algn="r" defTabSz="960438" eaLnBrk="0" hangingPunct="0">
                <a:defRPr/>
              </a:pPr>
              <a:t>162</a:t>
            </a:fld>
            <a:endParaRPr lang="en-US" sz="1200">
              <a:ea typeface="+mn-ea"/>
              <a:cs typeface="+mn-cs"/>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1000085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B41DA41A-D772-42B0-8E37-63B66FCC4A85}" type="slidenum">
              <a:rPr lang="en-US" sz="1200">
                <a:ea typeface="+mn-ea"/>
                <a:cs typeface="+mn-cs"/>
              </a:rPr>
              <a:pPr algn="r" defTabSz="960438" eaLnBrk="0" hangingPunct="0">
                <a:defRPr/>
              </a:pPr>
              <a:t>163</a:t>
            </a:fld>
            <a:endParaRPr lang="en-US" sz="1200">
              <a:ea typeface="+mn-ea"/>
              <a:cs typeface="+mn-cs"/>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5042970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B41DA41A-D772-42B0-8E37-63B66FCC4A85}" type="slidenum">
              <a:rPr lang="en-US" sz="1200">
                <a:ea typeface="+mn-ea"/>
                <a:cs typeface="+mn-cs"/>
              </a:rPr>
              <a:pPr algn="r" defTabSz="960438" eaLnBrk="0" hangingPunct="0">
                <a:defRPr/>
              </a:pPr>
              <a:t>164</a:t>
            </a:fld>
            <a:endParaRPr lang="en-US" sz="1200">
              <a:ea typeface="+mn-ea"/>
              <a:cs typeface="+mn-cs"/>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099517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33493E59-6831-472E-90DB-2051B1BFF6E3}" type="slidenum">
              <a:rPr lang="en-US" sz="1200">
                <a:ea typeface="+mn-ea"/>
                <a:cs typeface="+mn-cs"/>
              </a:rPr>
              <a:pPr algn="r" defTabSz="960438" eaLnBrk="0" hangingPunct="0">
                <a:defRPr/>
              </a:pPr>
              <a:t>165</a:t>
            </a:fld>
            <a:endParaRPr lang="en-US" sz="1200">
              <a:ea typeface="+mn-ea"/>
              <a:cs typeface="+mn-cs"/>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1970052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B78BF41D-95C8-4787-B4B1-8FE18B2CBA01}" type="slidenum">
              <a:rPr lang="en-US" sz="1200">
                <a:ea typeface="+mn-ea"/>
                <a:cs typeface="+mn-cs"/>
              </a:rPr>
              <a:pPr algn="r" defTabSz="960438" eaLnBrk="0" hangingPunct="0">
                <a:defRPr/>
              </a:pPr>
              <a:t>166</a:t>
            </a:fld>
            <a:endParaRPr lang="en-US" sz="1200">
              <a:ea typeface="+mn-ea"/>
              <a:cs typeface="+mn-cs"/>
            </a:endParaRPr>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62625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7289A559-75D2-4D98-B92E-952625636273}" type="slidenum">
              <a:rPr lang="en-US" sz="1200">
                <a:ea typeface="+mn-ea"/>
                <a:cs typeface="+mn-cs"/>
              </a:rPr>
              <a:pPr algn="r" defTabSz="960438" eaLnBrk="0" hangingPunct="0">
                <a:defRPr/>
              </a:pPr>
              <a:t>105</a:t>
            </a:fld>
            <a:endParaRPr lang="en-US" sz="1200">
              <a:ea typeface="+mn-ea"/>
              <a:cs typeface="+mn-cs"/>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3071537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8C35CB8B-56AF-43CB-9B66-49C831EA03C8}" type="slidenum">
              <a:rPr lang="en-US" sz="1200">
                <a:ea typeface="+mn-ea"/>
                <a:cs typeface="+mn-cs"/>
              </a:rPr>
              <a:pPr algn="r" defTabSz="960438" eaLnBrk="0" hangingPunct="0">
                <a:defRPr/>
              </a:pPr>
              <a:t>167</a:t>
            </a:fld>
            <a:endParaRPr lang="en-US" sz="1200">
              <a:ea typeface="+mn-ea"/>
              <a:cs typeface="+mn-cs"/>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7425117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AAEDDF59-C9A0-440D-B23D-11565EADF4F3}" type="slidenum">
              <a:rPr lang="en-US" sz="1200">
                <a:ea typeface="+mn-ea"/>
                <a:cs typeface="+mn-cs"/>
              </a:rPr>
              <a:pPr algn="r" defTabSz="960438" eaLnBrk="0" hangingPunct="0">
                <a:defRPr/>
              </a:pPr>
              <a:t>168</a:t>
            </a:fld>
            <a:endParaRPr lang="en-US" sz="1200">
              <a:ea typeface="+mn-ea"/>
              <a:cs typeface="+mn-cs"/>
            </a:endParaRPr>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7641444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2214731A-C8B0-477F-89BF-0A7E2E182EF6}" type="slidenum">
              <a:rPr lang="en-US" sz="1200">
                <a:ea typeface="+mn-ea"/>
                <a:cs typeface="+mn-cs"/>
              </a:rPr>
              <a:pPr algn="r" defTabSz="960438" eaLnBrk="0" hangingPunct="0">
                <a:defRPr/>
              </a:pPr>
              <a:t>169</a:t>
            </a:fld>
            <a:endParaRPr lang="en-US" sz="1200">
              <a:ea typeface="+mn-ea"/>
              <a:cs typeface="+mn-cs"/>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7018704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C84585DE-B871-483C-8C60-4F229BDED1EB}" type="slidenum">
              <a:rPr lang="en-US" sz="1200">
                <a:ea typeface="+mn-ea"/>
                <a:cs typeface="+mn-cs"/>
              </a:rPr>
              <a:pPr algn="r" defTabSz="960438" eaLnBrk="0" hangingPunct="0">
                <a:defRPr/>
              </a:pPr>
              <a:t>170</a:t>
            </a:fld>
            <a:endParaRPr lang="en-US" sz="1200">
              <a:ea typeface="+mn-ea"/>
              <a:cs typeface="+mn-cs"/>
            </a:endParaRPr>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8448537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A942B6D9-9CEF-453C-8BA8-5752F2E19841}" type="slidenum">
              <a:rPr lang="en-US" sz="1200">
                <a:ea typeface="+mn-ea"/>
                <a:cs typeface="+mn-cs"/>
              </a:rPr>
              <a:pPr algn="r" defTabSz="960438" eaLnBrk="0" hangingPunct="0">
                <a:defRPr/>
              </a:pPr>
              <a:t>171</a:t>
            </a:fld>
            <a:endParaRPr lang="en-US" sz="1200">
              <a:ea typeface="+mn-ea"/>
              <a:cs typeface="+mn-cs"/>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1205218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BF4D3C3-66CA-4103-B18B-FDF143551654}" type="slidenum">
              <a:rPr lang="en-US" sz="1200">
                <a:ea typeface="+mn-ea"/>
                <a:cs typeface="+mn-cs"/>
              </a:rPr>
              <a:pPr algn="r" defTabSz="960438" eaLnBrk="0" hangingPunct="0">
                <a:defRPr/>
              </a:pPr>
              <a:t>172</a:t>
            </a:fld>
            <a:endParaRPr lang="en-US" sz="120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211721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B7C85AF4-C9BE-4682-BDBC-7948FDF0CB6F}" type="slidenum">
              <a:rPr lang="en-US" sz="1200">
                <a:ea typeface="+mn-ea"/>
                <a:cs typeface="+mn-cs"/>
              </a:rPr>
              <a:pPr algn="r" defTabSz="960438" eaLnBrk="0" hangingPunct="0">
                <a:defRPr/>
              </a:pPr>
              <a:t>173</a:t>
            </a:fld>
            <a:endParaRPr lang="en-US" sz="1200">
              <a:ea typeface="+mn-ea"/>
              <a:cs typeface="+mn-cs"/>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3069465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CD7FA67E-917C-46CB-A9E1-5ACDE9F0BD91}" type="slidenum">
              <a:rPr lang="en-US" sz="1200">
                <a:ea typeface="+mn-ea"/>
                <a:cs typeface="+mn-cs"/>
              </a:rPr>
              <a:pPr algn="r" defTabSz="960438" eaLnBrk="0" hangingPunct="0">
                <a:defRPr/>
              </a:pPr>
              <a:t>174</a:t>
            </a:fld>
            <a:endParaRPr lang="en-US" sz="1200">
              <a:ea typeface="+mn-ea"/>
              <a:cs typeface="+mn-cs"/>
            </a:endParaRPr>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8334723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93255D56-B9EC-4FD6-A567-217405A30F5E}" type="slidenum">
              <a:rPr lang="en-US" sz="1200">
                <a:ea typeface="+mn-ea"/>
                <a:cs typeface="+mn-cs"/>
              </a:rPr>
              <a:pPr algn="r" defTabSz="960438" eaLnBrk="0" hangingPunct="0">
                <a:defRPr/>
              </a:pPr>
              <a:t>175</a:t>
            </a:fld>
            <a:endParaRPr lang="en-US" sz="1200">
              <a:ea typeface="+mn-ea"/>
              <a:cs typeface="+mn-cs"/>
            </a:endParaRPr>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7299332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2DCFDBFE-7789-45CF-8CBB-B401B7CAC2E1}" type="slidenum">
              <a:rPr lang="en-US" sz="1200">
                <a:ea typeface="+mn-ea"/>
                <a:cs typeface="+mn-cs"/>
              </a:rPr>
              <a:pPr algn="r" defTabSz="960438" eaLnBrk="0" hangingPunct="0">
                <a:defRPr/>
              </a:pPr>
              <a:t>176</a:t>
            </a:fld>
            <a:endParaRPr lang="en-US" sz="1200">
              <a:ea typeface="+mn-ea"/>
              <a:cs typeface="+mn-cs"/>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68031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653B98F7-70A2-479E-B74B-559B161F4D9F}" type="slidenum">
              <a:rPr lang="en-US" sz="1200">
                <a:ea typeface="+mn-ea"/>
                <a:cs typeface="+mn-cs"/>
              </a:rPr>
              <a:pPr algn="r" defTabSz="960438" eaLnBrk="0" hangingPunct="0">
                <a:defRPr/>
              </a:pPr>
              <a:t>106</a:t>
            </a:fld>
            <a:endParaRPr lang="en-US" sz="1200">
              <a:ea typeface="+mn-ea"/>
              <a:cs typeface="+mn-cs"/>
            </a:endParaRPr>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145968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DD35DA19-320A-410E-A190-F8BB6A1A8505}" type="slidenum">
              <a:rPr lang="en-US" sz="1200">
                <a:ea typeface="+mn-ea"/>
                <a:cs typeface="+mn-cs"/>
              </a:rPr>
              <a:pPr algn="r" defTabSz="960438" eaLnBrk="0" hangingPunct="0">
                <a:defRPr/>
              </a:pPr>
              <a:t>177</a:t>
            </a:fld>
            <a:endParaRPr lang="en-US" sz="1200">
              <a:ea typeface="+mn-ea"/>
              <a:cs typeface="+mn-cs"/>
            </a:endParaRPr>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2697816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846FF633-316F-4AB1-97CA-B36D61A5A9D7}" type="slidenum">
              <a:rPr lang="en-US" sz="1200">
                <a:ea typeface="+mn-ea"/>
                <a:cs typeface="+mn-cs"/>
              </a:rPr>
              <a:pPr algn="r" defTabSz="960438" eaLnBrk="0" hangingPunct="0">
                <a:defRPr/>
              </a:pPr>
              <a:t>178</a:t>
            </a:fld>
            <a:endParaRPr lang="en-US" sz="1200">
              <a:ea typeface="+mn-ea"/>
              <a:cs typeface="+mn-cs"/>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8100628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02CF1C-D83D-4AB2-8086-9F8B20591DA7}" type="slidenum">
              <a:rPr lang="en-US"/>
              <a:pPr>
                <a:defRPr/>
              </a:pPr>
              <a:t>179</a:t>
            </a:fld>
            <a:endParaRPr lang="en-US"/>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3658865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C56D9E60-EA4B-4DD8-80FA-035D0B9D36A8}" type="slidenum">
              <a:rPr lang="en-US" sz="1200">
                <a:ea typeface="+mn-ea"/>
                <a:cs typeface="+mn-cs"/>
              </a:rPr>
              <a:pPr algn="r" defTabSz="960438" eaLnBrk="0" hangingPunct="0">
                <a:defRPr/>
              </a:pPr>
              <a:t>185</a:t>
            </a:fld>
            <a:endParaRPr lang="en-US" sz="1200">
              <a:ea typeface="+mn-ea"/>
              <a:cs typeface="+mn-cs"/>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5034606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BF4D3C3-66CA-4103-B18B-FDF143551654}" type="slidenum">
              <a:rPr lang="en-US" sz="1200">
                <a:ea typeface="+mn-ea"/>
                <a:cs typeface="+mn-cs"/>
              </a:rPr>
              <a:pPr algn="r" defTabSz="960438" eaLnBrk="0" hangingPunct="0">
                <a:defRPr/>
              </a:pPr>
              <a:t>186</a:t>
            </a:fld>
            <a:endParaRPr lang="en-US" sz="120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1186654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17C9B9B1-060A-489D-BFE1-06922C9BD1CB}" type="slidenum">
              <a:rPr lang="en-US" sz="1200">
                <a:ea typeface="+mn-ea"/>
                <a:cs typeface="+mn-cs"/>
              </a:rPr>
              <a:pPr algn="r" defTabSz="960438" eaLnBrk="0" hangingPunct="0">
                <a:defRPr/>
              </a:pPr>
              <a:t>188</a:t>
            </a:fld>
            <a:endParaRPr lang="en-US" sz="1200">
              <a:ea typeface="+mn-ea"/>
              <a:cs typeface="+mn-cs"/>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6840939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69527363-F2BA-43AB-A7B0-04CF45E8F87C}" type="slidenum">
              <a:rPr lang="en-US" sz="1200">
                <a:ea typeface="+mn-ea"/>
                <a:cs typeface="+mn-cs"/>
              </a:rPr>
              <a:pPr algn="r" defTabSz="960438" eaLnBrk="0" hangingPunct="0">
                <a:defRPr/>
              </a:pPr>
              <a:t>193</a:t>
            </a:fld>
            <a:endParaRPr lang="en-US" sz="1200">
              <a:ea typeface="+mn-ea"/>
              <a:cs typeface="+mn-cs"/>
            </a:endParaRPr>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3461170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CBB3F02C-9319-498C-B7CF-7BA0282E8A12}" type="slidenum">
              <a:rPr lang="en-US" sz="1200">
                <a:ea typeface="+mn-ea"/>
                <a:cs typeface="+mn-cs"/>
              </a:rPr>
              <a:pPr algn="r" defTabSz="960438" eaLnBrk="0" hangingPunct="0">
                <a:defRPr/>
              </a:pPr>
              <a:t>194</a:t>
            </a:fld>
            <a:endParaRPr lang="en-US" sz="1200">
              <a:ea typeface="+mn-ea"/>
              <a:cs typeface="+mn-cs"/>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6476514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BF4D3C3-66CA-4103-B18B-FDF143551654}" type="slidenum">
              <a:rPr lang="en-US" sz="1200">
                <a:ea typeface="+mn-ea"/>
                <a:cs typeface="+mn-cs"/>
              </a:rPr>
              <a:pPr algn="r" defTabSz="960438" eaLnBrk="0" hangingPunct="0">
                <a:defRPr/>
              </a:pPr>
              <a:t>195</a:t>
            </a:fld>
            <a:endParaRPr lang="en-US" sz="120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4743152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70A75649-AF1D-4729-AB03-381E1013D011}" type="slidenum">
              <a:rPr lang="en-US" sz="1200">
                <a:ea typeface="+mn-ea"/>
                <a:cs typeface="+mn-cs"/>
              </a:rPr>
              <a:pPr algn="r" defTabSz="960438" eaLnBrk="0" hangingPunct="0">
                <a:defRPr/>
              </a:pPr>
              <a:t>197</a:t>
            </a:fld>
            <a:endParaRPr lang="en-US" sz="1200">
              <a:ea typeface="+mn-ea"/>
              <a:cs typeface="+mn-cs"/>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99364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EDD212CF-F067-4D70-9F5E-70B52E4B3CCD}" type="slidenum">
              <a:rPr lang="en-US" sz="1200">
                <a:ea typeface="+mn-ea"/>
                <a:cs typeface="+mn-cs"/>
              </a:rPr>
              <a:pPr algn="r" defTabSz="960438" eaLnBrk="0" hangingPunct="0">
                <a:defRPr/>
              </a:pPr>
              <a:t>107</a:t>
            </a:fld>
            <a:endParaRPr lang="en-US" sz="1200">
              <a:ea typeface="+mn-ea"/>
              <a:cs typeface="+mn-cs"/>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5682043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0BF4D3C3-66CA-4103-B18B-FDF143551654}" type="slidenum">
              <a:rPr lang="en-US" sz="1200">
                <a:ea typeface="+mn-ea"/>
                <a:cs typeface="+mn-cs"/>
              </a:rPr>
              <a:pPr algn="r" defTabSz="960438" eaLnBrk="0" hangingPunct="0">
                <a:defRPr/>
              </a:pPr>
              <a:t>198</a:t>
            </a:fld>
            <a:endParaRPr lang="en-US" sz="120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5833548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364E25-AD78-44F6-9FFA-047C2A15D28E}" type="slidenum">
              <a:rPr lang="en-US"/>
              <a:pPr>
                <a:defRPr/>
              </a:pPr>
              <a:t>199</a:t>
            </a:fld>
            <a:endParaRPr lang="en-US"/>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6769532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CA700A63-4546-4E68-9F77-981060BEADFD}" type="slidenum">
              <a:rPr lang="en-US" sz="1200">
                <a:ea typeface="+mn-ea"/>
                <a:cs typeface="+mn-cs"/>
              </a:rPr>
              <a:pPr algn="r" defTabSz="960438" eaLnBrk="0" hangingPunct="0">
                <a:defRPr/>
              </a:pPr>
              <a:t>200</a:t>
            </a:fld>
            <a:endParaRPr lang="en-US" sz="1200">
              <a:ea typeface="+mn-ea"/>
              <a:cs typeface="+mn-cs"/>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9684487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8D514E-53FF-4FAC-8FDE-1418D225B38C}" type="slidenum">
              <a:rPr lang="en-US"/>
              <a:pPr>
                <a:defRPr/>
              </a:pPr>
              <a:t>203</a:t>
            </a:fld>
            <a:endParaRPr lang="en-US"/>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0689229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75DD48D0-D64D-4D87-8D9D-EBD574941974}" type="slidenum">
              <a:rPr lang="en-US" sz="1200">
                <a:ea typeface="+mn-ea"/>
                <a:cs typeface="+mn-cs"/>
              </a:rPr>
              <a:pPr algn="r" defTabSz="960438" eaLnBrk="0" hangingPunct="0">
                <a:defRPr/>
              </a:pPr>
              <a:t>204</a:t>
            </a:fld>
            <a:endParaRPr lang="en-US" sz="1200">
              <a:ea typeface="+mn-ea"/>
              <a:cs typeface="+mn-cs"/>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4220293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56249B74-CC82-47F7-BE4F-52F3B3100F42}" type="slidenum">
              <a:rPr lang="en-US" sz="1200">
                <a:ea typeface="+mn-ea"/>
                <a:cs typeface="+mn-cs"/>
              </a:rPr>
              <a:pPr algn="r" defTabSz="960438" eaLnBrk="0" hangingPunct="0">
                <a:defRPr/>
              </a:pPr>
              <a:t>205</a:t>
            </a:fld>
            <a:endParaRPr lang="en-US" sz="1200">
              <a:ea typeface="+mn-ea"/>
              <a:cs typeface="+mn-cs"/>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0330609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126F4F-40F5-4C1C-A843-D15AE8228F8B}" type="slidenum">
              <a:rPr lang="en-US"/>
              <a:pPr>
                <a:defRPr/>
              </a:pPr>
              <a:t>206</a:t>
            </a:fld>
            <a:endParaRPr lang="en-US"/>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349746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EE478F08-8D03-4E06-BEA7-EFD52816884B}" type="slidenum">
              <a:rPr lang="en-US" sz="1200">
                <a:ea typeface="+mn-ea"/>
                <a:cs typeface="+mn-cs"/>
              </a:rPr>
              <a:pPr algn="r" defTabSz="960438" eaLnBrk="0" hangingPunct="0">
                <a:defRPr/>
              </a:pPr>
              <a:t>207</a:t>
            </a:fld>
            <a:endParaRPr lang="en-US" sz="1200">
              <a:ea typeface="+mn-ea"/>
              <a:cs typeface="+mn-cs"/>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5745653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EE478F08-8D03-4E06-BEA7-EFD52816884B}" type="slidenum">
              <a:rPr lang="en-US" sz="1200">
                <a:ea typeface="+mn-ea"/>
                <a:cs typeface="+mn-cs"/>
              </a:rPr>
              <a:pPr algn="r" defTabSz="960438" eaLnBrk="0" hangingPunct="0">
                <a:defRPr/>
              </a:pPr>
              <a:t>208</a:t>
            </a:fld>
            <a:endParaRPr lang="en-US" sz="1200">
              <a:ea typeface="+mn-ea"/>
              <a:cs typeface="+mn-cs"/>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112159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p>
            <a:pPr algn="r" defTabSz="960438" eaLnBrk="0" hangingPunct="0">
              <a:defRPr/>
            </a:pPr>
            <a:fld id="{2316EA00-9BD3-498A-8F2E-D302DC15AE82}" type="slidenum">
              <a:rPr lang="en-US" sz="1200">
                <a:ea typeface="+mn-ea"/>
                <a:cs typeface="+mn-cs"/>
              </a:rPr>
              <a:pPr algn="r" defTabSz="960438" eaLnBrk="0" hangingPunct="0">
                <a:defRPr/>
              </a:pPr>
              <a:t>108</a:t>
            </a:fld>
            <a:endParaRPr lang="en-US" sz="1200">
              <a:ea typeface="+mn-ea"/>
              <a:cs typeface="+mn-cs"/>
            </a:endParaRP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868450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8697877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pic>
        <p:nvPicPr>
          <p:cNvPr id="1031" name="Picture 12" descr="Pearson_Bound_Whit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sz="600" dirty="0" smtClean="0"/>
              <a:t>© </a:t>
            </a:r>
            <a:r>
              <a:rPr lang="en-US" sz="600" dirty="0" err="1" smtClean="0"/>
              <a:t>Laudon</a:t>
            </a:r>
            <a:r>
              <a:rPr lang="en-US" sz="600" dirty="0" smtClean="0"/>
              <a:t> /</a:t>
            </a:r>
            <a:r>
              <a:rPr lang="en-US" sz="600" dirty="0" err="1" smtClean="0"/>
              <a:t>Laudon</a:t>
            </a:r>
            <a:r>
              <a:rPr lang="en-US" sz="600" dirty="0" smtClean="0"/>
              <a:t> /</a:t>
            </a:r>
            <a:r>
              <a:rPr lang="en-US" sz="600" dirty="0" err="1" smtClean="0"/>
              <a:t>Schoder</a:t>
            </a:r>
            <a:endParaRPr lang="en-US"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dirty="0" smtClean="0"/>
              <a:t>Name des</a:t>
            </a:r>
            <a:r>
              <a:rPr lang="en-US" baseline="0" dirty="0" smtClean="0"/>
              <a:t> </a:t>
            </a:r>
            <a:r>
              <a:rPr lang="en-US" baseline="0" dirty="0" err="1" smtClean="0"/>
              <a:t>Dozenten</a:t>
            </a:r>
            <a:r>
              <a:rPr lang="en-US" baseline="0" dirty="0" smtClean="0"/>
              <a:t>		Name der </a:t>
            </a:r>
            <a:r>
              <a:rPr lang="en-US" baseline="0" dirty="0" err="1" smtClean="0"/>
              <a:t>Vorlesung</a:t>
            </a:r>
            <a:endParaRPr lang="en-US"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 id="2147483706"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908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de-DE" altLang="de-DE" smtClean="0"/>
              <a:t>Ressourcenbasierter Ansatz (RBV) </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106</a:t>
            </a:fld>
            <a:endParaRPr lang="en-US" dirty="0"/>
          </a:p>
        </p:txBody>
      </p:sp>
      <p:sp>
        <p:nvSpPr>
          <p:cNvPr id="109571" name="Rectangle 3"/>
          <p:cNvSpPr>
            <a:spLocks noGrp="1" noChangeArrowheads="1"/>
          </p:cNvSpPr>
          <p:nvPr>
            <p:ph sz="quarter" idx="12"/>
          </p:nvPr>
        </p:nvSpPr>
        <p:spPr/>
        <p:txBody>
          <a:bodyPr>
            <a:normAutofit fontScale="92500" lnSpcReduction="10000"/>
          </a:bodyPr>
          <a:lstStyle/>
          <a:p>
            <a:r>
              <a:rPr lang="de-DE" altLang="de-DE" dirty="0" smtClean="0"/>
              <a:t>Strategisches Management ist die Entwicklung, Pflege und Ausnutzung von strategischem Potenzial, das sich aus den Ressourcen eines Unternehmens ergibt.</a:t>
            </a:r>
          </a:p>
          <a:p>
            <a:r>
              <a:rPr lang="de-DE" altLang="de-DE" dirty="0" smtClean="0"/>
              <a:t>Einen nachhaltigen Wettbewerbsvorteil erzielt ein Unternehmen mit einer Ressource nur, wenn:</a:t>
            </a:r>
          </a:p>
          <a:p>
            <a:pPr lvl="1"/>
            <a:r>
              <a:rPr lang="de-DE" altLang="de-DE" dirty="0" smtClean="0"/>
              <a:t>diese Ressource einen positiven Wertbeitrag für das Unternehmen </a:t>
            </a:r>
            <a:r>
              <a:rPr lang="de-DE" altLang="de-DE" dirty="0"/>
              <a:t>liefert (Werthaltigkeit)</a:t>
            </a:r>
            <a:endParaRPr lang="de-DE" altLang="de-DE" dirty="0" smtClean="0"/>
          </a:p>
          <a:p>
            <a:pPr lvl="1"/>
            <a:r>
              <a:rPr lang="de-DE" altLang="de-DE" dirty="0" smtClean="0"/>
              <a:t>nicht alle Unternehmen diese Ressource im gleichen Umfang </a:t>
            </a:r>
            <a:r>
              <a:rPr lang="de-DE" altLang="de-DE" dirty="0"/>
              <a:t>besitzen (</a:t>
            </a:r>
            <a:r>
              <a:rPr lang="de-DE" altLang="de-DE" dirty="0" smtClean="0"/>
              <a:t>Seltenheit)</a:t>
            </a:r>
          </a:p>
          <a:p>
            <a:pPr lvl="1"/>
            <a:r>
              <a:rPr lang="de-DE" altLang="de-DE" dirty="0" smtClean="0"/>
              <a:t>diese Ressource nicht einfach </a:t>
            </a:r>
            <a:r>
              <a:rPr lang="de-DE" altLang="de-DE" dirty="0"/>
              <a:t>imitiert oder gekauft werden kann (</a:t>
            </a:r>
            <a:r>
              <a:rPr lang="de-DE" altLang="de-DE" dirty="0" smtClean="0"/>
              <a:t>Nichtimitierbarkeit)</a:t>
            </a:r>
          </a:p>
          <a:p>
            <a:pPr lvl="1"/>
            <a:r>
              <a:rPr lang="de-DE" altLang="de-DE" dirty="0" smtClean="0"/>
              <a:t>die Ressource sich nicht einfach durch eine andere ersetzen </a:t>
            </a:r>
            <a:r>
              <a:rPr lang="de-DE" altLang="de-DE" dirty="0"/>
              <a:t>lässt </a:t>
            </a:r>
            <a:r>
              <a:rPr lang="de-DE" altLang="de-DE" dirty="0" smtClean="0"/>
              <a:t>(Nichtsubstituierbarkeit)</a:t>
            </a:r>
          </a:p>
        </p:txBody>
      </p:sp>
      <p:sp>
        <p:nvSpPr>
          <p:cNvPr id="3" name="Untertitel 2"/>
          <p:cNvSpPr>
            <a:spLocks noGrp="1"/>
          </p:cNvSpPr>
          <p:nvPr>
            <p:ph type="subTitle" idx="13"/>
          </p:nvPr>
        </p:nvSpPr>
        <p:spPr/>
        <p:txBody>
          <a:bodyPr/>
          <a:lstStyle/>
          <a:p>
            <a:r>
              <a:rPr lang="de-DE" dirty="0"/>
              <a:t>Theorien zur unternehmensstrategischen Ausrichtung</a:t>
            </a:r>
          </a:p>
        </p:txBody>
      </p:sp>
    </p:spTree>
    <p:extLst>
      <p:ext uri="{BB962C8B-B14F-4D97-AF65-F5344CB8AC3E}">
        <p14:creationId xmlns:p14="http://schemas.microsoft.com/office/powerpoint/2010/main" val="768795525"/>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Chief Information Officer (CIO) als Aufgaben-träger des Informationsmanagements</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196</a:t>
            </a:fld>
            <a:endParaRPr lang="en-US" dirty="0"/>
          </a:p>
        </p:txBody>
      </p:sp>
      <p:sp>
        <p:nvSpPr>
          <p:cNvPr id="4" name="Inhaltsplatzhalter 3"/>
          <p:cNvSpPr>
            <a:spLocks noGrp="1"/>
          </p:cNvSpPr>
          <p:nvPr>
            <p:ph sz="quarter" idx="12"/>
          </p:nvPr>
        </p:nvSpPr>
        <p:spPr/>
        <p:txBody>
          <a:bodyPr>
            <a:normAutofit fontScale="92500" lnSpcReduction="20000"/>
          </a:bodyPr>
          <a:lstStyle/>
          <a:p>
            <a:r>
              <a:rPr lang="de-DE" dirty="0" smtClean="0"/>
              <a:t>in </a:t>
            </a:r>
            <a:r>
              <a:rPr lang="de-DE" dirty="0"/>
              <a:t>den </a:t>
            </a:r>
            <a:r>
              <a:rPr lang="de-DE" dirty="0" smtClean="0"/>
              <a:t>1980er-Jahren </a:t>
            </a:r>
            <a:r>
              <a:rPr lang="de-DE" dirty="0"/>
              <a:t>war der CIO häufig der Abteilungsleiter einer </a:t>
            </a:r>
            <a:r>
              <a:rPr lang="de-DE" dirty="0" smtClean="0"/>
              <a:t>IT-Abteilung </a:t>
            </a:r>
          </a:p>
          <a:p>
            <a:r>
              <a:rPr lang="de-DE" dirty="0" smtClean="0"/>
              <a:t>heute </a:t>
            </a:r>
            <a:r>
              <a:rPr lang="de-DE" dirty="0"/>
              <a:t>verwaltet, plant, steuert und </a:t>
            </a:r>
            <a:r>
              <a:rPr lang="de-DE" dirty="0" smtClean="0"/>
              <a:t>kontrolliert </a:t>
            </a:r>
            <a:r>
              <a:rPr lang="de-DE" dirty="0"/>
              <a:t>der CIO als Führungskraft die Aktivitäten</a:t>
            </a:r>
            <a:r>
              <a:rPr lang="de-DE" dirty="0" smtClean="0"/>
              <a:t>, Funktionen und Ressourcen der Informationstechnik </a:t>
            </a:r>
            <a:r>
              <a:rPr lang="de-DE" dirty="0"/>
              <a:t>und Computersysteme, die die </a:t>
            </a:r>
            <a:r>
              <a:rPr lang="de-DE" dirty="0" smtClean="0"/>
              <a:t>Unternehmensziele unterstützen</a:t>
            </a:r>
          </a:p>
          <a:p>
            <a:r>
              <a:rPr lang="de-DE" dirty="0" smtClean="0"/>
              <a:t>wenn Informationsmanagement auch das Management der Erfolgssteigerung und Potenzialvergrößerung durch IT-Einsatz sowie das Management der betrieblichen Informations- und Wissensversorgung einschließt und Information als Schlüsselfaktor für den Unternehmenserfolg </a:t>
            </a:r>
            <a:r>
              <a:rPr lang="de-DE" dirty="0"/>
              <a:t>angesehen wird, wandelt sich die Rolle des </a:t>
            </a:r>
            <a:r>
              <a:rPr lang="de-DE" dirty="0" smtClean="0"/>
              <a:t>CIO</a:t>
            </a:r>
            <a:endParaRPr lang="de-DE" dirty="0"/>
          </a:p>
        </p:txBody>
      </p:sp>
      <p:sp>
        <p:nvSpPr>
          <p:cNvPr id="5" name="Untertitel 4"/>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2418959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de-DE" altLang="de-DE" dirty="0"/>
              <a:t>Gewünschte </a:t>
            </a:r>
            <a:r>
              <a:rPr lang="de-DE" altLang="de-DE" dirty="0" smtClean="0"/>
              <a:t>Eigenschaften </a:t>
            </a:r>
            <a:r>
              <a:rPr lang="de-DE" altLang="de-DE" dirty="0"/>
              <a:t>eines CIO</a:t>
            </a: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197</a:t>
            </a:fld>
            <a:endParaRPr lang="en-US" dirty="0"/>
          </a:p>
        </p:txBody>
      </p:sp>
      <p:sp>
        <p:nvSpPr>
          <p:cNvPr id="175107" name="Rectangle 3"/>
          <p:cNvSpPr>
            <a:spLocks noGrp="1" noChangeArrowheads="1"/>
          </p:cNvSpPr>
          <p:nvPr>
            <p:ph sz="quarter" idx="12"/>
          </p:nvPr>
        </p:nvSpPr>
        <p:spPr>
          <a:xfrm>
            <a:off x="365125" y="1608138"/>
            <a:ext cx="8229600" cy="4076666"/>
          </a:xfrm>
        </p:spPr>
        <p:txBody>
          <a:bodyPr/>
          <a:lstStyle/>
          <a:p>
            <a:pPr lvl="1"/>
            <a:endParaRPr lang="de-DE" altLang="de-DE" dirty="0" smtClean="0"/>
          </a:p>
          <a:p>
            <a:pPr lvl="1"/>
            <a:endParaRPr lang="de-DE" altLang="de-DE" dirty="0" smtClean="0"/>
          </a:p>
        </p:txBody>
      </p:sp>
      <p:sp>
        <p:nvSpPr>
          <p:cNvPr id="3" name="Untertitel 2"/>
          <p:cNvSpPr>
            <a:spLocks noGrp="1"/>
          </p:cNvSpPr>
          <p:nvPr>
            <p:ph type="subTitle" idx="13"/>
          </p:nvPr>
        </p:nvSpPr>
        <p:spPr/>
        <p:txBody>
          <a:bodyPr/>
          <a:lstStyle/>
          <a:p>
            <a:endParaRPr lang="de-DE"/>
          </a:p>
        </p:txBody>
      </p:sp>
      <p:pic>
        <p:nvPicPr>
          <p:cNvPr id="286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103"/>
          <a:stretch/>
        </p:blipFill>
        <p:spPr bwMode="auto">
          <a:xfrm>
            <a:off x="1159380" y="1508479"/>
            <a:ext cx="6809366" cy="428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304090" y="5870099"/>
            <a:ext cx="7264327" cy="553998"/>
          </a:xfrm>
          <a:prstGeom prst="rect">
            <a:avLst/>
          </a:prstGeom>
        </p:spPr>
        <p:txBody>
          <a:bodyPr wrap="square">
            <a:spAutoFit/>
          </a:bodyPr>
          <a:lstStyle/>
          <a:p>
            <a:r>
              <a:rPr lang="de-DE" sz="1200" b="1" dirty="0"/>
              <a:t>Abbildung </a:t>
            </a:r>
            <a:r>
              <a:rPr lang="de-DE" sz="1200" b="1" dirty="0" smtClean="0"/>
              <a:t>13.41</a:t>
            </a:r>
          </a:p>
          <a:p>
            <a:r>
              <a:rPr lang="de-DE" sz="1200" dirty="0" smtClean="0"/>
              <a:t>Quelle</a:t>
            </a:r>
            <a:r>
              <a:rPr lang="de-DE" sz="1200" dirty="0"/>
              <a:t>: Nach Lischka, </a:t>
            </a:r>
            <a:r>
              <a:rPr lang="de-DE" sz="1200" dirty="0" smtClean="0"/>
              <a:t>2002</a:t>
            </a:r>
          </a:p>
        </p:txBody>
      </p:sp>
    </p:spTree>
    <p:extLst>
      <p:ext uri="{BB962C8B-B14F-4D97-AF65-F5344CB8AC3E}">
        <p14:creationId xmlns:p14="http://schemas.microsoft.com/office/powerpoint/2010/main" val="2701257208"/>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dirty="0" smtClean="0"/>
              <a:t>Gliederung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198</a:t>
            </a:fld>
            <a:endParaRPr lang="en-US" dirty="0"/>
          </a:p>
        </p:txBody>
      </p:sp>
      <p:sp>
        <p:nvSpPr>
          <p:cNvPr id="77827" name="Rectangle 5"/>
          <p:cNvSpPr>
            <a:spLocks noGrp="1" noChangeArrowheads="1"/>
          </p:cNvSpPr>
          <p:nvPr>
            <p:ph sz="quarter" idx="12"/>
          </p:nvPr>
        </p:nvSpPr>
        <p:spPr/>
        <p:txBody>
          <a:bodyPr>
            <a:normAutofit fontScale="77500" lnSpcReduction="20000"/>
          </a:bodyPr>
          <a:lstStyle/>
          <a:p>
            <a:pPr marL="0" indent="0">
              <a:buNone/>
            </a:pPr>
            <a:endParaRPr lang="de-DE" altLang="de-DE" dirty="0" smtClean="0"/>
          </a:p>
          <a:p>
            <a:pPr marL="457200" indent="-457200">
              <a:buFont typeface="+mj-lt"/>
              <a:buAutoNum type="arabicPeriod"/>
            </a:pPr>
            <a:r>
              <a:rPr lang="de-DE" altLang="de-DE" dirty="0" smtClean="0"/>
              <a:t>Gegenstand und Ziel</a:t>
            </a:r>
          </a:p>
          <a:p>
            <a:pPr marL="457200" indent="-457200">
              <a:buFont typeface="+mj-lt"/>
              <a:buAutoNum type="arabicPeriod"/>
            </a:pPr>
            <a:r>
              <a:rPr lang="de-DE" altLang="de-DE" dirty="0" smtClean="0"/>
              <a:t>Strukturierungen und Konzeption</a:t>
            </a:r>
          </a:p>
          <a:p>
            <a:pPr marL="457200" indent="-457200">
              <a:buFont typeface="+mj-lt"/>
              <a:buAutoNum type="arabicPeriod"/>
            </a:pPr>
            <a:r>
              <a:rPr lang="de-DE" altLang="de-DE" dirty="0" smtClean="0"/>
              <a:t>Informationsmanagement im Wandel</a:t>
            </a:r>
          </a:p>
          <a:p>
            <a:pPr marL="457200" indent="-457200">
              <a:buFont typeface="+mj-lt"/>
              <a:buAutoNum type="arabicPeriod"/>
            </a:pPr>
            <a:r>
              <a:rPr lang="de-DE" altLang="de-DE" dirty="0" smtClean="0"/>
              <a:t>IT-</a:t>
            </a:r>
            <a:r>
              <a:rPr lang="de-DE" altLang="de-DE" dirty="0" err="1" smtClean="0"/>
              <a:t>Governance</a:t>
            </a:r>
            <a:r>
              <a:rPr lang="de-DE" altLang="de-DE" dirty="0" smtClean="0"/>
              <a:t> und IT-Compliance</a:t>
            </a:r>
          </a:p>
          <a:p>
            <a:pPr marL="457200" indent="-457200">
              <a:buFont typeface="+mj-lt"/>
              <a:buAutoNum type="arabicPeriod"/>
            </a:pPr>
            <a:r>
              <a:rPr lang="de-DE" altLang="de-DE" dirty="0" smtClean="0"/>
              <a:t>IT-Strategie</a:t>
            </a:r>
          </a:p>
          <a:p>
            <a:pPr marL="457200" indent="-457200">
              <a:buFont typeface="+mj-lt"/>
              <a:buAutoNum type="arabicPeriod"/>
            </a:pPr>
            <a:r>
              <a:rPr lang="de-DE" altLang="de-DE" dirty="0" smtClean="0"/>
              <a:t>IT-Prozesse</a:t>
            </a:r>
          </a:p>
          <a:p>
            <a:pPr marL="457200" indent="-457200">
              <a:buFont typeface="+mj-lt"/>
              <a:buAutoNum type="arabicPeriod"/>
            </a:pPr>
            <a:r>
              <a:rPr lang="de-DE" altLang="de-DE" dirty="0" smtClean="0"/>
              <a:t>IT-Controlling</a:t>
            </a:r>
          </a:p>
          <a:p>
            <a:pPr marL="457200" indent="-457200">
              <a:buFont typeface="+mj-lt"/>
              <a:buAutoNum type="arabicPeriod"/>
            </a:pPr>
            <a:r>
              <a:rPr lang="de-DE" altLang="de-DE" b="1" dirty="0" smtClean="0"/>
              <a:t>IT-Organisation und IT-Personal</a:t>
            </a:r>
          </a:p>
          <a:p>
            <a:pPr marL="812800" lvl="1" indent="-457200">
              <a:buFont typeface="+mj-lt"/>
              <a:buAutoNum type="arabicPeriod"/>
            </a:pPr>
            <a:r>
              <a:rPr lang="de-DE" altLang="de-DE" dirty="0"/>
              <a:t>Organisation der IT-Abteilung </a:t>
            </a:r>
          </a:p>
          <a:p>
            <a:pPr marL="812800" lvl="1" indent="-457200">
              <a:buFont typeface="+mj-lt"/>
              <a:buAutoNum type="arabicPeriod"/>
            </a:pPr>
            <a:r>
              <a:rPr lang="de-DE" altLang="de-DE" dirty="0"/>
              <a:t>Chief Information Officer (CIO) als Aufgabenträger des </a:t>
            </a:r>
            <a:r>
              <a:rPr lang="de-DE" altLang="de-DE" dirty="0" smtClean="0"/>
              <a:t>Informationsmanagements</a:t>
            </a:r>
            <a:endParaRPr lang="de-DE" altLang="de-DE" dirty="0"/>
          </a:p>
          <a:p>
            <a:pPr marL="812800" lvl="1" indent="-457200">
              <a:buFont typeface="+mj-lt"/>
              <a:buAutoNum type="arabicPeriod"/>
            </a:pPr>
            <a:r>
              <a:rPr lang="de-DE" altLang="de-DE" b="1" dirty="0" smtClean="0"/>
              <a:t>IT-Sourcing</a:t>
            </a:r>
          </a:p>
          <a:p>
            <a:pPr marL="0" indent="0">
              <a:buNone/>
            </a:pPr>
            <a:endParaRPr lang="de-DE" altLang="de-DE" dirty="0" smtClean="0"/>
          </a:p>
          <a:p>
            <a:endParaRPr lang="de-DE" altLang="de-DE" dirty="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05519745"/>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de-DE" altLang="de-DE" smtClean="0"/>
              <a:t>IT-Sourcing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199</a:t>
            </a:fld>
            <a:endParaRPr lang="en-US" dirty="0"/>
          </a:p>
        </p:txBody>
      </p:sp>
      <p:sp>
        <p:nvSpPr>
          <p:cNvPr id="177155" name="Rectangle 3"/>
          <p:cNvSpPr>
            <a:spLocks noGrp="1" noChangeArrowheads="1"/>
          </p:cNvSpPr>
          <p:nvPr>
            <p:ph sz="quarter" idx="12"/>
          </p:nvPr>
        </p:nvSpPr>
        <p:spPr/>
        <p:txBody>
          <a:bodyPr/>
          <a:lstStyle/>
          <a:p>
            <a:r>
              <a:rPr lang="de-DE" altLang="de-DE" dirty="0" smtClean="0"/>
              <a:t>Bezeichnet die Beschaffung der Informationstechnologie eines Unternehmens über interne Ressourcen oder durch Beauftragung an externe Unternehmen, das sich auf die Bereitstellung der jeweiligen Dienstleistung spezialisiert hat.</a:t>
            </a:r>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9798879"/>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de-DE" altLang="de-DE" smtClean="0"/>
              <a:t>Outsourcing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200</a:t>
            </a:fld>
            <a:endParaRPr lang="en-US" dirty="0"/>
          </a:p>
        </p:txBody>
      </p:sp>
      <p:sp>
        <p:nvSpPr>
          <p:cNvPr id="178179" name="Rectangle 3"/>
          <p:cNvSpPr>
            <a:spLocks noGrp="1" noChangeArrowheads="1"/>
          </p:cNvSpPr>
          <p:nvPr>
            <p:ph sz="quarter" idx="12"/>
          </p:nvPr>
        </p:nvSpPr>
        <p:spPr/>
        <p:txBody>
          <a:bodyPr/>
          <a:lstStyle/>
          <a:p>
            <a:r>
              <a:rPr lang="de-DE" altLang="de-DE" dirty="0"/>
              <a:t>Beispielsweise </a:t>
            </a:r>
            <a:r>
              <a:rPr lang="de-DE" altLang="de-DE" dirty="0" smtClean="0"/>
              <a:t>der </a:t>
            </a:r>
            <a:r>
              <a:rPr lang="de-DE" altLang="de-DE" dirty="0"/>
              <a:t>Prozess, den </a:t>
            </a:r>
            <a:r>
              <a:rPr lang="de-DE" altLang="de-DE" dirty="0" smtClean="0"/>
              <a:t>Betrieb des Rechenzentrums, der Telekommunikations-netzwerke oder </a:t>
            </a:r>
            <a:r>
              <a:rPr lang="de-DE" altLang="de-DE" dirty="0"/>
              <a:t>der Anwendungsentwicklung an externe Anbieter </a:t>
            </a:r>
            <a:r>
              <a:rPr lang="de-DE" altLang="de-DE" dirty="0" smtClean="0"/>
              <a:t>auszulagern.</a:t>
            </a:r>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00638499"/>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sz="quarter" idx="12"/>
          </p:nvPr>
        </p:nvPicPr>
        <p:blipFill rotWithShape="1">
          <a:blip r:embed="rId2" cstate="print">
            <a:extLst>
              <a:ext uri="{28A0092B-C50C-407E-A947-70E740481C1C}">
                <a14:useLocalDpi xmlns:a14="http://schemas.microsoft.com/office/drawing/2010/main" val="0"/>
              </a:ext>
            </a:extLst>
          </a:blip>
          <a:srcRect l="10952" b="12579"/>
          <a:stretch/>
        </p:blipFill>
        <p:spPr bwMode="auto">
          <a:xfrm>
            <a:off x="1109242" y="715615"/>
            <a:ext cx="7045430" cy="517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IT-Sourcing-</a:t>
            </a:r>
            <a:r>
              <a:rPr lang="de-DE" dirty="0" err="1" smtClean="0"/>
              <a:t>Map</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201</a:t>
            </a:fld>
            <a:endParaRPr lang="en-US" dirty="0"/>
          </a:p>
        </p:txBody>
      </p:sp>
      <p:sp>
        <p:nvSpPr>
          <p:cNvPr id="4" name="Untertitel 3"/>
          <p:cNvSpPr>
            <a:spLocks noGrp="1"/>
          </p:cNvSpPr>
          <p:nvPr>
            <p:ph type="subTitle" idx="13"/>
          </p:nvPr>
        </p:nvSpPr>
        <p:spPr/>
        <p:txBody>
          <a:bodyPr/>
          <a:lstStyle/>
          <a:p>
            <a:endParaRPr lang="de-DE"/>
          </a:p>
        </p:txBody>
      </p:sp>
      <p:sp>
        <p:nvSpPr>
          <p:cNvPr id="6" name="Rechteck 5"/>
          <p:cNvSpPr/>
          <p:nvPr/>
        </p:nvSpPr>
        <p:spPr>
          <a:xfrm>
            <a:off x="304090" y="5870099"/>
            <a:ext cx="7264327" cy="553998"/>
          </a:xfrm>
          <a:prstGeom prst="rect">
            <a:avLst/>
          </a:prstGeom>
        </p:spPr>
        <p:txBody>
          <a:bodyPr wrap="square">
            <a:spAutoFit/>
          </a:bodyPr>
          <a:lstStyle/>
          <a:p>
            <a:r>
              <a:rPr lang="de-DE" sz="1200" b="1" dirty="0"/>
              <a:t>Abbildung </a:t>
            </a:r>
            <a:r>
              <a:rPr lang="de-DE" sz="1200" b="1" dirty="0" smtClean="0"/>
              <a:t>13.42</a:t>
            </a:r>
          </a:p>
          <a:p>
            <a:r>
              <a:rPr lang="de-DE" sz="1200" dirty="0" smtClean="0"/>
              <a:t>Quelle</a:t>
            </a:r>
            <a:r>
              <a:rPr lang="de-DE" sz="1200" dirty="0"/>
              <a:t>: von Jouanne-Diedrich, 2004, </a:t>
            </a:r>
            <a:r>
              <a:rPr lang="de-DE" sz="1200" dirty="0" smtClean="0"/>
              <a:t>2015</a:t>
            </a:r>
          </a:p>
        </p:txBody>
      </p:sp>
    </p:spTree>
    <p:extLst>
      <p:ext uri="{BB962C8B-B14F-4D97-AF65-F5344CB8AC3E}">
        <p14:creationId xmlns:p14="http://schemas.microsoft.com/office/powerpoint/2010/main" val="17787423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IT-Sourcing</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202</a:t>
            </a:fld>
            <a:endParaRPr lang="en-US" dirty="0"/>
          </a:p>
        </p:txBody>
      </p:sp>
      <p:sp>
        <p:nvSpPr>
          <p:cNvPr id="4" name="Inhaltsplatzhalter 3"/>
          <p:cNvSpPr>
            <a:spLocks noGrp="1"/>
          </p:cNvSpPr>
          <p:nvPr>
            <p:ph sz="quarter" idx="12"/>
          </p:nvPr>
        </p:nvSpPr>
        <p:spPr/>
        <p:txBody>
          <a:bodyPr/>
          <a:lstStyle/>
          <a:p>
            <a:r>
              <a:rPr lang="de-DE" dirty="0" smtClean="0"/>
              <a:t>Beherrschung eines professionellen </a:t>
            </a:r>
            <a:r>
              <a:rPr lang="de-DE" dirty="0"/>
              <a:t>Sourcing-Managements </a:t>
            </a:r>
            <a:r>
              <a:rPr lang="de-DE" dirty="0" smtClean="0"/>
              <a:t>wird immer </a:t>
            </a:r>
            <a:r>
              <a:rPr lang="de-DE" dirty="0"/>
              <a:t>mehr zu </a:t>
            </a:r>
            <a:r>
              <a:rPr lang="de-DE" dirty="0" smtClean="0"/>
              <a:t>einer organisatorischen Herausforderung</a:t>
            </a:r>
          </a:p>
          <a:p>
            <a:r>
              <a:rPr lang="de-DE" dirty="0" smtClean="0"/>
              <a:t>in Unternehmen verstärkt Kostendruck, Fokussierung auf IT-Kernkompetenzen, geforderte Flexibilisierung, Geschwindigkeit und Risikoarmut der IT-Dienstleistungen und IT-Produkte</a:t>
            </a:r>
          </a:p>
          <a:p>
            <a:r>
              <a:rPr lang="de-DE" dirty="0" smtClean="0"/>
              <a:t>bei IT-Outsourcing-Dienstleistern zunehmender Wettbewerb, sinkende Margen, Marktwachstum</a:t>
            </a:r>
            <a:endParaRPr lang="de-DE" dirty="0"/>
          </a:p>
        </p:txBody>
      </p:sp>
      <p:sp>
        <p:nvSpPr>
          <p:cNvPr id="5" name="Untertitel 4"/>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5788366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Titel 5"/>
          <p:cNvSpPr>
            <a:spLocks noGrp="1"/>
          </p:cNvSpPr>
          <p:nvPr>
            <p:ph type="title"/>
          </p:nvPr>
        </p:nvSpPr>
        <p:spPr/>
        <p:txBody>
          <a:bodyPr/>
          <a:lstStyle/>
          <a:p>
            <a:r>
              <a:rPr lang="de-DE" altLang="de-DE" smtClean="0"/>
              <a:t>Gründe für das Outsourcing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203</a:t>
            </a:fld>
            <a:endParaRPr lang="en-US" dirty="0"/>
          </a:p>
        </p:txBody>
      </p:sp>
      <p:sp>
        <p:nvSpPr>
          <p:cNvPr id="179202" name="Rectangle 3"/>
          <p:cNvSpPr>
            <a:spLocks noGrp="1" noChangeArrowheads="1"/>
          </p:cNvSpPr>
          <p:nvPr>
            <p:ph sz="quarter" idx="12"/>
          </p:nvPr>
        </p:nvSpPr>
        <p:spPr/>
        <p:txBody>
          <a:bodyPr>
            <a:normAutofit fontScale="85000" lnSpcReduction="10000"/>
          </a:bodyPr>
          <a:lstStyle/>
          <a:p>
            <a:r>
              <a:rPr lang="de-DE" altLang="de-DE" dirty="0" smtClean="0"/>
              <a:t>Fixkosten werden zu variablen Kosten</a:t>
            </a:r>
          </a:p>
          <a:p>
            <a:r>
              <a:rPr lang="de-DE" altLang="de-DE" dirty="0" smtClean="0"/>
              <a:t>Ausgaben werden besser planbar und transparenter</a:t>
            </a:r>
          </a:p>
          <a:p>
            <a:r>
              <a:rPr lang="de-DE" altLang="de-DE" dirty="0" smtClean="0"/>
              <a:t>Lohngefälle können ausgenutzt werden, um IT-Kosten zu senken</a:t>
            </a:r>
          </a:p>
          <a:p>
            <a:r>
              <a:rPr lang="de-DE" altLang="de-DE" dirty="0" smtClean="0"/>
              <a:t>Freigesetzte Mitarbeiter können besser eingesetzt werden</a:t>
            </a:r>
          </a:p>
          <a:p>
            <a:r>
              <a:rPr lang="de-DE" altLang="de-DE" dirty="0" smtClean="0"/>
              <a:t>Liquiditätserhöhung</a:t>
            </a:r>
          </a:p>
          <a:p>
            <a:r>
              <a:rPr lang="de-DE" altLang="de-DE" dirty="0" smtClean="0"/>
              <a:t>Personalbestand kann verringert werden</a:t>
            </a:r>
          </a:p>
          <a:p>
            <a:r>
              <a:rPr lang="de-DE" altLang="de-DE" dirty="0" smtClean="0"/>
              <a:t>durch </a:t>
            </a:r>
            <a:r>
              <a:rPr lang="de-DE" altLang="de-DE" dirty="0" err="1" smtClean="0"/>
              <a:t>Offshoring</a:t>
            </a:r>
            <a:r>
              <a:rPr lang="de-DE" altLang="de-DE" dirty="0" smtClean="0"/>
              <a:t> werden 3-Schichten-Arbeitstage möglich</a:t>
            </a:r>
          </a:p>
          <a:p>
            <a:r>
              <a:rPr lang="de-DE" altLang="de-DE" dirty="0" smtClean="0"/>
              <a:t>Verlagerung des Risikos</a:t>
            </a:r>
          </a:p>
          <a:p>
            <a:r>
              <a:rPr lang="de-DE" altLang="de-DE" dirty="0" smtClean="0"/>
              <a:t>Nutzung modernster Technologien ohne hohe Investitionen</a:t>
            </a:r>
          </a:p>
          <a:p>
            <a:r>
              <a:rPr lang="de-DE" altLang="de-DE" dirty="0" smtClean="0"/>
              <a:t>Erhöhung der Datensicherheit durch Ausweichzentren</a:t>
            </a:r>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46051624"/>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Titel 5"/>
          <p:cNvSpPr>
            <a:spLocks noGrp="1"/>
          </p:cNvSpPr>
          <p:nvPr>
            <p:ph type="title"/>
          </p:nvPr>
        </p:nvSpPr>
        <p:spPr/>
        <p:txBody>
          <a:bodyPr/>
          <a:lstStyle/>
          <a:p>
            <a:r>
              <a:rPr lang="de-DE" altLang="de-DE" dirty="0" smtClean="0"/>
              <a:t>Dimensionen für das Outsourcing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204</a:t>
            </a:fld>
            <a:endParaRPr lang="en-US" dirty="0"/>
          </a:p>
        </p:txBody>
      </p:sp>
      <p:sp>
        <p:nvSpPr>
          <p:cNvPr id="180226" name="Rectangle 3"/>
          <p:cNvSpPr>
            <a:spLocks noGrp="1" noChangeArrowheads="1"/>
          </p:cNvSpPr>
          <p:nvPr>
            <p:ph sz="quarter" idx="12"/>
          </p:nvPr>
        </p:nvSpPr>
        <p:spPr/>
        <p:txBody>
          <a:bodyPr/>
          <a:lstStyle/>
          <a:p>
            <a:r>
              <a:rPr lang="de-DE" altLang="de-DE" dirty="0" smtClean="0"/>
              <a:t>Bei der Ausgestaltung von IT-Sourcing sind verschiedene Aspekte zu beachten:</a:t>
            </a:r>
          </a:p>
          <a:p>
            <a:pPr lvl="1"/>
            <a:r>
              <a:rPr lang="de-DE" altLang="de-DE" dirty="0" smtClean="0"/>
              <a:t>Standort</a:t>
            </a:r>
          </a:p>
          <a:p>
            <a:pPr lvl="1"/>
            <a:r>
              <a:rPr lang="de-DE" altLang="de-DE" dirty="0" smtClean="0"/>
              <a:t>Anzahl Dienstleister</a:t>
            </a:r>
          </a:p>
          <a:p>
            <a:pPr lvl="1"/>
            <a:r>
              <a:rPr lang="de-DE" altLang="de-DE" dirty="0" smtClean="0"/>
              <a:t>Ausmaß des externen Leistungsbezugs</a:t>
            </a:r>
          </a:p>
          <a:p>
            <a:pPr lvl="1"/>
            <a:r>
              <a:rPr lang="de-DE" altLang="de-DE" dirty="0" smtClean="0"/>
              <a:t>Strategische Aspekte</a:t>
            </a:r>
          </a:p>
          <a:p>
            <a:pPr lvl="1"/>
            <a:r>
              <a:rPr lang="de-DE" altLang="de-DE" dirty="0" smtClean="0"/>
              <a:t>Sourcing-Objekt</a:t>
            </a:r>
          </a:p>
          <a:p>
            <a:pPr lvl="1"/>
            <a:r>
              <a:rPr lang="de-DE" altLang="de-DE" dirty="0" smtClean="0"/>
              <a:t>Zeitlicher Aspekt</a:t>
            </a:r>
          </a:p>
          <a:p>
            <a:pPr lvl="1"/>
            <a:r>
              <a:rPr lang="de-DE" altLang="de-DE" dirty="0" smtClean="0"/>
              <a:t>Finanzielle Abhängigkeit</a:t>
            </a:r>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6846298"/>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Titel 5"/>
          <p:cNvSpPr>
            <a:spLocks noGrp="1"/>
          </p:cNvSpPr>
          <p:nvPr>
            <p:ph type="title"/>
          </p:nvPr>
        </p:nvSpPr>
        <p:spPr/>
        <p:txBody>
          <a:bodyPr/>
          <a:lstStyle/>
          <a:p>
            <a:r>
              <a:rPr lang="de-DE" altLang="de-DE" smtClean="0"/>
              <a:t>Gründe gegen das Outsourcing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205</a:t>
            </a:fld>
            <a:endParaRPr lang="en-US" dirty="0"/>
          </a:p>
        </p:txBody>
      </p:sp>
      <p:sp>
        <p:nvSpPr>
          <p:cNvPr id="181250" name="Rectangle 3"/>
          <p:cNvSpPr>
            <a:spLocks noGrp="1" noChangeArrowheads="1"/>
          </p:cNvSpPr>
          <p:nvPr>
            <p:ph sz="quarter" idx="12"/>
          </p:nvPr>
        </p:nvSpPr>
        <p:spPr/>
        <p:txBody>
          <a:bodyPr>
            <a:normAutofit fontScale="92500"/>
          </a:bodyPr>
          <a:lstStyle/>
          <a:p>
            <a:r>
              <a:rPr lang="de-DE" altLang="de-DE" dirty="0" smtClean="0"/>
              <a:t>Erhöhter Koordinationsaufwand</a:t>
            </a:r>
          </a:p>
          <a:p>
            <a:r>
              <a:rPr lang="de-DE" altLang="de-DE" dirty="0" smtClean="0"/>
              <a:t>Komplizierte Vertragsgestaltungen</a:t>
            </a:r>
          </a:p>
          <a:p>
            <a:r>
              <a:rPr lang="de-DE" altLang="de-DE" dirty="0" smtClean="0"/>
              <a:t>Sprachprobleme</a:t>
            </a:r>
          </a:p>
          <a:p>
            <a:r>
              <a:rPr lang="de-DE" altLang="de-DE" dirty="0" smtClean="0"/>
              <a:t>räumliche und zeitliche Distanz und damit fehlendes Vertrauen</a:t>
            </a:r>
          </a:p>
          <a:p>
            <a:r>
              <a:rPr lang="de-DE" altLang="de-DE" dirty="0" smtClean="0"/>
              <a:t>geopolitische Unsicherheiten</a:t>
            </a:r>
          </a:p>
          <a:p>
            <a:r>
              <a:rPr lang="de-DE" altLang="de-DE" dirty="0" smtClean="0"/>
              <a:t>potenzieller Verlust wettbewerbsrelevanten Wissens</a:t>
            </a:r>
          </a:p>
          <a:p>
            <a:r>
              <a:rPr lang="de-DE" altLang="de-DE" dirty="0" smtClean="0"/>
              <a:t>mangelnde und unzureichende Infrastruktur</a:t>
            </a:r>
          </a:p>
          <a:p>
            <a:r>
              <a:rPr lang="de-DE" altLang="de-DE" smtClean="0"/>
              <a:t>vielfältige </a:t>
            </a:r>
            <a:r>
              <a:rPr lang="de-DE" altLang="de-DE" dirty="0" smtClean="0"/>
              <a:t>Risiken</a:t>
            </a:r>
          </a:p>
          <a:p>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027875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de-DE" altLang="de-DE" smtClean="0"/>
              <a:t>Synthese aus MBV und RBV </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107</a:t>
            </a:fld>
            <a:endParaRPr lang="en-US" dirty="0"/>
          </a:p>
        </p:txBody>
      </p:sp>
      <p:sp>
        <p:nvSpPr>
          <p:cNvPr id="110595" name="Rectangle 3"/>
          <p:cNvSpPr>
            <a:spLocks noGrp="1" noChangeArrowheads="1"/>
          </p:cNvSpPr>
          <p:nvPr>
            <p:ph sz="quarter" idx="12"/>
          </p:nvPr>
        </p:nvSpPr>
        <p:spPr/>
        <p:txBody>
          <a:bodyPr/>
          <a:lstStyle/>
          <a:p>
            <a:r>
              <a:rPr lang="de-DE" altLang="de-DE" smtClean="0"/>
              <a:t>Durch eine integrale Analyse der Stärken, Schwächen, Chancen und Risiken können die marktbasierte und ressourcenbasierte Sichtweise integriert werden.</a:t>
            </a:r>
          </a:p>
          <a:p>
            <a:pPr lvl="1"/>
            <a:r>
              <a:rPr lang="de-DE" altLang="de-DE" smtClean="0"/>
              <a:t>Dabei dienen die externen Faktoren und der Wettbewerb des MBV zur Bestimmung der Chancen und Risiken, </a:t>
            </a:r>
          </a:p>
          <a:p>
            <a:pPr lvl="1"/>
            <a:r>
              <a:rPr lang="de-DE" altLang="de-DE" smtClean="0"/>
              <a:t>während die internen Faktoren und Ressourcen des RBV helfen, Stärken und Schwächen einer Unternehmens zu analysieren. </a:t>
            </a:r>
          </a:p>
        </p:txBody>
      </p:sp>
      <p:sp>
        <p:nvSpPr>
          <p:cNvPr id="3" name="Untertitel 2"/>
          <p:cNvSpPr>
            <a:spLocks noGrp="1"/>
          </p:cNvSpPr>
          <p:nvPr>
            <p:ph type="subTitle" idx="13"/>
          </p:nvPr>
        </p:nvSpPr>
        <p:spPr/>
        <p:txBody>
          <a:bodyPr/>
          <a:lstStyle/>
          <a:p>
            <a:r>
              <a:rPr lang="de-DE" dirty="0"/>
              <a:t>Theorien zur unternehmensstrategischen Ausrichtung</a:t>
            </a:r>
          </a:p>
        </p:txBody>
      </p:sp>
    </p:spTree>
    <p:extLst>
      <p:ext uri="{BB962C8B-B14F-4D97-AF65-F5344CB8AC3E}">
        <p14:creationId xmlns:p14="http://schemas.microsoft.com/office/powerpoint/2010/main" val="2329528156"/>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de-DE" altLang="de-DE" smtClean="0"/>
              <a:t>Service Level Agreement (SLA)</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206</a:t>
            </a:fld>
            <a:endParaRPr lang="en-US" dirty="0"/>
          </a:p>
        </p:txBody>
      </p:sp>
      <p:sp>
        <p:nvSpPr>
          <p:cNvPr id="183299" name="Rectangle 3"/>
          <p:cNvSpPr>
            <a:spLocks noGrp="1" noChangeArrowheads="1"/>
          </p:cNvSpPr>
          <p:nvPr>
            <p:ph sz="quarter" idx="12"/>
          </p:nvPr>
        </p:nvSpPr>
        <p:spPr/>
        <p:txBody>
          <a:bodyPr>
            <a:normAutofit/>
          </a:bodyPr>
          <a:lstStyle/>
          <a:p>
            <a:r>
              <a:rPr lang="de-DE" altLang="de-DE" dirty="0"/>
              <a:t>Werden vor </a:t>
            </a:r>
            <a:r>
              <a:rPr lang="de-DE" altLang="de-DE" dirty="0" smtClean="0"/>
              <a:t>dem Bezug von IT-Dienstleistungen sowohl bei internen als auch bei externen Quellen zwischen Benutzern und Dienstleistern ausgehandelt. Die Grundlage solcher Abkommen ist die Erbringung von Dienstleistungen zu vereinbarten Kosten. Die Service Level Agreements sichern </a:t>
            </a:r>
            <a:r>
              <a:rPr lang="de-DE" altLang="de-DE" dirty="0"/>
              <a:t>die Bereitstellung von IT-Dienstleistungen.</a:t>
            </a:r>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12915548"/>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Titel 5"/>
          <p:cNvSpPr>
            <a:spLocks noGrp="1"/>
          </p:cNvSpPr>
          <p:nvPr>
            <p:ph type="title"/>
          </p:nvPr>
        </p:nvSpPr>
        <p:spPr/>
        <p:txBody>
          <a:bodyPr/>
          <a:lstStyle/>
          <a:p>
            <a:r>
              <a:rPr lang="de-DE" altLang="de-DE" dirty="0" smtClean="0"/>
              <a:t>Outsourcing-Erfolge und -Misserfolge</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207</a:t>
            </a:fld>
            <a:endParaRPr lang="en-US" dirty="0"/>
          </a:p>
        </p:txBody>
      </p:sp>
      <p:sp>
        <p:nvSpPr>
          <p:cNvPr id="184322" name="Rectangle 3"/>
          <p:cNvSpPr>
            <a:spLocks noGrp="1" noChangeArrowheads="1"/>
          </p:cNvSpPr>
          <p:nvPr>
            <p:ph sz="quarter" idx="12"/>
          </p:nvPr>
        </p:nvSpPr>
        <p:spPr/>
        <p:txBody>
          <a:bodyPr>
            <a:normAutofit/>
          </a:bodyPr>
          <a:lstStyle/>
          <a:p>
            <a:r>
              <a:rPr lang="de-DE" altLang="de-DE" dirty="0" smtClean="0"/>
              <a:t>Fragen zur Fallstudie:</a:t>
            </a:r>
          </a:p>
          <a:p>
            <a:pPr marL="693738" lvl="1" indent="-457200">
              <a:buFont typeface="+mj-lt"/>
              <a:buAutoNum type="arabicPeriod"/>
            </a:pPr>
            <a:r>
              <a:rPr lang="de-DE" altLang="de-DE" dirty="0"/>
              <a:t>Auf welcher Basis behaupten </a:t>
            </a:r>
            <a:r>
              <a:rPr lang="de-DE" altLang="de-DE" dirty="0" smtClean="0"/>
              <a:t>Anbieter-Unternehmen, IT-Dienstleistungen wirtschaftlicher erbringen zu können als das unternehmenseigene IT-Personal?</a:t>
            </a:r>
          </a:p>
          <a:p>
            <a:pPr marL="693738" lvl="1" indent="-457200">
              <a:buFont typeface="+mj-lt"/>
              <a:buAutoNum type="arabicPeriod"/>
            </a:pPr>
            <a:r>
              <a:rPr lang="de-DE" altLang="de-DE" dirty="0" smtClean="0"/>
              <a:t>Warum </a:t>
            </a:r>
            <a:r>
              <a:rPr lang="de-DE" altLang="de-DE" dirty="0"/>
              <a:t>ist es schwierig, vollständige </a:t>
            </a:r>
            <a:r>
              <a:rPr lang="de-DE" altLang="de-DE" dirty="0" smtClean="0"/>
              <a:t>Verträge aufzusetzen</a:t>
            </a:r>
            <a:r>
              <a:rPr lang="de-DE" altLang="de-DE" dirty="0"/>
              <a:t>, die im Detail </a:t>
            </a:r>
            <a:r>
              <a:rPr lang="de-DE" altLang="de-DE" dirty="0" smtClean="0"/>
              <a:t>Outsourcing-Beziehungen </a:t>
            </a:r>
            <a:r>
              <a:rPr lang="de-DE" altLang="de-DE" dirty="0"/>
              <a:t>von strategischen Bündnissen </a:t>
            </a:r>
            <a:r>
              <a:rPr lang="de-DE" altLang="de-DE" dirty="0" smtClean="0"/>
              <a:t>spezifizieren?</a:t>
            </a:r>
          </a:p>
          <a:p>
            <a:pPr marL="693738" lvl="1" indent="-457200">
              <a:buFont typeface="+mj-lt"/>
              <a:buAutoNum type="arabicPeriod"/>
            </a:pPr>
            <a:r>
              <a:rPr lang="de-DE" altLang="de-DE" dirty="0" smtClean="0"/>
              <a:t>Weshalb haben Outsourcing-Beziehungen von </a:t>
            </a:r>
            <a:r>
              <a:rPr lang="de-DE" altLang="de-DE" dirty="0"/>
              <a:t>Joint Ventures und Co-Sourcing </a:t>
            </a:r>
            <a:r>
              <a:rPr lang="de-DE" altLang="de-DE" dirty="0" smtClean="0"/>
              <a:t>bessere Erfolgsaussichten</a:t>
            </a:r>
            <a:r>
              <a:rPr lang="de-DE" altLang="de-DE" dirty="0"/>
              <a:t>?</a:t>
            </a:r>
            <a:endParaRPr lang="de-DE" altLang="de-DE" dirty="0" smtClean="0"/>
          </a:p>
        </p:txBody>
      </p:sp>
      <p:sp>
        <p:nvSpPr>
          <p:cNvPr id="3" name="Untertitel 2"/>
          <p:cNvSpPr>
            <a:spLocks noGrp="1"/>
          </p:cNvSpPr>
          <p:nvPr>
            <p:ph type="subTitle" idx="13"/>
          </p:nvPr>
        </p:nvSpPr>
        <p:spPr/>
        <p:txBody>
          <a:bodyPr/>
          <a:lstStyle/>
          <a:p>
            <a:r>
              <a:rPr lang="de-DE" altLang="de-DE" dirty="0"/>
              <a:t>Blickpunkt Organisation</a:t>
            </a:r>
            <a:endParaRPr lang="de-DE" dirty="0"/>
          </a:p>
        </p:txBody>
      </p:sp>
    </p:spTree>
    <p:extLst>
      <p:ext uri="{BB962C8B-B14F-4D97-AF65-F5344CB8AC3E}">
        <p14:creationId xmlns:p14="http://schemas.microsoft.com/office/powerpoint/2010/main" val="2472515152"/>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Titel 5"/>
          <p:cNvSpPr>
            <a:spLocks noGrp="1"/>
          </p:cNvSpPr>
          <p:nvPr>
            <p:ph type="title"/>
          </p:nvPr>
        </p:nvSpPr>
        <p:spPr/>
        <p:txBody>
          <a:bodyPr/>
          <a:lstStyle/>
          <a:p>
            <a:r>
              <a:rPr lang="de-DE" altLang="de-DE" dirty="0" smtClean="0"/>
              <a:t>Outsourcing-Erfolge und -Misserfolge</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208</a:t>
            </a:fld>
            <a:endParaRPr lang="en-US" dirty="0"/>
          </a:p>
        </p:txBody>
      </p:sp>
      <p:sp>
        <p:nvSpPr>
          <p:cNvPr id="184322" name="Rectangle 3"/>
          <p:cNvSpPr>
            <a:spLocks noGrp="1" noChangeArrowheads="1"/>
          </p:cNvSpPr>
          <p:nvPr>
            <p:ph sz="quarter" idx="12"/>
          </p:nvPr>
        </p:nvSpPr>
        <p:spPr/>
        <p:txBody>
          <a:bodyPr>
            <a:normAutofit/>
          </a:bodyPr>
          <a:lstStyle/>
          <a:p>
            <a:r>
              <a:rPr lang="de-DE" altLang="de-DE" dirty="0" smtClean="0"/>
              <a:t>Übung</a:t>
            </a:r>
          </a:p>
          <a:p>
            <a:pPr marL="693738" lvl="1" indent="-457200">
              <a:buFont typeface="+mj-lt"/>
              <a:buAutoNum type="arabicPeriod"/>
            </a:pPr>
            <a:r>
              <a:rPr lang="de-DE" altLang="de-DE" dirty="0" smtClean="0"/>
              <a:t>Besuchen Sie die Website eines großen Outsourcing-Dienstleisters</a:t>
            </a:r>
            <a:r>
              <a:rPr lang="de-DE" altLang="de-DE" dirty="0"/>
              <a:t>. Identifizieren </a:t>
            </a:r>
            <a:r>
              <a:rPr lang="de-DE" altLang="de-DE" dirty="0" smtClean="0"/>
              <a:t>und beschreiben </a:t>
            </a:r>
            <a:r>
              <a:rPr lang="de-DE" altLang="de-DE" dirty="0"/>
              <a:t>Sie seine </a:t>
            </a:r>
            <a:r>
              <a:rPr lang="de-DE" altLang="de-DE" dirty="0" smtClean="0"/>
              <a:t>Outsourcing-Dienstleistungen.</a:t>
            </a:r>
          </a:p>
          <a:p>
            <a:pPr marL="693738" lvl="1" indent="-457200">
              <a:buFont typeface="+mj-lt"/>
              <a:buAutoNum type="arabicPeriod"/>
            </a:pPr>
            <a:r>
              <a:rPr lang="de-DE" altLang="de-DE" dirty="0" smtClean="0"/>
              <a:t>Lesen </a:t>
            </a:r>
            <a:r>
              <a:rPr lang="de-DE" altLang="de-DE" dirty="0"/>
              <a:t>Sie auf der identifizierten Website </a:t>
            </a:r>
            <a:r>
              <a:rPr lang="de-DE" altLang="de-DE" dirty="0" smtClean="0"/>
              <a:t>eine der </a:t>
            </a:r>
            <a:r>
              <a:rPr lang="de-DE" altLang="de-DE" dirty="0"/>
              <a:t>Erfolgsgeschichten des Unternehmens </a:t>
            </a:r>
            <a:r>
              <a:rPr lang="de-DE" altLang="de-DE" dirty="0" smtClean="0"/>
              <a:t>in der Zusammenarbeit mit einer Unternehmung, für die IT-Dienstleistungen erbracht wurden. Beschreiben Sie, was ausgelagert wurde, und identifizieren Sie den Typ der eingesetzten Outsourcing-Beziehung. Sind Sie </a:t>
            </a:r>
            <a:r>
              <a:rPr lang="de-DE" altLang="de-DE" dirty="0"/>
              <a:t>der Ansicht, dass das richtige Modell </a:t>
            </a:r>
            <a:r>
              <a:rPr lang="de-DE" altLang="de-DE" dirty="0" smtClean="0"/>
              <a:t>für die </a:t>
            </a:r>
            <a:r>
              <a:rPr lang="de-DE" altLang="de-DE" dirty="0"/>
              <a:t>durchgeführte Arbeit verwendet wurde?</a:t>
            </a:r>
            <a:endParaRPr lang="de-DE" altLang="de-DE" dirty="0" smtClean="0"/>
          </a:p>
        </p:txBody>
      </p:sp>
      <p:sp>
        <p:nvSpPr>
          <p:cNvPr id="3" name="Untertitel 2"/>
          <p:cNvSpPr>
            <a:spLocks noGrp="1"/>
          </p:cNvSpPr>
          <p:nvPr>
            <p:ph type="subTitle" idx="13"/>
          </p:nvPr>
        </p:nvSpPr>
        <p:spPr/>
        <p:txBody>
          <a:bodyPr/>
          <a:lstStyle/>
          <a:p>
            <a:r>
              <a:rPr lang="de-DE" altLang="de-DE" dirty="0"/>
              <a:t>Blickpunkt Organisation</a:t>
            </a:r>
            <a:endParaRPr lang="de-DE" dirty="0"/>
          </a:p>
        </p:txBody>
      </p:sp>
    </p:spTree>
    <p:extLst>
      <p:ext uri="{BB962C8B-B14F-4D97-AF65-F5344CB8AC3E}">
        <p14:creationId xmlns:p14="http://schemas.microsoft.com/office/powerpoint/2010/main" val="3149834501"/>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Investitionsplanung </a:t>
            </a:r>
            <a:r>
              <a:rPr lang="de-DE" dirty="0"/>
              <a:t>für ein </a:t>
            </a:r>
            <a:r>
              <a:rPr lang="de-DE" dirty="0" smtClean="0"/>
              <a:t>neues </a:t>
            </a:r>
            <a:r>
              <a:rPr lang="de-DE" dirty="0"/>
              <a:t>CAD-System</a:t>
            </a:r>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209</a:t>
            </a:fld>
            <a:endParaRPr lang="en-US" dirty="0"/>
          </a:p>
        </p:txBody>
      </p:sp>
      <p:sp>
        <p:nvSpPr>
          <p:cNvPr id="4" name="Inhaltsplatzhalter 3"/>
          <p:cNvSpPr>
            <a:spLocks noGrp="1"/>
          </p:cNvSpPr>
          <p:nvPr>
            <p:ph sz="quarter" idx="12"/>
          </p:nvPr>
        </p:nvSpPr>
        <p:spPr/>
        <p:txBody>
          <a:bodyPr>
            <a:normAutofit fontScale="92500"/>
          </a:bodyPr>
          <a:lstStyle/>
          <a:p>
            <a:pPr marL="457200" indent="-457200">
              <a:buFont typeface="+mj-lt"/>
              <a:buAutoNum type="arabicPeriod"/>
            </a:pPr>
            <a:r>
              <a:rPr lang="de-DE" dirty="0" smtClean="0"/>
              <a:t>Bereiten </a:t>
            </a:r>
            <a:r>
              <a:rPr lang="de-DE" dirty="0"/>
              <a:t>Sie einen Bericht für das </a:t>
            </a:r>
            <a:r>
              <a:rPr lang="de-DE" dirty="0" smtClean="0"/>
              <a:t>Management vor</a:t>
            </a:r>
            <a:r>
              <a:rPr lang="de-DE" dirty="0"/>
              <a:t>, der die Rendite für dieses System über </a:t>
            </a:r>
            <a:r>
              <a:rPr lang="de-DE" dirty="0" smtClean="0"/>
              <a:t>einen Zeitraum </a:t>
            </a:r>
            <a:r>
              <a:rPr lang="de-DE" dirty="0"/>
              <a:t>von fünf Jahren analysiert. </a:t>
            </a:r>
            <a:r>
              <a:rPr lang="de-DE" dirty="0" smtClean="0"/>
              <a:t>Verwenden Sie dabei die folgenden Methoden der Investitionsplanung: Kapitalwert, Kapitalrendite (</a:t>
            </a:r>
            <a:r>
              <a:rPr lang="de-DE" dirty="0"/>
              <a:t>ROI</a:t>
            </a:r>
            <a:r>
              <a:rPr lang="de-DE" dirty="0" smtClean="0"/>
              <a:t>, Return </a:t>
            </a:r>
            <a:r>
              <a:rPr lang="de-DE" dirty="0"/>
              <a:t>on Investment), interner Zinsfuß (IRR, </a:t>
            </a:r>
            <a:r>
              <a:rPr lang="de-DE" dirty="0" smtClean="0"/>
              <a:t>Internal </a:t>
            </a:r>
            <a:r>
              <a:rPr lang="de-DE" dirty="0"/>
              <a:t>Rate of Return), </a:t>
            </a:r>
            <a:r>
              <a:rPr lang="de-DE" dirty="0" smtClean="0"/>
              <a:t>Kosten-Nutzen-Verhältnis, Profitabilitätsindex </a:t>
            </a:r>
            <a:r>
              <a:rPr lang="de-DE" dirty="0"/>
              <a:t>und Amortisationsrechnung. </a:t>
            </a:r>
            <a:endParaRPr lang="de-DE" dirty="0" smtClean="0"/>
          </a:p>
          <a:p>
            <a:pPr marL="457200" indent="-457200">
              <a:buFont typeface="+mj-lt"/>
              <a:buAutoNum type="arabicPeriod"/>
            </a:pPr>
            <a:r>
              <a:rPr lang="de-DE" dirty="0" smtClean="0"/>
              <a:t>(</a:t>
            </a:r>
            <a:r>
              <a:rPr lang="de-DE" dirty="0"/>
              <a:t>Optional</a:t>
            </a:r>
            <a:r>
              <a:rPr lang="de-DE" dirty="0" smtClean="0"/>
              <a:t>) Fassen Sie die Ergebnisse für das Management </a:t>
            </a:r>
            <a:r>
              <a:rPr lang="de-DE" dirty="0"/>
              <a:t>zusammen und erstellen Sie </a:t>
            </a:r>
            <a:r>
              <a:rPr lang="de-DE" dirty="0" smtClean="0"/>
              <a:t>mithilfe </a:t>
            </a:r>
            <a:r>
              <a:rPr lang="de-DE" dirty="0"/>
              <a:t>einer Software eine elektronische </a:t>
            </a:r>
            <a:r>
              <a:rPr lang="de-DE" dirty="0" smtClean="0"/>
              <a:t>Präsentation </a:t>
            </a:r>
            <a:r>
              <a:rPr lang="de-DE" dirty="0"/>
              <a:t>dieser Ergebnisse für das Management.</a:t>
            </a:r>
          </a:p>
        </p:txBody>
      </p:sp>
      <p:sp>
        <p:nvSpPr>
          <p:cNvPr id="5" name="Untertitel 4"/>
          <p:cNvSpPr>
            <a:spLocks noGrp="1"/>
          </p:cNvSpPr>
          <p:nvPr>
            <p:ph type="subTitle" idx="13"/>
          </p:nvPr>
        </p:nvSpPr>
        <p:spPr/>
        <p:txBody>
          <a:bodyPr/>
          <a:lstStyle/>
          <a:p>
            <a:r>
              <a:rPr lang="de-DE" dirty="0"/>
              <a:t>Übung</a:t>
            </a:r>
          </a:p>
        </p:txBody>
      </p:sp>
    </p:spTree>
    <p:extLst>
      <p:ext uri="{BB962C8B-B14F-4D97-AF65-F5344CB8AC3E}">
        <p14:creationId xmlns:p14="http://schemas.microsoft.com/office/powerpoint/2010/main" val="266909910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Westinghouse </a:t>
            </a:r>
            <a:r>
              <a:rPr lang="de-DE" dirty="0" err="1"/>
              <a:t>Electric</a:t>
            </a:r>
            <a:r>
              <a:rPr lang="de-DE" dirty="0"/>
              <a:t> macht einen radikalen Schnitt</a:t>
            </a:r>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210</a:t>
            </a:fld>
            <a:endParaRPr lang="en-US" dirty="0"/>
          </a:p>
        </p:txBody>
      </p:sp>
      <p:sp>
        <p:nvSpPr>
          <p:cNvPr id="4" name="Inhaltsplatzhalter 3"/>
          <p:cNvSpPr>
            <a:spLocks noGrp="1"/>
          </p:cNvSpPr>
          <p:nvPr>
            <p:ph sz="quarter" idx="12"/>
          </p:nvPr>
        </p:nvSpPr>
        <p:spPr/>
        <p:txBody>
          <a:bodyPr>
            <a:normAutofit/>
          </a:bodyPr>
          <a:lstStyle/>
          <a:p>
            <a:r>
              <a:rPr lang="de-DE" dirty="0" smtClean="0"/>
              <a:t>Fragen zur Fallstudie</a:t>
            </a:r>
          </a:p>
          <a:p>
            <a:pPr marL="693738" lvl="1" indent="-457200">
              <a:buFont typeface="+mj-lt"/>
              <a:buAutoNum type="arabicPeriod"/>
            </a:pPr>
            <a:r>
              <a:rPr lang="de-DE" dirty="0"/>
              <a:t>Identifizieren und diskutieren Sie die </a:t>
            </a:r>
            <a:r>
              <a:rPr lang="de-DE" dirty="0" smtClean="0"/>
              <a:t>Risiken des </a:t>
            </a:r>
            <a:r>
              <a:rPr lang="de-DE" dirty="0" err="1" smtClean="0"/>
              <a:t>Cornerstone</a:t>
            </a:r>
            <a:r>
              <a:rPr lang="de-DE" dirty="0" smtClean="0"/>
              <a:t>-Projekts von Westinghouse </a:t>
            </a:r>
            <a:r>
              <a:rPr lang="de-DE" dirty="0" err="1" smtClean="0"/>
              <a:t>Electric</a:t>
            </a:r>
            <a:r>
              <a:rPr lang="de-DE" dirty="0" smtClean="0"/>
              <a:t>.</a:t>
            </a:r>
          </a:p>
          <a:p>
            <a:pPr marL="693738" lvl="1" indent="-457200">
              <a:buFont typeface="+mj-lt"/>
              <a:buAutoNum type="arabicPeriod"/>
            </a:pPr>
            <a:r>
              <a:rPr lang="de-DE" dirty="0" smtClean="0"/>
              <a:t>Warum war das Veränderungsmanagement für </a:t>
            </a:r>
            <a:r>
              <a:rPr lang="de-DE" dirty="0"/>
              <a:t>dieses Projekt und dieses </a:t>
            </a:r>
            <a:r>
              <a:rPr lang="de-DE" dirty="0" smtClean="0"/>
              <a:t>Unternehmen so </a:t>
            </a:r>
            <a:r>
              <a:rPr lang="de-DE" dirty="0"/>
              <a:t>wichtig</a:t>
            </a:r>
            <a:r>
              <a:rPr lang="de-DE" dirty="0" smtClean="0"/>
              <a:t>?</a:t>
            </a:r>
          </a:p>
          <a:p>
            <a:pPr marL="693738" lvl="1" indent="-457200">
              <a:buFont typeface="+mj-lt"/>
              <a:buAutoNum type="arabicPeriod"/>
            </a:pPr>
            <a:r>
              <a:rPr lang="de-DE" dirty="0" smtClean="0"/>
              <a:t>Mit welchen Management-, Organisations- und Technikproblemen musste sich das Westinghouse-Projektteam </a:t>
            </a:r>
            <a:r>
              <a:rPr lang="de-DE" dirty="0"/>
              <a:t>beschäftigen</a:t>
            </a:r>
            <a:r>
              <a:rPr lang="de-DE" dirty="0" smtClean="0"/>
              <a:t>?</a:t>
            </a:r>
          </a:p>
          <a:p>
            <a:pPr marL="693738" lvl="1" indent="-457200">
              <a:buFont typeface="+mj-lt"/>
              <a:buAutoNum type="arabicPeriod"/>
            </a:pPr>
            <a:r>
              <a:rPr lang="de-DE" dirty="0" smtClean="0"/>
              <a:t>Eignet sich der radikale Schnitt bei der Migration </a:t>
            </a:r>
            <a:r>
              <a:rPr lang="de-DE" dirty="0"/>
              <a:t>eines neuen Projekts als </a:t>
            </a:r>
            <a:r>
              <a:rPr lang="de-DE" dirty="0" smtClean="0"/>
              <a:t>Strategie auch </a:t>
            </a:r>
            <a:r>
              <a:rPr lang="de-DE" dirty="0"/>
              <a:t>für andere Unternehmen? Warum </a:t>
            </a:r>
            <a:r>
              <a:rPr lang="de-DE" dirty="0" smtClean="0"/>
              <a:t>beziehungsweise </a:t>
            </a:r>
            <a:r>
              <a:rPr lang="de-DE" dirty="0"/>
              <a:t>warum nicht? Erläutern </a:t>
            </a:r>
            <a:r>
              <a:rPr lang="de-DE" dirty="0" smtClean="0"/>
              <a:t>Sie Ihre </a:t>
            </a:r>
            <a:r>
              <a:rPr lang="de-DE" dirty="0"/>
              <a:t>Antwort.</a:t>
            </a:r>
          </a:p>
        </p:txBody>
      </p:sp>
      <p:sp>
        <p:nvSpPr>
          <p:cNvPr id="5" name="Untertitel 4"/>
          <p:cNvSpPr>
            <a:spLocks noGrp="1"/>
          </p:cNvSpPr>
          <p:nvPr>
            <p:ph type="subTitle" idx="13"/>
          </p:nvPr>
        </p:nvSpPr>
        <p:spPr/>
        <p:txBody>
          <a:bodyPr/>
          <a:lstStyle/>
          <a:p>
            <a:r>
              <a:rPr lang="de-DE" dirty="0"/>
              <a:t>Abschließende Fallstudie</a:t>
            </a:r>
          </a:p>
        </p:txBody>
      </p:sp>
    </p:spTree>
    <p:extLst>
      <p:ext uri="{BB962C8B-B14F-4D97-AF65-F5344CB8AC3E}">
        <p14:creationId xmlns:p14="http://schemas.microsoft.com/office/powerpoint/2010/main" val="3974894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de-DE" altLang="de-DE" dirty="0" smtClean="0"/>
              <a:t>Wissensbasierter Ansatz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108</a:t>
            </a:fld>
            <a:endParaRPr lang="en-US" dirty="0"/>
          </a:p>
        </p:txBody>
      </p:sp>
      <p:sp>
        <p:nvSpPr>
          <p:cNvPr id="111619" name="Rectangle 3"/>
          <p:cNvSpPr>
            <a:spLocks noGrp="1" noChangeArrowheads="1"/>
          </p:cNvSpPr>
          <p:nvPr>
            <p:ph sz="quarter" idx="12"/>
          </p:nvPr>
        </p:nvSpPr>
        <p:spPr/>
        <p:txBody>
          <a:bodyPr/>
          <a:lstStyle/>
          <a:p>
            <a:r>
              <a:rPr lang="de-DE" altLang="de-DE" dirty="0" smtClean="0"/>
              <a:t>der wissensbasierte Ansatz stellt die Rolle von Wissen in Organisationen in den Mittelpunkt</a:t>
            </a:r>
          </a:p>
          <a:p>
            <a:r>
              <a:rPr lang="de-DE" altLang="de-DE" dirty="0" smtClean="0"/>
              <a:t>Wissen ist die wichtigste strategische Unternehmensressource</a:t>
            </a:r>
          </a:p>
          <a:p>
            <a:r>
              <a:rPr lang="de-DE" altLang="de-DE" dirty="0" smtClean="0"/>
              <a:t>Fähigkeit, diese zu erlangen, zu integrieren, aufzubewahren, zu teilen und anzuwenden ist essenziell, um Wettbewerbsvorteile aufzubauen und zu erhalten</a:t>
            </a:r>
          </a:p>
          <a:p>
            <a:endParaRPr lang="de-DE" altLang="de-DE" dirty="0" smtClean="0"/>
          </a:p>
        </p:txBody>
      </p:sp>
      <p:sp>
        <p:nvSpPr>
          <p:cNvPr id="3" name="Untertitel 2"/>
          <p:cNvSpPr>
            <a:spLocks noGrp="1"/>
          </p:cNvSpPr>
          <p:nvPr>
            <p:ph type="subTitle" idx="13"/>
          </p:nvPr>
        </p:nvSpPr>
        <p:spPr/>
        <p:txBody>
          <a:bodyPr/>
          <a:lstStyle/>
          <a:p>
            <a:r>
              <a:rPr lang="de-DE" dirty="0"/>
              <a:t>Theorien zur unternehmensstrategischen Ausrichtung</a:t>
            </a:r>
          </a:p>
        </p:txBody>
      </p:sp>
    </p:spTree>
    <p:extLst>
      <p:ext uri="{BB962C8B-B14F-4D97-AF65-F5344CB8AC3E}">
        <p14:creationId xmlns:p14="http://schemas.microsoft.com/office/powerpoint/2010/main" val="164196792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dirty="0" smtClean="0"/>
              <a:t>Gliederung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109</a:t>
            </a:fld>
            <a:endParaRPr lang="en-US" dirty="0"/>
          </a:p>
        </p:txBody>
      </p:sp>
      <p:sp>
        <p:nvSpPr>
          <p:cNvPr id="77827" name="Rectangle 5"/>
          <p:cNvSpPr>
            <a:spLocks noGrp="1" noChangeArrowheads="1"/>
          </p:cNvSpPr>
          <p:nvPr>
            <p:ph sz="quarter" idx="12"/>
          </p:nvPr>
        </p:nvSpPr>
        <p:spPr/>
        <p:txBody>
          <a:bodyPr>
            <a:normAutofit fontScale="77500" lnSpcReduction="20000"/>
          </a:bodyPr>
          <a:lstStyle/>
          <a:p>
            <a:pPr marL="0" indent="0">
              <a:buNone/>
            </a:pPr>
            <a:endParaRPr lang="de-DE" altLang="de-DE" dirty="0" smtClean="0"/>
          </a:p>
          <a:p>
            <a:pPr marL="457200" indent="-457200">
              <a:buFont typeface="+mj-lt"/>
              <a:buAutoNum type="arabicPeriod"/>
            </a:pPr>
            <a:r>
              <a:rPr lang="de-DE" altLang="de-DE" dirty="0" smtClean="0"/>
              <a:t>Gegenstand und Ziel</a:t>
            </a:r>
          </a:p>
          <a:p>
            <a:pPr marL="457200" indent="-457200">
              <a:buFont typeface="+mj-lt"/>
              <a:buAutoNum type="arabicPeriod"/>
            </a:pPr>
            <a:r>
              <a:rPr lang="de-DE" altLang="de-DE" dirty="0" smtClean="0"/>
              <a:t>Strukturierungen und Konzeption</a:t>
            </a:r>
          </a:p>
          <a:p>
            <a:pPr marL="457200" indent="-457200">
              <a:buFont typeface="+mj-lt"/>
              <a:buAutoNum type="arabicPeriod"/>
            </a:pPr>
            <a:r>
              <a:rPr lang="de-DE" altLang="de-DE" dirty="0" smtClean="0"/>
              <a:t>Informationsmanagement im Wandel</a:t>
            </a:r>
          </a:p>
          <a:p>
            <a:pPr marL="457200" indent="-457200">
              <a:buFont typeface="+mj-lt"/>
              <a:buAutoNum type="arabicPeriod"/>
            </a:pPr>
            <a:r>
              <a:rPr lang="de-DE" altLang="de-DE" dirty="0" smtClean="0"/>
              <a:t>IT-</a:t>
            </a:r>
            <a:r>
              <a:rPr lang="de-DE" altLang="de-DE" dirty="0" err="1" smtClean="0"/>
              <a:t>Governance</a:t>
            </a:r>
            <a:r>
              <a:rPr lang="de-DE" altLang="de-DE" dirty="0" smtClean="0"/>
              <a:t> und IT-Compliance</a:t>
            </a:r>
          </a:p>
          <a:p>
            <a:pPr marL="457200" indent="-457200">
              <a:buFont typeface="+mj-lt"/>
              <a:buAutoNum type="arabicPeriod"/>
            </a:pPr>
            <a:r>
              <a:rPr lang="de-DE" altLang="de-DE" b="1" dirty="0" smtClean="0"/>
              <a:t>IT-Strategie</a:t>
            </a:r>
          </a:p>
          <a:p>
            <a:pPr marL="812800" lvl="1" indent="-457200">
              <a:buFont typeface="+mj-lt"/>
              <a:buAutoNum type="arabicPeriod"/>
            </a:pPr>
            <a:r>
              <a:rPr lang="de-DE" altLang="de-DE" dirty="0"/>
              <a:t>Theorien zur unternehmensstrategischen Ausrichtung</a:t>
            </a:r>
          </a:p>
          <a:p>
            <a:pPr marL="812800" lvl="1" indent="-457200">
              <a:buFont typeface="+mj-lt"/>
              <a:buAutoNum type="arabicPeriod"/>
            </a:pPr>
            <a:r>
              <a:rPr lang="de-DE" altLang="de-DE" b="1" dirty="0"/>
              <a:t>Zusammenspiel von Geschäfts- und IT-Strategie (Strategic </a:t>
            </a:r>
            <a:r>
              <a:rPr lang="de-DE" altLang="de-DE" b="1" dirty="0" err="1"/>
              <a:t>Alignment</a:t>
            </a:r>
            <a:r>
              <a:rPr lang="de-DE" altLang="de-DE" b="1" dirty="0"/>
              <a:t>)</a:t>
            </a:r>
          </a:p>
          <a:p>
            <a:pPr marL="812800" lvl="1" indent="-457200">
              <a:buFont typeface="+mj-lt"/>
              <a:buAutoNum type="arabicPeriod"/>
            </a:pPr>
            <a:r>
              <a:rPr lang="de-DE" altLang="de-DE" dirty="0"/>
              <a:t>Erweiterung: Zusammenspiel von Geschäfts-, IT- und </a:t>
            </a:r>
            <a:r>
              <a:rPr lang="de-DE" altLang="de-DE" dirty="0" smtClean="0"/>
              <a:t>IS-Strategie</a:t>
            </a:r>
            <a:endParaRPr lang="de-DE" altLang="de-DE" b="1" dirty="0" smtClean="0"/>
          </a:p>
          <a:p>
            <a:pPr marL="457200" indent="-457200">
              <a:buFont typeface="+mj-lt"/>
              <a:buAutoNum type="arabicPeriod"/>
            </a:pPr>
            <a:r>
              <a:rPr lang="de-DE" altLang="de-DE" dirty="0" smtClean="0"/>
              <a:t>IT-Prozesse</a:t>
            </a:r>
          </a:p>
          <a:p>
            <a:pPr marL="457200" indent="-457200">
              <a:buFont typeface="+mj-lt"/>
              <a:buAutoNum type="arabicPeriod"/>
            </a:pPr>
            <a:r>
              <a:rPr lang="de-DE" altLang="de-DE" dirty="0" smtClean="0"/>
              <a:t>IT-Controlling</a:t>
            </a:r>
          </a:p>
          <a:p>
            <a:pPr marL="457200" indent="-457200">
              <a:buFont typeface="+mj-lt"/>
              <a:buAutoNum type="arabicPeriod"/>
            </a:pPr>
            <a:r>
              <a:rPr lang="de-DE" altLang="de-DE" dirty="0" smtClean="0"/>
              <a:t>IT-Organisation und IT-Personal</a:t>
            </a:r>
          </a:p>
          <a:p>
            <a:pPr marL="0" indent="0">
              <a:buNone/>
            </a:pPr>
            <a:endParaRPr lang="de-DE" altLang="de-DE" dirty="0" smtClean="0"/>
          </a:p>
          <a:p>
            <a:endParaRPr lang="de-DE" altLang="de-DE" dirty="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1570394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de-DE" altLang="de-DE" dirty="0" smtClean="0"/>
              <a:t>Zusammenspiel von Geschäfts- und </a:t>
            </a:r>
            <a:br>
              <a:rPr lang="de-DE" altLang="de-DE" dirty="0" smtClean="0"/>
            </a:br>
            <a:r>
              <a:rPr lang="de-DE" altLang="de-DE" dirty="0" smtClean="0"/>
              <a:t>IT-Strategie (Strategic </a:t>
            </a:r>
            <a:r>
              <a:rPr lang="de-DE" altLang="de-DE" dirty="0" err="1" smtClean="0"/>
              <a:t>Alignment</a:t>
            </a:r>
            <a:r>
              <a:rPr lang="de-DE" altLang="de-DE" dirty="0" smtClean="0"/>
              <a:t>)</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110</a:t>
            </a:fld>
            <a:endParaRPr lang="en-US" dirty="0"/>
          </a:p>
        </p:txBody>
      </p:sp>
      <p:sp>
        <p:nvSpPr>
          <p:cNvPr id="112643" name="Rectangle 3"/>
          <p:cNvSpPr>
            <a:spLocks noGrp="1" noChangeArrowheads="1"/>
          </p:cNvSpPr>
          <p:nvPr>
            <p:ph sz="quarter" idx="12"/>
          </p:nvPr>
        </p:nvSpPr>
        <p:spPr/>
        <p:txBody>
          <a:bodyPr/>
          <a:lstStyle/>
          <a:p>
            <a:r>
              <a:rPr lang="de-DE" altLang="de-DE" dirty="0" smtClean="0"/>
              <a:t>um den Wertbeitrag der Informationstechnologie zum Unternehmenserfolg sicherzustellen, muss die IT-Infrastruktur in Einklang mit den Geschäftsprozessen des Unternehmens gebracht werden</a:t>
            </a:r>
          </a:p>
          <a:p>
            <a:r>
              <a:rPr lang="de-DE" altLang="de-DE" dirty="0" err="1" smtClean="0"/>
              <a:t>Alignment</a:t>
            </a:r>
            <a:r>
              <a:rPr lang="de-DE" altLang="de-DE" dirty="0" smtClean="0"/>
              <a:t> kann als Ergebnis oder als Prozess aufgefasst werden</a:t>
            </a:r>
          </a:p>
          <a:p>
            <a:r>
              <a:rPr lang="de-DE" altLang="de-DE" dirty="0" smtClean="0"/>
              <a:t>wichtiger Ausgangspunkt ist der sogenannte Fit der IT- und Geschäftsstrategie als Erfolgsfaktor</a:t>
            </a:r>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458838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de-DE" altLang="de-DE" dirty="0"/>
              <a:t>Strategic-</a:t>
            </a:r>
            <a:r>
              <a:rPr lang="de-DE" altLang="de-DE" dirty="0" err="1"/>
              <a:t>Alignment</a:t>
            </a:r>
            <a:r>
              <a:rPr lang="de-DE" altLang="de-DE" dirty="0"/>
              <a:t>-Modell nach Henderson und </a:t>
            </a:r>
            <a:r>
              <a:rPr lang="de-DE" altLang="de-DE" dirty="0" err="1"/>
              <a:t>Venkatraman</a:t>
            </a: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111</a:t>
            </a:fld>
            <a:endParaRPr lang="en-US" dirty="0"/>
          </a:p>
        </p:txBody>
      </p:sp>
      <p:sp>
        <p:nvSpPr>
          <p:cNvPr id="3" name="Untertitel 2"/>
          <p:cNvSpPr>
            <a:spLocks noGrp="1"/>
          </p:cNvSpPr>
          <p:nvPr>
            <p:ph type="subTitle" idx="13"/>
          </p:nvPr>
        </p:nvSpPr>
        <p:spPr/>
        <p:txBody>
          <a:bodyPr/>
          <a:lstStyle/>
          <a:p>
            <a:endParaRPr lang="de-DE"/>
          </a:p>
        </p:txBody>
      </p:sp>
      <p:sp>
        <p:nvSpPr>
          <p:cNvPr id="7" name="Rechteck 6"/>
          <p:cNvSpPr/>
          <p:nvPr/>
        </p:nvSpPr>
        <p:spPr>
          <a:xfrm>
            <a:off x="304091" y="5870099"/>
            <a:ext cx="3978525" cy="553998"/>
          </a:xfrm>
          <a:prstGeom prst="rect">
            <a:avLst/>
          </a:prstGeom>
        </p:spPr>
        <p:txBody>
          <a:bodyPr wrap="none">
            <a:spAutoFit/>
          </a:bodyPr>
          <a:lstStyle/>
          <a:p>
            <a:r>
              <a:rPr lang="de-DE" sz="1200" b="1" dirty="0"/>
              <a:t>Abbildung </a:t>
            </a:r>
            <a:r>
              <a:rPr lang="de-DE" sz="1200" b="1" dirty="0" smtClean="0"/>
              <a:t>13.21</a:t>
            </a:r>
          </a:p>
          <a:p>
            <a:r>
              <a:rPr lang="de-DE" sz="1200" dirty="0" smtClean="0"/>
              <a:t>Quelle</a:t>
            </a:r>
            <a:r>
              <a:rPr lang="de-DE" sz="1200" dirty="0"/>
              <a:t>: Henderson und </a:t>
            </a:r>
            <a:r>
              <a:rPr lang="de-DE" sz="1200" dirty="0" err="1"/>
              <a:t>Venkatraman</a:t>
            </a:r>
            <a:r>
              <a:rPr lang="de-DE" sz="1200" dirty="0"/>
              <a:t>, 1993, S. </a:t>
            </a:r>
            <a:r>
              <a:rPr lang="de-DE" sz="1200" dirty="0" smtClean="0"/>
              <a:t>8</a:t>
            </a:r>
          </a:p>
        </p:txBody>
      </p:sp>
      <p:pic>
        <p:nvPicPr>
          <p:cNvPr id="8" name="Picture 2" descr="D:\WORK\PEARSON\000 FOLIEN\4269\JPG\4269-84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219" y="1713247"/>
            <a:ext cx="67246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0640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de-DE" altLang="de-DE" dirty="0"/>
              <a:t>Strategic-</a:t>
            </a:r>
            <a:r>
              <a:rPr lang="de-DE" altLang="de-DE" dirty="0" err="1"/>
              <a:t>Alignment</a:t>
            </a:r>
            <a:r>
              <a:rPr lang="de-DE" altLang="de-DE" dirty="0"/>
              <a:t>-Modell nach Henderson und </a:t>
            </a:r>
            <a:r>
              <a:rPr lang="de-DE" altLang="de-DE" dirty="0" err="1" smtClean="0"/>
              <a:t>Venkatraman</a:t>
            </a:r>
            <a:r>
              <a:rPr lang="de-DE" altLang="de-DE" dirty="0" smtClean="0"/>
              <a:t> (Forts.)</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112</a:t>
            </a:fld>
            <a:endParaRPr lang="en-US" dirty="0"/>
          </a:p>
        </p:txBody>
      </p:sp>
      <p:sp>
        <p:nvSpPr>
          <p:cNvPr id="3" name="Untertitel 2"/>
          <p:cNvSpPr>
            <a:spLocks noGrp="1"/>
          </p:cNvSpPr>
          <p:nvPr>
            <p:ph type="subTitle" idx="13"/>
          </p:nvPr>
        </p:nvSpPr>
        <p:spPr/>
        <p:txBody>
          <a:bodyPr/>
          <a:lstStyle/>
          <a:p>
            <a:endParaRPr lang="de-DE"/>
          </a:p>
        </p:txBody>
      </p:sp>
      <p:sp>
        <p:nvSpPr>
          <p:cNvPr id="7" name="Rechteck 6"/>
          <p:cNvSpPr/>
          <p:nvPr/>
        </p:nvSpPr>
        <p:spPr>
          <a:xfrm>
            <a:off x="304091" y="5870099"/>
            <a:ext cx="184731" cy="276999"/>
          </a:xfrm>
          <a:prstGeom prst="rect">
            <a:avLst/>
          </a:prstGeom>
        </p:spPr>
        <p:txBody>
          <a:bodyPr wrap="none">
            <a:spAutoFit/>
          </a:bodyPr>
          <a:lstStyle/>
          <a:p>
            <a:endParaRPr lang="de-DE" sz="1200" b="1" dirty="0" smtClean="0"/>
          </a:p>
        </p:txBody>
      </p:sp>
      <p:pic>
        <p:nvPicPr>
          <p:cNvPr id="9" name="Picture 2" descr="D:\WORK\PEARSON\000 FOLIEN\4269\JPG\4269-842b.jpg"/>
          <p:cNvPicPr>
            <a:picLocks noGrp="1" noChangeAspect="1" noChangeArrowheads="1"/>
          </p:cNvPicPr>
          <p:nvPr>
            <p:ph sz="quarter" idx="12"/>
          </p:nvPr>
        </p:nvPicPr>
        <p:blipFill>
          <a:blip r:embed="rId3" cstate="print">
            <a:extLst>
              <a:ext uri="{28A0092B-C50C-407E-A947-70E740481C1C}">
                <a14:useLocalDpi xmlns:a14="http://schemas.microsoft.com/office/drawing/2010/main" val="0"/>
              </a:ext>
            </a:extLst>
          </a:blip>
          <a:srcRect/>
          <a:stretch>
            <a:fillRect/>
          </a:stretch>
        </p:blipFill>
        <p:spPr bwMode="auto">
          <a:xfrm>
            <a:off x="1195875" y="1700786"/>
            <a:ext cx="6563337"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6703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de-DE" altLang="de-DE" dirty="0" smtClean="0"/>
              <a:t>Beispiele für aus dem </a:t>
            </a:r>
            <a:r>
              <a:rPr lang="de-DE" altLang="de-DE" dirty="0"/>
              <a:t>SAM </a:t>
            </a:r>
            <a:r>
              <a:rPr lang="de-DE" altLang="de-DE" dirty="0" smtClean="0"/>
              <a:t>abgeleitete </a:t>
            </a:r>
            <a:r>
              <a:rPr lang="de-DE" altLang="de-DE" dirty="0" err="1"/>
              <a:t>Alignmentperspektiven</a:t>
            </a: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113</a:t>
            </a:fld>
            <a:endParaRPr lang="en-US" dirty="0"/>
          </a:p>
        </p:txBody>
      </p:sp>
      <p:pic>
        <p:nvPicPr>
          <p:cNvPr id="6146" name="Picture 2"/>
          <p:cNvPicPr>
            <a:picLocks noGrp="1" noChangeAspect="1" noChangeArrowheads="1"/>
          </p:cNvPicPr>
          <p:nvPr>
            <p:ph sz="quarter" idx="12"/>
          </p:nvPr>
        </p:nvPicPr>
        <p:blipFill rotWithShape="1">
          <a:blip r:embed="rId3" cstate="print">
            <a:extLst>
              <a:ext uri="{28A0092B-C50C-407E-A947-70E740481C1C}">
                <a14:useLocalDpi xmlns:a14="http://schemas.microsoft.com/office/drawing/2010/main" val="0"/>
              </a:ext>
            </a:extLst>
          </a:blip>
          <a:srcRect b="16519"/>
          <a:stretch/>
        </p:blipFill>
        <p:spPr bwMode="auto">
          <a:xfrm>
            <a:off x="287430" y="2073030"/>
            <a:ext cx="8553266" cy="322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ntertitel 2"/>
          <p:cNvSpPr>
            <a:spLocks noGrp="1"/>
          </p:cNvSpPr>
          <p:nvPr>
            <p:ph type="subTitle" idx="13"/>
          </p:nvPr>
        </p:nvSpPr>
        <p:spPr/>
        <p:txBody>
          <a:bodyPr/>
          <a:lstStyle/>
          <a:p>
            <a:endParaRPr lang="de-DE"/>
          </a:p>
        </p:txBody>
      </p:sp>
      <p:sp>
        <p:nvSpPr>
          <p:cNvPr id="6" name="Rechteck 5"/>
          <p:cNvSpPr/>
          <p:nvPr/>
        </p:nvSpPr>
        <p:spPr>
          <a:xfrm>
            <a:off x="304091" y="5870099"/>
            <a:ext cx="4342407" cy="553998"/>
          </a:xfrm>
          <a:prstGeom prst="rect">
            <a:avLst/>
          </a:prstGeom>
        </p:spPr>
        <p:txBody>
          <a:bodyPr wrap="none">
            <a:spAutoFit/>
          </a:bodyPr>
          <a:lstStyle/>
          <a:p>
            <a:r>
              <a:rPr lang="de-DE" sz="1200" b="1" dirty="0"/>
              <a:t>Abbildung </a:t>
            </a:r>
            <a:r>
              <a:rPr lang="de-DE" sz="1200" b="1" dirty="0" smtClean="0"/>
              <a:t>13.22</a:t>
            </a:r>
          </a:p>
          <a:p>
            <a:r>
              <a:rPr lang="de-DE" sz="1200" dirty="0" smtClean="0"/>
              <a:t>Quelle</a:t>
            </a:r>
            <a:r>
              <a:rPr lang="de-DE" sz="1200" dirty="0"/>
              <a:t>: Henderson und </a:t>
            </a:r>
            <a:r>
              <a:rPr lang="de-DE" sz="1200" dirty="0" err="1"/>
              <a:t>Venkatraman</a:t>
            </a:r>
            <a:r>
              <a:rPr lang="de-DE" sz="1200" dirty="0"/>
              <a:t>, 1993, S. </a:t>
            </a:r>
            <a:r>
              <a:rPr lang="de-DE" sz="1200" dirty="0" smtClean="0"/>
              <a:t>10-11</a:t>
            </a:r>
          </a:p>
        </p:txBody>
      </p:sp>
    </p:spTree>
    <p:extLst>
      <p:ext uri="{BB962C8B-B14F-4D97-AF65-F5344CB8AC3E}">
        <p14:creationId xmlns:p14="http://schemas.microsoft.com/office/powerpoint/2010/main" val="324866436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de-DE" altLang="de-DE" dirty="0" smtClean="0"/>
              <a:t>Diskussion zum SAM</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114</a:t>
            </a:fld>
            <a:endParaRPr lang="en-US" dirty="0"/>
          </a:p>
        </p:txBody>
      </p:sp>
      <p:sp>
        <p:nvSpPr>
          <p:cNvPr id="115715" name="Rectangle 3"/>
          <p:cNvSpPr>
            <a:spLocks noGrp="1" noChangeArrowheads="1"/>
          </p:cNvSpPr>
          <p:nvPr>
            <p:ph sz="quarter" idx="12"/>
          </p:nvPr>
        </p:nvSpPr>
        <p:spPr/>
        <p:txBody>
          <a:bodyPr/>
          <a:lstStyle/>
          <a:p>
            <a:r>
              <a:rPr lang="de-DE" altLang="de-DE" dirty="0" smtClean="0"/>
              <a:t>Kritikpunkte</a:t>
            </a:r>
          </a:p>
          <a:p>
            <a:pPr lvl="1"/>
            <a:r>
              <a:rPr lang="de-DE" altLang="de-DE" dirty="0" smtClean="0"/>
              <a:t>nicht angemessene Operationalisierung</a:t>
            </a:r>
          </a:p>
          <a:p>
            <a:pPr lvl="1"/>
            <a:r>
              <a:rPr lang="de-DE" altLang="de-DE" dirty="0" smtClean="0"/>
              <a:t>fehlende empirische Überprüfbarkeit</a:t>
            </a:r>
          </a:p>
          <a:p>
            <a:pPr lvl="1"/>
            <a:r>
              <a:rPr lang="de-DE" altLang="de-DE" dirty="0" smtClean="0"/>
              <a:t>Wert des Strategic </a:t>
            </a:r>
            <a:r>
              <a:rPr lang="de-DE" altLang="de-DE" dirty="0" err="1" smtClean="0"/>
              <a:t>Alignment</a:t>
            </a:r>
            <a:r>
              <a:rPr lang="de-DE" altLang="de-DE" dirty="0" smtClean="0"/>
              <a:t> als Leitidee</a:t>
            </a:r>
          </a:p>
          <a:p>
            <a:endParaRPr lang="de-DE" altLang="de-DE" dirty="0" smtClean="0"/>
          </a:p>
          <a:p>
            <a:r>
              <a:rPr lang="de-DE" altLang="de-DE" dirty="0" smtClean="0"/>
              <a:t>Positiv</a:t>
            </a:r>
          </a:p>
          <a:p>
            <a:pPr lvl="1"/>
            <a:r>
              <a:rPr lang="de-DE" altLang="de-DE" dirty="0" smtClean="0"/>
              <a:t>Sensibilisierung </a:t>
            </a:r>
            <a:r>
              <a:rPr lang="de-DE" altLang="de-DE" dirty="0"/>
              <a:t>für Strategic </a:t>
            </a:r>
            <a:r>
              <a:rPr lang="de-DE" altLang="de-DE" dirty="0" err="1" smtClean="0"/>
              <a:t>Alignment</a:t>
            </a:r>
            <a:endParaRPr lang="de-DE" altLang="de-DE" dirty="0" smtClean="0"/>
          </a:p>
          <a:p>
            <a:pPr lvl="1"/>
            <a:r>
              <a:rPr lang="de-DE" altLang="de-DE" dirty="0" smtClean="0"/>
              <a:t>Perspektivendifferenzierung</a:t>
            </a:r>
          </a:p>
          <a:p>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881727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de-DE" altLang="de-DE" dirty="0" smtClean="0"/>
              <a:t>Reifegrade des SAM</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115</a:t>
            </a:fld>
            <a:endParaRPr lang="en-US" dirty="0"/>
          </a:p>
        </p:txBody>
      </p:sp>
      <p:sp>
        <p:nvSpPr>
          <p:cNvPr id="116739" name="Rectangle 3"/>
          <p:cNvSpPr>
            <a:spLocks noGrp="1" noChangeArrowheads="1"/>
          </p:cNvSpPr>
          <p:nvPr>
            <p:ph sz="quarter" idx="12"/>
          </p:nvPr>
        </p:nvSpPr>
        <p:spPr/>
        <p:txBody>
          <a:bodyPr>
            <a:normAutofit lnSpcReduction="10000"/>
          </a:bodyPr>
          <a:lstStyle/>
          <a:p>
            <a:pPr marL="457200" indent="-457200">
              <a:buFont typeface="+mj-lt"/>
              <a:buAutoNum type="arabicPeriod"/>
            </a:pPr>
            <a:r>
              <a:rPr lang="de-DE" altLang="de-DE" dirty="0" smtClean="0"/>
              <a:t>Ebene: Anfangsprozess 					(Geschäft und IT nicht abgestimmt)</a:t>
            </a:r>
          </a:p>
          <a:p>
            <a:pPr marL="457200" indent="-457200">
              <a:buFont typeface="+mj-lt"/>
              <a:buAutoNum type="arabicPeriod"/>
            </a:pPr>
            <a:r>
              <a:rPr lang="de-DE" altLang="de-DE" dirty="0" smtClean="0"/>
              <a:t>Ebene: Verpflichteter Prozess 			(Organisation zur Abstimmung verpflichtet) </a:t>
            </a:r>
          </a:p>
          <a:p>
            <a:pPr marL="457200" indent="-457200">
              <a:buFont typeface="+mj-lt"/>
              <a:buAutoNum type="arabicPeriod"/>
            </a:pPr>
            <a:r>
              <a:rPr lang="de-DE" altLang="de-DE" dirty="0" smtClean="0"/>
              <a:t>Ebene: Etablierter Prozess 				(Abstimmung fokussiert auf Geschäftsziele)</a:t>
            </a:r>
          </a:p>
          <a:p>
            <a:pPr marL="457200" indent="-457200">
              <a:buFont typeface="+mj-lt"/>
              <a:buAutoNum type="arabicPeriod"/>
            </a:pPr>
            <a:r>
              <a:rPr lang="de-DE" altLang="de-DE" dirty="0" smtClean="0"/>
              <a:t>Ebene: Verbesserter Prozess 				(Stärkung des IT-Konzepts als Wertstifter)</a:t>
            </a:r>
          </a:p>
          <a:p>
            <a:pPr marL="457200" indent="-457200">
              <a:buFont typeface="+mj-lt"/>
              <a:buAutoNum type="arabicPeriod"/>
            </a:pPr>
            <a:r>
              <a:rPr lang="de-DE" altLang="de-DE" dirty="0" smtClean="0"/>
              <a:t>Ebene: Optimierter Prozess 			(integrierte Geschäfts- und IT-	Strategieplanung)</a:t>
            </a:r>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731894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Laudon/Laudon/</a:t>
            </a:r>
            <a:r>
              <a:rPr lang="en-GB" dirty="0" err="1" smtClean="0"/>
              <a:t>Schoder</a:t>
            </a:r>
            <a:r>
              <a:rPr lang="en-GB" dirty="0" smtClean="0"/>
              <a:t/>
            </a:r>
            <a:br>
              <a:rPr lang="en-GB" dirty="0" smtClean="0"/>
            </a:br>
            <a:r>
              <a:rPr lang="en-GB" dirty="0" err="1" smtClean="0"/>
              <a:t>Wirtschaftsinformatik</a:t>
            </a:r>
            <a:r>
              <a:rPr lang="en-GB" dirty="0" smtClean="0"/>
              <a:t> </a:t>
            </a:r>
            <a:br>
              <a:rPr lang="en-GB" dirty="0" smtClean="0"/>
            </a:br>
            <a:r>
              <a:rPr lang="de-DE" dirty="0" smtClean="0"/>
              <a:t>3</a:t>
            </a:r>
            <a:r>
              <a:rPr lang="de-DE" dirty="0"/>
              <a:t>., vollständig überarbeitete </a:t>
            </a:r>
            <a:r>
              <a:rPr lang="de-DE" dirty="0" smtClean="0"/>
              <a:t>Auflage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98</a:t>
            </a:fld>
            <a:endParaRPr lang="en-US" dirty="0"/>
          </a:p>
        </p:txBody>
      </p:sp>
      <p:sp>
        <p:nvSpPr>
          <p:cNvPr id="6" name="Untertitel 5"/>
          <p:cNvSpPr>
            <a:spLocks noGrp="1"/>
          </p:cNvSpPr>
          <p:nvPr>
            <p:ph type="subTitle" idx="13"/>
          </p:nvPr>
        </p:nvSpPr>
        <p:spPr/>
        <p:txBody>
          <a:bodyPr/>
          <a:lstStyle/>
          <a:p>
            <a:endParaRPr lang="de-DE"/>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a:solidFill>
                  <a:schemeClr val="accent1"/>
                </a:solidFill>
              </a:rPr>
              <a:t>Laudon</a:t>
            </a:r>
            <a:r>
              <a:rPr lang="de-DE" b="1" dirty="0">
                <a:solidFill>
                  <a:schemeClr val="accent1"/>
                </a:solidFill>
              </a:rPr>
              <a:t>/</a:t>
            </a:r>
            <a:r>
              <a:rPr lang="de-DE" b="1" dirty="0" err="1">
                <a:solidFill>
                  <a:schemeClr val="accent1"/>
                </a:solidFill>
              </a:rPr>
              <a:t>Laudon</a:t>
            </a:r>
            <a:r>
              <a:rPr lang="de-DE" b="1" dirty="0">
                <a:solidFill>
                  <a:schemeClr val="accent1"/>
                </a:solidFill>
              </a:rPr>
              <a:t>/</a:t>
            </a:r>
            <a:r>
              <a:rPr lang="de-DE" b="1" dirty="0" err="1">
                <a:solidFill>
                  <a:schemeClr val="accent1"/>
                </a:solidFill>
              </a:rPr>
              <a:t>Schoder</a:t>
            </a:r>
            <a:r>
              <a:rPr lang="de-DE" b="1" dirty="0">
                <a:solidFill>
                  <a:schemeClr val="accent1"/>
                </a:solidFill>
              </a:rPr>
              <a:t/>
            </a:r>
            <a:br>
              <a:rPr lang="de-DE" b="1" dirty="0">
                <a:solidFill>
                  <a:schemeClr val="accent1"/>
                </a:solidFill>
              </a:rPr>
            </a:br>
            <a:r>
              <a:rPr lang="de-DE" b="1" dirty="0">
                <a:solidFill>
                  <a:schemeClr val="accent1"/>
                </a:solidFill>
              </a:rPr>
              <a:t>Wirtschaftsinformatik </a:t>
            </a:r>
            <a:endParaRPr lang="de-DE" b="1" dirty="0" smtClean="0">
              <a:solidFill>
                <a:schemeClr val="accent1"/>
              </a:solidFill>
            </a:endParaRPr>
          </a:p>
          <a:p>
            <a:pPr eaLnBrk="1" hangingPunct="1">
              <a:spcBef>
                <a:spcPct val="0"/>
              </a:spcBef>
              <a:buSzPct val="80000"/>
            </a:pPr>
            <a:r>
              <a:rPr lang="de-DE" b="1" dirty="0">
                <a:solidFill>
                  <a:schemeClr val="accent1"/>
                </a:solidFill>
              </a:rPr>
              <a:t>3., vollständig überarbeitete </a:t>
            </a:r>
            <a:r>
              <a:rPr lang="de-DE" b="1" dirty="0" smtClean="0">
                <a:solidFill>
                  <a:schemeClr val="accent1"/>
                </a:solidFill>
              </a:rPr>
              <a:t>Auflage</a:t>
            </a:r>
            <a:r>
              <a:rPr lang="en-GB" b="1" dirty="0">
                <a:solidFill>
                  <a:schemeClr val="accent1"/>
                </a:solidFill>
              </a:rPr>
              <a:t/>
            </a:r>
            <a:br>
              <a:rPr lang="en-GB" b="1" dirty="0">
                <a:solidFill>
                  <a:schemeClr val="accent1"/>
                </a:solidFill>
              </a:rPr>
            </a:br>
            <a:r>
              <a:rPr lang="en-GB" dirty="0">
                <a:solidFill>
                  <a:schemeClr val="accent1"/>
                </a:solidFill>
              </a:rPr>
              <a:t>ISBN </a:t>
            </a:r>
            <a:r>
              <a:rPr lang="en-GB" dirty="0" smtClean="0">
                <a:solidFill>
                  <a:schemeClr val="accent1"/>
                </a:solidFill>
              </a:rPr>
              <a:t>97838689-4269-9</a:t>
            </a:r>
          </a:p>
          <a:p>
            <a:pPr eaLnBrk="1" hangingPunct="1">
              <a:spcBef>
                <a:spcPct val="0"/>
              </a:spcBef>
              <a:buSzPct val="80000"/>
              <a:buFont typeface="Verdana" pitchFamily="1" charset="0"/>
              <a:buNone/>
            </a:pPr>
            <a:r>
              <a:rPr lang="en-GB" dirty="0" smtClean="0">
                <a:solidFill>
                  <a:schemeClr val="accent1"/>
                </a:solidFill>
              </a:rPr>
              <a:t>1200 </a:t>
            </a:r>
            <a:r>
              <a:rPr lang="en-GB" dirty="0">
                <a:solidFill>
                  <a:schemeClr val="accent1"/>
                </a:solidFill>
              </a:rPr>
              <a:t>Seiten </a:t>
            </a:r>
            <a:r>
              <a:rPr lang="en-GB" dirty="0" smtClean="0">
                <a:solidFill>
                  <a:schemeClr val="accent1"/>
                </a:solidFill>
              </a:rPr>
              <a:t>| 4-farbig</a:t>
            </a:r>
            <a:r>
              <a:rPr lang="en-GB" dirty="0">
                <a:solidFill>
                  <a:schemeClr val="accent1"/>
                </a:solidFill>
              </a:rPr>
              <a:t/>
            </a:r>
            <a:br>
              <a:rPr lang="en-GB" dirty="0">
                <a:solidFill>
                  <a:schemeClr val="accent1"/>
                </a:solidFill>
              </a:rPr>
            </a:br>
            <a:endParaRPr lang="en-GB"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www.pearson-studium.de</a:t>
            </a:r>
            <a:r>
              <a:rPr lang="en-GB" dirty="0">
                <a:solidFill>
                  <a:schemeClr val="accent1"/>
                </a:solidFill>
              </a:rPr>
              <a:t/>
            </a:r>
            <a:br>
              <a:rPr lang="en-GB" dirty="0">
                <a:solidFill>
                  <a:schemeClr val="accent1"/>
                </a:solidFill>
              </a:rPr>
            </a:br>
            <a:r>
              <a:rPr lang="en-GB" dirty="0">
                <a:solidFill>
                  <a:schemeClr val="accent1"/>
                </a:solidFill>
              </a:rPr>
              <a:t>www.pearson.ch</a:t>
            </a:r>
          </a:p>
        </p:txBody>
      </p:sp>
      <p:pic>
        <p:nvPicPr>
          <p:cNvPr id="8"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3586121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dirty="0" smtClean="0"/>
              <a:t>Gliederung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116</a:t>
            </a:fld>
            <a:endParaRPr lang="en-US" dirty="0"/>
          </a:p>
        </p:txBody>
      </p:sp>
      <p:sp>
        <p:nvSpPr>
          <p:cNvPr id="77827" name="Rectangle 5"/>
          <p:cNvSpPr>
            <a:spLocks noGrp="1" noChangeArrowheads="1"/>
          </p:cNvSpPr>
          <p:nvPr>
            <p:ph sz="quarter" idx="12"/>
          </p:nvPr>
        </p:nvSpPr>
        <p:spPr/>
        <p:txBody>
          <a:bodyPr>
            <a:normAutofit fontScale="70000" lnSpcReduction="20000"/>
          </a:bodyPr>
          <a:lstStyle/>
          <a:p>
            <a:pPr marL="0" indent="0">
              <a:buNone/>
            </a:pPr>
            <a:endParaRPr lang="de-DE" altLang="de-DE" dirty="0" smtClean="0"/>
          </a:p>
          <a:p>
            <a:pPr marL="457200" indent="-457200">
              <a:buFont typeface="+mj-lt"/>
              <a:buAutoNum type="arabicPeriod"/>
            </a:pPr>
            <a:r>
              <a:rPr lang="de-DE" altLang="de-DE" dirty="0" smtClean="0"/>
              <a:t>Gegenstand und Ziel</a:t>
            </a:r>
          </a:p>
          <a:p>
            <a:pPr marL="457200" indent="-457200">
              <a:buFont typeface="+mj-lt"/>
              <a:buAutoNum type="arabicPeriod"/>
            </a:pPr>
            <a:r>
              <a:rPr lang="de-DE" altLang="de-DE" dirty="0" smtClean="0"/>
              <a:t>Strukturierungen und Konzeption</a:t>
            </a:r>
          </a:p>
          <a:p>
            <a:pPr marL="457200" indent="-457200">
              <a:buFont typeface="+mj-lt"/>
              <a:buAutoNum type="arabicPeriod"/>
            </a:pPr>
            <a:r>
              <a:rPr lang="de-DE" altLang="de-DE" dirty="0" smtClean="0"/>
              <a:t>Informationsmanagement im Wandel</a:t>
            </a:r>
          </a:p>
          <a:p>
            <a:pPr marL="457200" indent="-457200">
              <a:buFont typeface="+mj-lt"/>
              <a:buAutoNum type="arabicPeriod"/>
            </a:pPr>
            <a:r>
              <a:rPr lang="de-DE" altLang="de-DE" dirty="0" smtClean="0"/>
              <a:t>IT-</a:t>
            </a:r>
            <a:r>
              <a:rPr lang="de-DE" altLang="de-DE" dirty="0" err="1" smtClean="0"/>
              <a:t>Governance</a:t>
            </a:r>
            <a:r>
              <a:rPr lang="de-DE" altLang="de-DE" dirty="0" smtClean="0"/>
              <a:t> und IT-Compliance</a:t>
            </a:r>
          </a:p>
          <a:p>
            <a:pPr marL="457200" indent="-457200">
              <a:buFont typeface="+mj-lt"/>
              <a:buAutoNum type="arabicPeriod"/>
            </a:pPr>
            <a:r>
              <a:rPr lang="de-DE" altLang="de-DE" b="1" dirty="0" smtClean="0"/>
              <a:t>IT-Strategie</a:t>
            </a:r>
          </a:p>
          <a:p>
            <a:pPr marL="812800" lvl="1" indent="-457200">
              <a:buFont typeface="+mj-lt"/>
              <a:buAutoNum type="arabicPeriod"/>
            </a:pPr>
            <a:r>
              <a:rPr lang="de-DE" altLang="de-DE" dirty="0"/>
              <a:t>Theorien zur unternehmensstrategischen Ausrichtung</a:t>
            </a:r>
          </a:p>
          <a:p>
            <a:pPr marL="812800" lvl="1" indent="-457200">
              <a:buFont typeface="+mj-lt"/>
              <a:buAutoNum type="arabicPeriod"/>
            </a:pPr>
            <a:r>
              <a:rPr lang="de-DE" altLang="de-DE" dirty="0"/>
              <a:t>Zusammenspiel von Geschäfts- und IT-Strategie (Strategic </a:t>
            </a:r>
            <a:r>
              <a:rPr lang="de-DE" altLang="de-DE" dirty="0" err="1"/>
              <a:t>Alignment</a:t>
            </a:r>
            <a:r>
              <a:rPr lang="de-DE" altLang="de-DE" dirty="0"/>
              <a:t>)</a:t>
            </a:r>
          </a:p>
          <a:p>
            <a:pPr marL="812800" lvl="1" indent="-457200">
              <a:buFont typeface="+mj-lt"/>
              <a:buAutoNum type="arabicPeriod"/>
            </a:pPr>
            <a:r>
              <a:rPr lang="de-DE" altLang="de-DE" b="1" dirty="0"/>
              <a:t>Erweiterung: Zusammenspiel von Geschäfts-, IT- und </a:t>
            </a:r>
            <a:r>
              <a:rPr lang="de-DE" altLang="de-DE" b="1" dirty="0" smtClean="0"/>
              <a:t>IS-Strategie</a:t>
            </a:r>
          </a:p>
          <a:p>
            <a:pPr marL="457200" indent="-457200">
              <a:buFont typeface="+mj-lt"/>
              <a:buAutoNum type="arabicPeriod"/>
            </a:pPr>
            <a:r>
              <a:rPr lang="de-DE" altLang="de-DE" dirty="0" smtClean="0"/>
              <a:t>IT-Prozesse</a:t>
            </a:r>
          </a:p>
          <a:p>
            <a:pPr marL="457200" indent="-457200">
              <a:buFont typeface="+mj-lt"/>
              <a:buAutoNum type="arabicPeriod"/>
            </a:pPr>
            <a:r>
              <a:rPr lang="de-DE" altLang="de-DE" dirty="0" smtClean="0"/>
              <a:t>IT-Controlling</a:t>
            </a:r>
          </a:p>
          <a:p>
            <a:pPr marL="457200" indent="-457200">
              <a:buFont typeface="+mj-lt"/>
              <a:buAutoNum type="arabicPeriod"/>
            </a:pPr>
            <a:r>
              <a:rPr lang="de-DE" altLang="de-DE" dirty="0" smtClean="0"/>
              <a:t>IT-Organisation und IT-Personal</a:t>
            </a:r>
          </a:p>
          <a:p>
            <a:pPr marL="0" indent="0">
              <a:buNone/>
            </a:pPr>
            <a:endParaRPr lang="de-DE" altLang="de-DE" dirty="0" smtClean="0"/>
          </a:p>
          <a:p>
            <a:endParaRPr lang="de-DE" altLang="de-DE" dirty="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1534076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de-DE" altLang="de-DE" dirty="0" smtClean="0"/>
              <a:t>Erweiterung: Zusammenspiel von Geschäfts-, IT- und IS-Strategie</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117</a:t>
            </a:fld>
            <a:endParaRPr lang="en-US" dirty="0"/>
          </a:p>
        </p:txBody>
      </p:sp>
      <p:pic>
        <p:nvPicPr>
          <p:cNvPr id="6" name="Picture 2"/>
          <p:cNvPicPr>
            <a:picLocks noGrp="1" noChangeAspect="1" noChangeArrowheads="1"/>
          </p:cNvPicPr>
          <p:nvPr>
            <p:ph sz="quarter" idx="12"/>
          </p:nvPr>
        </p:nvPicPr>
        <p:blipFill rotWithShape="1">
          <a:blip r:embed="rId3">
            <a:extLst>
              <a:ext uri="{28A0092B-C50C-407E-A947-70E740481C1C}">
                <a14:useLocalDpi xmlns:a14="http://schemas.microsoft.com/office/drawing/2010/main" val="0"/>
              </a:ext>
            </a:extLst>
          </a:blip>
          <a:srcRect l="4416" b="8447"/>
          <a:stretch/>
        </p:blipFill>
        <p:spPr bwMode="auto">
          <a:xfrm>
            <a:off x="2264898" y="1608138"/>
            <a:ext cx="4644618" cy="4201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ntertitel 2"/>
          <p:cNvSpPr>
            <a:spLocks noGrp="1"/>
          </p:cNvSpPr>
          <p:nvPr>
            <p:ph type="subTitle" idx="13"/>
          </p:nvPr>
        </p:nvSpPr>
        <p:spPr/>
        <p:txBody>
          <a:bodyPr/>
          <a:lstStyle/>
          <a:p>
            <a:endParaRPr lang="de-DE"/>
          </a:p>
        </p:txBody>
      </p:sp>
      <p:sp>
        <p:nvSpPr>
          <p:cNvPr id="7" name="Rechteck 6"/>
          <p:cNvSpPr/>
          <p:nvPr/>
        </p:nvSpPr>
        <p:spPr>
          <a:xfrm>
            <a:off x="304091" y="5870099"/>
            <a:ext cx="2310248" cy="477054"/>
          </a:xfrm>
          <a:prstGeom prst="rect">
            <a:avLst/>
          </a:prstGeom>
        </p:spPr>
        <p:txBody>
          <a:bodyPr wrap="none">
            <a:spAutoFit/>
          </a:bodyPr>
          <a:lstStyle/>
          <a:p>
            <a:r>
              <a:rPr lang="de-DE" sz="1000" b="1" dirty="0"/>
              <a:t>Abbildung </a:t>
            </a:r>
            <a:r>
              <a:rPr lang="de-DE" sz="1000" b="1" dirty="0" smtClean="0"/>
              <a:t>13.23</a:t>
            </a:r>
          </a:p>
          <a:p>
            <a:r>
              <a:rPr lang="de-DE" sz="1000" dirty="0" smtClean="0"/>
              <a:t>Quelle</a:t>
            </a:r>
            <a:r>
              <a:rPr lang="de-DE" sz="1000" dirty="0"/>
              <a:t>: Ward und </a:t>
            </a:r>
            <a:r>
              <a:rPr lang="de-DE" sz="1000" dirty="0" err="1"/>
              <a:t>Peppard</a:t>
            </a:r>
            <a:r>
              <a:rPr lang="de-DE" sz="1000" dirty="0"/>
              <a:t>, </a:t>
            </a:r>
            <a:r>
              <a:rPr lang="de-DE" sz="1000" dirty="0" smtClean="0"/>
              <a:t>2002</a:t>
            </a:r>
          </a:p>
        </p:txBody>
      </p:sp>
      <p:pic>
        <p:nvPicPr>
          <p:cNvPr id="8" name="Picture 2" descr="D:\WORK\PEARSON\000 FOLIEN\4269\JPG\4269-845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78" y="1180082"/>
            <a:ext cx="6503881" cy="46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36330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de-DE" altLang="de-DE" dirty="0" smtClean="0"/>
              <a:t>Erweiterung: Zusammenspiel von Geschäfts-, IT- und IS-Strategie (Forts.)</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118</a:t>
            </a:fld>
            <a:endParaRPr lang="en-US" dirty="0"/>
          </a:p>
        </p:txBody>
      </p:sp>
      <p:sp>
        <p:nvSpPr>
          <p:cNvPr id="3" name="Untertitel 2"/>
          <p:cNvSpPr>
            <a:spLocks noGrp="1"/>
          </p:cNvSpPr>
          <p:nvPr>
            <p:ph type="subTitle" idx="13"/>
          </p:nvPr>
        </p:nvSpPr>
        <p:spPr/>
        <p:txBody>
          <a:bodyPr/>
          <a:lstStyle/>
          <a:p>
            <a:endParaRPr lang="de-DE"/>
          </a:p>
        </p:txBody>
      </p:sp>
      <p:sp>
        <p:nvSpPr>
          <p:cNvPr id="7" name="Rechteck 6"/>
          <p:cNvSpPr/>
          <p:nvPr/>
        </p:nvSpPr>
        <p:spPr>
          <a:xfrm>
            <a:off x="304091" y="5870099"/>
            <a:ext cx="184731" cy="246221"/>
          </a:xfrm>
          <a:prstGeom prst="rect">
            <a:avLst/>
          </a:prstGeom>
        </p:spPr>
        <p:txBody>
          <a:bodyPr wrap="none">
            <a:spAutoFit/>
          </a:bodyPr>
          <a:lstStyle/>
          <a:p>
            <a:endParaRPr lang="de-DE" sz="1000" b="1" dirty="0" smtClean="0"/>
          </a:p>
        </p:txBody>
      </p:sp>
      <p:sp>
        <p:nvSpPr>
          <p:cNvPr id="4" name="Inhaltsplatzhalter 3"/>
          <p:cNvSpPr>
            <a:spLocks noGrp="1"/>
          </p:cNvSpPr>
          <p:nvPr>
            <p:ph sz="quarter" idx="12"/>
          </p:nvPr>
        </p:nvSpPr>
        <p:spPr>
          <a:xfrm>
            <a:off x="365125" y="1608138"/>
            <a:ext cx="8229600" cy="4261961"/>
          </a:xfrm>
        </p:spPr>
        <p:txBody>
          <a:bodyPr/>
          <a:lstStyle/>
          <a:p>
            <a:endParaRPr lang="de-DE" dirty="0"/>
          </a:p>
        </p:txBody>
      </p:sp>
      <p:pic>
        <p:nvPicPr>
          <p:cNvPr id="9" name="Picture 2" descr="D:\WORK\PEARSON\000 FOLIEN\4269\JPG\4269-84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32" y="2273300"/>
            <a:ext cx="7540171" cy="328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54115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Geschäftsstrategie, </a:t>
            </a:r>
            <a:r>
              <a:rPr lang="de-DE" dirty="0"/>
              <a:t>IS-Strategie </a:t>
            </a:r>
            <a:r>
              <a:rPr lang="de-DE" dirty="0" smtClean="0"/>
              <a:t>und </a:t>
            </a:r>
            <a:br>
              <a:rPr lang="de-DE" dirty="0" smtClean="0"/>
            </a:br>
            <a:r>
              <a:rPr lang="de-DE" dirty="0" smtClean="0"/>
              <a:t>IT-Strategie </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119</a:t>
            </a:fld>
            <a:endParaRPr lang="en-US" dirty="0"/>
          </a:p>
        </p:txBody>
      </p:sp>
      <p:sp>
        <p:nvSpPr>
          <p:cNvPr id="4" name="Inhaltsplatzhalter 3"/>
          <p:cNvSpPr>
            <a:spLocks noGrp="1"/>
          </p:cNvSpPr>
          <p:nvPr>
            <p:ph sz="quarter" idx="12"/>
          </p:nvPr>
        </p:nvSpPr>
        <p:spPr/>
        <p:txBody>
          <a:bodyPr>
            <a:normAutofit/>
          </a:bodyPr>
          <a:lstStyle/>
          <a:p>
            <a:r>
              <a:rPr lang="de-DE" dirty="0"/>
              <a:t>Geschäftsstrategie </a:t>
            </a:r>
            <a:r>
              <a:rPr lang="de-DE" dirty="0" smtClean="0"/>
              <a:t>beantwortet die </a:t>
            </a:r>
            <a:r>
              <a:rPr lang="de-DE" dirty="0"/>
              <a:t>Frage, wohin ein Unternehmen sich entwickeln soll </a:t>
            </a:r>
            <a:r>
              <a:rPr lang="de-DE" dirty="0" smtClean="0"/>
              <a:t>und warum</a:t>
            </a:r>
            <a:endParaRPr lang="de-DE" dirty="0"/>
          </a:p>
          <a:p>
            <a:r>
              <a:rPr lang="de-DE" dirty="0"/>
              <a:t>IS-Strategie </a:t>
            </a:r>
            <a:r>
              <a:rPr lang="de-DE" dirty="0" smtClean="0"/>
              <a:t>bestimmt </a:t>
            </a:r>
            <a:r>
              <a:rPr lang="de-DE" dirty="0"/>
              <a:t>die organisatorischen </a:t>
            </a:r>
            <a:r>
              <a:rPr lang="de-DE" dirty="0" smtClean="0"/>
              <a:t>Anforderungen </a:t>
            </a:r>
            <a:r>
              <a:rPr lang="de-DE" dirty="0"/>
              <a:t>an Informationssysteme und damit die „</a:t>
            </a:r>
            <a:r>
              <a:rPr lang="de-DE" dirty="0" smtClean="0"/>
              <a:t>IT-Nachfrage</a:t>
            </a:r>
            <a:r>
              <a:rPr lang="de-DE" dirty="0"/>
              <a:t>“, um die Geschäftsstrategie zu </a:t>
            </a:r>
            <a:r>
              <a:rPr lang="de-DE" dirty="0" smtClean="0"/>
              <a:t>unterstützen</a:t>
            </a:r>
            <a:endParaRPr lang="de-DE" dirty="0"/>
          </a:p>
          <a:p>
            <a:r>
              <a:rPr lang="de-DE" dirty="0" smtClean="0"/>
              <a:t>IT-Strategie zeigt </a:t>
            </a:r>
            <a:r>
              <a:rPr lang="de-DE" dirty="0"/>
              <a:t>auf, wie das „IT-Angebot“ (d.h. </a:t>
            </a:r>
            <a:r>
              <a:rPr lang="de-DE" dirty="0" smtClean="0"/>
              <a:t>die notwendige Infrastruktur und die benötigten Dienstleistungen</a:t>
            </a:r>
            <a:r>
              <a:rPr lang="de-DE" dirty="0"/>
              <a:t>) zur Verfügung gestellt werden </a:t>
            </a:r>
            <a:r>
              <a:rPr lang="de-DE" dirty="0" smtClean="0"/>
              <a:t>sollte</a:t>
            </a:r>
            <a:endParaRPr lang="de-DE" dirty="0"/>
          </a:p>
        </p:txBody>
      </p:sp>
      <p:sp>
        <p:nvSpPr>
          <p:cNvPr id="5" name="Untertitel 4"/>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29063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de-DE" altLang="de-DE" dirty="0" smtClean="0"/>
              <a:t>Die Dualität der IT</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120</a:t>
            </a:fld>
            <a:endParaRPr lang="en-US" dirty="0"/>
          </a:p>
        </p:txBody>
      </p:sp>
      <p:pic>
        <p:nvPicPr>
          <p:cNvPr id="8194" name="Picture 2"/>
          <p:cNvPicPr>
            <a:picLocks noGrp="1" noChangeAspect="1" noChangeArrowheads="1"/>
          </p:cNvPicPr>
          <p:nvPr>
            <p:ph sz="quarter" idx="12"/>
          </p:nvPr>
        </p:nvPicPr>
        <p:blipFill rotWithShape="1">
          <a:blip r:embed="rId3" cstate="print">
            <a:extLst>
              <a:ext uri="{28A0092B-C50C-407E-A947-70E740481C1C}">
                <a14:useLocalDpi xmlns:a14="http://schemas.microsoft.com/office/drawing/2010/main" val="0"/>
              </a:ext>
            </a:extLst>
          </a:blip>
          <a:srcRect l="9718" r="1716" b="11218"/>
          <a:stretch/>
        </p:blipFill>
        <p:spPr bwMode="auto">
          <a:xfrm>
            <a:off x="1326950" y="1702191"/>
            <a:ext cx="6479691" cy="4167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ntertitel 2"/>
          <p:cNvSpPr>
            <a:spLocks noGrp="1"/>
          </p:cNvSpPr>
          <p:nvPr>
            <p:ph type="subTitle" idx="13"/>
          </p:nvPr>
        </p:nvSpPr>
        <p:spPr/>
        <p:txBody>
          <a:bodyPr/>
          <a:lstStyle/>
          <a:p>
            <a:endParaRPr lang="de-DE"/>
          </a:p>
        </p:txBody>
      </p:sp>
      <p:sp>
        <p:nvSpPr>
          <p:cNvPr id="6" name="Rechteck 5"/>
          <p:cNvSpPr/>
          <p:nvPr/>
        </p:nvSpPr>
        <p:spPr>
          <a:xfrm>
            <a:off x="304091" y="5870099"/>
            <a:ext cx="2744662" cy="477054"/>
          </a:xfrm>
          <a:prstGeom prst="rect">
            <a:avLst/>
          </a:prstGeom>
        </p:spPr>
        <p:txBody>
          <a:bodyPr wrap="none">
            <a:spAutoFit/>
          </a:bodyPr>
          <a:lstStyle/>
          <a:p>
            <a:r>
              <a:rPr lang="de-DE" sz="1000" b="1" dirty="0"/>
              <a:t>Abbildung </a:t>
            </a:r>
            <a:r>
              <a:rPr lang="de-DE" sz="1000" b="1" dirty="0" smtClean="0"/>
              <a:t>13.24</a:t>
            </a:r>
          </a:p>
          <a:p>
            <a:r>
              <a:rPr lang="de-DE" sz="1000" dirty="0" smtClean="0"/>
              <a:t>Quelle</a:t>
            </a:r>
            <a:r>
              <a:rPr lang="de-DE" sz="1000" dirty="0"/>
              <a:t>: Ward und </a:t>
            </a:r>
            <a:r>
              <a:rPr lang="de-DE" sz="1000" dirty="0" err="1"/>
              <a:t>Peppard</a:t>
            </a:r>
            <a:r>
              <a:rPr lang="de-DE" sz="1000" dirty="0"/>
              <a:t>, </a:t>
            </a:r>
            <a:r>
              <a:rPr lang="de-DE" sz="1000" dirty="0" smtClean="0"/>
              <a:t>2002, S. 51</a:t>
            </a:r>
          </a:p>
        </p:txBody>
      </p:sp>
    </p:spTree>
    <p:extLst>
      <p:ext uri="{BB962C8B-B14F-4D97-AF65-F5344CB8AC3E}">
        <p14:creationId xmlns:p14="http://schemas.microsoft.com/office/powerpoint/2010/main" val="2355679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de-DE" altLang="de-DE" dirty="0" smtClean="0"/>
              <a:t>Bei der Konkretisierung der IT- / IS-Strategie sind folgende Fragen zu beantworten:</a:t>
            </a:r>
            <a:br>
              <a:rPr lang="de-DE" altLang="de-DE" dirty="0" smtClean="0"/>
            </a:br>
            <a:r>
              <a:rPr lang="de-DE" altLang="de-DE" dirty="0" smtClean="0"/>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121</a:t>
            </a:fld>
            <a:endParaRPr lang="en-US" dirty="0"/>
          </a:p>
        </p:txBody>
      </p:sp>
      <p:sp>
        <p:nvSpPr>
          <p:cNvPr id="119811" name="Rectangle 3"/>
          <p:cNvSpPr>
            <a:spLocks noGrp="1" noChangeArrowheads="1"/>
          </p:cNvSpPr>
          <p:nvPr>
            <p:ph sz="quarter" idx="12"/>
          </p:nvPr>
        </p:nvSpPr>
        <p:spPr/>
        <p:txBody>
          <a:bodyPr>
            <a:normAutofit fontScale="92500" lnSpcReduction="20000"/>
          </a:bodyPr>
          <a:lstStyle/>
          <a:p>
            <a:r>
              <a:rPr lang="de-DE" altLang="de-DE" dirty="0" smtClean="0"/>
              <a:t>Formulierung eines zukünftigen Sollzustandes: Wohin </a:t>
            </a:r>
            <a:r>
              <a:rPr lang="de-DE" altLang="de-DE" dirty="0"/>
              <a:t>wollen wir?</a:t>
            </a:r>
          </a:p>
          <a:p>
            <a:r>
              <a:rPr lang="de-DE" altLang="de-DE" dirty="0" smtClean="0"/>
              <a:t>Aufzeigen des Handlungsbedarfes: Was müssen wir </a:t>
            </a:r>
            <a:r>
              <a:rPr lang="de-DE" altLang="de-DE" dirty="0"/>
              <a:t>tun? Wo sind die Schwachstellen?</a:t>
            </a:r>
          </a:p>
          <a:p>
            <a:r>
              <a:rPr lang="de-DE" altLang="de-DE" dirty="0" smtClean="0"/>
              <a:t>Ermittlung </a:t>
            </a:r>
            <a:r>
              <a:rPr lang="de-DE" altLang="de-DE" dirty="0"/>
              <a:t>der Handlungsoptionen: Welche </a:t>
            </a:r>
            <a:r>
              <a:rPr lang="de-DE" altLang="de-DE" dirty="0" smtClean="0"/>
              <a:t>Alternativen </a:t>
            </a:r>
            <a:r>
              <a:rPr lang="de-DE" altLang="de-DE" dirty="0"/>
              <a:t>haben wir?</a:t>
            </a:r>
          </a:p>
          <a:p>
            <a:r>
              <a:rPr lang="de-DE" altLang="de-DE" dirty="0" smtClean="0"/>
              <a:t>Setzen von Zielen und Definition von Maßnahmen</a:t>
            </a:r>
            <a:r>
              <a:rPr lang="de-DE" altLang="de-DE" dirty="0"/>
              <a:t>: Was soll konkret gemacht werden? Bis </a:t>
            </a:r>
            <a:r>
              <a:rPr lang="de-DE" altLang="de-DE" dirty="0" smtClean="0"/>
              <a:t>wann sollen </a:t>
            </a:r>
            <a:r>
              <a:rPr lang="de-DE" altLang="de-DE" dirty="0"/>
              <a:t>die Ziele erreicht werden?</a:t>
            </a:r>
          </a:p>
          <a:p>
            <a:r>
              <a:rPr lang="de-DE" altLang="de-DE" dirty="0" smtClean="0"/>
              <a:t>Festlegung </a:t>
            </a:r>
            <a:r>
              <a:rPr lang="de-DE" altLang="de-DE" dirty="0"/>
              <a:t>der Verantwortung: Wer führt die </a:t>
            </a:r>
            <a:r>
              <a:rPr lang="de-DE" altLang="de-DE" dirty="0" smtClean="0"/>
              <a:t>Maßnahmen </a:t>
            </a:r>
            <a:r>
              <a:rPr lang="de-DE" altLang="de-DE" dirty="0"/>
              <a:t>durch?</a:t>
            </a:r>
          </a:p>
          <a:p>
            <a:r>
              <a:rPr lang="de-DE" altLang="de-DE" dirty="0" smtClean="0"/>
              <a:t>Bestimmung </a:t>
            </a:r>
            <a:r>
              <a:rPr lang="de-DE" altLang="de-DE" dirty="0"/>
              <a:t>von Messgrößen für das </a:t>
            </a:r>
            <a:r>
              <a:rPr lang="de-DE" altLang="de-DE" dirty="0" err="1" smtClean="0"/>
              <a:t>Zielmonitoring</a:t>
            </a:r>
            <a:r>
              <a:rPr lang="de-DE" altLang="de-DE" dirty="0"/>
              <a:t>: Wann sind die Ziele erreicht?</a:t>
            </a:r>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3614159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de-DE" altLang="de-DE" dirty="0" smtClean="0"/>
              <a:t>Inputs </a:t>
            </a:r>
            <a:r>
              <a:rPr lang="de-DE" altLang="de-DE" dirty="0"/>
              <a:t>und Outputs eines IS-/IT-Planungsprozesses</a:t>
            </a: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122</a:t>
            </a:fld>
            <a:endParaRPr lang="en-US" dirty="0"/>
          </a:p>
        </p:txBody>
      </p:sp>
      <p:pic>
        <p:nvPicPr>
          <p:cNvPr id="6" name="Picture 2"/>
          <p:cNvPicPr>
            <a:picLocks noGrp="1" noChangeAspect="1" noChangeArrowheads="1"/>
          </p:cNvPicPr>
          <p:nvPr>
            <p:ph sz="quarter" idx="12"/>
          </p:nvPr>
        </p:nvPicPr>
        <p:blipFill rotWithShape="1">
          <a:blip r:embed="rId3" cstate="print">
            <a:extLst>
              <a:ext uri="{28A0092B-C50C-407E-A947-70E740481C1C}">
                <a14:useLocalDpi xmlns:a14="http://schemas.microsoft.com/office/drawing/2010/main" val="0"/>
              </a:ext>
            </a:extLst>
          </a:blip>
          <a:srcRect l="2878" r="1032" b="10516"/>
          <a:stretch/>
        </p:blipFill>
        <p:spPr bwMode="auto">
          <a:xfrm>
            <a:off x="1610550" y="1544416"/>
            <a:ext cx="5912492" cy="4325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ntertitel 2"/>
          <p:cNvSpPr>
            <a:spLocks noGrp="1"/>
          </p:cNvSpPr>
          <p:nvPr>
            <p:ph type="subTitle" idx="13"/>
          </p:nvPr>
        </p:nvSpPr>
        <p:spPr/>
        <p:txBody>
          <a:bodyPr/>
          <a:lstStyle/>
          <a:p>
            <a:endParaRPr lang="de-DE"/>
          </a:p>
        </p:txBody>
      </p:sp>
      <p:sp>
        <p:nvSpPr>
          <p:cNvPr id="7" name="Rechteck 6"/>
          <p:cNvSpPr/>
          <p:nvPr/>
        </p:nvSpPr>
        <p:spPr>
          <a:xfrm>
            <a:off x="304091" y="5870099"/>
            <a:ext cx="3344249" cy="553998"/>
          </a:xfrm>
          <a:prstGeom prst="rect">
            <a:avLst/>
          </a:prstGeom>
        </p:spPr>
        <p:txBody>
          <a:bodyPr wrap="none">
            <a:spAutoFit/>
          </a:bodyPr>
          <a:lstStyle/>
          <a:p>
            <a:r>
              <a:rPr lang="de-DE" sz="1200" b="1" dirty="0"/>
              <a:t>Abbildung </a:t>
            </a:r>
            <a:r>
              <a:rPr lang="de-DE" sz="1200" b="1" dirty="0" smtClean="0"/>
              <a:t>13.25</a:t>
            </a:r>
          </a:p>
          <a:p>
            <a:r>
              <a:rPr lang="de-DE" sz="1200" dirty="0" smtClean="0"/>
              <a:t>Quelle</a:t>
            </a:r>
            <a:r>
              <a:rPr lang="de-DE" sz="1200" dirty="0"/>
              <a:t>: Ward und </a:t>
            </a:r>
            <a:r>
              <a:rPr lang="de-DE" sz="1200" dirty="0" err="1"/>
              <a:t>Peppard</a:t>
            </a:r>
            <a:r>
              <a:rPr lang="de-DE" sz="1200" dirty="0"/>
              <a:t>, </a:t>
            </a:r>
            <a:r>
              <a:rPr lang="de-DE" sz="1200" dirty="0" smtClean="0"/>
              <a:t>2002, S. 154</a:t>
            </a:r>
          </a:p>
        </p:txBody>
      </p:sp>
    </p:spTree>
    <p:extLst>
      <p:ext uri="{BB962C8B-B14F-4D97-AF65-F5344CB8AC3E}">
        <p14:creationId xmlns:p14="http://schemas.microsoft.com/office/powerpoint/2010/main" val="285241169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de-DE" altLang="de-DE" dirty="0" smtClean="0"/>
              <a:t>PEST-Analyse</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123</a:t>
            </a:fld>
            <a:endParaRPr lang="en-US" dirty="0"/>
          </a:p>
        </p:txBody>
      </p:sp>
      <p:sp>
        <p:nvSpPr>
          <p:cNvPr id="121859" name="Rectangle 3"/>
          <p:cNvSpPr>
            <a:spLocks noGrp="1" noChangeArrowheads="1"/>
          </p:cNvSpPr>
          <p:nvPr>
            <p:ph sz="quarter" idx="12"/>
          </p:nvPr>
        </p:nvSpPr>
        <p:spPr/>
        <p:txBody>
          <a:bodyPr/>
          <a:lstStyle/>
          <a:p>
            <a:r>
              <a:rPr lang="de-DE" altLang="de-DE" smtClean="0"/>
              <a:t>Modell zur Analyse des externen Geschäftsumfelds eines Unternehmens, bei der politische, ökonomische (economical), soziokulturelle und technologische Einflussfaktoren untersucht werden.</a:t>
            </a:r>
          </a:p>
          <a:p>
            <a:endParaRPr lang="de-DE" altLang="de-DE" smtClean="0"/>
          </a:p>
          <a:p>
            <a:endParaRPr lang="de-DE" altLang="de-DE" smtClean="0"/>
          </a:p>
          <a:p>
            <a:endParaRPr lang="de-DE" altLang="de-DE" smtClean="0"/>
          </a:p>
          <a:p>
            <a:endParaRPr lang="de-DE" altLang="de-DE"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8723716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de-DE" altLang="de-DE" dirty="0" smtClean="0"/>
              <a:t>SWOT-Analyse</a:t>
            </a:r>
            <a:br>
              <a:rPr lang="de-DE" altLang="de-DE" dirty="0" smtClean="0"/>
            </a:br>
            <a:r>
              <a:rPr lang="de-DE" altLang="de-DE" dirty="0" smtClean="0"/>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124</a:t>
            </a:fld>
            <a:endParaRPr lang="en-US" dirty="0"/>
          </a:p>
        </p:txBody>
      </p:sp>
      <p:sp>
        <p:nvSpPr>
          <p:cNvPr id="122883" name="Rectangle 3"/>
          <p:cNvSpPr>
            <a:spLocks noGrp="1" noChangeArrowheads="1"/>
          </p:cNvSpPr>
          <p:nvPr>
            <p:ph sz="quarter" idx="12"/>
          </p:nvPr>
        </p:nvSpPr>
        <p:spPr/>
        <p:txBody>
          <a:bodyPr/>
          <a:lstStyle/>
          <a:p>
            <a:r>
              <a:rPr lang="de-DE" altLang="de-DE" smtClean="0"/>
              <a:t>Modell zur Analyse des internen Geschäftsumfelds eines Unternehmens, bei der Stärken (strengths), Schwächen (weaknesses), Chancen (opportunities) und Risiken (threats) untersucht werden.</a:t>
            </a:r>
          </a:p>
          <a:p>
            <a:endParaRPr lang="de-DE" altLang="de-DE" smtClean="0"/>
          </a:p>
          <a:p>
            <a:endParaRPr lang="de-DE" altLang="de-DE" smtClean="0"/>
          </a:p>
          <a:p>
            <a:endParaRPr lang="de-DE" altLang="de-DE" smtClean="0"/>
          </a:p>
          <a:p>
            <a:endParaRPr lang="de-DE" altLang="de-DE"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1546469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de-DE" altLang="de-DE" dirty="0" smtClean="0"/>
              <a:t>IT- / IS-Planungsprozess</a:t>
            </a:r>
            <a:br>
              <a:rPr lang="de-DE" altLang="de-DE" dirty="0" smtClean="0"/>
            </a:br>
            <a:r>
              <a:rPr lang="de-DE" altLang="de-DE" dirty="0" smtClean="0"/>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125</a:t>
            </a:fld>
            <a:endParaRPr lang="en-US" dirty="0"/>
          </a:p>
        </p:txBody>
      </p:sp>
      <p:sp>
        <p:nvSpPr>
          <p:cNvPr id="123907" name="Rectangle 3"/>
          <p:cNvSpPr>
            <a:spLocks noGrp="1" noChangeArrowheads="1"/>
          </p:cNvSpPr>
          <p:nvPr>
            <p:ph sz="quarter" idx="12"/>
          </p:nvPr>
        </p:nvSpPr>
        <p:spPr/>
        <p:txBody>
          <a:bodyPr/>
          <a:lstStyle/>
          <a:p>
            <a:r>
              <a:rPr lang="de-DE" altLang="de-DE" dirty="0" smtClean="0"/>
              <a:t>Anwendungskategorien</a:t>
            </a:r>
          </a:p>
          <a:p>
            <a:pPr lvl="1"/>
            <a:r>
              <a:rPr lang="de-DE" altLang="de-DE" dirty="0" smtClean="0"/>
              <a:t>strategische Anwendungen</a:t>
            </a:r>
          </a:p>
          <a:p>
            <a:pPr lvl="1"/>
            <a:r>
              <a:rPr lang="de-DE" altLang="de-DE" dirty="0" smtClean="0"/>
              <a:t>operativ wichtige Anwendungen</a:t>
            </a:r>
          </a:p>
          <a:p>
            <a:pPr lvl="1"/>
            <a:r>
              <a:rPr lang="de-DE" altLang="de-DE" dirty="0" smtClean="0"/>
              <a:t>unterstützende Anwendungen</a:t>
            </a:r>
          </a:p>
          <a:p>
            <a:pPr lvl="1"/>
            <a:r>
              <a:rPr lang="de-DE" altLang="de-DE" dirty="0" smtClean="0"/>
              <a:t>Anwendungen mit einem hohen innovativen Potenzial</a:t>
            </a:r>
          </a:p>
          <a:p>
            <a:endParaRPr lang="de-DE" altLang="de-DE" dirty="0" smtClean="0"/>
          </a:p>
          <a:p>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7463068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a:t>
            </a:r>
            <a:r>
              <a:rPr lang="de-DE" dirty="0" smtClean="0"/>
              <a:t>13</a:t>
            </a:r>
            <a:br>
              <a:rPr lang="de-DE" dirty="0" smtClean="0"/>
            </a:br>
            <a:r>
              <a:rPr lang="de-DE" dirty="0" smtClean="0"/>
              <a:t>Teil 2</a:t>
            </a:r>
            <a:endParaRPr lang="de-DE" dirty="0"/>
          </a:p>
        </p:txBody>
      </p:sp>
      <p:sp>
        <p:nvSpPr>
          <p:cNvPr id="5" name="Inhaltsplatzhalter 4"/>
          <p:cNvSpPr>
            <a:spLocks noGrp="1"/>
          </p:cNvSpPr>
          <p:nvPr>
            <p:ph sz="quarter" idx="12"/>
          </p:nvPr>
        </p:nvSpPr>
        <p:spPr/>
        <p:txBody>
          <a:bodyPr/>
          <a:lstStyle/>
          <a:p>
            <a:r>
              <a:rPr lang="de-DE" dirty="0" smtClean="0"/>
              <a:t>Informationsmanagement</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99</a:t>
            </a:fld>
            <a:endParaRPr lang="en-US"/>
          </a:p>
        </p:txBody>
      </p:sp>
    </p:spTree>
    <p:extLst>
      <p:ext uri="{BB962C8B-B14F-4D97-AF65-F5344CB8AC3E}">
        <p14:creationId xmlns:p14="http://schemas.microsoft.com/office/powerpoint/2010/main" val="3703369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de-DE" altLang="de-DE" dirty="0"/>
              <a:t>IT-Portfoliomanagement als </a:t>
            </a:r>
            <a:r>
              <a:rPr lang="de-DE" altLang="de-DE" dirty="0" smtClean="0"/>
              <a:t>Lebenszyklusmodell</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126</a:t>
            </a:fld>
            <a:endParaRPr lang="en-US" dirty="0"/>
          </a:p>
        </p:txBody>
      </p:sp>
      <p:pic>
        <p:nvPicPr>
          <p:cNvPr id="6" name="Picture 2"/>
          <p:cNvPicPr>
            <a:picLocks noGrp="1" noChangeAspect="1" noChangeArrowheads="1"/>
          </p:cNvPicPr>
          <p:nvPr>
            <p:ph sz="quarter" idx="12"/>
          </p:nvPr>
        </p:nvPicPr>
        <p:blipFill rotWithShape="1">
          <a:blip r:embed="rId3" cstate="print">
            <a:extLst>
              <a:ext uri="{28A0092B-C50C-407E-A947-70E740481C1C}">
                <a14:useLocalDpi xmlns:a14="http://schemas.microsoft.com/office/drawing/2010/main" val="0"/>
              </a:ext>
            </a:extLst>
          </a:blip>
          <a:srcRect l="16687" b="11341"/>
          <a:stretch/>
        </p:blipFill>
        <p:spPr bwMode="auto">
          <a:xfrm>
            <a:off x="1928813" y="1533525"/>
            <a:ext cx="5270499" cy="4296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ntertitel 2"/>
          <p:cNvSpPr>
            <a:spLocks noGrp="1"/>
          </p:cNvSpPr>
          <p:nvPr>
            <p:ph type="subTitle" idx="13"/>
          </p:nvPr>
        </p:nvSpPr>
        <p:spPr/>
        <p:txBody>
          <a:bodyPr/>
          <a:lstStyle/>
          <a:p>
            <a:endParaRPr lang="de-DE"/>
          </a:p>
        </p:txBody>
      </p:sp>
      <p:sp>
        <p:nvSpPr>
          <p:cNvPr id="7" name="Rechteck 6"/>
          <p:cNvSpPr/>
          <p:nvPr/>
        </p:nvSpPr>
        <p:spPr>
          <a:xfrm>
            <a:off x="304091" y="5870099"/>
            <a:ext cx="3483454" cy="553998"/>
          </a:xfrm>
          <a:prstGeom prst="rect">
            <a:avLst/>
          </a:prstGeom>
        </p:spPr>
        <p:txBody>
          <a:bodyPr wrap="none">
            <a:spAutoFit/>
          </a:bodyPr>
          <a:lstStyle/>
          <a:p>
            <a:r>
              <a:rPr lang="de-DE" sz="1200" b="1" dirty="0"/>
              <a:t>Abbildung </a:t>
            </a:r>
            <a:r>
              <a:rPr lang="de-DE" sz="1200" b="1" dirty="0" smtClean="0"/>
              <a:t>13.26</a:t>
            </a:r>
          </a:p>
          <a:p>
            <a:r>
              <a:rPr lang="de-DE" sz="1200" dirty="0" smtClean="0"/>
              <a:t>Quelle</a:t>
            </a:r>
            <a:r>
              <a:rPr lang="de-DE" sz="1200" dirty="0"/>
              <a:t>: </a:t>
            </a:r>
            <a:r>
              <a:rPr lang="de-DE" sz="1200" dirty="0" err="1"/>
              <a:t>Gadatsch</a:t>
            </a:r>
            <a:r>
              <a:rPr lang="de-DE" sz="1200" dirty="0"/>
              <a:t> und Mayer, 2014, S. </a:t>
            </a:r>
            <a:r>
              <a:rPr lang="de-DE" sz="1200" dirty="0" smtClean="0"/>
              <a:t>122</a:t>
            </a:r>
          </a:p>
        </p:txBody>
      </p:sp>
    </p:spTree>
    <p:extLst>
      <p:ext uri="{BB962C8B-B14F-4D97-AF65-F5344CB8AC3E}">
        <p14:creationId xmlns:p14="http://schemas.microsoft.com/office/powerpoint/2010/main" val="295428297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de-DE" altLang="de-DE" dirty="0" smtClean="0"/>
              <a:t>Kriterien </a:t>
            </a:r>
            <a:r>
              <a:rPr lang="de-DE" altLang="de-DE" dirty="0"/>
              <a:t>für die Priorisierung von IT-Projekten</a:t>
            </a: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127</a:t>
            </a:fld>
            <a:endParaRPr lang="en-US" dirty="0"/>
          </a:p>
        </p:txBody>
      </p:sp>
      <p:sp>
        <p:nvSpPr>
          <p:cNvPr id="125955" name="Rectangle 3"/>
          <p:cNvSpPr>
            <a:spLocks noGrp="1" noChangeArrowheads="1"/>
          </p:cNvSpPr>
          <p:nvPr>
            <p:ph sz="quarter" idx="12"/>
          </p:nvPr>
        </p:nvSpPr>
        <p:spPr/>
        <p:txBody>
          <a:bodyPr/>
          <a:lstStyle/>
          <a:p>
            <a:endParaRPr lang="de-DE" altLang="de-DE" dirty="0" smtClean="0"/>
          </a:p>
          <a:p>
            <a:endParaRPr lang="de-DE" altLang="de-DE" dirty="0" smtClean="0"/>
          </a:p>
        </p:txBody>
      </p:sp>
      <p:sp>
        <p:nvSpPr>
          <p:cNvPr id="3" name="Untertitel 2"/>
          <p:cNvSpPr>
            <a:spLocks noGrp="1"/>
          </p:cNvSpPr>
          <p:nvPr>
            <p:ph type="subTitle" idx="13"/>
          </p:nvPr>
        </p:nvSpPr>
        <p:spPr/>
        <p:txBody>
          <a:bodyPr/>
          <a:lstStyle/>
          <a:p>
            <a:endParaRPr lang="de-DE"/>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586"/>
          <a:stretch/>
        </p:blipFill>
        <p:spPr bwMode="auto">
          <a:xfrm>
            <a:off x="1107293" y="1457338"/>
            <a:ext cx="6929416" cy="414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304091" y="5870099"/>
            <a:ext cx="2274854" cy="553998"/>
          </a:xfrm>
          <a:prstGeom prst="rect">
            <a:avLst/>
          </a:prstGeom>
        </p:spPr>
        <p:txBody>
          <a:bodyPr wrap="none">
            <a:spAutoFit/>
          </a:bodyPr>
          <a:lstStyle/>
          <a:p>
            <a:r>
              <a:rPr lang="de-DE" sz="1200" b="1" dirty="0"/>
              <a:t>Abbildung </a:t>
            </a:r>
            <a:r>
              <a:rPr lang="de-DE" sz="1200" b="1" dirty="0" smtClean="0"/>
              <a:t>13.27</a:t>
            </a:r>
          </a:p>
          <a:p>
            <a:r>
              <a:rPr lang="fr-FR" sz="1200" dirty="0" smtClean="0"/>
              <a:t>Quelle</a:t>
            </a:r>
            <a:r>
              <a:rPr lang="fr-FR" sz="1200" dirty="0"/>
              <a:t>: </a:t>
            </a:r>
            <a:r>
              <a:rPr lang="fr-FR" sz="1200" dirty="0" err="1"/>
              <a:t>Buchta</a:t>
            </a:r>
            <a:r>
              <a:rPr lang="fr-FR" sz="1200" dirty="0"/>
              <a:t> et al., </a:t>
            </a:r>
            <a:r>
              <a:rPr lang="fr-FR" sz="1200" dirty="0" smtClean="0"/>
              <a:t>2004</a:t>
            </a:r>
            <a:endParaRPr lang="de-DE" sz="1200" dirty="0" smtClean="0"/>
          </a:p>
        </p:txBody>
      </p:sp>
    </p:spTree>
    <p:extLst>
      <p:ext uri="{BB962C8B-B14F-4D97-AF65-F5344CB8AC3E}">
        <p14:creationId xmlns:p14="http://schemas.microsoft.com/office/powerpoint/2010/main" val="225494862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dirty="0" smtClean="0"/>
              <a:t>Gliederung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128</a:t>
            </a:fld>
            <a:endParaRPr lang="en-US" dirty="0"/>
          </a:p>
        </p:txBody>
      </p:sp>
      <p:sp>
        <p:nvSpPr>
          <p:cNvPr id="77827" name="Rectangle 5"/>
          <p:cNvSpPr>
            <a:spLocks noGrp="1" noChangeArrowheads="1"/>
          </p:cNvSpPr>
          <p:nvPr>
            <p:ph sz="quarter" idx="12"/>
          </p:nvPr>
        </p:nvSpPr>
        <p:spPr/>
        <p:txBody>
          <a:bodyPr>
            <a:normAutofit fontScale="85000" lnSpcReduction="10000"/>
          </a:bodyPr>
          <a:lstStyle/>
          <a:p>
            <a:pPr marL="0" indent="0">
              <a:buNone/>
            </a:pPr>
            <a:endParaRPr lang="de-DE" altLang="de-DE" dirty="0" smtClean="0"/>
          </a:p>
          <a:p>
            <a:pPr marL="457200" indent="-457200">
              <a:buFont typeface="+mj-lt"/>
              <a:buAutoNum type="arabicPeriod"/>
            </a:pPr>
            <a:r>
              <a:rPr lang="de-DE" altLang="de-DE" dirty="0" smtClean="0"/>
              <a:t>Gegenstand und Ziel</a:t>
            </a:r>
          </a:p>
          <a:p>
            <a:pPr marL="457200" indent="-457200">
              <a:buFont typeface="+mj-lt"/>
              <a:buAutoNum type="arabicPeriod"/>
            </a:pPr>
            <a:r>
              <a:rPr lang="de-DE" altLang="de-DE" dirty="0" smtClean="0"/>
              <a:t>Strukturierungen und Konzeption</a:t>
            </a:r>
          </a:p>
          <a:p>
            <a:pPr marL="457200" indent="-457200">
              <a:buFont typeface="+mj-lt"/>
              <a:buAutoNum type="arabicPeriod"/>
            </a:pPr>
            <a:r>
              <a:rPr lang="de-DE" altLang="de-DE" dirty="0" smtClean="0"/>
              <a:t>Informationsmanagement im Wandel</a:t>
            </a:r>
          </a:p>
          <a:p>
            <a:pPr marL="457200" indent="-457200">
              <a:buFont typeface="+mj-lt"/>
              <a:buAutoNum type="arabicPeriod"/>
            </a:pPr>
            <a:r>
              <a:rPr lang="de-DE" altLang="de-DE" dirty="0" smtClean="0"/>
              <a:t>IT-</a:t>
            </a:r>
            <a:r>
              <a:rPr lang="de-DE" altLang="de-DE" dirty="0" err="1" smtClean="0"/>
              <a:t>Governance</a:t>
            </a:r>
            <a:r>
              <a:rPr lang="de-DE" altLang="de-DE" dirty="0" smtClean="0"/>
              <a:t> und IT-Compliance</a:t>
            </a:r>
          </a:p>
          <a:p>
            <a:pPr marL="457200" indent="-457200">
              <a:buFont typeface="+mj-lt"/>
              <a:buAutoNum type="arabicPeriod"/>
            </a:pPr>
            <a:r>
              <a:rPr lang="de-DE" altLang="de-DE" dirty="0" smtClean="0"/>
              <a:t>IT-Strategie</a:t>
            </a:r>
          </a:p>
          <a:p>
            <a:pPr marL="457200" indent="-457200">
              <a:buFont typeface="+mj-lt"/>
              <a:buAutoNum type="arabicPeriod"/>
            </a:pPr>
            <a:r>
              <a:rPr lang="de-DE" altLang="de-DE" b="1" dirty="0" smtClean="0"/>
              <a:t>IT-Prozesse</a:t>
            </a:r>
          </a:p>
          <a:p>
            <a:pPr marL="812800" lvl="1" indent="-457200">
              <a:buFont typeface="+mj-lt"/>
              <a:buAutoNum type="arabicPeriod"/>
            </a:pPr>
            <a:r>
              <a:rPr lang="en-US" altLang="de-DE" b="1" dirty="0" err="1"/>
              <a:t>Geschäftsprozessmanagement</a:t>
            </a:r>
            <a:endParaRPr lang="en-US" altLang="de-DE" b="1" dirty="0"/>
          </a:p>
          <a:p>
            <a:pPr marL="812800" lvl="1" indent="-457200">
              <a:buFont typeface="+mj-lt"/>
              <a:buAutoNum type="arabicPeriod"/>
            </a:pPr>
            <a:r>
              <a:rPr lang="en-US" altLang="de-DE" dirty="0"/>
              <a:t>ITIL – IT Infrastructure Library </a:t>
            </a:r>
            <a:endParaRPr lang="de-DE" altLang="de-DE" dirty="0" smtClean="0"/>
          </a:p>
          <a:p>
            <a:pPr marL="457200" indent="-457200">
              <a:buFont typeface="+mj-lt"/>
              <a:buAutoNum type="arabicPeriod"/>
            </a:pPr>
            <a:r>
              <a:rPr lang="de-DE" altLang="de-DE" dirty="0" smtClean="0"/>
              <a:t>IT-Controlling</a:t>
            </a:r>
          </a:p>
          <a:p>
            <a:pPr marL="457200" indent="-457200">
              <a:buFont typeface="+mj-lt"/>
              <a:buAutoNum type="arabicPeriod"/>
            </a:pPr>
            <a:r>
              <a:rPr lang="de-DE" altLang="de-DE" dirty="0" smtClean="0"/>
              <a:t>IT-Organisation und IT-Personal</a:t>
            </a:r>
          </a:p>
          <a:p>
            <a:pPr marL="0" indent="0">
              <a:buNone/>
            </a:pPr>
            <a:endParaRPr lang="de-DE" altLang="de-DE" dirty="0" smtClean="0"/>
          </a:p>
          <a:p>
            <a:endParaRPr lang="de-DE" altLang="de-DE" dirty="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8405259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err="1"/>
              <a:t>Geschäftsprozessmanagment</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129</a:t>
            </a:fld>
            <a:endParaRPr lang="en-US" dirty="0"/>
          </a:p>
        </p:txBody>
      </p:sp>
      <p:sp>
        <p:nvSpPr>
          <p:cNvPr id="4" name="Inhaltsplatzhalter 3"/>
          <p:cNvSpPr>
            <a:spLocks noGrp="1"/>
          </p:cNvSpPr>
          <p:nvPr>
            <p:ph sz="quarter" idx="12"/>
          </p:nvPr>
        </p:nvSpPr>
        <p:spPr/>
        <p:txBody>
          <a:bodyPr/>
          <a:lstStyle/>
          <a:p>
            <a:r>
              <a:rPr lang="de-DE" dirty="0" smtClean="0"/>
              <a:t>ganzheitliche Planung, Überwachung und Steuerung von Geschäftsprozessen</a:t>
            </a:r>
            <a:r>
              <a:rPr lang="de-DE" dirty="0"/>
              <a:t>, von dem auslösenden Ereignis bis zur </a:t>
            </a:r>
            <a:r>
              <a:rPr lang="de-DE" dirty="0" smtClean="0"/>
              <a:t>Beendigung </a:t>
            </a:r>
            <a:r>
              <a:rPr lang="de-DE" dirty="0"/>
              <a:t>über alle Funktionsbereiche </a:t>
            </a:r>
            <a:r>
              <a:rPr lang="de-DE" dirty="0" smtClean="0"/>
              <a:t>hinweg</a:t>
            </a:r>
          </a:p>
          <a:p>
            <a:r>
              <a:rPr lang="de-DE" dirty="0"/>
              <a:t>einzelne </a:t>
            </a:r>
            <a:r>
              <a:rPr lang="de-DE" dirty="0" smtClean="0"/>
              <a:t>Geschäftsprozesse wie Beschaffungsprozess, Produktionsprozess, Vertriebsprozess </a:t>
            </a:r>
            <a:r>
              <a:rPr lang="de-DE" dirty="0"/>
              <a:t>oder Unterprozesse </a:t>
            </a:r>
            <a:r>
              <a:rPr lang="de-DE" dirty="0" smtClean="0"/>
              <a:t>stehen im </a:t>
            </a:r>
            <a:r>
              <a:rPr lang="de-DE" dirty="0"/>
              <a:t>Mittelpunkt des </a:t>
            </a:r>
            <a:r>
              <a:rPr lang="de-DE" dirty="0" smtClean="0"/>
              <a:t>Interesses</a:t>
            </a:r>
            <a:endParaRPr lang="de-DE" dirty="0"/>
          </a:p>
        </p:txBody>
      </p:sp>
      <p:sp>
        <p:nvSpPr>
          <p:cNvPr id="5" name="Untertitel 4"/>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97814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de-DE" altLang="de-DE" dirty="0" err="1" smtClean="0"/>
              <a:t>Geschäftsprozessmanagment</a:t>
            </a:r>
            <a:r>
              <a:rPr lang="de-DE" altLang="de-DE" dirty="0" smtClean="0"/>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130</a:t>
            </a:fld>
            <a:endParaRPr lang="en-US" dirty="0"/>
          </a:p>
        </p:txBody>
      </p:sp>
      <p:sp>
        <p:nvSpPr>
          <p:cNvPr id="128003" name="Rectangle 3"/>
          <p:cNvSpPr>
            <a:spLocks noGrp="1" noChangeArrowheads="1"/>
          </p:cNvSpPr>
          <p:nvPr>
            <p:ph sz="quarter" idx="12"/>
          </p:nvPr>
        </p:nvSpPr>
        <p:spPr/>
        <p:txBody>
          <a:bodyPr/>
          <a:lstStyle/>
          <a:p>
            <a:r>
              <a:rPr lang="de-DE" altLang="de-DE" dirty="0" smtClean="0"/>
              <a:t>fünf Stufen des Prozessmodells:</a:t>
            </a:r>
          </a:p>
          <a:p>
            <a:pPr marL="693738" lvl="1" indent="-457200">
              <a:buFont typeface="+mj-lt"/>
              <a:buAutoNum type="arabicPeriod"/>
            </a:pPr>
            <a:r>
              <a:rPr lang="de-DE" altLang="de-DE" dirty="0" smtClean="0"/>
              <a:t>Prozessverantwortung</a:t>
            </a:r>
          </a:p>
          <a:p>
            <a:pPr marL="693738" lvl="1" indent="-457200">
              <a:buFont typeface="+mj-lt"/>
              <a:buAutoNum type="arabicPeriod"/>
            </a:pPr>
            <a:r>
              <a:rPr lang="de-DE" altLang="de-DE" dirty="0" smtClean="0"/>
              <a:t>Prozessbeschreibung</a:t>
            </a:r>
          </a:p>
          <a:p>
            <a:pPr marL="693738" lvl="1" indent="-457200">
              <a:buFont typeface="+mj-lt"/>
              <a:buAutoNum type="arabicPeriod"/>
            </a:pPr>
            <a:r>
              <a:rPr lang="de-DE" altLang="de-DE" dirty="0" smtClean="0"/>
              <a:t>Prozessmessung</a:t>
            </a:r>
          </a:p>
          <a:p>
            <a:pPr marL="693738" lvl="1" indent="-457200">
              <a:buFont typeface="+mj-lt"/>
              <a:buAutoNum type="arabicPeriod"/>
            </a:pPr>
            <a:r>
              <a:rPr lang="de-DE" altLang="de-DE" dirty="0" smtClean="0"/>
              <a:t>Prozessbeherrschung</a:t>
            </a:r>
          </a:p>
          <a:p>
            <a:pPr marL="693738" lvl="1" indent="-457200">
              <a:buFont typeface="+mj-lt"/>
              <a:buAutoNum type="arabicPeriod"/>
            </a:pPr>
            <a:r>
              <a:rPr lang="de-DE" altLang="de-DE" dirty="0" smtClean="0"/>
              <a:t>Prozessverbesserung</a:t>
            </a:r>
          </a:p>
          <a:p>
            <a:r>
              <a:rPr lang="de-DE" altLang="de-DE" dirty="0" smtClean="0"/>
              <a:t>nach der 5</a:t>
            </a:r>
            <a:r>
              <a:rPr lang="de-DE" altLang="de-DE" dirty="0"/>
              <a:t>. </a:t>
            </a:r>
            <a:r>
              <a:rPr lang="de-DE" altLang="de-DE" dirty="0" smtClean="0"/>
              <a:t>Stufe folgt wieder Stufe </a:t>
            </a:r>
            <a:r>
              <a:rPr lang="de-DE" altLang="de-DE" dirty="0"/>
              <a:t>2</a:t>
            </a:r>
            <a:r>
              <a:rPr lang="de-DE" altLang="de-DE" dirty="0" smtClean="0"/>
              <a:t>, sodass der Prozess </a:t>
            </a:r>
            <a:r>
              <a:rPr lang="de-DE" altLang="de-DE" dirty="0"/>
              <a:t>kontinuierlich verbessert </a:t>
            </a:r>
            <a:r>
              <a:rPr lang="de-DE" altLang="de-DE" dirty="0" smtClean="0"/>
              <a:t>wird</a:t>
            </a:r>
          </a:p>
          <a:p>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93145122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de-DE" altLang="de-DE" dirty="0" err="1" smtClean="0"/>
              <a:t>Geschäftsprozessmanagment</a:t>
            </a:r>
            <a:r>
              <a:rPr lang="de-DE" altLang="de-DE" dirty="0" smtClean="0"/>
              <a:t>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131</a:t>
            </a:fld>
            <a:endParaRPr lang="en-US" dirty="0"/>
          </a:p>
        </p:txBody>
      </p:sp>
      <p:sp>
        <p:nvSpPr>
          <p:cNvPr id="129027" name="Rectangle 3"/>
          <p:cNvSpPr>
            <a:spLocks noGrp="1" noChangeArrowheads="1"/>
          </p:cNvSpPr>
          <p:nvPr>
            <p:ph sz="quarter" idx="12"/>
          </p:nvPr>
        </p:nvSpPr>
        <p:spPr/>
        <p:txBody>
          <a:bodyPr>
            <a:normAutofit fontScale="92500" lnSpcReduction="20000"/>
          </a:bodyPr>
          <a:lstStyle/>
          <a:p>
            <a:r>
              <a:rPr lang="de-DE" altLang="de-DE" dirty="0" smtClean="0"/>
              <a:t>Reifegrade von Geschäftsprozessen</a:t>
            </a:r>
          </a:p>
          <a:p>
            <a:pPr lvl="1"/>
            <a:r>
              <a:rPr lang="de-DE" altLang="de-DE" dirty="0" smtClean="0"/>
              <a:t>Reifegrad 1: Unbeschrieben. Geschäftsprozesse, die zwar existent, aber noch nicht beschrieben sind </a:t>
            </a:r>
            <a:r>
              <a:rPr lang="de-DE" altLang="de-DE" dirty="0"/>
              <a:t>und für die noch kein Prozesseigner feststeht.</a:t>
            </a:r>
          </a:p>
          <a:p>
            <a:pPr lvl="1"/>
            <a:r>
              <a:rPr lang="de-DE" altLang="de-DE" dirty="0" smtClean="0"/>
              <a:t>Reifegrad </a:t>
            </a:r>
            <a:r>
              <a:rPr lang="de-DE" altLang="de-DE" dirty="0"/>
              <a:t>2: Definiert. Geschäftsprozesse, </a:t>
            </a:r>
            <a:r>
              <a:rPr lang="de-DE" altLang="de-DE" dirty="0" smtClean="0"/>
              <a:t>deren Kundenanforderungen</a:t>
            </a:r>
            <a:r>
              <a:rPr lang="de-DE" altLang="de-DE" dirty="0"/>
              <a:t>, Prozessanforderungen </a:t>
            </a:r>
            <a:r>
              <a:rPr lang="de-DE" altLang="de-DE" dirty="0" smtClean="0"/>
              <a:t>an Lieferanten </a:t>
            </a:r>
            <a:r>
              <a:rPr lang="de-DE" altLang="de-DE" dirty="0"/>
              <a:t>und Messsysteme durch den </a:t>
            </a:r>
            <a:r>
              <a:rPr lang="de-DE" altLang="de-DE" dirty="0" smtClean="0"/>
              <a:t>Prozesseigner </a:t>
            </a:r>
            <a:r>
              <a:rPr lang="de-DE" altLang="de-DE" dirty="0"/>
              <a:t>definiert wurden.</a:t>
            </a:r>
          </a:p>
          <a:p>
            <a:pPr lvl="1"/>
            <a:r>
              <a:rPr lang="de-DE" altLang="de-DE" dirty="0" smtClean="0"/>
              <a:t>Reifegrad 3: Beherrscht. Geschäftsprozesse, bei denen </a:t>
            </a:r>
            <a:r>
              <a:rPr lang="de-DE" altLang="de-DE" dirty="0"/>
              <a:t>Input, Tätigkeiten und Output </a:t>
            </a:r>
            <a:r>
              <a:rPr lang="de-DE" altLang="de-DE" dirty="0" smtClean="0"/>
              <a:t>akzeptabel für </a:t>
            </a:r>
            <a:r>
              <a:rPr lang="de-DE" altLang="de-DE" dirty="0"/>
              <a:t>alle </a:t>
            </a:r>
            <a:r>
              <a:rPr lang="de-DE" altLang="de-DE" dirty="0" smtClean="0"/>
              <a:t>Prozessbeteiligten </a:t>
            </a:r>
            <a:r>
              <a:rPr lang="de-DE" altLang="de-DE" dirty="0"/>
              <a:t>sind.</a:t>
            </a:r>
          </a:p>
          <a:p>
            <a:pPr lvl="1"/>
            <a:r>
              <a:rPr lang="de-DE" altLang="de-DE" dirty="0" smtClean="0"/>
              <a:t>Reifegrad </a:t>
            </a:r>
            <a:r>
              <a:rPr lang="de-DE" altLang="de-DE" dirty="0"/>
              <a:t>4: Verbesserter Zustand. </a:t>
            </a:r>
            <a:r>
              <a:rPr lang="de-DE" altLang="de-DE" dirty="0" smtClean="0"/>
              <a:t>Geschäftsprozesse </a:t>
            </a:r>
            <a:r>
              <a:rPr lang="de-DE" altLang="de-DE" dirty="0"/>
              <a:t>haben eine höhere Qualität als die in </a:t>
            </a:r>
            <a:r>
              <a:rPr lang="de-DE" altLang="de-DE" dirty="0" smtClean="0"/>
              <a:t>Reifegrad </a:t>
            </a:r>
            <a:r>
              <a:rPr lang="de-DE" altLang="de-DE" dirty="0"/>
              <a:t>3.</a:t>
            </a:r>
          </a:p>
          <a:p>
            <a:pPr lvl="1"/>
            <a:r>
              <a:rPr lang="de-DE" altLang="de-DE" dirty="0" smtClean="0"/>
              <a:t>Reifegrad </a:t>
            </a:r>
            <a:r>
              <a:rPr lang="de-DE" altLang="de-DE" dirty="0"/>
              <a:t>5: Idealzustand. Geschäftsprozesse </a:t>
            </a:r>
            <a:r>
              <a:rPr lang="de-DE" altLang="de-DE" dirty="0" smtClean="0"/>
              <a:t>gleichen </a:t>
            </a:r>
            <a:r>
              <a:rPr lang="de-DE" altLang="de-DE" dirty="0"/>
              <a:t>unterschiedliche Inputs selbst aus und </a:t>
            </a:r>
            <a:r>
              <a:rPr lang="de-DE" altLang="de-DE" dirty="0" smtClean="0"/>
              <a:t>führen </a:t>
            </a:r>
            <a:r>
              <a:rPr lang="de-DE" altLang="de-DE" dirty="0"/>
              <a:t>Aktivitäten fehlerfrei aus.</a:t>
            </a:r>
            <a:endParaRPr lang="de-DE" altLang="de-DE" dirty="0" smtClean="0"/>
          </a:p>
          <a:p>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3361999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de-DE" altLang="de-DE" dirty="0" err="1" smtClean="0"/>
              <a:t>Geschäftsprozessmanagment</a:t>
            </a:r>
            <a:r>
              <a:rPr lang="de-DE" altLang="de-DE" dirty="0" smtClean="0"/>
              <a:t>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132</a:t>
            </a:fld>
            <a:endParaRPr lang="en-US" dirty="0"/>
          </a:p>
        </p:txBody>
      </p:sp>
      <p:sp>
        <p:nvSpPr>
          <p:cNvPr id="130051" name="Rectangle 3"/>
          <p:cNvSpPr>
            <a:spLocks noGrp="1" noChangeArrowheads="1"/>
          </p:cNvSpPr>
          <p:nvPr>
            <p:ph sz="quarter" idx="12"/>
          </p:nvPr>
        </p:nvSpPr>
        <p:spPr/>
        <p:txBody>
          <a:bodyPr>
            <a:normAutofit/>
          </a:bodyPr>
          <a:lstStyle/>
          <a:p>
            <a:r>
              <a:rPr lang="de-DE" altLang="de-DE" dirty="0" smtClean="0"/>
              <a:t>Typische Kennzahlen für die Beurteilung von Geschäftsprozessen</a:t>
            </a:r>
          </a:p>
          <a:p>
            <a:pPr lvl="1"/>
            <a:r>
              <a:rPr lang="de-DE" altLang="de-DE" dirty="0"/>
              <a:t>Zeitgrößen</a:t>
            </a:r>
            <a:r>
              <a:rPr lang="de-DE" altLang="de-DE" dirty="0" smtClean="0"/>
              <a:t>: Durchlaufzeit, Bearbeitungszeit, Wartezeit, Transportzeit, Verhältniszahlen wie Durchsatz </a:t>
            </a:r>
            <a:r>
              <a:rPr lang="de-DE" altLang="de-DE" dirty="0"/>
              <a:t>(</a:t>
            </a:r>
            <a:r>
              <a:rPr lang="de-DE" altLang="de-DE" dirty="0" err="1"/>
              <a:t>Outputmenge</a:t>
            </a:r>
            <a:r>
              <a:rPr lang="de-DE" altLang="de-DE" dirty="0"/>
              <a:t> pro Zeiteinheit</a:t>
            </a:r>
            <a:r>
              <a:rPr lang="de-DE" altLang="de-DE" dirty="0" smtClean="0"/>
              <a:t>)</a:t>
            </a:r>
          </a:p>
          <a:p>
            <a:pPr lvl="1"/>
            <a:r>
              <a:rPr lang="de-DE" altLang="de-DE" dirty="0" smtClean="0"/>
              <a:t>Kosten: Prozesskosten zu ermitteln ist aufgrund der Zurechnung der Gemeinkosten schwierig in der horizontalen Prozesssichtweise. Dieses Problem </a:t>
            </a:r>
            <a:r>
              <a:rPr lang="de-DE" altLang="de-DE" dirty="0"/>
              <a:t>kann durch die Prozesskostenrechnung </a:t>
            </a:r>
            <a:r>
              <a:rPr lang="de-DE" altLang="de-DE" dirty="0" smtClean="0"/>
              <a:t>gelöst werden.</a:t>
            </a:r>
            <a:endParaRPr lang="de-DE" altLang="de-DE" dirty="0"/>
          </a:p>
          <a:p>
            <a:pPr lvl="1"/>
            <a:r>
              <a:rPr lang="de-DE" altLang="de-DE" dirty="0" smtClean="0"/>
              <a:t>Qualität</a:t>
            </a:r>
            <a:r>
              <a:rPr lang="de-DE" altLang="de-DE" dirty="0"/>
              <a:t>: Hier werden Soll- und Istwerte </a:t>
            </a:r>
            <a:r>
              <a:rPr lang="de-DE" altLang="de-DE" dirty="0" smtClean="0"/>
              <a:t>miteinander </a:t>
            </a:r>
            <a:r>
              <a:rPr lang="de-DE" altLang="de-DE" dirty="0"/>
              <a:t>verglichen oder ins Verhältnis gesetzt, </a:t>
            </a:r>
            <a:r>
              <a:rPr lang="de-DE" altLang="de-DE" dirty="0" smtClean="0"/>
              <a:t>um deren </a:t>
            </a:r>
            <a:r>
              <a:rPr lang="de-DE" altLang="de-DE" dirty="0"/>
              <a:t>Übereinstimmung zu </a:t>
            </a:r>
            <a:r>
              <a:rPr lang="de-DE" altLang="de-DE" dirty="0" smtClean="0"/>
              <a:t>prüfen</a:t>
            </a:r>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9808647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Integrierter Business-</a:t>
            </a:r>
            <a:r>
              <a:rPr lang="de-DE" dirty="0" err="1"/>
              <a:t>Process</a:t>
            </a:r>
            <a:r>
              <a:rPr lang="de-DE" dirty="0"/>
              <a:t>-Zyklus</a:t>
            </a:r>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133</a:t>
            </a:fld>
            <a:endParaRPr lang="en-US" dirty="0"/>
          </a:p>
        </p:txBody>
      </p:sp>
      <p:pic>
        <p:nvPicPr>
          <p:cNvPr id="12290" name="Picture 2"/>
          <p:cNvPicPr>
            <a:picLocks noGrp="1" noChangeAspect="1" noChangeArrowheads="1"/>
          </p:cNvPicPr>
          <p:nvPr>
            <p:ph sz="quarter" idx="12"/>
          </p:nvPr>
        </p:nvPicPr>
        <p:blipFill rotWithShape="1">
          <a:blip r:embed="rId2" cstate="print">
            <a:extLst>
              <a:ext uri="{28A0092B-C50C-407E-A947-70E740481C1C}">
                <a14:useLocalDpi xmlns:a14="http://schemas.microsoft.com/office/drawing/2010/main" val="0"/>
              </a:ext>
            </a:extLst>
          </a:blip>
          <a:srcRect l="12390" b="13270"/>
          <a:stretch/>
        </p:blipFill>
        <p:spPr bwMode="auto">
          <a:xfrm>
            <a:off x="682209" y="826936"/>
            <a:ext cx="7808415" cy="504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ntertitel 3"/>
          <p:cNvSpPr>
            <a:spLocks noGrp="1"/>
          </p:cNvSpPr>
          <p:nvPr>
            <p:ph type="subTitle" idx="13"/>
          </p:nvPr>
        </p:nvSpPr>
        <p:spPr/>
        <p:txBody>
          <a:bodyPr/>
          <a:lstStyle/>
          <a:p>
            <a:endParaRPr lang="de-DE"/>
          </a:p>
        </p:txBody>
      </p:sp>
      <p:sp>
        <p:nvSpPr>
          <p:cNvPr id="6" name="Rechteck 5"/>
          <p:cNvSpPr/>
          <p:nvPr/>
        </p:nvSpPr>
        <p:spPr>
          <a:xfrm>
            <a:off x="304091" y="5870099"/>
            <a:ext cx="1928733" cy="553998"/>
          </a:xfrm>
          <a:prstGeom prst="rect">
            <a:avLst/>
          </a:prstGeom>
        </p:spPr>
        <p:txBody>
          <a:bodyPr wrap="none">
            <a:spAutoFit/>
          </a:bodyPr>
          <a:lstStyle/>
          <a:p>
            <a:r>
              <a:rPr lang="de-DE" sz="1200" b="1" dirty="0"/>
              <a:t>Abbildung </a:t>
            </a:r>
            <a:r>
              <a:rPr lang="de-DE" sz="1200" b="1" dirty="0" smtClean="0"/>
              <a:t>13.28</a:t>
            </a:r>
          </a:p>
          <a:p>
            <a:r>
              <a:rPr lang="fr-FR" sz="1200" dirty="0" smtClean="0"/>
              <a:t>Quelle</a:t>
            </a:r>
            <a:r>
              <a:rPr lang="fr-FR" sz="1200" dirty="0"/>
              <a:t>: </a:t>
            </a:r>
            <a:r>
              <a:rPr lang="fr-FR" sz="1200" dirty="0" smtClean="0"/>
              <a:t>Schmidt</a:t>
            </a:r>
            <a:r>
              <a:rPr lang="fr-FR" sz="1200" dirty="0"/>
              <a:t>, </a:t>
            </a:r>
            <a:r>
              <a:rPr lang="fr-FR" sz="1200" dirty="0" smtClean="0"/>
              <a:t>2009</a:t>
            </a:r>
            <a:endParaRPr lang="de-DE" sz="1200" dirty="0" smtClean="0"/>
          </a:p>
        </p:txBody>
      </p:sp>
    </p:spTree>
    <p:extLst>
      <p:ext uri="{BB962C8B-B14F-4D97-AF65-F5344CB8AC3E}">
        <p14:creationId xmlns:p14="http://schemas.microsoft.com/office/powerpoint/2010/main" val="4170587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Ansatzpunkte </a:t>
            </a:r>
            <a:r>
              <a:rPr lang="de-DE" dirty="0"/>
              <a:t>für </a:t>
            </a:r>
            <a:r>
              <a:rPr lang="de-DE" dirty="0" smtClean="0"/>
              <a:t>eine Prozessoptimierung</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134</a:t>
            </a:fld>
            <a:endParaRPr lang="en-US" dirty="0"/>
          </a:p>
        </p:txBody>
      </p:sp>
      <p:sp>
        <p:nvSpPr>
          <p:cNvPr id="4" name="Untertitel 3"/>
          <p:cNvSpPr>
            <a:spLocks noGrp="1"/>
          </p:cNvSpPr>
          <p:nvPr>
            <p:ph type="subTitle" idx="13"/>
          </p:nvPr>
        </p:nvSpPr>
        <p:spPr/>
        <p:txBody>
          <a:bodyPr/>
          <a:lstStyle/>
          <a:p>
            <a:endParaRPr lang="de-DE"/>
          </a:p>
        </p:txBody>
      </p:sp>
      <p:sp>
        <p:nvSpPr>
          <p:cNvPr id="7" name="Rechteck 6"/>
          <p:cNvSpPr/>
          <p:nvPr/>
        </p:nvSpPr>
        <p:spPr>
          <a:xfrm>
            <a:off x="304090" y="5870099"/>
            <a:ext cx="7264327" cy="477054"/>
          </a:xfrm>
          <a:prstGeom prst="rect">
            <a:avLst/>
          </a:prstGeom>
        </p:spPr>
        <p:txBody>
          <a:bodyPr wrap="square">
            <a:spAutoFit/>
          </a:bodyPr>
          <a:lstStyle/>
          <a:p>
            <a:r>
              <a:rPr lang="de-DE" sz="1000" b="1" dirty="0"/>
              <a:t>Abbildung </a:t>
            </a:r>
            <a:r>
              <a:rPr lang="de-DE" sz="1000" b="1" dirty="0" smtClean="0"/>
              <a:t>13.29</a:t>
            </a:r>
          </a:p>
          <a:p>
            <a:r>
              <a:rPr lang="de-DE" sz="1000" dirty="0" smtClean="0"/>
              <a:t>Quelle</a:t>
            </a:r>
            <a:r>
              <a:rPr lang="de-DE" sz="1000" dirty="0"/>
              <a:t>: In Anlehnung an Bleicher, 1991; Darstellung in </a:t>
            </a:r>
            <a:r>
              <a:rPr lang="de-DE" sz="1000" dirty="0" err="1"/>
              <a:t>Gadatsch</a:t>
            </a:r>
            <a:r>
              <a:rPr lang="de-DE" sz="1000" dirty="0"/>
              <a:t>, 2013</a:t>
            </a:r>
            <a:r>
              <a:rPr lang="de-DE" sz="1000" dirty="0" smtClean="0"/>
              <a:t>, S</a:t>
            </a:r>
            <a:r>
              <a:rPr lang="de-DE" sz="1000" dirty="0"/>
              <a:t>. 21.</a:t>
            </a:r>
            <a:endParaRPr lang="de-DE" sz="1000" dirty="0" smtClean="0"/>
          </a:p>
        </p:txBody>
      </p:sp>
      <p:pic>
        <p:nvPicPr>
          <p:cNvPr id="9" name="Picture 2" descr="D:\WORK\PEARSON\000 FOLIEN\4269\JPG\4269-85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063" y="1027867"/>
            <a:ext cx="4001590" cy="472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2836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Ansatzpunkte </a:t>
            </a:r>
            <a:r>
              <a:rPr lang="de-DE" dirty="0"/>
              <a:t>für </a:t>
            </a:r>
            <a:r>
              <a:rPr lang="de-DE" dirty="0" smtClean="0"/>
              <a:t>eine Prozessoptimierung (Forts.)</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135</a:t>
            </a:fld>
            <a:endParaRPr lang="en-US" dirty="0"/>
          </a:p>
        </p:txBody>
      </p:sp>
      <p:sp>
        <p:nvSpPr>
          <p:cNvPr id="4" name="Untertitel 3"/>
          <p:cNvSpPr>
            <a:spLocks noGrp="1"/>
          </p:cNvSpPr>
          <p:nvPr>
            <p:ph type="subTitle" idx="13"/>
          </p:nvPr>
        </p:nvSpPr>
        <p:spPr/>
        <p:txBody>
          <a:bodyPr/>
          <a:lstStyle/>
          <a:p>
            <a:endParaRPr lang="de-DE"/>
          </a:p>
        </p:txBody>
      </p:sp>
      <p:sp>
        <p:nvSpPr>
          <p:cNvPr id="5" name="Inhaltsplatzhalter 4"/>
          <p:cNvSpPr>
            <a:spLocks noGrp="1"/>
          </p:cNvSpPr>
          <p:nvPr>
            <p:ph sz="quarter" idx="12"/>
          </p:nvPr>
        </p:nvSpPr>
        <p:spPr>
          <a:xfrm>
            <a:off x="365125" y="1608138"/>
            <a:ext cx="8229600" cy="4261961"/>
          </a:xfrm>
        </p:spPr>
        <p:txBody>
          <a:bodyPr/>
          <a:lstStyle/>
          <a:p>
            <a:endParaRPr lang="de-DE" dirty="0"/>
          </a:p>
        </p:txBody>
      </p:sp>
      <p:pic>
        <p:nvPicPr>
          <p:cNvPr id="9" name="Picture 2" descr="D:\WORK\PEARSON\000 FOLIEN\4269\JPG\4269-85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266" y="1946364"/>
            <a:ext cx="5384225" cy="352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732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dirty="0" smtClean="0"/>
              <a:t>Gliederung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100</a:t>
            </a:fld>
            <a:endParaRPr lang="en-US" dirty="0"/>
          </a:p>
        </p:txBody>
      </p:sp>
      <p:sp>
        <p:nvSpPr>
          <p:cNvPr id="77827" name="Rectangle 5"/>
          <p:cNvSpPr>
            <a:spLocks noGrp="1" noChangeArrowheads="1"/>
          </p:cNvSpPr>
          <p:nvPr>
            <p:ph sz="quarter" idx="12"/>
          </p:nvPr>
        </p:nvSpPr>
        <p:spPr/>
        <p:txBody>
          <a:bodyPr>
            <a:normAutofit fontScale="77500" lnSpcReduction="20000"/>
          </a:bodyPr>
          <a:lstStyle/>
          <a:p>
            <a:pPr marL="0" indent="0">
              <a:buNone/>
            </a:pPr>
            <a:endParaRPr lang="de-DE" altLang="de-DE" dirty="0" smtClean="0"/>
          </a:p>
          <a:p>
            <a:pPr marL="457200" indent="-457200">
              <a:buFont typeface="+mj-lt"/>
              <a:buAutoNum type="arabicPeriod"/>
            </a:pPr>
            <a:r>
              <a:rPr lang="de-DE" altLang="de-DE" dirty="0" smtClean="0"/>
              <a:t>Gegenstand und Ziel</a:t>
            </a:r>
          </a:p>
          <a:p>
            <a:pPr marL="457200" indent="-457200">
              <a:buFont typeface="+mj-lt"/>
              <a:buAutoNum type="arabicPeriod"/>
            </a:pPr>
            <a:r>
              <a:rPr lang="de-DE" altLang="de-DE" dirty="0" smtClean="0"/>
              <a:t>Strukturierungen und Konzeption</a:t>
            </a:r>
          </a:p>
          <a:p>
            <a:pPr marL="457200" indent="-457200">
              <a:buFont typeface="+mj-lt"/>
              <a:buAutoNum type="arabicPeriod"/>
            </a:pPr>
            <a:r>
              <a:rPr lang="de-DE" altLang="de-DE" dirty="0" smtClean="0"/>
              <a:t>Informationsmanagement im Wandel</a:t>
            </a:r>
          </a:p>
          <a:p>
            <a:pPr marL="457200" indent="-457200">
              <a:buFont typeface="+mj-lt"/>
              <a:buAutoNum type="arabicPeriod"/>
            </a:pPr>
            <a:r>
              <a:rPr lang="de-DE" altLang="de-DE" dirty="0" smtClean="0"/>
              <a:t>IT-</a:t>
            </a:r>
            <a:r>
              <a:rPr lang="de-DE" altLang="de-DE" dirty="0" err="1" smtClean="0"/>
              <a:t>Governance</a:t>
            </a:r>
            <a:r>
              <a:rPr lang="de-DE" altLang="de-DE" dirty="0" smtClean="0"/>
              <a:t> und IT-Compliance</a:t>
            </a:r>
          </a:p>
          <a:p>
            <a:pPr marL="457200" indent="-457200">
              <a:buFont typeface="+mj-lt"/>
              <a:buAutoNum type="arabicPeriod"/>
            </a:pPr>
            <a:r>
              <a:rPr lang="de-DE" altLang="de-DE" b="1" dirty="0" smtClean="0"/>
              <a:t>IT-Strategie</a:t>
            </a:r>
          </a:p>
          <a:p>
            <a:pPr marL="812800" lvl="1" indent="-457200">
              <a:buFont typeface="+mj-lt"/>
              <a:buAutoNum type="arabicPeriod"/>
            </a:pPr>
            <a:r>
              <a:rPr lang="de-DE" altLang="de-DE" dirty="0"/>
              <a:t>Theorien zur unternehmensstrategischen Ausrichtung</a:t>
            </a:r>
          </a:p>
          <a:p>
            <a:pPr marL="812800" lvl="1" indent="-457200">
              <a:buFont typeface="+mj-lt"/>
              <a:buAutoNum type="arabicPeriod"/>
            </a:pPr>
            <a:r>
              <a:rPr lang="de-DE" altLang="de-DE" dirty="0"/>
              <a:t>Zusammenspiel von Geschäfts- und IT-Strategie (Strategic </a:t>
            </a:r>
            <a:r>
              <a:rPr lang="de-DE" altLang="de-DE" dirty="0" err="1"/>
              <a:t>Alignment</a:t>
            </a:r>
            <a:r>
              <a:rPr lang="de-DE" altLang="de-DE" dirty="0"/>
              <a:t>)</a:t>
            </a:r>
          </a:p>
          <a:p>
            <a:pPr marL="812800" lvl="1" indent="-457200">
              <a:buFont typeface="+mj-lt"/>
              <a:buAutoNum type="arabicPeriod"/>
            </a:pPr>
            <a:r>
              <a:rPr lang="de-DE" altLang="de-DE" dirty="0"/>
              <a:t>Erweiterung: Zusammenspiel von Geschäfts-, IT- und </a:t>
            </a:r>
            <a:r>
              <a:rPr lang="de-DE" altLang="de-DE" dirty="0" smtClean="0"/>
              <a:t>IS-Strategie</a:t>
            </a:r>
            <a:endParaRPr lang="de-DE" altLang="de-DE" b="1" dirty="0" smtClean="0"/>
          </a:p>
          <a:p>
            <a:pPr marL="457200" indent="-457200">
              <a:buFont typeface="+mj-lt"/>
              <a:buAutoNum type="arabicPeriod"/>
            </a:pPr>
            <a:r>
              <a:rPr lang="de-DE" altLang="de-DE" dirty="0" smtClean="0"/>
              <a:t>IT-Prozesse</a:t>
            </a:r>
          </a:p>
          <a:p>
            <a:pPr marL="457200" indent="-457200">
              <a:buFont typeface="+mj-lt"/>
              <a:buAutoNum type="arabicPeriod"/>
            </a:pPr>
            <a:r>
              <a:rPr lang="de-DE" altLang="de-DE" dirty="0" smtClean="0"/>
              <a:t>IT-Controlling</a:t>
            </a:r>
          </a:p>
          <a:p>
            <a:pPr marL="457200" indent="-457200">
              <a:buFont typeface="+mj-lt"/>
              <a:buAutoNum type="arabicPeriod"/>
            </a:pPr>
            <a:r>
              <a:rPr lang="de-DE" altLang="de-DE" dirty="0" smtClean="0"/>
              <a:t>IT-Organisation und IT-Personal</a:t>
            </a:r>
          </a:p>
          <a:p>
            <a:pPr marL="0" indent="0">
              <a:buNone/>
            </a:pPr>
            <a:endParaRPr lang="de-DE" altLang="de-DE" dirty="0" smtClean="0"/>
          </a:p>
          <a:p>
            <a:endParaRPr lang="de-DE" altLang="de-DE" dirty="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3869062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dirty="0" smtClean="0"/>
              <a:t>Gliederung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136</a:t>
            </a:fld>
            <a:endParaRPr lang="en-US" dirty="0"/>
          </a:p>
        </p:txBody>
      </p:sp>
      <p:sp>
        <p:nvSpPr>
          <p:cNvPr id="77827" name="Rectangle 5"/>
          <p:cNvSpPr>
            <a:spLocks noGrp="1" noChangeArrowheads="1"/>
          </p:cNvSpPr>
          <p:nvPr>
            <p:ph sz="quarter" idx="12"/>
          </p:nvPr>
        </p:nvSpPr>
        <p:spPr/>
        <p:txBody>
          <a:bodyPr>
            <a:normAutofit fontScale="85000" lnSpcReduction="10000"/>
          </a:bodyPr>
          <a:lstStyle/>
          <a:p>
            <a:pPr marL="0" indent="0">
              <a:buNone/>
            </a:pPr>
            <a:endParaRPr lang="de-DE" altLang="de-DE" dirty="0" smtClean="0"/>
          </a:p>
          <a:p>
            <a:pPr marL="457200" indent="-457200">
              <a:buFont typeface="+mj-lt"/>
              <a:buAutoNum type="arabicPeriod"/>
            </a:pPr>
            <a:r>
              <a:rPr lang="de-DE" altLang="de-DE" dirty="0" smtClean="0"/>
              <a:t>Gegenstand und Ziel</a:t>
            </a:r>
          </a:p>
          <a:p>
            <a:pPr marL="457200" indent="-457200">
              <a:buFont typeface="+mj-lt"/>
              <a:buAutoNum type="arabicPeriod"/>
            </a:pPr>
            <a:r>
              <a:rPr lang="de-DE" altLang="de-DE" dirty="0" smtClean="0"/>
              <a:t>Strukturierungen und Konzeption</a:t>
            </a:r>
          </a:p>
          <a:p>
            <a:pPr marL="457200" indent="-457200">
              <a:buFont typeface="+mj-lt"/>
              <a:buAutoNum type="arabicPeriod"/>
            </a:pPr>
            <a:r>
              <a:rPr lang="de-DE" altLang="de-DE" dirty="0" smtClean="0"/>
              <a:t>Informationsmanagement im Wandel</a:t>
            </a:r>
          </a:p>
          <a:p>
            <a:pPr marL="457200" indent="-457200">
              <a:buFont typeface="+mj-lt"/>
              <a:buAutoNum type="arabicPeriod"/>
            </a:pPr>
            <a:r>
              <a:rPr lang="de-DE" altLang="de-DE" dirty="0" smtClean="0"/>
              <a:t>IT-</a:t>
            </a:r>
            <a:r>
              <a:rPr lang="de-DE" altLang="de-DE" dirty="0" err="1" smtClean="0"/>
              <a:t>Governance</a:t>
            </a:r>
            <a:r>
              <a:rPr lang="de-DE" altLang="de-DE" dirty="0" smtClean="0"/>
              <a:t> und IT-Compliance</a:t>
            </a:r>
          </a:p>
          <a:p>
            <a:pPr marL="457200" indent="-457200">
              <a:buFont typeface="+mj-lt"/>
              <a:buAutoNum type="arabicPeriod"/>
            </a:pPr>
            <a:r>
              <a:rPr lang="de-DE" altLang="de-DE" dirty="0" smtClean="0"/>
              <a:t>IT-Strategie</a:t>
            </a:r>
          </a:p>
          <a:p>
            <a:pPr marL="457200" indent="-457200">
              <a:buFont typeface="+mj-lt"/>
              <a:buAutoNum type="arabicPeriod"/>
            </a:pPr>
            <a:r>
              <a:rPr lang="de-DE" altLang="de-DE" b="1" dirty="0" smtClean="0"/>
              <a:t>IT-Prozesse</a:t>
            </a:r>
          </a:p>
          <a:p>
            <a:pPr marL="812800" lvl="1" indent="-457200">
              <a:buFont typeface="+mj-lt"/>
              <a:buAutoNum type="arabicPeriod"/>
            </a:pPr>
            <a:r>
              <a:rPr lang="en-US" altLang="de-DE" dirty="0" err="1"/>
              <a:t>Geschäftsprozessmanagement</a:t>
            </a:r>
            <a:endParaRPr lang="en-US" altLang="de-DE" dirty="0"/>
          </a:p>
          <a:p>
            <a:pPr marL="812800" lvl="1" indent="-457200">
              <a:buFont typeface="+mj-lt"/>
              <a:buAutoNum type="arabicPeriod"/>
            </a:pPr>
            <a:r>
              <a:rPr lang="en-US" altLang="de-DE" b="1" dirty="0"/>
              <a:t>ITIL – IT Infrastructure Library </a:t>
            </a:r>
            <a:endParaRPr lang="de-DE" altLang="de-DE" b="1" dirty="0" smtClean="0"/>
          </a:p>
          <a:p>
            <a:pPr marL="457200" indent="-457200">
              <a:buFont typeface="+mj-lt"/>
              <a:buAutoNum type="arabicPeriod"/>
            </a:pPr>
            <a:r>
              <a:rPr lang="de-DE" altLang="de-DE" dirty="0" smtClean="0"/>
              <a:t>IT-Controlling</a:t>
            </a:r>
          </a:p>
          <a:p>
            <a:pPr marL="457200" indent="-457200">
              <a:buFont typeface="+mj-lt"/>
              <a:buAutoNum type="arabicPeriod"/>
            </a:pPr>
            <a:r>
              <a:rPr lang="de-DE" altLang="de-DE" dirty="0" smtClean="0"/>
              <a:t>IT-Organisation und IT-Personal</a:t>
            </a:r>
          </a:p>
          <a:p>
            <a:pPr marL="0" indent="0">
              <a:buNone/>
            </a:pPr>
            <a:endParaRPr lang="de-DE" altLang="de-DE" dirty="0" smtClean="0"/>
          </a:p>
          <a:p>
            <a:endParaRPr lang="de-DE" altLang="de-DE" dirty="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2852150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de-DE" altLang="de-DE" smtClean="0"/>
              <a:t>ITIL</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137</a:t>
            </a:fld>
            <a:endParaRPr lang="en-US" dirty="0"/>
          </a:p>
        </p:txBody>
      </p:sp>
      <p:sp>
        <p:nvSpPr>
          <p:cNvPr id="131075" name="Rectangle 3"/>
          <p:cNvSpPr>
            <a:spLocks noGrp="1" noChangeArrowheads="1"/>
          </p:cNvSpPr>
          <p:nvPr>
            <p:ph sz="quarter" idx="12"/>
          </p:nvPr>
        </p:nvSpPr>
        <p:spPr/>
        <p:txBody>
          <a:bodyPr>
            <a:normAutofit/>
          </a:bodyPr>
          <a:lstStyle/>
          <a:p>
            <a:r>
              <a:rPr lang="de-DE" altLang="de-DE" dirty="0" smtClean="0"/>
              <a:t>Information Technology Infrastructure Library</a:t>
            </a:r>
          </a:p>
          <a:p>
            <a:r>
              <a:rPr lang="de-DE" altLang="de-DE" dirty="0" smtClean="0"/>
              <a:t>Referenzmodell zur Vereinheitlichung und Dokumentation </a:t>
            </a:r>
            <a:r>
              <a:rPr lang="de-DE" altLang="de-DE" dirty="0"/>
              <a:t>der IT-Serviceprozesse über ihren </a:t>
            </a:r>
            <a:r>
              <a:rPr lang="de-DE" altLang="de-DE" dirty="0" smtClean="0"/>
              <a:t>gesamten Lebenszyklus</a:t>
            </a:r>
            <a:r>
              <a:rPr lang="de-DE" altLang="de-DE" dirty="0"/>
              <a:t>. ITIL beinhaltet eine umfassende, </a:t>
            </a:r>
            <a:r>
              <a:rPr lang="de-DE" altLang="de-DE" dirty="0" smtClean="0"/>
              <a:t>konsistente und </a:t>
            </a:r>
            <a:r>
              <a:rPr lang="de-DE" altLang="de-DE" dirty="0"/>
              <a:t>kohärente Best-Practices-Sammlung von </a:t>
            </a:r>
            <a:r>
              <a:rPr lang="de-DE" altLang="de-DE" dirty="0" smtClean="0"/>
              <a:t>IT-Prozessen</a:t>
            </a:r>
          </a:p>
          <a:p>
            <a:r>
              <a:rPr lang="de-DE" altLang="de-DE" dirty="0" smtClean="0"/>
              <a:t>Referenzmodell besteht aus den fünf Teilen </a:t>
            </a:r>
            <a:r>
              <a:rPr lang="de-DE" altLang="de-DE" dirty="0"/>
              <a:t>(Büchern) Service </a:t>
            </a:r>
            <a:r>
              <a:rPr lang="de-DE" altLang="de-DE" dirty="0" err="1"/>
              <a:t>Strategy</a:t>
            </a:r>
            <a:r>
              <a:rPr lang="de-DE" altLang="de-DE" dirty="0"/>
              <a:t>, </a:t>
            </a:r>
            <a:r>
              <a:rPr lang="de-DE" altLang="de-DE" dirty="0" smtClean="0"/>
              <a:t>Service Design, Service Transition, Service Operation, </a:t>
            </a:r>
            <a:r>
              <a:rPr lang="de-DE" altLang="de-DE" dirty="0" err="1" smtClean="0"/>
              <a:t>Continual</a:t>
            </a:r>
            <a:r>
              <a:rPr lang="de-DE" altLang="de-DE" dirty="0" smtClean="0"/>
              <a:t> </a:t>
            </a:r>
            <a:r>
              <a:rPr lang="de-DE" altLang="de-DE" dirty="0"/>
              <a:t>Service </a:t>
            </a:r>
            <a:r>
              <a:rPr lang="de-DE" altLang="de-DE" dirty="0" err="1"/>
              <a:t>Improvement</a:t>
            </a:r>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4776968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dirty="0" smtClean="0"/>
              <a:t>Gliederung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138</a:t>
            </a:fld>
            <a:endParaRPr lang="en-US" dirty="0"/>
          </a:p>
        </p:txBody>
      </p:sp>
      <p:sp>
        <p:nvSpPr>
          <p:cNvPr id="77827" name="Rectangle 5"/>
          <p:cNvSpPr>
            <a:spLocks noGrp="1" noChangeArrowheads="1"/>
          </p:cNvSpPr>
          <p:nvPr>
            <p:ph sz="quarter" idx="12"/>
          </p:nvPr>
        </p:nvSpPr>
        <p:spPr/>
        <p:txBody>
          <a:bodyPr>
            <a:normAutofit fontScale="70000" lnSpcReduction="20000"/>
          </a:bodyPr>
          <a:lstStyle/>
          <a:p>
            <a:pPr marL="0" indent="0">
              <a:buNone/>
            </a:pPr>
            <a:endParaRPr lang="de-DE" altLang="de-DE" dirty="0" smtClean="0"/>
          </a:p>
          <a:p>
            <a:pPr marL="457200" indent="-457200">
              <a:buFont typeface="+mj-lt"/>
              <a:buAutoNum type="arabicPeriod"/>
            </a:pPr>
            <a:r>
              <a:rPr lang="de-DE" altLang="de-DE" dirty="0" smtClean="0"/>
              <a:t>Gegenstand und Ziel</a:t>
            </a:r>
          </a:p>
          <a:p>
            <a:pPr marL="457200" indent="-457200">
              <a:buFont typeface="+mj-lt"/>
              <a:buAutoNum type="arabicPeriod"/>
            </a:pPr>
            <a:r>
              <a:rPr lang="de-DE" altLang="de-DE" dirty="0" smtClean="0"/>
              <a:t>Strukturierungen und Konzeption</a:t>
            </a:r>
          </a:p>
          <a:p>
            <a:pPr marL="457200" indent="-457200">
              <a:buFont typeface="+mj-lt"/>
              <a:buAutoNum type="arabicPeriod"/>
            </a:pPr>
            <a:r>
              <a:rPr lang="de-DE" altLang="de-DE" dirty="0" smtClean="0"/>
              <a:t>Informationsmanagement im Wandel</a:t>
            </a:r>
          </a:p>
          <a:p>
            <a:pPr marL="457200" indent="-457200">
              <a:buFont typeface="+mj-lt"/>
              <a:buAutoNum type="arabicPeriod"/>
            </a:pPr>
            <a:r>
              <a:rPr lang="de-DE" altLang="de-DE" dirty="0" smtClean="0"/>
              <a:t>IT-</a:t>
            </a:r>
            <a:r>
              <a:rPr lang="de-DE" altLang="de-DE" dirty="0" err="1" smtClean="0"/>
              <a:t>Governance</a:t>
            </a:r>
            <a:r>
              <a:rPr lang="de-DE" altLang="de-DE" dirty="0" smtClean="0"/>
              <a:t> und IT-Compliance</a:t>
            </a:r>
          </a:p>
          <a:p>
            <a:pPr marL="457200" indent="-457200">
              <a:buFont typeface="+mj-lt"/>
              <a:buAutoNum type="arabicPeriod"/>
            </a:pPr>
            <a:r>
              <a:rPr lang="de-DE" altLang="de-DE" dirty="0" smtClean="0"/>
              <a:t>IT-Strategie</a:t>
            </a:r>
          </a:p>
          <a:p>
            <a:pPr marL="457200" indent="-457200">
              <a:buFont typeface="+mj-lt"/>
              <a:buAutoNum type="arabicPeriod"/>
            </a:pPr>
            <a:r>
              <a:rPr lang="de-DE" altLang="de-DE" dirty="0" smtClean="0"/>
              <a:t>IT-Prozesse</a:t>
            </a:r>
          </a:p>
          <a:p>
            <a:pPr marL="457200" indent="-457200">
              <a:buFont typeface="+mj-lt"/>
              <a:buAutoNum type="arabicPeriod"/>
            </a:pPr>
            <a:r>
              <a:rPr lang="de-DE" altLang="de-DE" b="1" dirty="0" smtClean="0"/>
              <a:t>IT-Controlling</a:t>
            </a:r>
          </a:p>
          <a:p>
            <a:pPr marL="812800" lvl="1" indent="-457200">
              <a:buFont typeface="+mj-lt"/>
              <a:buAutoNum type="arabicPeriod"/>
            </a:pPr>
            <a:r>
              <a:rPr lang="de-DE" altLang="de-DE" dirty="0"/>
              <a:t>Wert von Informationssystemen</a:t>
            </a:r>
          </a:p>
          <a:p>
            <a:pPr marL="812800" lvl="1" indent="-457200">
              <a:buFont typeface="+mj-lt"/>
              <a:buAutoNum type="arabicPeriod"/>
            </a:pPr>
            <a:r>
              <a:rPr lang="de-DE" altLang="de-DE" dirty="0"/>
              <a:t>Ziele und Aufgaben</a:t>
            </a:r>
          </a:p>
          <a:p>
            <a:pPr marL="812800" lvl="1" indent="-457200">
              <a:buFont typeface="+mj-lt"/>
              <a:buAutoNum type="arabicPeriod"/>
            </a:pPr>
            <a:r>
              <a:rPr lang="de-DE" altLang="de-DE" dirty="0"/>
              <a:t>Methoden und Instrumente</a:t>
            </a:r>
          </a:p>
          <a:p>
            <a:pPr marL="812800" lvl="1" indent="-457200">
              <a:buFont typeface="+mj-lt"/>
              <a:buAutoNum type="arabicPeriod"/>
            </a:pPr>
            <a:r>
              <a:rPr lang="de-DE" altLang="de-DE" dirty="0"/>
              <a:t>Referenzkonzepte: IT-</a:t>
            </a:r>
            <a:r>
              <a:rPr lang="de-DE" altLang="de-DE" dirty="0" err="1"/>
              <a:t>Balanced</a:t>
            </a:r>
            <a:r>
              <a:rPr lang="de-DE" altLang="de-DE" dirty="0"/>
              <a:t> </a:t>
            </a:r>
            <a:r>
              <a:rPr lang="de-DE" altLang="de-DE" dirty="0" err="1"/>
              <a:t>Scorecard</a:t>
            </a:r>
            <a:r>
              <a:rPr lang="de-DE" altLang="de-DE" dirty="0"/>
              <a:t> und </a:t>
            </a:r>
            <a:r>
              <a:rPr lang="de-DE" altLang="de-DE" dirty="0" smtClean="0"/>
              <a:t>COBIT</a:t>
            </a:r>
            <a:endParaRPr lang="de-DE" altLang="de-DE" b="1" dirty="0" smtClean="0"/>
          </a:p>
          <a:p>
            <a:pPr marL="457200" indent="-457200">
              <a:buFont typeface="+mj-lt"/>
              <a:buAutoNum type="arabicPeriod"/>
            </a:pPr>
            <a:r>
              <a:rPr lang="de-DE" altLang="de-DE" dirty="0" smtClean="0"/>
              <a:t>IT-Organisation und IT-Personal</a:t>
            </a:r>
          </a:p>
          <a:p>
            <a:pPr marL="0" indent="0">
              <a:buNone/>
            </a:pPr>
            <a:endParaRPr lang="de-DE" altLang="de-DE" dirty="0" smtClean="0"/>
          </a:p>
          <a:p>
            <a:endParaRPr lang="de-DE" altLang="de-DE" dirty="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3245969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de-DE" altLang="de-DE" dirty="0" smtClean="0"/>
              <a:t>Wert von Informationssystemen</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139</a:t>
            </a:fld>
            <a:endParaRPr lang="en-US" dirty="0"/>
          </a:p>
        </p:txBody>
      </p:sp>
      <p:sp>
        <p:nvSpPr>
          <p:cNvPr id="133123" name="Rectangle 3"/>
          <p:cNvSpPr>
            <a:spLocks noGrp="1" noChangeArrowheads="1"/>
          </p:cNvSpPr>
          <p:nvPr>
            <p:ph sz="quarter" idx="12"/>
          </p:nvPr>
        </p:nvSpPr>
        <p:spPr/>
        <p:txBody>
          <a:bodyPr>
            <a:normAutofit fontScale="92500" lnSpcReduction="20000"/>
          </a:bodyPr>
          <a:lstStyle/>
          <a:p>
            <a:r>
              <a:rPr lang="de-DE" altLang="de-DE" dirty="0"/>
              <a:t>„IT-Controlling ist das Controlling der IT im </a:t>
            </a:r>
            <a:r>
              <a:rPr lang="de-DE" altLang="de-DE" dirty="0" smtClean="0"/>
              <a:t>Unternehmen. Das IT-Controlling soll die Formalziele </a:t>
            </a:r>
            <a:r>
              <a:rPr lang="de-DE" altLang="de-DE" dirty="0"/>
              <a:t>Effizienz und Effektivität sowie die Sachziele </a:t>
            </a:r>
            <a:r>
              <a:rPr lang="de-DE" altLang="de-DE" dirty="0" smtClean="0"/>
              <a:t>Qualität</a:t>
            </a:r>
            <a:r>
              <a:rPr lang="de-DE" altLang="de-DE" dirty="0"/>
              <a:t>, Funktionalität und Termineinhaltung der </a:t>
            </a:r>
            <a:r>
              <a:rPr lang="de-DE" altLang="de-DE" dirty="0" smtClean="0"/>
              <a:t>Informationsverarbeitung sicherstellen. Es wird hierbei nicht </a:t>
            </a:r>
            <a:r>
              <a:rPr lang="de-DE" altLang="de-DE" dirty="0"/>
              <a:t>nur als reine Überwachungsfunktion </a:t>
            </a:r>
            <a:r>
              <a:rPr lang="de-DE" altLang="de-DE" dirty="0" smtClean="0"/>
              <a:t>verstanden, sondern hat eine Koordinationsfunktion für das gesamte Informationsmanagement“ (Krcmar, 2015</a:t>
            </a:r>
            <a:r>
              <a:rPr lang="de-DE" altLang="de-DE" dirty="0"/>
              <a:t>, S. 497).</a:t>
            </a:r>
          </a:p>
          <a:p>
            <a:r>
              <a:rPr lang="de-DE" altLang="de-DE" dirty="0" smtClean="0"/>
              <a:t>Herausforderungen eines Informationssystemprojektes:</a:t>
            </a:r>
          </a:p>
          <a:p>
            <a:pPr lvl="1"/>
            <a:r>
              <a:rPr lang="de-DE" altLang="de-DE" dirty="0" smtClean="0"/>
              <a:t>Bestimmung der Kosten und Nutzen eines Systems, die schwierig zu quantifizieren sind</a:t>
            </a:r>
          </a:p>
          <a:p>
            <a:pPr lvl="1"/>
            <a:r>
              <a:rPr lang="de-DE" altLang="de-DE" dirty="0" smtClean="0"/>
              <a:t>Umgang mit der Komplexität großer Systemprojekte</a:t>
            </a:r>
          </a:p>
          <a:p>
            <a:pPr marL="0" indent="0">
              <a:buNone/>
            </a:pPr>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0867660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dirty="0" smtClean="0"/>
              <a:t>Gliederung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140</a:t>
            </a:fld>
            <a:endParaRPr lang="en-US" dirty="0"/>
          </a:p>
        </p:txBody>
      </p:sp>
      <p:sp>
        <p:nvSpPr>
          <p:cNvPr id="77827" name="Rectangle 5"/>
          <p:cNvSpPr>
            <a:spLocks noGrp="1" noChangeArrowheads="1"/>
          </p:cNvSpPr>
          <p:nvPr>
            <p:ph sz="quarter" idx="12"/>
          </p:nvPr>
        </p:nvSpPr>
        <p:spPr/>
        <p:txBody>
          <a:bodyPr>
            <a:normAutofit fontScale="70000" lnSpcReduction="20000"/>
          </a:bodyPr>
          <a:lstStyle/>
          <a:p>
            <a:pPr marL="0" indent="0">
              <a:buNone/>
            </a:pPr>
            <a:endParaRPr lang="de-DE" altLang="de-DE" dirty="0" smtClean="0"/>
          </a:p>
          <a:p>
            <a:pPr marL="457200" indent="-457200">
              <a:buFont typeface="+mj-lt"/>
              <a:buAutoNum type="arabicPeriod"/>
            </a:pPr>
            <a:r>
              <a:rPr lang="de-DE" altLang="de-DE" dirty="0" smtClean="0"/>
              <a:t>Gegenstand und Ziel</a:t>
            </a:r>
          </a:p>
          <a:p>
            <a:pPr marL="457200" indent="-457200">
              <a:buFont typeface="+mj-lt"/>
              <a:buAutoNum type="arabicPeriod"/>
            </a:pPr>
            <a:r>
              <a:rPr lang="de-DE" altLang="de-DE" dirty="0" smtClean="0"/>
              <a:t>Strukturierungen und Konzeption</a:t>
            </a:r>
          </a:p>
          <a:p>
            <a:pPr marL="457200" indent="-457200">
              <a:buFont typeface="+mj-lt"/>
              <a:buAutoNum type="arabicPeriod"/>
            </a:pPr>
            <a:r>
              <a:rPr lang="de-DE" altLang="de-DE" dirty="0" smtClean="0"/>
              <a:t>Informationsmanagement im Wandel</a:t>
            </a:r>
          </a:p>
          <a:p>
            <a:pPr marL="457200" indent="-457200">
              <a:buFont typeface="+mj-lt"/>
              <a:buAutoNum type="arabicPeriod"/>
            </a:pPr>
            <a:r>
              <a:rPr lang="de-DE" altLang="de-DE" dirty="0" smtClean="0"/>
              <a:t>IT-</a:t>
            </a:r>
            <a:r>
              <a:rPr lang="de-DE" altLang="de-DE" dirty="0" err="1" smtClean="0"/>
              <a:t>Governance</a:t>
            </a:r>
            <a:r>
              <a:rPr lang="de-DE" altLang="de-DE" dirty="0" smtClean="0"/>
              <a:t> und IT-Compliance</a:t>
            </a:r>
          </a:p>
          <a:p>
            <a:pPr marL="457200" indent="-457200">
              <a:buFont typeface="+mj-lt"/>
              <a:buAutoNum type="arabicPeriod"/>
            </a:pPr>
            <a:r>
              <a:rPr lang="de-DE" altLang="de-DE" dirty="0" smtClean="0"/>
              <a:t>IT-Strategie</a:t>
            </a:r>
          </a:p>
          <a:p>
            <a:pPr marL="457200" indent="-457200">
              <a:buFont typeface="+mj-lt"/>
              <a:buAutoNum type="arabicPeriod"/>
            </a:pPr>
            <a:r>
              <a:rPr lang="de-DE" altLang="de-DE" dirty="0" smtClean="0"/>
              <a:t>IT-Prozesse</a:t>
            </a:r>
          </a:p>
          <a:p>
            <a:pPr marL="457200" indent="-457200">
              <a:buFont typeface="+mj-lt"/>
              <a:buAutoNum type="arabicPeriod"/>
            </a:pPr>
            <a:r>
              <a:rPr lang="de-DE" altLang="de-DE" b="1" dirty="0" smtClean="0"/>
              <a:t>IT-Controlling</a:t>
            </a:r>
          </a:p>
          <a:p>
            <a:pPr marL="812800" lvl="1" indent="-457200">
              <a:buFont typeface="+mj-lt"/>
              <a:buAutoNum type="arabicPeriod"/>
            </a:pPr>
            <a:r>
              <a:rPr lang="de-DE" altLang="de-DE" b="1" dirty="0"/>
              <a:t>Wert von Informationssystemen</a:t>
            </a:r>
          </a:p>
          <a:p>
            <a:pPr marL="812800" lvl="1" indent="-457200">
              <a:buFont typeface="+mj-lt"/>
              <a:buAutoNum type="arabicPeriod"/>
            </a:pPr>
            <a:r>
              <a:rPr lang="de-DE" altLang="de-DE" dirty="0"/>
              <a:t>Ziele und Aufgaben</a:t>
            </a:r>
          </a:p>
          <a:p>
            <a:pPr marL="812800" lvl="1" indent="-457200">
              <a:buFont typeface="+mj-lt"/>
              <a:buAutoNum type="arabicPeriod"/>
            </a:pPr>
            <a:r>
              <a:rPr lang="de-DE" altLang="de-DE" dirty="0"/>
              <a:t>Methoden und Instrumente</a:t>
            </a:r>
          </a:p>
          <a:p>
            <a:pPr marL="812800" lvl="1" indent="-457200">
              <a:buFont typeface="+mj-lt"/>
              <a:buAutoNum type="arabicPeriod"/>
            </a:pPr>
            <a:r>
              <a:rPr lang="de-DE" altLang="de-DE" dirty="0"/>
              <a:t>Referenzkonzepte: IT-</a:t>
            </a:r>
            <a:r>
              <a:rPr lang="de-DE" altLang="de-DE" dirty="0" err="1"/>
              <a:t>Balanced</a:t>
            </a:r>
            <a:r>
              <a:rPr lang="de-DE" altLang="de-DE" dirty="0"/>
              <a:t> </a:t>
            </a:r>
            <a:r>
              <a:rPr lang="de-DE" altLang="de-DE" dirty="0" err="1"/>
              <a:t>Scorecard</a:t>
            </a:r>
            <a:r>
              <a:rPr lang="de-DE" altLang="de-DE" dirty="0"/>
              <a:t> und </a:t>
            </a:r>
            <a:r>
              <a:rPr lang="de-DE" altLang="de-DE" dirty="0" smtClean="0"/>
              <a:t>COBIT</a:t>
            </a:r>
            <a:endParaRPr lang="de-DE" altLang="de-DE" b="1" dirty="0" smtClean="0"/>
          </a:p>
          <a:p>
            <a:pPr marL="457200" indent="-457200">
              <a:buFont typeface="+mj-lt"/>
              <a:buAutoNum type="arabicPeriod"/>
            </a:pPr>
            <a:r>
              <a:rPr lang="de-DE" altLang="de-DE" dirty="0" smtClean="0"/>
              <a:t>IT-Organisation und IT-Personal</a:t>
            </a:r>
          </a:p>
          <a:p>
            <a:pPr marL="0" indent="0">
              <a:buNone/>
            </a:pPr>
            <a:endParaRPr lang="de-DE" altLang="de-DE" dirty="0" smtClean="0"/>
          </a:p>
          <a:p>
            <a:endParaRPr lang="de-DE" altLang="de-DE" dirty="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8524168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Wert von Informationssystemen</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141</a:t>
            </a:fld>
            <a:endParaRPr lang="en-US" dirty="0"/>
          </a:p>
        </p:txBody>
      </p:sp>
      <p:sp>
        <p:nvSpPr>
          <p:cNvPr id="4" name="Inhaltsplatzhalter 3"/>
          <p:cNvSpPr>
            <a:spLocks noGrp="1"/>
          </p:cNvSpPr>
          <p:nvPr>
            <p:ph sz="quarter" idx="12"/>
          </p:nvPr>
        </p:nvSpPr>
        <p:spPr/>
        <p:txBody>
          <a:bodyPr>
            <a:normAutofit/>
          </a:bodyPr>
          <a:lstStyle/>
          <a:p>
            <a:r>
              <a:rPr lang="de-DE" dirty="0" smtClean="0"/>
              <a:t>zwei Arten von Investitionen in Informationssysteme</a:t>
            </a:r>
          </a:p>
          <a:p>
            <a:pPr lvl="1"/>
            <a:r>
              <a:rPr lang="de-DE" dirty="0" smtClean="0"/>
              <a:t>Investitionen in IT-Projekte</a:t>
            </a:r>
            <a:endParaRPr lang="de-DE" dirty="0"/>
          </a:p>
          <a:p>
            <a:pPr lvl="1"/>
            <a:r>
              <a:rPr lang="de-DE" dirty="0"/>
              <a:t>Investitionen </a:t>
            </a:r>
            <a:r>
              <a:rPr lang="de-DE" dirty="0" smtClean="0"/>
              <a:t>in IT-Infrastruktur</a:t>
            </a:r>
          </a:p>
          <a:p>
            <a:r>
              <a:rPr lang="de-DE" dirty="0" smtClean="0"/>
              <a:t>IT-Investitionen können hauptsächlich </a:t>
            </a:r>
            <a:r>
              <a:rPr lang="de-DE" dirty="0"/>
              <a:t>auf zwei Arten Wert für ein </a:t>
            </a:r>
            <a:r>
              <a:rPr lang="de-DE" dirty="0" smtClean="0"/>
              <a:t>Unternehmen erbringen</a:t>
            </a:r>
          </a:p>
          <a:p>
            <a:pPr lvl="1"/>
            <a:r>
              <a:rPr lang="de-DE" dirty="0" smtClean="0"/>
              <a:t>Optimierung vorhandener </a:t>
            </a:r>
            <a:r>
              <a:rPr lang="de-DE" dirty="0"/>
              <a:t>Geschäftsprozesse oder die </a:t>
            </a:r>
            <a:r>
              <a:rPr lang="de-DE" dirty="0" smtClean="0"/>
              <a:t>Erstellung neuer Geschäftsprozesse</a:t>
            </a:r>
          </a:p>
          <a:p>
            <a:pPr lvl="1"/>
            <a:r>
              <a:rPr lang="de-DE" dirty="0" smtClean="0"/>
              <a:t>Verbesserungen </a:t>
            </a:r>
            <a:r>
              <a:rPr lang="de-DE" dirty="0"/>
              <a:t>der </a:t>
            </a:r>
            <a:r>
              <a:rPr lang="de-DE" dirty="0" smtClean="0"/>
              <a:t>Entscheidungen </a:t>
            </a:r>
            <a:r>
              <a:rPr lang="de-DE" dirty="0"/>
              <a:t>des Managements bei, indem sie </a:t>
            </a:r>
            <a:r>
              <a:rPr lang="de-DE" dirty="0" smtClean="0"/>
              <a:t>die Entscheidungsfindung </a:t>
            </a:r>
            <a:r>
              <a:rPr lang="de-DE" dirty="0"/>
              <a:t>beschleunigen und die </a:t>
            </a:r>
            <a:r>
              <a:rPr lang="de-DE" dirty="0" smtClean="0"/>
              <a:t>Genauigkeit </a:t>
            </a:r>
            <a:r>
              <a:rPr lang="de-DE" dirty="0"/>
              <a:t>der Entscheidungen erhöhen</a:t>
            </a:r>
            <a:endParaRPr lang="de-DE" dirty="0" smtClean="0"/>
          </a:p>
        </p:txBody>
      </p:sp>
      <p:sp>
        <p:nvSpPr>
          <p:cNvPr id="5" name="Untertitel 4"/>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953187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Bewertungsprobleme des IT-Einsatzes</a:t>
            </a:r>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142</a:t>
            </a:fld>
            <a:endParaRPr lang="en-US" dirty="0"/>
          </a:p>
        </p:txBody>
      </p:sp>
      <p:sp>
        <p:nvSpPr>
          <p:cNvPr id="4" name="Inhaltsplatzhalter 3"/>
          <p:cNvSpPr>
            <a:spLocks noGrp="1"/>
          </p:cNvSpPr>
          <p:nvPr>
            <p:ph sz="quarter" idx="12"/>
          </p:nvPr>
        </p:nvSpPr>
        <p:spPr/>
        <p:txBody>
          <a:bodyPr>
            <a:normAutofit lnSpcReduction="10000"/>
          </a:bodyPr>
          <a:lstStyle/>
          <a:p>
            <a:r>
              <a:rPr lang="de-DE" dirty="0" smtClean="0"/>
              <a:t>Zunächst negative Studienergebnisse hinsichtlich der erwarteten Produktivitätssteigerungen durch IT-Investitionen wurden unter dem Begriff Produktivitätsparadoxon zusammengefasst</a:t>
            </a:r>
          </a:p>
          <a:p>
            <a:r>
              <a:rPr lang="de-DE" dirty="0"/>
              <a:t>Produktivität bezieht sich auf die Menge bzw. </a:t>
            </a:r>
            <a:r>
              <a:rPr lang="de-DE" dirty="0" smtClean="0"/>
              <a:t>die Einheiten an Kapital und Arbeit (</a:t>
            </a:r>
            <a:r>
              <a:rPr lang="de-DE" dirty="0"/>
              <a:t>Inputs</a:t>
            </a:r>
            <a:r>
              <a:rPr lang="de-DE" dirty="0" smtClean="0"/>
              <a:t>), die erforderlich </a:t>
            </a:r>
            <a:r>
              <a:rPr lang="de-DE" dirty="0"/>
              <a:t>sind, um eine </a:t>
            </a:r>
            <a:r>
              <a:rPr lang="de-DE" dirty="0" err="1"/>
              <a:t>Outputeinheit</a:t>
            </a:r>
            <a:r>
              <a:rPr lang="de-DE" dirty="0"/>
              <a:t> zu </a:t>
            </a:r>
            <a:r>
              <a:rPr lang="de-DE" dirty="0" smtClean="0"/>
              <a:t>erzeugen</a:t>
            </a:r>
          </a:p>
          <a:p>
            <a:r>
              <a:rPr lang="de-DE" dirty="0"/>
              <a:t>IT hat schließlich jedoch nachweisbar die </a:t>
            </a:r>
            <a:r>
              <a:rPr lang="de-DE" dirty="0" smtClean="0"/>
              <a:t>Produktivität in der Produktion erhöht, insbesondere im Hinblick auf die Herstellung von IT-Produkten, ebenso </a:t>
            </a:r>
            <a:r>
              <a:rPr lang="de-DE" dirty="0"/>
              <a:t>wie im Einzelhandel</a:t>
            </a:r>
          </a:p>
        </p:txBody>
      </p:sp>
      <p:sp>
        <p:nvSpPr>
          <p:cNvPr id="5" name="Untertitel 4"/>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808256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de-DE" altLang="de-DE" dirty="0" smtClean="0"/>
              <a:t>Produktivitätsparadoxon </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143</a:t>
            </a:fld>
            <a:endParaRPr lang="en-US" dirty="0"/>
          </a:p>
        </p:txBody>
      </p:sp>
      <p:sp>
        <p:nvSpPr>
          <p:cNvPr id="134147" name="Rectangle 3"/>
          <p:cNvSpPr>
            <a:spLocks noGrp="1" noChangeArrowheads="1"/>
          </p:cNvSpPr>
          <p:nvPr>
            <p:ph sz="quarter" idx="12"/>
          </p:nvPr>
        </p:nvSpPr>
        <p:spPr/>
        <p:txBody>
          <a:bodyPr/>
          <a:lstStyle/>
          <a:p>
            <a:r>
              <a:rPr lang="de-DE" altLang="de-DE" dirty="0" smtClean="0"/>
              <a:t>„Paradoxe“ Studienergebnisse, die keinen positiven Zusammenhang zwischen IT-Investitionen und Produktivitätssteigerungen nachweisen konnten.</a:t>
            </a:r>
          </a:p>
          <a:p>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6948651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dirty="0" smtClean="0"/>
              <a:t>Gliederung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144</a:t>
            </a:fld>
            <a:endParaRPr lang="en-US" dirty="0"/>
          </a:p>
        </p:txBody>
      </p:sp>
      <p:sp>
        <p:nvSpPr>
          <p:cNvPr id="77827" name="Rectangle 5"/>
          <p:cNvSpPr>
            <a:spLocks noGrp="1" noChangeArrowheads="1"/>
          </p:cNvSpPr>
          <p:nvPr>
            <p:ph sz="quarter" idx="12"/>
          </p:nvPr>
        </p:nvSpPr>
        <p:spPr/>
        <p:txBody>
          <a:bodyPr>
            <a:normAutofit fontScale="70000" lnSpcReduction="20000"/>
          </a:bodyPr>
          <a:lstStyle/>
          <a:p>
            <a:pPr marL="0" indent="0">
              <a:buNone/>
            </a:pPr>
            <a:endParaRPr lang="de-DE" altLang="de-DE" dirty="0" smtClean="0"/>
          </a:p>
          <a:p>
            <a:pPr marL="457200" indent="-457200">
              <a:buFont typeface="+mj-lt"/>
              <a:buAutoNum type="arabicPeriod"/>
            </a:pPr>
            <a:r>
              <a:rPr lang="de-DE" altLang="de-DE" dirty="0" smtClean="0"/>
              <a:t>Gegenstand und Ziel</a:t>
            </a:r>
          </a:p>
          <a:p>
            <a:pPr marL="457200" indent="-457200">
              <a:buFont typeface="+mj-lt"/>
              <a:buAutoNum type="arabicPeriod"/>
            </a:pPr>
            <a:r>
              <a:rPr lang="de-DE" altLang="de-DE" dirty="0" smtClean="0"/>
              <a:t>Strukturierungen und Konzeption</a:t>
            </a:r>
          </a:p>
          <a:p>
            <a:pPr marL="457200" indent="-457200">
              <a:buFont typeface="+mj-lt"/>
              <a:buAutoNum type="arabicPeriod"/>
            </a:pPr>
            <a:r>
              <a:rPr lang="de-DE" altLang="de-DE" dirty="0" smtClean="0"/>
              <a:t>Informationsmanagement im Wandel</a:t>
            </a:r>
          </a:p>
          <a:p>
            <a:pPr marL="457200" indent="-457200">
              <a:buFont typeface="+mj-lt"/>
              <a:buAutoNum type="arabicPeriod"/>
            </a:pPr>
            <a:r>
              <a:rPr lang="de-DE" altLang="de-DE" dirty="0" smtClean="0"/>
              <a:t>IT-</a:t>
            </a:r>
            <a:r>
              <a:rPr lang="de-DE" altLang="de-DE" dirty="0" err="1" smtClean="0"/>
              <a:t>Governance</a:t>
            </a:r>
            <a:r>
              <a:rPr lang="de-DE" altLang="de-DE" dirty="0" smtClean="0"/>
              <a:t> und IT-Compliance</a:t>
            </a:r>
          </a:p>
          <a:p>
            <a:pPr marL="457200" indent="-457200">
              <a:buFont typeface="+mj-lt"/>
              <a:buAutoNum type="arabicPeriod"/>
            </a:pPr>
            <a:r>
              <a:rPr lang="de-DE" altLang="de-DE" dirty="0" smtClean="0"/>
              <a:t>IT-Strategie</a:t>
            </a:r>
          </a:p>
          <a:p>
            <a:pPr marL="457200" indent="-457200">
              <a:buFont typeface="+mj-lt"/>
              <a:buAutoNum type="arabicPeriod"/>
            </a:pPr>
            <a:r>
              <a:rPr lang="de-DE" altLang="de-DE" dirty="0" smtClean="0"/>
              <a:t>IT-Prozesse</a:t>
            </a:r>
          </a:p>
          <a:p>
            <a:pPr marL="457200" indent="-457200">
              <a:buFont typeface="+mj-lt"/>
              <a:buAutoNum type="arabicPeriod"/>
            </a:pPr>
            <a:r>
              <a:rPr lang="de-DE" altLang="de-DE" b="1" dirty="0" smtClean="0"/>
              <a:t>IT-Controlling</a:t>
            </a:r>
          </a:p>
          <a:p>
            <a:pPr marL="812800" lvl="1" indent="-457200">
              <a:buFont typeface="+mj-lt"/>
              <a:buAutoNum type="arabicPeriod"/>
            </a:pPr>
            <a:r>
              <a:rPr lang="de-DE" altLang="de-DE" dirty="0"/>
              <a:t>Wert von Informationssystemen</a:t>
            </a:r>
          </a:p>
          <a:p>
            <a:pPr marL="812800" lvl="1" indent="-457200">
              <a:buFont typeface="+mj-lt"/>
              <a:buAutoNum type="arabicPeriod"/>
            </a:pPr>
            <a:r>
              <a:rPr lang="de-DE" altLang="de-DE" b="1" dirty="0"/>
              <a:t>Ziele und Aufgaben</a:t>
            </a:r>
          </a:p>
          <a:p>
            <a:pPr marL="812800" lvl="1" indent="-457200">
              <a:buFont typeface="+mj-lt"/>
              <a:buAutoNum type="arabicPeriod"/>
            </a:pPr>
            <a:r>
              <a:rPr lang="de-DE" altLang="de-DE" dirty="0"/>
              <a:t>Methoden und Instrumente</a:t>
            </a:r>
          </a:p>
          <a:p>
            <a:pPr marL="812800" lvl="1" indent="-457200">
              <a:buFont typeface="+mj-lt"/>
              <a:buAutoNum type="arabicPeriod"/>
            </a:pPr>
            <a:r>
              <a:rPr lang="de-DE" altLang="de-DE" dirty="0"/>
              <a:t>Referenzkonzepte: IT-</a:t>
            </a:r>
            <a:r>
              <a:rPr lang="de-DE" altLang="de-DE" dirty="0" err="1"/>
              <a:t>Balanced</a:t>
            </a:r>
            <a:r>
              <a:rPr lang="de-DE" altLang="de-DE" dirty="0"/>
              <a:t> </a:t>
            </a:r>
            <a:r>
              <a:rPr lang="de-DE" altLang="de-DE" dirty="0" err="1"/>
              <a:t>Scorecard</a:t>
            </a:r>
            <a:r>
              <a:rPr lang="de-DE" altLang="de-DE" dirty="0"/>
              <a:t> und </a:t>
            </a:r>
            <a:r>
              <a:rPr lang="de-DE" altLang="de-DE" dirty="0" smtClean="0"/>
              <a:t>COBIT</a:t>
            </a:r>
            <a:endParaRPr lang="de-DE" altLang="de-DE" b="1" dirty="0" smtClean="0"/>
          </a:p>
          <a:p>
            <a:pPr marL="457200" indent="-457200">
              <a:buFont typeface="+mj-lt"/>
              <a:buAutoNum type="arabicPeriod"/>
            </a:pPr>
            <a:r>
              <a:rPr lang="de-DE" altLang="de-DE" dirty="0" smtClean="0"/>
              <a:t>IT-Organisation und IT-Personal</a:t>
            </a:r>
          </a:p>
          <a:p>
            <a:pPr marL="0" indent="0">
              <a:buNone/>
            </a:pPr>
            <a:endParaRPr lang="de-DE" altLang="de-DE" dirty="0" smtClean="0"/>
          </a:p>
          <a:p>
            <a:endParaRPr lang="de-DE" altLang="de-DE" dirty="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6856751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de-DE" altLang="de-DE" dirty="0" smtClean="0"/>
              <a:t>Ziele und Aufgaben</a:t>
            </a:r>
            <a:br>
              <a:rPr lang="de-DE" altLang="de-DE" dirty="0" smtClean="0"/>
            </a:br>
            <a:r>
              <a:rPr lang="de-DE" altLang="de-DE" dirty="0" smtClean="0"/>
              <a:t/>
            </a:r>
            <a:br>
              <a:rPr lang="de-DE" altLang="de-DE" dirty="0" smtClean="0"/>
            </a:br>
            <a:r>
              <a:rPr lang="de-DE" altLang="de-DE" dirty="0" smtClean="0"/>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145</a:t>
            </a:fld>
            <a:endParaRPr lang="en-US" dirty="0"/>
          </a:p>
        </p:txBody>
      </p:sp>
      <p:sp>
        <p:nvSpPr>
          <p:cNvPr id="135171" name="Rectangle 3"/>
          <p:cNvSpPr>
            <a:spLocks noGrp="1" noChangeArrowheads="1"/>
          </p:cNvSpPr>
          <p:nvPr>
            <p:ph sz="quarter" idx="12"/>
          </p:nvPr>
        </p:nvSpPr>
        <p:spPr/>
        <p:txBody>
          <a:bodyPr/>
          <a:lstStyle/>
          <a:p>
            <a:r>
              <a:rPr lang="de-DE" altLang="de-DE" dirty="0" smtClean="0"/>
              <a:t>Objekte des IT-Controllings:</a:t>
            </a:r>
          </a:p>
          <a:p>
            <a:pPr lvl="1"/>
            <a:r>
              <a:rPr lang="de-DE" altLang="de-DE" dirty="0" smtClean="0"/>
              <a:t>das IT-(Anwendungssystem-)Portfolio in Gegenwart und Zukunft,</a:t>
            </a:r>
          </a:p>
          <a:p>
            <a:pPr lvl="1"/>
            <a:r>
              <a:rPr lang="de-DE" altLang="de-DE" dirty="0" smtClean="0"/>
              <a:t>IT-Projekte,</a:t>
            </a:r>
          </a:p>
          <a:p>
            <a:pPr lvl="1"/>
            <a:r>
              <a:rPr lang="de-DE" altLang="de-DE" dirty="0" smtClean="0"/>
              <a:t>IT-Produkte und die</a:t>
            </a:r>
          </a:p>
          <a:p>
            <a:pPr lvl="1"/>
            <a:r>
              <a:rPr lang="de-DE" altLang="de-DE" dirty="0" smtClean="0"/>
              <a:t>IT-Infrastruktur (einschließlich laufender Betrieb und IT-bezogene Prozesse).</a:t>
            </a:r>
          </a:p>
          <a:p>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844216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de-DE" altLang="de-DE" dirty="0" smtClean="0"/>
              <a:t>IT-Strategie</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101</a:t>
            </a:fld>
            <a:endParaRPr lang="en-US" dirty="0"/>
          </a:p>
        </p:txBody>
      </p:sp>
      <p:sp>
        <p:nvSpPr>
          <p:cNvPr id="104451" name="Rectangle 3"/>
          <p:cNvSpPr>
            <a:spLocks noGrp="1" noChangeArrowheads="1"/>
          </p:cNvSpPr>
          <p:nvPr>
            <p:ph sz="quarter" idx="12"/>
          </p:nvPr>
        </p:nvSpPr>
        <p:spPr/>
        <p:txBody>
          <a:bodyPr/>
          <a:lstStyle/>
          <a:p>
            <a:r>
              <a:rPr lang="de-DE" altLang="de-DE" smtClean="0"/>
              <a:t>Die IT-Strategie eines Unternehmens widmet sich der Steigerung der Wirtschaftlichkeit und Verbesserung der Wettbewerbsposition durch den Einsatz von IT.</a:t>
            </a:r>
          </a:p>
          <a:p>
            <a:endParaRPr lang="de-DE" altLang="de-DE" smtClean="0"/>
          </a:p>
          <a:p>
            <a:endParaRPr lang="de-DE" altLang="de-DE" smtClean="0"/>
          </a:p>
          <a:p>
            <a:endParaRPr lang="de-DE" altLang="de-DE" smtClean="0"/>
          </a:p>
          <a:p>
            <a:endParaRPr lang="de-DE" altLang="de-DE" smtClean="0"/>
          </a:p>
          <a:p>
            <a:endParaRPr lang="de-DE" altLang="de-DE"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1402326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de-DE" altLang="de-DE" dirty="0" smtClean="0"/>
              <a:t>Nützliche Werkzeuge des IT-Controllers</a:t>
            </a:r>
            <a:br>
              <a:rPr lang="de-DE" altLang="de-DE" dirty="0" smtClean="0"/>
            </a:br>
            <a:r>
              <a:rPr lang="de-DE" altLang="de-DE" dirty="0" smtClean="0"/>
              <a:t/>
            </a:r>
            <a:br>
              <a:rPr lang="de-DE" altLang="de-DE" dirty="0" smtClean="0"/>
            </a:br>
            <a:r>
              <a:rPr lang="de-DE" altLang="de-DE" dirty="0" smtClean="0"/>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146</a:t>
            </a:fld>
            <a:endParaRPr lang="en-US" dirty="0"/>
          </a:p>
        </p:txBody>
      </p:sp>
      <p:sp>
        <p:nvSpPr>
          <p:cNvPr id="136195" name="Rectangle 3"/>
          <p:cNvSpPr>
            <a:spLocks noGrp="1" noChangeArrowheads="1"/>
          </p:cNvSpPr>
          <p:nvPr>
            <p:ph sz="quarter" idx="12"/>
          </p:nvPr>
        </p:nvSpPr>
        <p:spPr/>
        <p:txBody>
          <a:bodyPr>
            <a:normAutofit fontScale="92500"/>
          </a:bodyPr>
          <a:lstStyle/>
          <a:p>
            <a:r>
              <a:rPr lang="de-DE" altLang="de-DE" dirty="0" smtClean="0"/>
              <a:t>Strategisches IT-Controlling (Steigerung der Effektivität)</a:t>
            </a:r>
          </a:p>
          <a:p>
            <a:pPr lvl="1"/>
            <a:r>
              <a:rPr lang="de-DE" altLang="de-DE" dirty="0" smtClean="0"/>
              <a:t>Strategische Planungs- und Priorisierungshilfen (</a:t>
            </a:r>
            <a:r>
              <a:rPr lang="de-DE" altLang="de-DE" dirty="0"/>
              <a:t>Produkt-</a:t>
            </a:r>
            <a:r>
              <a:rPr lang="de-DE" altLang="de-DE" dirty="0" smtClean="0"/>
              <a:t>/ </a:t>
            </a:r>
            <a:r>
              <a:rPr lang="de-DE" altLang="de-DE" dirty="0" err="1" smtClean="0"/>
              <a:t>Diensleistungsportfoliodarstellungen</a:t>
            </a:r>
            <a:r>
              <a:rPr lang="de-DE" altLang="de-DE" dirty="0" smtClean="0"/>
              <a:t>, Lebenszykluskonzepte, Informationssystemplan, Referenzmodelle</a:t>
            </a:r>
            <a:r>
              <a:rPr lang="de-DE" altLang="de-DE" dirty="0"/>
              <a:t>, Standards)</a:t>
            </a:r>
          </a:p>
          <a:p>
            <a:pPr lvl="1"/>
            <a:r>
              <a:rPr lang="de-DE" altLang="de-DE" dirty="0" smtClean="0"/>
              <a:t>IT-</a:t>
            </a:r>
            <a:r>
              <a:rPr lang="de-DE" altLang="de-DE" dirty="0" err="1" smtClean="0"/>
              <a:t>Balanced</a:t>
            </a:r>
            <a:r>
              <a:rPr lang="de-DE" altLang="de-DE" dirty="0" smtClean="0"/>
              <a:t>-</a:t>
            </a:r>
            <a:r>
              <a:rPr lang="de-DE" altLang="de-DE" dirty="0" err="1" smtClean="0"/>
              <a:t>Scorecard</a:t>
            </a:r>
            <a:r>
              <a:rPr lang="de-DE" altLang="de-DE" dirty="0" smtClean="0"/>
              <a:t> </a:t>
            </a:r>
            <a:r>
              <a:rPr lang="de-DE" altLang="de-DE" dirty="0"/>
              <a:t>(strategische Kennzahlen)</a:t>
            </a:r>
          </a:p>
          <a:p>
            <a:pPr lvl="1"/>
            <a:r>
              <a:rPr lang="de-DE" altLang="de-DE" dirty="0" smtClean="0"/>
              <a:t>IT-Portfoliomanagement </a:t>
            </a:r>
            <a:r>
              <a:rPr lang="de-DE" altLang="de-DE" dirty="0"/>
              <a:t>(Bewertung, Auswahl </a:t>
            </a:r>
            <a:r>
              <a:rPr lang="de-DE" altLang="de-DE" dirty="0" smtClean="0"/>
              <a:t>und Steuerung von Neu- oder Wartungsprojekten, Sicherheitsprojekten)</a:t>
            </a:r>
          </a:p>
          <a:p>
            <a:pPr lvl="1"/>
            <a:r>
              <a:rPr lang="de-DE" altLang="de-DE" dirty="0" smtClean="0"/>
              <a:t>IT-Standardisierung </a:t>
            </a:r>
            <a:r>
              <a:rPr lang="de-DE" altLang="de-DE" dirty="0"/>
              <a:t>und Konsolidierung (</a:t>
            </a:r>
            <a:r>
              <a:rPr lang="de-DE" altLang="de-DE" dirty="0" smtClean="0"/>
              <a:t>Unterstützung </a:t>
            </a:r>
            <a:r>
              <a:rPr lang="de-DE" altLang="de-DE" dirty="0"/>
              <a:t>des IT-Managements bei Festlegung </a:t>
            </a:r>
            <a:r>
              <a:rPr lang="de-DE" altLang="de-DE" dirty="0" smtClean="0"/>
              <a:t>und Durchsetzung von Standards bezüglich Hardware</a:t>
            </a:r>
            <a:r>
              <a:rPr lang="de-DE" altLang="de-DE" dirty="0"/>
              <a:t>, Software und Services)</a:t>
            </a:r>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7433546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de-DE" altLang="de-DE" dirty="0" smtClean="0"/>
              <a:t>Nützliche Werkzeuge des IT-Controllers</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147</a:t>
            </a:fld>
            <a:endParaRPr lang="en-US" dirty="0"/>
          </a:p>
        </p:txBody>
      </p:sp>
      <p:sp>
        <p:nvSpPr>
          <p:cNvPr id="136195" name="Rectangle 3"/>
          <p:cNvSpPr>
            <a:spLocks noGrp="1" noChangeArrowheads="1"/>
          </p:cNvSpPr>
          <p:nvPr>
            <p:ph sz="quarter" idx="12"/>
          </p:nvPr>
        </p:nvSpPr>
        <p:spPr/>
        <p:txBody>
          <a:bodyPr>
            <a:normAutofit lnSpcReduction="10000"/>
          </a:bodyPr>
          <a:lstStyle/>
          <a:p>
            <a:r>
              <a:rPr lang="de-DE" altLang="de-DE" dirty="0"/>
              <a:t>Operatives </a:t>
            </a:r>
            <a:r>
              <a:rPr lang="de-DE" altLang="de-DE" dirty="0" smtClean="0"/>
              <a:t>IT-Controlling (Steigerung der Effizienz)</a:t>
            </a:r>
          </a:p>
          <a:p>
            <a:pPr lvl="1"/>
            <a:r>
              <a:rPr lang="de-DE" altLang="de-DE" dirty="0"/>
              <a:t>IT-Kosten- und Leistungsrechnung (Kostenarten-</a:t>
            </a:r>
            <a:r>
              <a:rPr lang="de-DE" altLang="de-DE" dirty="0" smtClean="0"/>
              <a:t>, Kostenstellen- und Kostenträgerrechnung; Deckungsbeitragsrechnung; Investitionsrechnung; Wirtschaftlichkeitsanalysen; Projektkalkulationen; Abweichungsanalysen</a:t>
            </a:r>
            <a:r>
              <a:rPr lang="de-DE" altLang="de-DE" dirty="0"/>
              <a:t>; Soll-Ist-Vergleiche</a:t>
            </a:r>
            <a:r>
              <a:rPr lang="de-DE" altLang="de-DE" dirty="0" smtClean="0"/>
              <a:t>)</a:t>
            </a:r>
            <a:endParaRPr lang="de-DE" altLang="de-DE" dirty="0"/>
          </a:p>
          <a:p>
            <a:pPr lvl="1"/>
            <a:r>
              <a:rPr lang="de-DE" altLang="de-DE" dirty="0" smtClean="0"/>
              <a:t>IT-Berichtswesen </a:t>
            </a:r>
            <a:r>
              <a:rPr lang="de-DE" altLang="de-DE" dirty="0"/>
              <a:t>und Kennzahlen (jeweils </a:t>
            </a:r>
            <a:r>
              <a:rPr lang="de-DE" altLang="de-DE" dirty="0" smtClean="0"/>
              <a:t>angepasst </a:t>
            </a:r>
            <a:r>
              <a:rPr lang="de-DE" altLang="de-DE" dirty="0"/>
              <a:t>auf die Objekte des IT-Controllings</a:t>
            </a:r>
            <a:r>
              <a:rPr lang="de-DE" altLang="de-DE" dirty="0" smtClean="0"/>
              <a:t>)</a:t>
            </a:r>
            <a:endParaRPr lang="de-DE" altLang="de-DE" dirty="0"/>
          </a:p>
          <a:p>
            <a:pPr lvl="1"/>
            <a:r>
              <a:rPr lang="de-DE" altLang="de-DE" dirty="0" smtClean="0"/>
              <a:t>Geschäftspartnermanagement (Vertragsmanagement bezogen auf IT-Dienstleistungen und Softwarelizenzen, IT-Beratermanagement und -Benchmarking, Service-Level-Agreements (</a:t>
            </a:r>
            <a:r>
              <a:rPr lang="de-DE" altLang="de-DE" dirty="0"/>
              <a:t>SLA</a:t>
            </a:r>
            <a:r>
              <a:rPr lang="de-DE" altLang="de-DE" dirty="0" smtClean="0"/>
              <a:t>); Target </a:t>
            </a:r>
            <a:r>
              <a:rPr lang="de-DE" altLang="de-DE" dirty="0" err="1" smtClean="0"/>
              <a:t>Costing</a:t>
            </a:r>
            <a:r>
              <a:rPr lang="de-DE" altLang="de-DE" dirty="0" smtClean="0"/>
              <a:t>)</a:t>
            </a:r>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2537082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Nützliche Werkzeuge des </a:t>
            </a:r>
            <a:r>
              <a:rPr lang="de-DE" altLang="de-DE" dirty="0" smtClean="0"/>
              <a:t>IT-Controllers</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148</a:t>
            </a:fld>
            <a:endParaRPr lang="en-US" dirty="0"/>
          </a:p>
        </p:txBody>
      </p:sp>
      <p:sp>
        <p:nvSpPr>
          <p:cNvPr id="4" name="Inhaltsplatzhalter 3"/>
          <p:cNvSpPr>
            <a:spLocks noGrp="1"/>
          </p:cNvSpPr>
          <p:nvPr>
            <p:ph sz="quarter" idx="12"/>
          </p:nvPr>
        </p:nvSpPr>
        <p:spPr/>
        <p:txBody>
          <a:bodyPr>
            <a:normAutofit/>
          </a:bodyPr>
          <a:lstStyle/>
          <a:p>
            <a:r>
              <a:rPr lang="de-DE" altLang="de-DE" dirty="0"/>
              <a:t>Operatives IT-Controlling (Steigerung der Effizienz</a:t>
            </a:r>
            <a:r>
              <a:rPr lang="de-DE" altLang="de-DE" dirty="0" smtClean="0"/>
              <a:t>)</a:t>
            </a:r>
            <a:endParaRPr lang="de-DE" dirty="0" smtClean="0"/>
          </a:p>
          <a:p>
            <a:pPr lvl="1"/>
            <a:r>
              <a:rPr lang="de-DE" dirty="0" smtClean="0"/>
              <a:t>IT-Projektmanagement </a:t>
            </a:r>
            <a:r>
              <a:rPr lang="de-DE" dirty="0"/>
              <a:t>(Mitwirkung in </a:t>
            </a:r>
            <a:r>
              <a:rPr lang="de-DE" dirty="0" smtClean="0"/>
              <a:t>IT-Projektteams als Projektcontroller; Planungstechniken (</a:t>
            </a:r>
            <a:r>
              <a:rPr lang="de-DE" dirty="0"/>
              <a:t>z.B</a:t>
            </a:r>
            <a:r>
              <a:rPr lang="de-DE" dirty="0" smtClean="0"/>
              <a:t>. Netzplantechnik); formale Projektgenehmigungs-verfahren</a:t>
            </a:r>
            <a:r>
              <a:rPr lang="de-DE" dirty="0"/>
              <a:t>; Pflichtenhefte und </a:t>
            </a:r>
            <a:r>
              <a:rPr lang="de-DE" dirty="0" smtClean="0"/>
              <a:t>Beschaffungsanträge; Reviews/Audits; </a:t>
            </a:r>
            <a:r>
              <a:rPr lang="de-DE" dirty="0" err="1" smtClean="0"/>
              <a:t>Projektbenchmarking</a:t>
            </a:r>
            <a:r>
              <a:rPr lang="de-DE" dirty="0" smtClean="0"/>
              <a:t>; Qualitätssicherung und -verbesserung in (Software-</a:t>
            </a:r>
            <a:r>
              <a:rPr lang="de-DE" dirty="0"/>
              <a:t>) Projekten</a:t>
            </a:r>
            <a:r>
              <a:rPr lang="de-DE" dirty="0" smtClean="0"/>
              <a:t>)</a:t>
            </a:r>
            <a:endParaRPr lang="de-DE" dirty="0"/>
          </a:p>
          <a:p>
            <a:pPr lvl="1"/>
            <a:r>
              <a:rPr lang="de-DE" dirty="0" smtClean="0"/>
              <a:t>IT-Prozessmanagement (</a:t>
            </a:r>
            <a:r>
              <a:rPr lang="de-DE" dirty="0"/>
              <a:t>IT-Prozessmodellierung</a:t>
            </a:r>
            <a:r>
              <a:rPr lang="de-DE" dirty="0" smtClean="0"/>
              <a:t>; Prozesskostenrechnung; </a:t>
            </a:r>
            <a:r>
              <a:rPr lang="de-DE" dirty="0" err="1" smtClean="0"/>
              <a:t>Prozessbenchmarking</a:t>
            </a:r>
            <a:r>
              <a:rPr lang="de-DE" dirty="0" smtClean="0"/>
              <a:t>; IT-Bereitstellungsprozess; IT-Asset-Management; IT-Outsourcing; Referenzbibliotheken und -prozesse </a:t>
            </a:r>
            <a:r>
              <a:rPr lang="de-DE" dirty="0"/>
              <a:t>etwa aus ITIL und COBIT</a:t>
            </a:r>
            <a:r>
              <a:rPr lang="de-DE" dirty="0" smtClean="0"/>
              <a:t>)</a:t>
            </a:r>
            <a:endParaRPr lang="de-DE" dirty="0"/>
          </a:p>
        </p:txBody>
      </p:sp>
      <p:sp>
        <p:nvSpPr>
          <p:cNvPr id="5" name="Untertitel 4"/>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480965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dirty="0" smtClean="0"/>
              <a:t>Gliederung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149</a:t>
            </a:fld>
            <a:endParaRPr lang="en-US" dirty="0"/>
          </a:p>
        </p:txBody>
      </p:sp>
      <p:sp>
        <p:nvSpPr>
          <p:cNvPr id="77827" name="Rectangle 5"/>
          <p:cNvSpPr>
            <a:spLocks noGrp="1" noChangeArrowheads="1"/>
          </p:cNvSpPr>
          <p:nvPr>
            <p:ph sz="quarter" idx="12"/>
          </p:nvPr>
        </p:nvSpPr>
        <p:spPr/>
        <p:txBody>
          <a:bodyPr>
            <a:normAutofit fontScale="70000" lnSpcReduction="20000"/>
          </a:bodyPr>
          <a:lstStyle/>
          <a:p>
            <a:pPr marL="0" indent="0">
              <a:buNone/>
            </a:pPr>
            <a:endParaRPr lang="de-DE" altLang="de-DE" dirty="0" smtClean="0"/>
          </a:p>
          <a:p>
            <a:pPr marL="457200" indent="-457200">
              <a:buFont typeface="+mj-lt"/>
              <a:buAutoNum type="arabicPeriod"/>
            </a:pPr>
            <a:r>
              <a:rPr lang="de-DE" altLang="de-DE" dirty="0" smtClean="0"/>
              <a:t>Gegenstand und Ziel</a:t>
            </a:r>
          </a:p>
          <a:p>
            <a:pPr marL="457200" indent="-457200">
              <a:buFont typeface="+mj-lt"/>
              <a:buAutoNum type="arabicPeriod"/>
            </a:pPr>
            <a:r>
              <a:rPr lang="de-DE" altLang="de-DE" dirty="0" smtClean="0"/>
              <a:t>Strukturierungen und Konzeption</a:t>
            </a:r>
          </a:p>
          <a:p>
            <a:pPr marL="457200" indent="-457200">
              <a:buFont typeface="+mj-lt"/>
              <a:buAutoNum type="arabicPeriod"/>
            </a:pPr>
            <a:r>
              <a:rPr lang="de-DE" altLang="de-DE" dirty="0" smtClean="0"/>
              <a:t>Informationsmanagement im Wandel</a:t>
            </a:r>
          </a:p>
          <a:p>
            <a:pPr marL="457200" indent="-457200">
              <a:buFont typeface="+mj-lt"/>
              <a:buAutoNum type="arabicPeriod"/>
            </a:pPr>
            <a:r>
              <a:rPr lang="de-DE" altLang="de-DE" dirty="0" smtClean="0"/>
              <a:t>IT-</a:t>
            </a:r>
            <a:r>
              <a:rPr lang="de-DE" altLang="de-DE" dirty="0" err="1" smtClean="0"/>
              <a:t>Governance</a:t>
            </a:r>
            <a:r>
              <a:rPr lang="de-DE" altLang="de-DE" dirty="0" smtClean="0"/>
              <a:t> und IT-Compliance</a:t>
            </a:r>
          </a:p>
          <a:p>
            <a:pPr marL="457200" indent="-457200">
              <a:buFont typeface="+mj-lt"/>
              <a:buAutoNum type="arabicPeriod"/>
            </a:pPr>
            <a:r>
              <a:rPr lang="de-DE" altLang="de-DE" dirty="0" smtClean="0"/>
              <a:t>IT-Strategie</a:t>
            </a:r>
          </a:p>
          <a:p>
            <a:pPr marL="457200" indent="-457200">
              <a:buFont typeface="+mj-lt"/>
              <a:buAutoNum type="arabicPeriod"/>
            </a:pPr>
            <a:r>
              <a:rPr lang="de-DE" altLang="de-DE" dirty="0" smtClean="0"/>
              <a:t>IT-Prozesse</a:t>
            </a:r>
          </a:p>
          <a:p>
            <a:pPr marL="457200" indent="-457200">
              <a:buFont typeface="+mj-lt"/>
              <a:buAutoNum type="arabicPeriod"/>
            </a:pPr>
            <a:r>
              <a:rPr lang="de-DE" altLang="de-DE" b="1" dirty="0" smtClean="0"/>
              <a:t>IT-Controlling</a:t>
            </a:r>
          </a:p>
          <a:p>
            <a:pPr marL="812800" lvl="1" indent="-457200">
              <a:buFont typeface="+mj-lt"/>
              <a:buAutoNum type="arabicPeriod"/>
            </a:pPr>
            <a:r>
              <a:rPr lang="de-DE" altLang="de-DE" dirty="0"/>
              <a:t>Wert von Informationssystemen</a:t>
            </a:r>
          </a:p>
          <a:p>
            <a:pPr marL="812800" lvl="1" indent="-457200">
              <a:buFont typeface="+mj-lt"/>
              <a:buAutoNum type="arabicPeriod"/>
            </a:pPr>
            <a:r>
              <a:rPr lang="de-DE" altLang="de-DE" dirty="0"/>
              <a:t>Ziele und Aufgaben</a:t>
            </a:r>
          </a:p>
          <a:p>
            <a:pPr marL="812800" lvl="1" indent="-457200">
              <a:buFont typeface="+mj-lt"/>
              <a:buAutoNum type="arabicPeriod"/>
            </a:pPr>
            <a:r>
              <a:rPr lang="de-DE" altLang="de-DE" b="1" dirty="0"/>
              <a:t>Methoden und Instrumente</a:t>
            </a:r>
          </a:p>
          <a:p>
            <a:pPr marL="812800" lvl="1" indent="-457200">
              <a:buFont typeface="+mj-lt"/>
              <a:buAutoNum type="arabicPeriod"/>
            </a:pPr>
            <a:r>
              <a:rPr lang="de-DE" altLang="de-DE" dirty="0"/>
              <a:t>Referenzkonzepte: IT-</a:t>
            </a:r>
            <a:r>
              <a:rPr lang="de-DE" altLang="de-DE" dirty="0" err="1"/>
              <a:t>Balanced</a:t>
            </a:r>
            <a:r>
              <a:rPr lang="de-DE" altLang="de-DE" dirty="0"/>
              <a:t> </a:t>
            </a:r>
            <a:r>
              <a:rPr lang="de-DE" altLang="de-DE" dirty="0" err="1"/>
              <a:t>Scorecard</a:t>
            </a:r>
            <a:r>
              <a:rPr lang="de-DE" altLang="de-DE" dirty="0"/>
              <a:t> und </a:t>
            </a:r>
            <a:r>
              <a:rPr lang="de-DE" altLang="de-DE" dirty="0" smtClean="0"/>
              <a:t>COBIT</a:t>
            </a:r>
            <a:endParaRPr lang="de-DE" altLang="de-DE" b="1" dirty="0" smtClean="0"/>
          </a:p>
          <a:p>
            <a:pPr marL="457200" indent="-457200">
              <a:buFont typeface="+mj-lt"/>
              <a:buAutoNum type="arabicPeriod"/>
            </a:pPr>
            <a:r>
              <a:rPr lang="de-DE" altLang="de-DE" dirty="0" smtClean="0"/>
              <a:t>IT-Organisation und IT-Personal</a:t>
            </a:r>
          </a:p>
          <a:p>
            <a:pPr marL="0" indent="0">
              <a:buNone/>
            </a:pPr>
            <a:endParaRPr lang="de-DE" altLang="de-DE" dirty="0" smtClean="0"/>
          </a:p>
          <a:p>
            <a:endParaRPr lang="de-DE" altLang="de-DE" dirty="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9352203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de-DE" altLang="de-DE" dirty="0" smtClean="0"/>
              <a:t>Methoden und </a:t>
            </a:r>
            <a:r>
              <a:rPr lang="de-DE" altLang="de-DE" dirty="0"/>
              <a:t>Instrumente</a:t>
            </a:r>
            <a:r>
              <a:rPr lang="de-DE" altLang="de-DE" dirty="0" smtClean="0"/>
              <a:t/>
            </a:r>
            <a:br>
              <a:rPr lang="de-DE" altLang="de-DE" dirty="0" smtClean="0"/>
            </a:br>
            <a:r>
              <a:rPr lang="de-DE" altLang="de-DE" dirty="0" smtClean="0"/>
              <a:t/>
            </a:r>
            <a:br>
              <a:rPr lang="de-DE" altLang="de-DE" dirty="0" smtClean="0"/>
            </a:br>
            <a:r>
              <a:rPr lang="de-DE" altLang="de-DE" dirty="0" smtClean="0"/>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150</a:t>
            </a:fld>
            <a:endParaRPr lang="en-US" dirty="0"/>
          </a:p>
        </p:txBody>
      </p:sp>
      <p:sp>
        <p:nvSpPr>
          <p:cNvPr id="137219" name="Rectangle 3"/>
          <p:cNvSpPr>
            <a:spLocks noGrp="1" noChangeArrowheads="1"/>
          </p:cNvSpPr>
          <p:nvPr>
            <p:ph sz="quarter" idx="12"/>
          </p:nvPr>
        </p:nvSpPr>
        <p:spPr/>
        <p:txBody>
          <a:bodyPr>
            <a:normAutofit lnSpcReduction="10000"/>
          </a:bodyPr>
          <a:lstStyle/>
          <a:p>
            <a:r>
              <a:rPr lang="de-DE" altLang="de-DE" dirty="0" smtClean="0"/>
              <a:t>Methoden der Investitionsplanung dienen der Wertermittlung von Investitionen</a:t>
            </a:r>
          </a:p>
          <a:p>
            <a:r>
              <a:rPr lang="de-DE" altLang="de-DE" dirty="0" smtClean="0"/>
              <a:t>für die Bewertung von Projekten durch Methoden der Investitionsplanung werden meist die folgenden Ansätze verwendet:</a:t>
            </a:r>
          </a:p>
          <a:p>
            <a:pPr lvl="1"/>
            <a:r>
              <a:rPr lang="de-DE" altLang="de-DE" dirty="0" smtClean="0"/>
              <a:t>Amortisationsrechnung</a:t>
            </a:r>
          </a:p>
          <a:p>
            <a:pPr lvl="1"/>
            <a:r>
              <a:rPr lang="de-DE" altLang="de-DE" dirty="0" smtClean="0"/>
              <a:t>Kapitalrendite</a:t>
            </a:r>
            <a:r>
              <a:rPr lang="en-US" altLang="de-DE" dirty="0" smtClean="0"/>
              <a:t> </a:t>
            </a:r>
            <a:r>
              <a:rPr lang="en-US" altLang="de-DE" dirty="0"/>
              <a:t>(ROI, Return on Investment)</a:t>
            </a:r>
            <a:endParaRPr lang="de-DE" altLang="de-DE" dirty="0" smtClean="0"/>
          </a:p>
          <a:p>
            <a:pPr lvl="1"/>
            <a:r>
              <a:rPr lang="de-DE" altLang="de-DE" dirty="0" smtClean="0"/>
              <a:t>Kapitalwert</a:t>
            </a:r>
          </a:p>
          <a:p>
            <a:pPr lvl="1"/>
            <a:r>
              <a:rPr lang="de-DE" altLang="de-DE" dirty="0" smtClean="0"/>
              <a:t>Kosten-Nutzen-Analyse</a:t>
            </a:r>
          </a:p>
          <a:p>
            <a:pPr lvl="1"/>
            <a:r>
              <a:rPr lang="de-DE" altLang="de-DE" dirty="0" smtClean="0"/>
              <a:t>Profitabilität</a:t>
            </a:r>
          </a:p>
          <a:p>
            <a:pPr lvl="1"/>
            <a:r>
              <a:rPr lang="de-DE" altLang="de-DE" dirty="0" smtClean="0"/>
              <a:t>Interner Zinsfuß </a:t>
            </a:r>
            <a:r>
              <a:rPr lang="en-US" altLang="de-DE" dirty="0"/>
              <a:t>(IRR, Internal Rate of Return)</a:t>
            </a:r>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6982005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de-DE" altLang="de-DE" dirty="0" smtClean="0"/>
              <a:t>Materieller Nutzen</a:t>
            </a:r>
            <a:br>
              <a:rPr lang="de-DE" altLang="de-DE" dirty="0" smtClean="0"/>
            </a:br>
            <a:r>
              <a:rPr lang="de-DE" altLang="de-DE" dirty="0" smtClean="0"/>
              <a:t/>
            </a:r>
            <a:br>
              <a:rPr lang="de-DE" altLang="de-DE" dirty="0" smtClean="0"/>
            </a:br>
            <a:r>
              <a:rPr lang="de-DE" altLang="de-DE" dirty="0" smtClean="0"/>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151</a:t>
            </a:fld>
            <a:endParaRPr lang="en-US" dirty="0"/>
          </a:p>
        </p:txBody>
      </p:sp>
      <p:sp>
        <p:nvSpPr>
          <p:cNvPr id="138243" name="Rectangle 3"/>
          <p:cNvSpPr>
            <a:spLocks noGrp="1" noChangeArrowheads="1"/>
          </p:cNvSpPr>
          <p:nvPr>
            <p:ph sz="quarter" idx="12"/>
          </p:nvPr>
        </p:nvSpPr>
        <p:spPr/>
        <p:txBody>
          <a:bodyPr/>
          <a:lstStyle/>
          <a:p>
            <a:r>
              <a:rPr lang="de-DE" altLang="de-DE" smtClean="0"/>
              <a:t>Nutzen, der quantifizierbar ist und dem ein monetärer Wert zugeordnet werden kann; er beinhaltet z. B. geringere Betriebskosten und höhere Kapitalflüsse.</a:t>
            </a:r>
          </a:p>
          <a:p>
            <a:endParaRPr lang="de-DE" altLang="de-DE"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84306434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de-DE" altLang="de-DE" dirty="0" smtClean="0"/>
              <a:t>Immaterieller Nutzen</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152</a:t>
            </a:fld>
            <a:endParaRPr lang="en-US" dirty="0"/>
          </a:p>
        </p:txBody>
      </p:sp>
      <p:sp>
        <p:nvSpPr>
          <p:cNvPr id="139267" name="Rectangle 3"/>
          <p:cNvSpPr>
            <a:spLocks noGrp="1" noChangeArrowheads="1"/>
          </p:cNvSpPr>
          <p:nvPr>
            <p:ph sz="quarter" idx="12"/>
          </p:nvPr>
        </p:nvSpPr>
        <p:spPr/>
        <p:txBody>
          <a:bodyPr/>
          <a:lstStyle/>
          <a:p>
            <a:r>
              <a:rPr lang="de-DE" altLang="de-DE" smtClean="0"/>
              <a:t>Nutzen, der nicht oder nur sehr schwer quantifiziert werden kann; er beinhaltet z. B. effizienten Kundenservice oder eine verbesserte Entscheidungsfindung.</a:t>
            </a:r>
          </a:p>
          <a:p>
            <a:endParaRPr lang="de-DE" altLang="de-DE"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3049978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de-DE" altLang="de-DE" dirty="0" smtClean="0"/>
              <a:t>Kosten und Nutzen von IT</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153</a:t>
            </a:fld>
            <a:endParaRPr lang="en-US" dirty="0"/>
          </a:p>
        </p:txBody>
      </p:sp>
      <p:sp>
        <p:nvSpPr>
          <p:cNvPr id="4" name="Inhaltsplatzhalter 3"/>
          <p:cNvSpPr>
            <a:spLocks noGrp="1"/>
          </p:cNvSpPr>
          <p:nvPr>
            <p:ph sz="quarter" idx="12"/>
          </p:nvPr>
        </p:nvSpPr>
        <p:spPr/>
        <p:txBody>
          <a:bodyPr/>
          <a:lstStyle/>
          <a:p>
            <a:endParaRPr lang="de-DE"/>
          </a:p>
        </p:txBody>
      </p:sp>
      <p:sp>
        <p:nvSpPr>
          <p:cNvPr id="5" name="Untertitel 4"/>
          <p:cNvSpPr>
            <a:spLocks noGrp="1"/>
          </p:cNvSpPr>
          <p:nvPr>
            <p:ph type="subTitle" idx="13"/>
          </p:nvPr>
        </p:nvSpPr>
        <p:spPr/>
        <p:txBody>
          <a:bodyPr/>
          <a:lstStyle/>
          <a:p>
            <a:endParaRPr lang="de-DE"/>
          </a:p>
        </p:txBody>
      </p:sp>
      <p:grpSp>
        <p:nvGrpSpPr>
          <p:cNvPr id="3" name="Group 2"/>
          <p:cNvGrpSpPr/>
          <p:nvPr/>
        </p:nvGrpSpPr>
        <p:grpSpPr>
          <a:xfrm>
            <a:off x="560644" y="809157"/>
            <a:ext cx="8022713" cy="5429718"/>
            <a:chOff x="461410" y="809157"/>
            <a:chExt cx="8022713" cy="5429718"/>
          </a:xfrm>
        </p:grpSpPr>
        <p:pic>
          <p:nvPicPr>
            <p:cNvPr id="143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5954"/>
            <a:stretch/>
          </p:blipFill>
          <p:spPr bwMode="auto">
            <a:xfrm>
              <a:off x="461410" y="809157"/>
              <a:ext cx="3805761" cy="5429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9" t="53676" r="-489" b="3067"/>
            <a:stretch/>
          </p:blipFill>
          <p:spPr bwMode="auto">
            <a:xfrm>
              <a:off x="4678362" y="1892975"/>
              <a:ext cx="3805761" cy="434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348700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de-DE" altLang="de-DE" smtClean="0"/>
              <a:t>Total Cost of Ownership (TCO)</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154</a:t>
            </a:fld>
            <a:endParaRPr lang="en-US" dirty="0"/>
          </a:p>
        </p:txBody>
      </p:sp>
      <p:sp>
        <p:nvSpPr>
          <p:cNvPr id="141315" name="Rectangle 3"/>
          <p:cNvSpPr>
            <a:spLocks noGrp="1" noChangeArrowheads="1"/>
          </p:cNvSpPr>
          <p:nvPr>
            <p:ph sz="quarter" idx="12"/>
          </p:nvPr>
        </p:nvSpPr>
        <p:spPr/>
        <p:txBody>
          <a:bodyPr>
            <a:normAutofit/>
          </a:bodyPr>
          <a:lstStyle/>
          <a:p>
            <a:r>
              <a:rPr lang="de-DE" altLang="de-DE" dirty="0" smtClean="0"/>
              <a:t>Bezeichnung für die </a:t>
            </a:r>
            <a:r>
              <a:rPr lang="de-DE" altLang="de-DE" dirty="0"/>
              <a:t>Gesamtkosten, die aus dem Besitz und dem </a:t>
            </a:r>
            <a:r>
              <a:rPr lang="de-DE" altLang="de-DE" dirty="0" smtClean="0"/>
              <a:t>Einsatz technischer </a:t>
            </a:r>
            <a:r>
              <a:rPr lang="de-DE" altLang="de-DE" dirty="0"/>
              <a:t>Ressourcen erwachsen, wozu </a:t>
            </a:r>
            <a:r>
              <a:rPr lang="de-DE" altLang="de-DE" dirty="0" smtClean="0"/>
              <a:t>Beschaffungskosten</a:t>
            </a:r>
            <a:r>
              <a:rPr lang="de-DE" altLang="de-DE" dirty="0"/>
              <a:t>, Kosten für Hard- und </a:t>
            </a:r>
            <a:r>
              <a:rPr lang="de-DE" altLang="de-DE" dirty="0" smtClean="0"/>
              <a:t>Software-Aktualisierungen, Wartungskosten, Kosten für technische Unterstützung und </a:t>
            </a:r>
            <a:r>
              <a:rPr lang="de-DE" altLang="de-DE" dirty="0"/>
              <a:t>Schulungen zählen.</a:t>
            </a:r>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108302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de-DE" altLang="de-DE" dirty="0" smtClean="0"/>
              <a:t>Total </a:t>
            </a:r>
            <a:r>
              <a:rPr lang="de-DE" altLang="de-DE" dirty="0" err="1" smtClean="0"/>
              <a:t>Cost</a:t>
            </a:r>
            <a:r>
              <a:rPr lang="de-DE" altLang="de-DE" dirty="0" smtClean="0"/>
              <a:t> of Ownership (TCO)</a:t>
            </a:r>
            <a:br>
              <a:rPr lang="de-DE" altLang="de-DE" dirty="0" smtClean="0"/>
            </a:br>
            <a:r>
              <a:rPr lang="de-DE" altLang="de-DE" dirty="0" smtClean="0"/>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155</a:t>
            </a:fld>
            <a:endParaRPr lang="en-US" dirty="0"/>
          </a:p>
        </p:txBody>
      </p:sp>
      <p:sp>
        <p:nvSpPr>
          <p:cNvPr id="142339" name="Rectangle 3"/>
          <p:cNvSpPr>
            <a:spLocks noGrp="1" noChangeArrowheads="1"/>
          </p:cNvSpPr>
          <p:nvPr>
            <p:ph sz="quarter" idx="12"/>
          </p:nvPr>
        </p:nvSpPr>
        <p:spPr/>
        <p:txBody>
          <a:bodyPr/>
          <a:lstStyle/>
          <a:p>
            <a:r>
              <a:rPr lang="de-DE" altLang="de-DE" dirty="0" smtClean="0"/>
              <a:t>TCO-Konzept ist nur in der Lage, die Gesamtkosten zu analysieren, aber nicht den Wert, den eine Investition hat</a:t>
            </a:r>
          </a:p>
          <a:p>
            <a:r>
              <a:rPr lang="de-DE" altLang="de-DE" dirty="0" err="1" smtClean="0"/>
              <a:t>Activity-Based</a:t>
            </a:r>
            <a:r>
              <a:rPr lang="de-DE" altLang="de-DE" dirty="0" smtClean="0"/>
              <a:t> </a:t>
            </a:r>
            <a:r>
              <a:rPr lang="de-DE" altLang="de-DE" dirty="0" err="1" smtClean="0"/>
              <a:t>Costing</a:t>
            </a:r>
            <a:r>
              <a:rPr lang="de-DE" altLang="de-DE" dirty="0" smtClean="0"/>
              <a:t> ist hier eine Methode, die Kosten und Leistung von Aktivitäten, Ressourcen und Kostenobjekten zu berücksichtigen</a:t>
            </a:r>
          </a:p>
          <a:p>
            <a:r>
              <a:rPr lang="de-DE" altLang="de-DE" dirty="0" smtClean="0"/>
              <a:t>Der wichtigste Beitrag dieses Modells ist es, den Manager zu informieren, wie viel Prozesse wirklich kosten, sowie eine Grundlage zur Verfügung zu stellen, um die Profitabilität zu maximieren</a:t>
            </a:r>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17010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de-DE" altLang="de-DE" smtClean="0"/>
              <a:t>Denkbare Strategien</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102</a:t>
            </a:fld>
            <a:endParaRPr lang="en-US" dirty="0"/>
          </a:p>
        </p:txBody>
      </p:sp>
      <p:sp>
        <p:nvSpPr>
          <p:cNvPr id="105475" name="Rectangle 3"/>
          <p:cNvSpPr>
            <a:spLocks noGrp="1" noChangeArrowheads="1"/>
          </p:cNvSpPr>
          <p:nvPr>
            <p:ph sz="quarter" idx="12"/>
          </p:nvPr>
        </p:nvSpPr>
        <p:spPr/>
        <p:txBody>
          <a:bodyPr/>
          <a:lstStyle/>
          <a:p>
            <a:r>
              <a:rPr lang="de-DE" altLang="de-DE" smtClean="0"/>
              <a:t>Verbesserung der Geschäftprozesse</a:t>
            </a:r>
          </a:p>
          <a:p>
            <a:r>
              <a:rPr lang="de-DE" altLang="de-DE" smtClean="0"/>
              <a:t>Förderung von Geschäftsinnovationen</a:t>
            </a:r>
          </a:p>
          <a:p>
            <a:r>
              <a:rPr lang="de-DE" altLang="de-DE" smtClean="0"/>
              <a:t>Kunden- und Lieferantenbindung</a:t>
            </a:r>
          </a:p>
          <a:p>
            <a:r>
              <a:rPr lang="de-DE" altLang="de-DE" smtClean="0"/>
              <a:t>Erhöhung der Markteintrittsbarrieren</a:t>
            </a:r>
          </a:p>
          <a:p>
            <a:r>
              <a:rPr lang="de-DE" altLang="de-DE" smtClean="0"/>
              <a:t>Aufbau einer strategischen IT-Plattform</a:t>
            </a:r>
          </a:p>
          <a:p>
            <a:r>
              <a:rPr lang="de-DE" altLang="de-DE" smtClean="0"/>
              <a:t>Aufbau einer strategischen Informationsbasis</a:t>
            </a:r>
          </a:p>
          <a:p>
            <a:endParaRPr lang="de-DE" altLang="de-DE"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1997175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de-DE" altLang="de-DE" dirty="0" smtClean="0"/>
              <a:t>Die wichtigsten TCO-Positionen</a:t>
            </a:r>
            <a:br>
              <a:rPr lang="de-DE" altLang="de-DE" dirty="0" smtClean="0"/>
            </a:br>
            <a:r>
              <a:rPr lang="de-DE" altLang="de-DE" dirty="0" smtClean="0"/>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156</a:t>
            </a:fld>
            <a:endParaRPr lang="en-US" dirty="0"/>
          </a:p>
        </p:txBody>
      </p:sp>
      <p:pic>
        <p:nvPicPr>
          <p:cNvPr id="15362" name="Picture 2"/>
          <p:cNvPicPr>
            <a:picLocks noGrp="1" noChangeAspect="1" noChangeArrowheads="1"/>
          </p:cNvPicPr>
          <p:nvPr>
            <p:ph sz="quarter" idx="12"/>
          </p:nvPr>
        </p:nvPicPr>
        <p:blipFill>
          <a:blip r:embed="rId3" cstate="print">
            <a:extLst>
              <a:ext uri="{28A0092B-C50C-407E-A947-70E740481C1C}">
                <a14:useLocalDpi xmlns:a14="http://schemas.microsoft.com/office/drawing/2010/main" val="0"/>
              </a:ext>
            </a:extLst>
          </a:blip>
          <a:stretch>
            <a:fillRect/>
          </a:stretch>
        </p:blipFill>
        <p:spPr bwMode="auto">
          <a:xfrm>
            <a:off x="770068" y="1533525"/>
            <a:ext cx="7653626" cy="4598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1819564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de-DE" altLang="de-DE" dirty="0" smtClean="0"/>
              <a:t>Schwächen quantitativer, finanzieller Modelle</a:t>
            </a:r>
            <a:br>
              <a:rPr lang="de-DE" altLang="de-DE" dirty="0" smtClean="0"/>
            </a:br>
            <a:r>
              <a:rPr lang="de-DE" altLang="de-DE" dirty="0" smtClean="0"/>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157</a:t>
            </a:fld>
            <a:endParaRPr lang="en-US" dirty="0"/>
          </a:p>
        </p:txBody>
      </p:sp>
      <p:sp>
        <p:nvSpPr>
          <p:cNvPr id="144387" name="Rectangle 3"/>
          <p:cNvSpPr>
            <a:spLocks noGrp="1" noChangeArrowheads="1"/>
          </p:cNvSpPr>
          <p:nvPr>
            <p:ph sz="quarter" idx="12"/>
          </p:nvPr>
        </p:nvSpPr>
        <p:spPr/>
        <p:txBody>
          <a:bodyPr>
            <a:normAutofit fontScale="85000" lnSpcReduction="10000"/>
          </a:bodyPr>
          <a:lstStyle/>
          <a:p>
            <a:r>
              <a:rPr lang="de-DE" altLang="de-DE" dirty="0" smtClean="0"/>
              <a:t>Finanzielle Modelle drücken nicht die Risiken und Unsicherheit von Kosten- und Nutzenabschätzungen aus</a:t>
            </a:r>
          </a:p>
          <a:p>
            <a:r>
              <a:rPr lang="de-DE" altLang="de-DE" dirty="0" smtClean="0"/>
              <a:t>Da immaterielle Vorteile nur schwer messbar sind, werden bevorzugt finanzielle Bewertungsmethoden angewandt, da deren Ergebnisse immer messbar sind</a:t>
            </a:r>
          </a:p>
          <a:p>
            <a:r>
              <a:rPr lang="de-DE" altLang="de-DE" dirty="0" smtClean="0"/>
              <a:t>Die traditionelle Konzentration auf finanzielle und technische Aspekte eines Informationssystems scheint die sozialen und organisatorischen Auswirkungen von Informationssystemen zu übersehen, die sich ebenfalls auf die tatsächlichen Kosten und Vorteile der Investition auswirken können</a:t>
            </a:r>
          </a:p>
          <a:p>
            <a:r>
              <a:rPr lang="de-DE" altLang="de-DE" dirty="0" smtClean="0"/>
              <a:t>Finanzielle Modelle zur Investitionsplanung und -bewertung sollten vorsichtig eingesetzt und die Ergebnisse in einem allgemeineren Kontext der Geschäftsanalyse betrachtet werden</a:t>
            </a:r>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5147638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de-DE" altLang="de-DE" dirty="0" smtClean="0"/>
              <a:t>Investitionsplanung </a:t>
            </a:r>
            <a:r>
              <a:rPr lang="de-DE" altLang="de-DE" dirty="0"/>
              <a:t>für ein neues </a:t>
            </a:r>
            <a:r>
              <a:rPr lang="de-DE" altLang="de-DE" dirty="0" smtClean="0"/>
              <a:t>Supply-Chain-Management-System</a:t>
            </a:r>
            <a:br>
              <a:rPr lang="de-DE" altLang="de-DE" dirty="0" smtClean="0"/>
            </a:br>
            <a:endParaRPr lang="de-DE" altLang="de-DE" dirty="0" smtClean="0"/>
          </a:p>
        </p:txBody>
      </p:sp>
      <p:sp>
        <p:nvSpPr>
          <p:cNvPr id="3" name="Slide Number Placeholder 2"/>
          <p:cNvSpPr>
            <a:spLocks noGrp="1"/>
          </p:cNvSpPr>
          <p:nvPr>
            <p:ph type="sldNum" sz="quarter" idx="11"/>
          </p:nvPr>
        </p:nvSpPr>
        <p:spPr/>
        <p:txBody>
          <a:bodyPr/>
          <a:lstStyle/>
          <a:p>
            <a:pPr>
              <a:defRPr/>
            </a:pPr>
            <a:fld id="{0D2F3B65-5D26-4378-875C-153D63999E65}" type="slidenum">
              <a:rPr lang="en-US" smtClean="0"/>
              <a:pPr>
                <a:defRPr/>
              </a:pPr>
              <a:t>158</a:t>
            </a:fld>
            <a:endParaRPr lang="en-US" dirty="0"/>
          </a:p>
        </p:txBody>
      </p:sp>
      <p:sp>
        <p:nvSpPr>
          <p:cNvPr id="2" name="Inhaltsplatzhalter 1"/>
          <p:cNvSpPr>
            <a:spLocks noGrp="1"/>
          </p:cNvSpPr>
          <p:nvPr>
            <p:ph sz="quarter" idx="12"/>
          </p:nvPr>
        </p:nvSpPr>
        <p:spPr/>
        <p:txBody>
          <a:bodyPr/>
          <a:lstStyle/>
          <a:p>
            <a:r>
              <a:rPr lang="de-DE" dirty="0" smtClean="0"/>
              <a:t>Bewertungsmethoden</a:t>
            </a:r>
          </a:p>
          <a:p>
            <a:pPr lvl="1"/>
            <a:r>
              <a:rPr lang="de-DE" dirty="0" smtClean="0"/>
              <a:t>Amortisationsrechnung</a:t>
            </a:r>
          </a:p>
          <a:p>
            <a:pPr lvl="1"/>
            <a:r>
              <a:rPr lang="de-DE" dirty="0" smtClean="0"/>
              <a:t>Kapitalrendite</a:t>
            </a:r>
          </a:p>
          <a:p>
            <a:pPr lvl="1"/>
            <a:r>
              <a:rPr lang="de-DE" dirty="0" smtClean="0"/>
              <a:t>Kapitalwert</a:t>
            </a:r>
          </a:p>
          <a:p>
            <a:pPr lvl="1"/>
            <a:r>
              <a:rPr lang="de-DE" dirty="0" smtClean="0"/>
              <a:t>Kosten-Nutzen-Analyse</a:t>
            </a:r>
          </a:p>
          <a:p>
            <a:pPr lvl="1"/>
            <a:r>
              <a:rPr lang="de-DE" dirty="0" smtClean="0"/>
              <a:t>Profitabilitätsindex</a:t>
            </a:r>
          </a:p>
          <a:p>
            <a:pPr lvl="1"/>
            <a:r>
              <a:rPr lang="de-DE" dirty="0" smtClean="0"/>
              <a:t>Interner </a:t>
            </a:r>
            <a:r>
              <a:rPr lang="de-DE" dirty="0"/>
              <a:t>Zinsfuß </a:t>
            </a:r>
            <a:endParaRPr lang="de-DE" dirty="0" smtClean="0"/>
          </a:p>
          <a:p>
            <a:pPr lvl="1"/>
            <a:r>
              <a:rPr lang="de-DE" dirty="0" smtClean="0"/>
              <a:t>Portfolio-Analyse</a:t>
            </a:r>
          </a:p>
          <a:p>
            <a:pPr lvl="1"/>
            <a:r>
              <a:rPr lang="de-DE" dirty="0" err="1" smtClean="0"/>
              <a:t>Scoringmodelle</a:t>
            </a:r>
            <a:endParaRPr lang="de-DE" dirty="0" smtClean="0"/>
          </a:p>
          <a:p>
            <a:pPr lvl="1"/>
            <a:endParaRPr lang="de-DE" dirty="0"/>
          </a:p>
        </p:txBody>
      </p:sp>
      <p:sp>
        <p:nvSpPr>
          <p:cNvPr id="4" name="Untertitel 3"/>
          <p:cNvSpPr>
            <a:spLocks noGrp="1"/>
          </p:cNvSpPr>
          <p:nvPr>
            <p:ph type="subTitle" idx="13"/>
          </p:nvPr>
        </p:nvSpPr>
        <p:spPr/>
        <p:txBody>
          <a:bodyPr/>
          <a:lstStyle/>
          <a:p>
            <a:r>
              <a:rPr lang="de-DE" altLang="de-DE" dirty="0"/>
              <a:t>Übung</a:t>
            </a:r>
            <a:endParaRPr lang="de-DE" dirty="0"/>
          </a:p>
        </p:txBody>
      </p:sp>
    </p:spTree>
    <p:extLst>
      <p:ext uri="{BB962C8B-B14F-4D97-AF65-F5344CB8AC3E}">
        <p14:creationId xmlns:p14="http://schemas.microsoft.com/office/powerpoint/2010/main" val="85954724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de-DE" altLang="de-DE" dirty="0"/>
              <a:t>Kosten und Nutzen des neuen Supply-Chain-Management-Systems</a:t>
            </a: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159</a:t>
            </a:fld>
            <a:endParaRPr lang="en-US" dirty="0"/>
          </a:p>
        </p:txBody>
      </p:sp>
      <p:sp>
        <p:nvSpPr>
          <p:cNvPr id="3" name="Untertitel 2"/>
          <p:cNvSpPr>
            <a:spLocks noGrp="1"/>
          </p:cNvSpPr>
          <p:nvPr>
            <p:ph type="subTitle" idx="13"/>
          </p:nvPr>
        </p:nvSpPr>
        <p:spPr/>
        <p:txBody>
          <a:bodyPr/>
          <a:lstStyle/>
          <a:p>
            <a:r>
              <a:rPr lang="de-DE" altLang="de-DE" dirty="0"/>
              <a:t>Übung</a:t>
            </a:r>
            <a:endParaRPr lang="de-DE" dirty="0"/>
          </a:p>
        </p:txBody>
      </p:sp>
      <p:sp>
        <p:nvSpPr>
          <p:cNvPr id="6" name="Rechteck 5"/>
          <p:cNvSpPr/>
          <p:nvPr/>
        </p:nvSpPr>
        <p:spPr>
          <a:xfrm>
            <a:off x="304090" y="5870099"/>
            <a:ext cx="7264327" cy="276999"/>
          </a:xfrm>
          <a:prstGeom prst="rect">
            <a:avLst/>
          </a:prstGeom>
        </p:spPr>
        <p:txBody>
          <a:bodyPr wrap="square">
            <a:spAutoFit/>
          </a:bodyPr>
          <a:lstStyle/>
          <a:p>
            <a:r>
              <a:rPr lang="de-DE" sz="1200" b="1" dirty="0"/>
              <a:t>Abbildung </a:t>
            </a:r>
            <a:r>
              <a:rPr lang="de-DE" sz="1200" b="1" dirty="0" smtClean="0"/>
              <a:t>13.30</a:t>
            </a:r>
          </a:p>
        </p:txBody>
      </p:sp>
      <p:sp>
        <p:nvSpPr>
          <p:cNvPr id="4" name="Inhaltsplatzhalter 3"/>
          <p:cNvSpPr>
            <a:spLocks noGrp="1"/>
          </p:cNvSpPr>
          <p:nvPr>
            <p:ph sz="quarter" idx="12"/>
          </p:nvPr>
        </p:nvSpPr>
        <p:spPr>
          <a:xfrm>
            <a:off x="365125" y="1608138"/>
            <a:ext cx="8229600" cy="4261961"/>
          </a:xfrm>
        </p:spPr>
        <p:txBody>
          <a:bodyPr/>
          <a:lstStyle/>
          <a:p>
            <a:endParaRPr lang="de-DE" dirty="0"/>
          </a:p>
        </p:txBody>
      </p:sp>
      <p:pic>
        <p:nvPicPr>
          <p:cNvPr id="8" name="Picture 2" descr="D:\WORK\PEARSON\000 FOLIEN\4269\JPG\4269-86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50" y="1474715"/>
            <a:ext cx="7855588" cy="431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70590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de-DE" altLang="de-DE" dirty="0"/>
              <a:t>Kosten und Nutzen des neuen Supply-Chain-Management-Systems</a:t>
            </a: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160</a:t>
            </a:fld>
            <a:endParaRPr lang="en-US" dirty="0"/>
          </a:p>
        </p:txBody>
      </p:sp>
      <p:sp>
        <p:nvSpPr>
          <p:cNvPr id="3" name="Untertitel 2"/>
          <p:cNvSpPr>
            <a:spLocks noGrp="1"/>
          </p:cNvSpPr>
          <p:nvPr>
            <p:ph type="subTitle" idx="13"/>
          </p:nvPr>
        </p:nvSpPr>
        <p:spPr/>
        <p:txBody>
          <a:bodyPr/>
          <a:lstStyle/>
          <a:p>
            <a:r>
              <a:rPr lang="de-DE" altLang="de-DE" dirty="0" smtClean="0"/>
              <a:t>Übung (Forts.)</a:t>
            </a:r>
            <a:endParaRPr lang="de-DE" dirty="0"/>
          </a:p>
        </p:txBody>
      </p:sp>
      <p:sp>
        <p:nvSpPr>
          <p:cNvPr id="4" name="Inhaltsplatzhalter 3"/>
          <p:cNvSpPr>
            <a:spLocks noGrp="1"/>
          </p:cNvSpPr>
          <p:nvPr>
            <p:ph sz="quarter" idx="12"/>
          </p:nvPr>
        </p:nvSpPr>
        <p:spPr>
          <a:xfrm>
            <a:off x="365125" y="1608138"/>
            <a:ext cx="8229600" cy="3973796"/>
          </a:xfrm>
        </p:spPr>
        <p:txBody>
          <a:bodyPr/>
          <a:lstStyle/>
          <a:p>
            <a:endParaRPr lang="de-DE" dirty="0"/>
          </a:p>
        </p:txBody>
      </p:sp>
      <p:pic>
        <p:nvPicPr>
          <p:cNvPr id="8" name="Picture 2" descr="D:\WORK\PEARSON\000 FOLIEN\4269\JPG\4269-86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608138"/>
            <a:ext cx="8565494" cy="424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08571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de-DE" altLang="de-DE" dirty="0"/>
              <a:t>Finanzielle Bewertungsverfahren</a:t>
            </a: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161</a:t>
            </a:fld>
            <a:endParaRPr lang="en-US" dirty="0"/>
          </a:p>
        </p:txBody>
      </p:sp>
      <p:pic>
        <p:nvPicPr>
          <p:cNvPr id="17410" name="Picture 2"/>
          <p:cNvPicPr>
            <a:picLocks noGrp="1" noChangeAspect="1" noChangeArrowheads="1"/>
          </p:cNvPicPr>
          <p:nvPr>
            <p:ph sz="quarter" idx="12"/>
          </p:nvPr>
        </p:nvPicPr>
        <p:blipFill rotWithShape="1">
          <a:blip r:embed="rId3" cstate="print">
            <a:extLst>
              <a:ext uri="{28A0092B-C50C-407E-A947-70E740481C1C}">
                <a14:useLocalDpi xmlns:a14="http://schemas.microsoft.com/office/drawing/2010/main" val="0"/>
              </a:ext>
            </a:extLst>
          </a:blip>
          <a:srcRect b="15117"/>
          <a:stretch/>
        </p:blipFill>
        <p:spPr bwMode="auto">
          <a:xfrm>
            <a:off x="829055" y="1501620"/>
            <a:ext cx="7765669" cy="456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ntertitel 2"/>
          <p:cNvSpPr>
            <a:spLocks noGrp="1"/>
          </p:cNvSpPr>
          <p:nvPr>
            <p:ph type="subTitle" idx="13"/>
          </p:nvPr>
        </p:nvSpPr>
        <p:spPr/>
        <p:txBody>
          <a:bodyPr/>
          <a:lstStyle/>
          <a:p>
            <a:r>
              <a:rPr lang="de-DE" dirty="0" smtClean="0"/>
              <a:t>Übung</a:t>
            </a:r>
            <a:endParaRPr lang="de-DE" dirty="0"/>
          </a:p>
        </p:txBody>
      </p:sp>
      <p:sp>
        <p:nvSpPr>
          <p:cNvPr id="6" name="Rechteck 5"/>
          <p:cNvSpPr/>
          <p:nvPr/>
        </p:nvSpPr>
        <p:spPr>
          <a:xfrm>
            <a:off x="401049" y="6058483"/>
            <a:ext cx="7264327" cy="276999"/>
          </a:xfrm>
          <a:prstGeom prst="rect">
            <a:avLst/>
          </a:prstGeom>
        </p:spPr>
        <p:txBody>
          <a:bodyPr wrap="square">
            <a:spAutoFit/>
          </a:bodyPr>
          <a:lstStyle/>
          <a:p>
            <a:r>
              <a:rPr lang="de-DE" sz="1200" b="1" dirty="0"/>
              <a:t>Abbildung </a:t>
            </a:r>
            <a:r>
              <a:rPr lang="de-DE" sz="1200" b="1" dirty="0" smtClean="0"/>
              <a:t>13.31</a:t>
            </a:r>
          </a:p>
        </p:txBody>
      </p:sp>
    </p:spTree>
    <p:extLst>
      <p:ext uri="{BB962C8B-B14F-4D97-AF65-F5344CB8AC3E}">
        <p14:creationId xmlns:p14="http://schemas.microsoft.com/office/powerpoint/2010/main" val="10421316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de-DE" altLang="de-DE" dirty="0"/>
              <a:t>Ein Systemportfolio</a:t>
            </a: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162</a:t>
            </a:fld>
            <a:endParaRPr lang="en-US" dirty="0"/>
          </a:p>
        </p:txBody>
      </p:sp>
      <p:pic>
        <p:nvPicPr>
          <p:cNvPr id="18434" name="Picture 2"/>
          <p:cNvPicPr>
            <a:picLocks noGrp="1" noChangeAspect="1" noChangeArrowheads="1"/>
          </p:cNvPicPr>
          <p:nvPr>
            <p:ph sz="quarter" idx="12"/>
          </p:nvPr>
        </p:nvPicPr>
        <p:blipFill rotWithShape="1">
          <a:blip r:embed="rId3" cstate="print">
            <a:extLst>
              <a:ext uri="{28A0092B-C50C-407E-A947-70E740481C1C}">
                <a14:useLocalDpi xmlns:a14="http://schemas.microsoft.com/office/drawing/2010/main" val="0"/>
              </a:ext>
            </a:extLst>
          </a:blip>
          <a:srcRect b="36359"/>
          <a:stretch/>
        </p:blipFill>
        <p:spPr bwMode="auto">
          <a:xfrm>
            <a:off x="1229023" y="2152650"/>
            <a:ext cx="6670080" cy="3488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ntertitel 2"/>
          <p:cNvSpPr>
            <a:spLocks noGrp="1"/>
          </p:cNvSpPr>
          <p:nvPr>
            <p:ph type="subTitle" idx="13"/>
          </p:nvPr>
        </p:nvSpPr>
        <p:spPr/>
        <p:txBody>
          <a:bodyPr/>
          <a:lstStyle/>
          <a:p>
            <a:r>
              <a:rPr lang="de-DE" dirty="0" smtClean="0"/>
              <a:t>Übung</a:t>
            </a:r>
            <a:endParaRPr lang="de-DE" dirty="0"/>
          </a:p>
        </p:txBody>
      </p:sp>
      <p:sp>
        <p:nvSpPr>
          <p:cNvPr id="6" name="Rechteck 5"/>
          <p:cNvSpPr/>
          <p:nvPr/>
        </p:nvSpPr>
        <p:spPr>
          <a:xfrm>
            <a:off x="304090" y="5870099"/>
            <a:ext cx="7264327" cy="276999"/>
          </a:xfrm>
          <a:prstGeom prst="rect">
            <a:avLst/>
          </a:prstGeom>
        </p:spPr>
        <p:txBody>
          <a:bodyPr wrap="square">
            <a:spAutoFit/>
          </a:bodyPr>
          <a:lstStyle/>
          <a:p>
            <a:r>
              <a:rPr lang="de-DE" sz="1200" b="1" dirty="0"/>
              <a:t>Abbildung </a:t>
            </a:r>
            <a:r>
              <a:rPr lang="de-DE" sz="1200" b="1" dirty="0" smtClean="0"/>
              <a:t>13.32</a:t>
            </a:r>
          </a:p>
        </p:txBody>
      </p:sp>
    </p:spTree>
    <p:extLst>
      <p:ext uri="{BB962C8B-B14F-4D97-AF65-F5344CB8AC3E}">
        <p14:creationId xmlns:p14="http://schemas.microsoft.com/office/powerpoint/2010/main" val="223472155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de-DE" altLang="de-DE" dirty="0" smtClean="0"/>
              <a:t>Beispiel </a:t>
            </a:r>
            <a:r>
              <a:rPr lang="de-DE" altLang="de-DE" dirty="0"/>
              <a:t>für ein </a:t>
            </a:r>
            <a:r>
              <a:rPr lang="de-DE" altLang="de-DE" dirty="0" err="1"/>
              <a:t>Scoringmodell</a:t>
            </a:r>
            <a:r>
              <a:rPr lang="de-DE" altLang="de-DE" dirty="0"/>
              <a:t> für ein ERP-System</a:t>
            </a: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163</a:t>
            </a:fld>
            <a:endParaRPr lang="en-US" dirty="0"/>
          </a:p>
        </p:txBody>
      </p:sp>
      <p:sp>
        <p:nvSpPr>
          <p:cNvPr id="3" name="Untertitel 2"/>
          <p:cNvSpPr>
            <a:spLocks noGrp="1"/>
          </p:cNvSpPr>
          <p:nvPr>
            <p:ph type="subTitle" idx="13"/>
          </p:nvPr>
        </p:nvSpPr>
        <p:spPr/>
        <p:txBody>
          <a:bodyPr/>
          <a:lstStyle/>
          <a:p>
            <a:r>
              <a:rPr lang="de-DE" dirty="0" smtClean="0"/>
              <a:t>Übung</a:t>
            </a:r>
            <a:endParaRPr lang="de-DE" dirty="0"/>
          </a:p>
        </p:txBody>
      </p:sp>
      <p:sp>
        <p:nvSpPr>
          <p:cNvPr id="4" name="Inhaltsplatzhalter 3"/>
          <p:cNvSpPr>
            <a:spLocks noGrp="1"/>
          </p:cNvSpPr>
          <p:nvPr>
            <p:ph sz="quarter" idx="12"/>
          </p:nvPr>
        </p:nvSpPr>
        <p:spPr/>
        <p:txBody>
          <a:bodyPr/>
          <a:lstStyle/>
          <a:p>
            <a:endParaRPr lang="de-DE" dirty="0"/>
          </a:p>
        </p:txBody>
      </p:sp>
      <p:pic>
        <p:nvPicPr>
          <p:cNvPr id="7" name="Picture 2" descr="D:\WORK\PEARSON\000 FOLIEN\4269\JPG\4269-86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96" y="1480695"/>
            <a:ext cx="7268083" cy="450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360363" y="6152927"/>
            <a:ext cx="1245854" cy="276999"/>
          </a:xfrm>
          <a:prstGeom prst="rect">
            <a:avLst/>
          </a:prstGeom>
          <a:noFill/>
        </p:spPr>
        <p:txBody>
          <a:bodyPr wrap="none" rtlCol="0">
            <a:spAutoFit/>
          </a:bodyPr>
          <a:lstStyle/>
          <a:p>
            <a:r>
              <a:rPr lang="de-DE" sz="1200" b="1" dirty="0" smtClean="0"/>
              <a:t>Tabelle 13.5</a:t>
            </a:r>
            <a:endParaRPr lang="de-DE" sz="1200" b="1" dirty="0"/>
          </a:p>
        </p:txBody>
      </p:sp>
    </p:spTree>
    <p:extLst>
      <p:ext uri="{BB962C8B-B14F-4D97-AF65-F5344CB8AC3E}">
        <p14:creationId xmlns:p14="http://schemas.microsoft.com/office/powerpoint/2010/main" val="43640703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de-DE" altLang="de-DE" dirty="0" smtClean="0"/>
              <a:t>Beispiel </a:t>
            </a:r>
            <a:r>
              <a:rPr lang="de-DE" altLang="de-DE" dirty="0"/>
              <a:t>für ein </a:t>
            </a:r>
            <a:r>
              <a:rPr lang="de-DE" altLang="de-DE" dirty="0" err="1"/>
              <a:t>Scoringmodell</a:t>
            </a:r>
            <a:r>
              <a:rPr lang="de-DE" altLang="de-DE" dirty="0"/>
              <a:t> für ein ERP-System</a:t>
            </a: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164</a:t>
            </a:fld>
            <a:endParaRPr lang="en-US" dirty="0"/>
          </a:p>
        </p:txBody>
      </p:sp>
      <p:sp>
        <p:nvSpPr>
          <p:cNvPr id="3" name="Untertitel 2"/>
          <p:cNvSpPr>
            <a:spLocks noGrp="1"/>
          </p:cNvSpPr>
          <p:nvPr>
            <p:ph type="subTitle" idx="13"/>
          </p:nvPr>
        </p:nvSpPr>
        <p:spPr/>
        <p:txBody>
          <a:bodyPr/>
          <a:lstStyle/>
          <a:p>
            <a:r>
              <a:rPr lang="de-DE" dirty="0" smtClean="0"/>
              <a:t>Übung (Forts.)</a:t>
            </a:r>
            <a:endParaRPr lang="de-DE" dirty="0"/>
          </a:p>
        </p:txBody>
      </p:sp>
      <p:sp>
        <p:nvSpPr>
          <p:cNvPr id="4" name="Inhaltsplatzhalter 3"/>
          <p:cNvSpPr>
            <a:spLocks noGrp="1"/>
          </p:cNvSpPr>
          <p:nvPr>
            <p:ph sz="quarter" idx="12"/>
          </p:nvPr>
        </p:nvSpPr>
        <p:spPr/>
        <p:txBody>
          <a:bodyPr/>
          <a:lstStyle/>
          <a:p>
            <a:endParaRPr lang="de-DE" dirty="0"/>
          </a:p>
        </p:txBody>
      </p:sp>
      <p:pic>
        <p:nvPicPr>
          <p:cNvPr id="7" name="Picture 2" descr="D:\WORK\PEARSON\000 FOLIEN\4269\JPG\4269-86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13" y="1608138"/>
            <a:ext cx="8125861" cy="24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44586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de-DE" altLang="de-DE" smtClean="0"/>
              <a:t>Benchmarking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165</a:t>
            </a:fld>
            <a:endParaRPr lang="en-US" dirty="0"/>
          </a:p>
        </p:txBody>
      </p:sp>
      <p:sp>
        <p:nvSpPr>
          <p:cNvPr id="149507" name="Rectangle 3"/>
          <p:cNvSpPr>
            <a:spLocks noGrp="1" noChangeArrowheads="1"/>
          </p:cNvSpPr>
          <p:nvPr>
            <p:ph sz="quarter" idx="12"/>
          </p:nvPr>
        </p:nvSpPr>
        <p:spPr/>
        <p:txBody>
          <a:bodyPr/>
          <a:lstStyle/>
          <a:p>
            <a:r>
              <a:rPr lang="de-DE" altLang="de-DE" smtClean="0"/>
              <a:t>Beim Benchmarking werden eigene Kennzahlen mit anderen internen (z. B. denen einer anderen Niederlassung) und externen Kennzahlen (z. B. denen von Wettbewerbern) verglichen. Dabei beschreiben Best-Practices-Benchmarks, wie erfolgreich IT-Aktivitäten beim Vergleichsobjekt ausgeführt werden.</a:t>
            </a:r>
          </a:p>
          <a:p>
            <a:endParaRPr lang="de-DE" altLang="de-DE" smtClean="0"/>
          </a:p>
          <a:p>
            <a:endParaRPr lang="de-DE" altLang="de-DE"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308258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dirty="0" smtClean="0"/>
              <a:t>Gliederung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103</a:t>
            </a:fld>
            <a:endParaRPr lang="en-US" dirty="0"/>
          </a:p>
        </p:txBody>
      </p:sp>
      <p:sp>
        <p:nvSpPr>
          <p:cNvPr id="77827" name="Rectangle 5"/>
          <p:cNvSpPr>
            <a:spLocks noGrp="1" noChangeArrowheads="1"/>
          </p:cNvSpPr>
          <p:nvPr>
            <p:ph sz="quarter" idx="12"/>
          </p:nvPr>
        </p:nvSpPr>
        <p:spPr/>
        <p:txBody>
          <a:bodyPr>
            <a:normAutofit fontScale="77500" lnSpcReduction="20000"/>
          </a:bodyPr>
          <a:lstStyle/>
          <a:p>
            <a:pPr marL="0" indent="0">
              <a:buNone/>
            </a:pPr>
            <a:endParaRPr lang="de-DE" altLang="de-DE" dirty="0" smtClean="0"/>
          </a:p>
          <a:p>
            <a:pPr marL="457200" indent="-457200">
              <a:buFont typeface="+mj-lt"/>
              <a:buAutoNum type="arabicPeriod"/>
            </a:pPr>
            <a:r>
              <a:rPr lang="de-DE" altLang="de-DE" dirty="0" smtClean="0"/>
              <a:t>Gegenstand und Ziel</a:t>
            </a:r>
          </a:p>
          <a:p>
            <a:pPr marL="457200" indent="-457200">
              <a:buFont typeface="+mj-lt"/>
              <a:buAutoNum type="arabicPeriod"/>
            </a:pPr>
            <a:r>
              <a:rPr lang="de-DE" altLang="de-DE" dirty="0" smtClean="0"/>
              <a:t>Strukturierungen und Konzeption</a:t>
            </a:r>
          </a:p>
          <a:p>
            <a:pPr marL="457200" indent="-457200">
              <a:buFont typeface="+mj-lt"/>
              <a:buAutoNum type="arabicPeriod"/>
            </a:pPr>
            <a:r>
              <a:rPr lang="de-DE" altLang="de-DE" dirty="0" smtClean="0"/>
              <a:t>Informationsmanagement im Wandel</a:t>
            </a:r>
          </a:p>
          <a:p>
            <a:pPr marL="457200" indent="-457200">
              <a:buFont typeface="+mj-lt"/>
              <a:buAutoNum type="arabicPeriod"/>
            </a:pPr>
            <a:r>
              <a:rPr lang="de-DE" altLang="de-DE" dirty="0" smtClean="0"/>
              <a:t>IT-</a:t>
            </a:r>
            <a:r>
              <a:rPr lang="de-DE" altLang="de-DE" dirty="0" err="1" smtClean="0"/>
              <a:t>Governance</a:t>
            </a:r>
            <a:r>
              <a:rPr lang="de-DE" altLang="de-DE" dirty="0" smtClean="0"/>
              <a:t> und IT-Compliance</a:t>
            </a:r>
          </a:p>
          <a:p>
            <a:pPr marL="457200" indent="-457200">
              <a:buFont typeface="+mj-lt"/>
              <a:buAutoNum type="arabicPeriod"/>
            </a:pPr>
            <a:r>
              <a:rPr lang="de-DE" altLang="de-DE" b="1" dirty="0" smtClean="0"/>
              <a:t>IT-Strategie</a:t>
            </a:r>
          </a:p>
          <a:p>
            <a:pPr marL="812800" lvl="1" indent="-457200">
              <a:buFont typeface="+mj-lt"/>
              <a:buAutoNum type="arabicPeriod"/>
            </a:pPr>
            <a:r>
              <a:rPr lang="de-DE" altLang="de-DE" b="1" dirty="0"/>
              <a:t>Theorien zur unternehmensstrategischen Ausrichtung</a:t>
            </a:r>
          </a:p>
          <a:p>
            <a:pPr marL="812800" lvl="1" indent="-457200">
              <a:buFont typeface="+mj-lt"/>
              <a:buAutoNum type="arabicPeriod"/>
            </a:pPr>
            <a:r>
              <a:rPr lang="de-DE" altLang="de-DE" dirty="0"/>
              <a:t>Zusammenspiel von Geschäfts- und IT-Strategie (Strategic </a:t>
            </a:r>
            <a:r>
              <a:rPr lang="de-DE" altLang="de-DE" dirty="0" err="1"/>
              <a:t>Alignment</a:t>
            </a:r>
            <a:r>
              <a:rPr lang="de-DE" altLang="de-DE" dirty="0"/>
              <a:t>)</a:t>
            </a:r>
          </a:p>
          <a:p>
            <a:pPr marL="812800" lvl="1" indent="-457200">
              <a:buFont typeface="+mj-lt"/>
              <a:buAutoNum type="arabicPeriod"/>
            </a:pPr>
            <a:r>
              <a:rPr lang="de-DE" altLang="de-DE" dirty="0"/>
              <a:t>Erweiterung: Zusammenspiel von Geschäfts-, IT- und </a:t>
            </a:r>
            <a:r>
              <a:rPr lang="de-DE" altLang="de-DE" dirty="0" smtClean="0"/>
              <a:t>IS-Strategie</a:t>
            </a:r>
            <a:endParaRPr lang="de-DE" altLang="de-DE" b="1" dirty="0" smtClean="0"/>
          </a:p>
          <a:p>
            <a:pPr marL="457200" indent="-457200">
              <a:buFont typeface="+mj-lt"/>
              <a:buAutoNum type="arabicPeriod"/>
            </a:pPr>
            <a:r>
              <a:rPr lang="de-DE" altLang="de-DE" dirty="0" smtClean="0"/>
              <a:t>IT-Prozesse</a:t>
            </a:r>
          </a:p>
          <a:p>
            <a:pPr marL="457200" indent="-457200">
              <a:buFont typeface="+mj-lt"/>
              <a:buAutoNum type="arabicPeriod"/>
            </a:pPr>
            <a:r>
              <a:rPr lang="de-DE" altLang="de-DE" dirty="0" smtClean="0"/>
              <a:t>IT-Controlling</a:t>
            </a:r>
          </a:p>
          <a:p>
            <a:pPr marL="457200" indent="-457200">
              <a:buFont typeface="+mj-lt"/>
              <a:buAutoNum type="arabicPeriod"/>
            </a:pPr>
            <a:r>
              <a:rPr lang="de-DE" altLang="de-DE" dirty="0" smtClean="0"/>
              <a:t>IT-Organisation und IT-Personal</a:t>
            </a:r>
          </a:p>
          <a:p>
            <a:pPr marL="0" indent="0">
              <a:buNone/>
            </a:pPr>
            <a:endParaRPr lang="de-DE" altLang="de-DE" dirty="0" smtClean="0"/>
          </a:p>
          <a:p>
            <a:endParaRPr lang="de-DE" altLang="de-DE" dirty="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94069935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de-DE" altLang="de-DE" dirty="0" smtClean="0"/>
              <a:t>Stufen des Benchmarking</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166</a:t>
            </a:fld>
            <a:endParaRPr lang="en-US" dirty="0"/>
          </a:p>
        </p:txBody>
      </p:sp>
      <p:sp>
        <p:nvSpPr>
          <p:cNvPr id="150531" name="Rectangle 3"/>
          <p:cNvSpPr>
            <a:spLocks noGrp="1" noChangeArrowheads="1"/>
          </p:cNvSpPr>
          <p:nvPr>
            <p:ph sz="quarter" idx="12"/>
          </p:nvPr>
        </p:nvSpPr>
        <p:spPr/>
        <p:txBody>
          <a:bodyPr>
            <a:normAutofit lnSpcReduction="10000"/>
          </a:bodyPr>
          <a:lstStyle/>
          <a:p>
            <a:r>
              <a:rPr lang="de-DE" altLang="de-DE" dirty="0" smtClean="0"/>
              <a:t>Planung: Identifikation von Kennzahlen und einer Datensammelmethode</a:t>
            </a:r>
          </a:p>
          <a:p>
            <a:r>
              <a:rPr lang="de-DE" altLang="de-DE" dirty="0" smtClean="0"/>
              <a:t>Analyse: Vergleich der erhobenen Kennzahlen mit dem Benchmark und Feststellung möglicher Abweichungen</a:t>
            </a:r>
          </a:p>
          <a:p>
            <a:r>
              <a:rPr lang="de-DE" altLang="de-DE" dirty="0" smtClean="0"/>
              <a:t>Integration: Kommunikation von Erkenntnissen und Etablierung funktionaler Ziele</a:t>
            </a:r>
          </a:p>
          <a:p>
            <a:r>
              <a:rPr lang="de-DE" altLang="de-DE" dirty="0" smtClean="0"/>
              <a:t>Handlung: Erstellung, Implementierung und Kontrolle von Handlungsplänen</a:t>
            </a:r>
          </a:p>
          <a:p>
            <a:r>
              <a:rPr lang="de-DE" altLang="de-DE" dirty="0" smtClean="0"/>
              <a:t>Reife: </a:t>
            </a:r>
            <a:r>
              <a:rPr lang="de-DE" altLang="de-DE" dirty="0" err="1" smtClean="0"/>
              <a:t>Benchmarkpraktiken</a:t>
            </a:r>
            <a:r>
              <a:rPr lang="de-DE" altLang="de-DE" dirty="0" smtClean="0"/>
              <a:t> sind in Geschäftsprozesse integriert</a:t>
            </a:r>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9303695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de-DE" altLang="de-DE" smtClean="0"/>
              <a:t>Ratios</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167</a:t>
            </a:fld>
            <a:endParaRPr lang="en-US" dirty="0"/>
          </a:p>
        </p:txBody>
      </p:sp>
      <p:sp>
        <p:nvSpPr>
          <p:cNvPr id="151555" name="Rectangle 3"/>
          <p:cNvSpPr>
            <a:spLocks noGrp="1" noChangeArrowheads="1"/>
          </p:cNvSpPr>
          <p:nvPr>
            <p:ph sz="quarter" idx="12"/>
          </p:nvPr>
        </p:nvSpPr>
        <p:spPr/>
        <p:txBody>
          <a:bodyPr>
            <a:normAutofit lnSpcReduction="10000"/>
          </a:bodyPr>
          <a:lstStyle/>
          <a:p>
            <a:r>
              <a:rPr lang="de-DE" altLang="de-DE" dirty="0" err="1" smtClean="0"/>
              <a:t>Ratios</a:t>
            </a:r>
            <a:r>
              <a:rPr lang="de-DE" altLang="de-DE" dirty="0" smtClean="0"/>
              <a:t> oder Verhältniszahlen sind Hilfsmittel zur Bewertung von IT-Investitionen und dienen dem IT-Controlling.</a:t>
            </a:r>
          </a:p>
          <a:p>
            <a:r>
              <a:rPr lang="de-DE" altLang="de-DE" dirty="0" smtClean="0"/>
              <a:t>Beispiele</a:t>
            </a:r>
            <a:endParaRPr lang="de-DE" altLang="de-DE" dirty="0"/>
          </a:p>
          <a:p>
            <a:pPr lvl="1"/>
            <a:r>
              <a:rPr lang="de-DE" altLang="de-DE" dirty="0" smtClean="0"/>
              <a:t>IT-Ausgaben in Prozent vom Umsatz</a:t>
            </a:r>
          </a:p>
          <a:p>
            <a:pPr lvl="1"/>
            <a:r>
              <a:rPr lang="de-DE" altLang="de-DE" dirty="0" smtClean="0"/>
              <a:t>IT-Ausgaben pro </a:t>
            </a:r>
            <a:r>
              <a:rPr lang="de-DE" altLang="de-DE" dirty="0"/>
              <a:t>Mitarbeiter, Umsatz pro IT-Euro (</a:t>
            </a:r>
            <a:r>
              <a:rPr lang="de-DE" altLang="de-DE" dirty="0" smtClean="0"/>
              <a:t>standardisierte IT-Investition), </a:t>
            </a:r>
          </a:p>
          <a:p>
            <a:pPr lvl="1"/>
            <a:r>
              <a:rPr lang="de-DE" altLang="de-DE" dirty="0" smtClean="0"/>
              <a:t>Plan-IT-Budget versus tatsächliches IT-Budget</a:t>
            </a:r>
            <a:r>
              <a:rPr lang="de-DE" altLang="de-DE" dirty="0"/>
              <a:t>, </a:t>
            </a:r>
            <a:endParaRPr lang="de-DE" altLang="de-DE" dirty="0" smtClean="0"/>
          </a:p>
          <a:p>
            <a:pPr lvl="1"/>
            <a:r>
              <a:rPr lang="de-DE" altLang="de-DE" dirty="0" smtClean="0"/>
              <a:t>Plan-IT-Ausgaben </a:t>
            </a:r>
            <a:r>
              <a:rPr lang="de-DE" altLang="de-DE" dirty="0"/>
              <a:t>versus tatsächliche </a:t>
            </a:r>
            <a:r>
              <a:rPr lang="de-DE" altLang="de-DE" dirty="0" smtClean="0"/>
              <a:t>IT-Ausgaben</a:t>
            </a:r>
          </a:p>
          <a:p>
            <a:pPr lvl="1"/>
            <a:r>
              <a:rPr lang="de-DE" altLang="de-DE" dirty="0" smtClean="0"/>
              <a:t>Total-Budget versus </a:t>
            </a:r>
            <a:r>
              <a:rPr lang="de-DE" altLang="de-DE" dirty="0" err="1" smtClean="0"/>
              <a:t>Actual</a:t>
            </a:r>
            <a:r>
              <a:rPr lang="de-DE" altLang="de-DE" dirty="0" smtClean="0"/>
              <a:t>-IT-Budget</a:t>
            </a:r>
          </a:p>
          <a:p>
            <a:pPr lvl="1"/>
            <a:r>
              <a:rPr lang="de-DE" altLang="de-DE" dirty="0" smtClean="0"/>
              <a:t>unterstützter </a:t>
            </a:r>
            <a:r>
              <a:rPr lang="de-DE" altLang="de-DE" dirty="0"/>
              <a:t>Mitarbeiter pro IT-Mitarbeiter.</a:t>
            </a:r>
            <a:endParaRPr lang="de-DE" altLang="de-DE" dirty="0" smtClean="0"/>
          </a:p>
          <a:p>
            <a:endParaRPr lang="de-DE" altLang="de-DE" dirty="0" smtClean="0"/>
          </a:p>
          <a:p>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7402578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de-DE" altLang="de-DE" dirty="0" smtClean="0"/>
              <a:t>IT-</a:t>
            </a:r>
            <a:r>
              <a:rPr lang="de-DE" altLang="de-DE" dirty="0" err="1" smtClean="0"/>
              <a:t>Costing</a:t>
            </a:r>
            <a:r>
              <a:rPr lang="de-DE" altLang="de-DE" dirty="0" smtClean="0"/>
              <a:t> </a:t>
            </a:r>
            <a:r>
              <a:rPr lang="de-DE" altLang="de-DE" dirty="0"/>
              <a:t>(</a:t>
            </a:r>
            <a:r>
              <a:rPr lang="de-DE" altLang="de-DE" dirty="0" err="1"/>
              <a:t>Chargeback</a:t>
            </a:r>
            <a:r>
              <a:rPr lang="de-DE" altLang="de-DE" dirty="0"/>
              <a:t> und Outsourcing)</a:t>
            </a:r>
            <a:r>
              <a:rPr lang="de-DE" altLang="de-DE" dirty="0" smtClean="0"/>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168</a:t>
            </a:fld>
            <a:endParaRPr lang="en-US" dirty="0"/>
          </a:p>
        </p:txBody>
      </p:sp>
      <p:sp>
        <p:nvSpPr>
          <p:cNvPr id="152579" name="Rectangle 3"/>
          <p:cNvSpPr>
            <a:spLocks noGrp="1" noChangeArrowheads="1"/>
          </p:cNvSpPr>
          <p:nvPr>
            <p:ph sz="quarter" idx="12"/>
          </p:nvPr>
        </p:nvSpPr>
        <p:spPr/>
        <p:txBody>
          <a:bodyPr/>
          <a:lstStyle/>
          <a:p>
            <a:r>
              <a:rPr lang="de-DE" altLang="de-DE" dirty="0" smtClean="0"/>
              <a:t>Beim IT-</a:t>
            </a:r>
            <a:r>
              <a:rPr lang="de-DE" altLang="de-DE" dirty="0" err="1" smtClean="0"/>
              <a:t>Costing</a:t>
            </a:r>
            <a:r>
              <a:rPr lang="de-DE" altLang="de-DE" dirty="0" smtClean="0"/>
              <a:t>, das über das Kostencontrolling angesetzt wird, können Kosten durch unternehmensinterne Verrechnungspreise wettgemacht werden (</a:t>
            </a:r>
            <a:r>
              <a:rPr lang="de-DE" altLang="de-DE" dirty="0" err="1" smtClean="0"/>
              <a:t>Chargeback</a:t>
            </a:r>
            <a:r>
              <a:rPr lang="de-DE" altLang="de-DE" dirty="0" smtClean="0"/>
              <a:t>) oder durch Ausgliederung der IT-Abteilung sichtbar werden (Outsourcing). Bei </a:t>
            </a:r>
            <a:r>
              <a:rPr lang="de-DE" altLang="de-DE" dirty="0" err="1" smtClean="0"/>
              <a:t>Chargeback</a:t>
            </a:r>
            <a:r>
              <a:rPr lang="de-DE" altLang="de-DE" dirty="0" smtClean="0"/>
              <a:t> werden die von der IT-Abteilung erbrachten IT-Dienstleistungen den unternehmensinternen Nutzern in Rechnung gestellt.</a:t>
            </a:r>
          </a:p>
          <a:p>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93462755"/>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de-DE" altLang="de-DE" dirty="0" smtClean="0"/>
              <a:t>Realoptionenansatz</a:t>
            </a:r>
            <a:br>
              <a:rPr lang="de-DE" altLang="de-DE" dirty="0" smtClean="0"/>
            </a:br>
            <a:r>
              <a:rPr lang="de-DE" altLang="de-DE" dirty="0" smtClean="0"/>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169</a:t>
            </a:fld>
            <a:endParaRPr lang="en-US" dirty="0"/>
          </a:p>
        </p:txBody>
      </p:sp>
      <p:sp>
        <p:nvSpPr>
          <p:cNvPr id="153603" name="Rectangle 3"/>
          <p:cNvSpPr>
            <a:spLocks noGrp="1" noChangeArrowheads="1"/>
          </p:cNvSpPr>
          <p:nvPr>
            <p:ph sz="quarter" idx="12"/>
          </p:nvPr>
        </p:nvSpPr>
        <p:spPr/>
        <p:txBody>
          <a:bodyPr/>
          <a:lstStyle/>
          <a:p>
            <a:r>
              <a:rPr lang="de-DE" altLang="de-DE" smtClean="0"/>
              <a:t>Auf dem Realoptionsansatz basierende Modelle verwenden das Konzept der Optionsbewertung, welches aus dem Finanzierungsbereich übernommen wurde. Eine Option ist im Wesentlichen das Recht, aber nicht die Verpflichtung, zu einem bestimmten Zeitpunkt in der Zukunft zu handeln.</a:t>
            </a:r>
          </a:p>
          <a:p>
            <a:endParaRPr lang="de-DE" altLang="de-DE"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941778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de-DE" altLang="de-DE" dirty="0" smtClean="0"/>
              <a:t>Realoptionen-Preismodelle (ROPM)</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170</a:t>
            </a:fld>
            <a:endParaRPr lang="en-US" dirty="0"/>
          </a:p>
        </p:txBody>
      </p:sp>
      <p:sp>
        <p:nvSpPr>
          <p:cNvPr id="154627" name="Rectangle 3"/>
          <p:cNvSpPr>
            <a:spLocks noGrp="1" noChangeArrowheads="1"/>
          </p:cNvSpPr>
          <p:nvPr>
            <p:ph sz="quarter" idx="12"/>
          </p:nvPr>
        </p:nvSpPr>
        <p:spPr/>
        <p:txBody>
          <a:bodyPr/>
          <a:lstStyle/>
          <a:p>
            <a:r>
              <a:rPr lang="de-DE" altLang="de-DE" smtClean="0"/>
              <a:t>Bewerten Informationssystemprojekte vergleichbar mit Aktienoptionen und bieten den Managern die Flexibilität, heute eine kleinere Kapitalinvestition vorzunehmen, um sich für die Zukunft eine Gelegenheit (eine Option) zu schaffen. Mit ROPM kann jedes Informationssystemprojekt als Option behandelt werden, solange das Management die Freiheit hat, das Projekt zu verwerfen, zu verschieben, neu zu starten, zu erweitern oder abzuschließen.</a:t>
            </a:r>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83347126"/>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de-DE" altLang="de-DE" smtClean="0"/>
              <a:t>Realoptionsansatz in der IT</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171</a:t>
            </a:fld>
            <a:endParaRPr lang="en-US" dirty="0"/>
          </a:p>
        </p:txBody>
      </p:sp>
      <p:sp>
        <p:nvSpPr>
          <p:cNvPr id="155651" name="Rectangle 3"/>
          <p:cNvSpPr>
            <a:spLocks noGrp="1" noChangeArrowheads="1"/>
          </p:cNvSpPr>
          <p:nvPr>
            <p:ph sz="quarter" idx="12"/>
          </p:nvPr>
        </p:nvSpPr>
        <p:spPr/>
        <p:txBody>
          <a:bodyPr>
            <a:normAutofit fontScale="92500" lnSpcReduction="20000"/>
          </a:bodyPr>
          <a:lstStyle/>
          <a:p>
            <a:r>
              <a:rPr lang="de-DE" altLang="de-DE" dirty="0" smtClean="0"/>
              <a:t>eine Realoptionsanalyse bezieht den zukünftigen Wert dynamischer Handlungsoptionen bei Investitionsentscheidungen mit ein</a:t>
            </a:r>
          </a:p>
          <a:p>
            <a:pPr lvl="1"/>
            <a:r>
              <a:rPr lang="de-DE" altLang="de-DE" dirty="0" smtClean="0"/>
              <a:t>Analyse, Planung und Handeln sind geprägt von sich ändernden Geschäftsanforderungen, Dienstleistungs- und Produktangeboten</a:t>
            </a:r>
          </a:p>
          <a:p>
            <a:pPr lvl="1"/>
            <a:r>
              <a:rPr lang="de-DE" altLang="de-DE" dirty="0" smtClean="0"/>
              <a:t>es herrschen neue interne Sachzwänge und technologische Innovationen im Wettbewerb</a:t>
            </a:r>
          </a:p>
          <a:p>
            <a:r>
              <a:rPr lang="de-DE" altLang="de-DE" dirty="0" smtClean="0"/>
              <a:t>Wert der Realoption berechnet sich darüber hinaus aus dem Zinseinkommen, das aus dem zu investierenden Kapital erzielt werden kann, solange Entscheidungen aufgeschoben werden</a:t>
            </a:r>
            <a:endParaRPr lang="de-DE" altLang="de-DE" dirty="0"/>
          </a:p>
          <a:p>
            <a:r>
              <a:rPr lang="de-DE" altLang="de-DE" dirty="0" smtClean="0"/>
              <a:t>Realoptionsanalyse ist eine Weiterentwicklung der Nettobarwertmethode (Net-</a:t>
            </a:r>
            <a:r>
              <a:rPr lang="de-DE" altLang="de-DE" dirty="0" err="1" smtClean="0"/>
              <a:t>Present</a:t>
            </a:r>
            <a:r>
              <a:rPr lang="de-DE" altLang="de-DE" dirty="0" smtClean="0"/>
              <a:t>-Value-Analyse) und versucht deren Schwächen abzumildern</a:t>
            </a:r>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57500994"/>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dirty="0" smtClean="0"/>
              <a:t>Gliederung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172</a:t>
            </a:fld>
            <a:endParaRPr lang="en-US" dirty="0"/>
          </a:p>
        </p:txBody>
      </p:sp>
      <p:sp>
        <p:nvSpPr>
          <p:cNvPr id="77827" name="Rectangle 5"/>
          <p:cNvSpPr>
            <a:spLocks noGrp="1" noChangeArrowheads="1"/>
          </p:cNvSpPr>
          <p:nvPr>
            <p:ph sz="quarter" idx="12"/>
          </p:nvPr>
        </p:nvSpPr>
        <p:spPr/>
        <p:txBody>
          <a:bodyPr>
            <a:normAutofit fontScale="70000" lnSpcReduction="20000"/>
          </a:bodyPr>
          <a:lstStyle/>
          <a:p>
            <a:pPr marL="0" indent="0">
              <a:buNone/>
            </a:pPr>
            <a:endParaRPr lang="de-DE" altLang="de-DE" dirty="0" smtClean="0"/>
          </a:p>
          <a:p>
            <a:pPr marL="457200" indent="-457200">
              <a:buFont typeface="+mj-lt"/>
              <a:buAutoNum type="arabicPeriod"/>
            </a:pPr>
            <a:r>
              <a:rPr lang="de-DE" altLang="de-DE" dirty="0" smtClean="0"/>
              <a:t>Gegenstand und Ziel</a:t>
            </a:r>
          </a:p>
          <a:p>
            <a:pPr marL="457200" indent="-457200">
              <a:buFont typeface="+mj-lt"/>
              <a:buAutoNum type="arabicPeriod"/>
            </a:pPr>
            <a:r>
              <a:rPr lang="de-DE" altLang="de-DE" dirty="0" smtClean="0"/>
              <a:t>Strukturierungen und Konzeption</a:t>
            </a:r>
          </a:p>
          <a:p>
            <a:pPr marL="457200" indent="-457200">
              <a:buFont typeface="+mj-lt"/>
              <a:buAutoNum type="arabicPeriod"/>
            </a:pPr>
            <a:r>
              <a:rPr lang="de-DE" altLang="de-DE" dirty="0" smtClean="0"/>
              <a:t>Informationsmanagement im Wandel</a:t>
            </a:r>
          </a:p>
          <a:p>
            <a:pPr marL="457200" indent="-457200">
              <a:buFont typeface="+mj-lt"/>
              <a:buAutoNum type="arabicPeriod"/>
            </a:pPr>
            <a:r>
              <a:rPr lang="de-DE" altLang="de-DE" dirty="0" smtClean="0"/>
              <a:t>IT-</a:t>
            </a:r>
            <a:r>
              <a:rPr lang="de-DE" altLang="de-DE" dirty="0" err="1" smtClean="0"/>
              <a:t>Governance</a:t>
            </a:r>
            <a:r>
              <a:rPr lang="de-DE" altLang="de-DE" dirty="0" smtClean="0"/>
              <a:t> und IT-Compliance</a:t>
            </a:r>
          </a:p>
          <a:p>
            <a:pPr marL="457200" indent="-457200">
              <a:buFont typeface="+mj-lt"/>
              <a:buAutoNum type="arabicPeriod"/>
            </a:pPr>
            <a:r>
              <a:rPr lang="de-DE" altLang="de-DE" dirty="0" smtClean="0"/>
              <a:t>IT-Strategie</a:t>
            </a:r>
          </a:p>
          <a:p>
            <a:pPr marL="457200" indent="-457200">
              <a:buFont typeface="+mj-lt"/>
              <a:buAutoNum type="arabicPeriod"/>
            </a:pPr>
            <a:r>
              <a:rPr lang="de-DE" altLang="de-DE" dirty="0" smtClean="0"/>
              <a:t>IT-Prozesse</a:t>
            </a:r>
          </a:p>
          <a:p>
            <a:pPr marL="457200" indent="-457200">
              <a:buFont typeface="+mj-lt"/>
              <a:buAutoNum type="arabicPeriod"/>
            </a:pPr>
            <a:r>
              <a:rPr lang="de-DE" altLang="de-DE" b="1" dirty="0" smtClean="0"/>
              <a:t>IT-Controlling</a:t>
            </a:r>
          </a:p>
          <a:p>
            <a:pPr marL="812800" lvl="1" indent="-457200">
              <a:buFont typeface="+mj-lt"/>
              <a:buAutoNum type="arabicPeriod"/>
            </a:pPr>
            <a:r>
              <a:rPr lang="de-DE" altLang="de-DE" dirty="0"/>
              <a:t>Wert von Informationssystemen</a:t>
            </a:r>
          </a:p>
          <a:p>
            <a:pPr marL="812800" lvl="1" indent="-457200">
              <a:buFont typeface="+mj-lt"/>
              <a:buAutoNum type="arabicPeriod"/>
            </a:pPr>
            <a:r>
              <a:rPr lang="de-DE" altLang="de-DE" dirty="0"/>
              <a:t>Ziele und Aufgaben</a:t>
            </a:r>
          </a:p>
          <a:p>
            <a:pPr marL="812800" lvl="1" indent="-457200">
              <a:buFont typeface="+mj-lt"/>
              <a:buAutoNum type="arabicPeriod"/>
            </a:pPr>
            <a:r>
              <a:rPr lang="de-DE" altLang="de-DE" dirty="0"/>
              <a:t>Methoden und Instrumente</a:t>
            </a:r>
          </a:p>
          <a:p>
            <a:pPr marL="812800" lvl="1" indent="-457200">
              <a:buFont typeface="+mj-lt"/>
              <a:buAutoNum type="arabicPeriod"/>
            </a:pPr>
            <a:r>
              <a:rPr lang="de-DE" altLang="de-DE" b="1" dirty="0"/>
              <a:t>Referenzkonzepte: IT-</a:t>
            </a:r>
            <a:r>
              <a:rPr lang="de-DE" altLang="de-DE" b="1" dirty="0" err="1"/>
              <a:t>Balanced</a:t>
            </a:r>
            <a:r>
              <a:rPr lang="de-DE" altLang="de-DE" b="1" dirty="0"/>
              <a:t> </a:t>
            </a:r>
            <a:r>
              <a:rPr lang="de-DE" altLang="de-DE" b="1" dirty="0" err="1"/>
              <a:t>Scorecard</a:t>
            </a:r>
            <a:r>
              <a:rPr lang="de-DE" altLang="de-DE" b="1" dirty="0"/>
              <a:t> und </a:t>
            </a:r>
            <a:r>
              <a:rPr lang="de-DE" altLang="de-DE" b="1" dirty="0" smtClean="0"/>
              <a:t>COBIT</a:t>
            </a:r>
          </a:p>
          <a:p>
            <a:pPr marL="457200" indent="-457200">
              <a:buFont typeface="+mj-lt"/>
              <a:buAutoNum type="arabicPeriod"/>
            </a:pPr>
            <a:r>
              <a:rPr lang="de-DE" altLang="de-DE" dirty="0" smtClean="0"/>
              <a:t>IT-Organisation und IT-Personal</a:t>
            </a:r>
          </a:p>
          <a:p>
            <a:pPr marL="0" indent="0">
              <a:buNone/>
            </a:pPr>
            <a:endParaRPr lang="de-DE" altLang="de-DE" dirty="0" smtClean="0"/>
          </a:p>
          <a:p>
            <a:endParaRPr lang="de-DE" altLang="de-DE" dirty="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34790575"/>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de-DE" altLang="de-DE" dirty="0" err="1" smtClean="0"/>
              <a:t>Balanced</a:t>
            </a:r>
            <a:r>
              <a:rPr lang="de-DE" altLang="de-DE" dirty="0" smtClean="0"/>
              <a:t> </a:t>
            </a:r>
            <a:r>
              <a:rPr lang="de-DE" altLang="de-DE" dirty="0" err="1" smtClean="0"/>
              <a:t>Scorecard</a:t>
            </a:r>
            <a:r>
              <a:rPr lang="de-DE" altLang="de-DE" dirty="0" smtClean="0"/>
              <a:t> (BSC)</a:t>
            </a:r>
            <a:br>
              <a:rPr lang="de-DE" altLang="de-DE" dirty="0" smtClean="0"/>
            </a:br>
            <a:r>
              <a:rPr lang="de-DE" altLang="de-DE" dirty="0" smtClean="0"/>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173</a:t>
            </a:fld>
            <a:endParaRPr lang="en-US" dirty="0"/>
          </a:p>
        </p:txBody>
      </p:sp>
      <p:sp>
        <p:nvSpPr>
          <p:cNvPr id="157699" name="Rectangle 3"/>
          <p:cNvSpPr>
            <a:spLocks noGrp="1" noChangeArrowheads="1"/>
          </p:cNvSpPr>
          <p:nvPr>
            <p:ph sz="quarter" idx="12"/>
          </p:nvPr>
        </p:nvSpPr>
        <p:spPr/>
        <p:txBody>
          <a:bodyPr>
            <a:normAutofit/>
          </a:bodyPr>
          <a:lstStyle/>
          <a:p>
            <a:r>
              <a:rPr lang="de-DE" altLang="de-DE" dirty="0" smtClean="0"/>
              <a:t>Modell für die Analyse der Unternehmensleistung, die traditionelle Finanzkennzahlen mit Werten aus zusätzlichen Geschäftsperspektiven ergänzt, wie beispielsweise Kunden, interne Geschäftsprozesse sowie Lernen und Wachstum.</a:t>
            </a:r>
          </a:p>
          <a:p>
            <a:r>
              <a:rPr lang="de-DE" altLang="de-DE" dirty="0" smtClean="0"/>
              <a:t>Bezugssystem für die Operationalisierung des Strategieplans </a:t>
            </a:r>
            <a:r>
              <a:rPr lang="de-DE" altLang="de-DE" dirty="0"/>
              <a:t>eines Unternehmens und hilft bei der </a:t>
            </a:r>
            <a:r>
              <a:rPr lang="de-DE" altLang="de-DE" dirty="0" smtClean="0"/>
              <a:t>Analyse der Unternehmensleistung</a:t>
            </a:r>
          </a:p>
          <a:p>
            <a:r>
              <a:rPr lang="de-DE" altLang="de-DE" dirty="0"/>
              <a:t>Leistung jeder Dimension wird mithilfe von </a:t>
            </a:r>
            <a:r>
              <a:rPr lang="de-DE" altLang="de-DE" dirty="0" smtClean="0"/>
              <a:t>Key Performance </a:t>
            </a:r>
            <a:r>
              <a:rPr lang="de-DE" altLang="de-DE" dirty="0" err="1" smtClean="0"/>
              <a:t>Indicators</a:t>
            </a:r>
            <a:r>
              <a:rPr lang="de-DE" altLang="de-DE" dirty="0" smtClean="0"/>
              <a:t> (</a:t>
            </a:r>
            <a:r>
              <a:rPr lang="de-DE" altLang="de-DE" dirty="0"/>
              <a:t>KPIs</a:t>
            </a:r>
            <a:r>
              <a:rPr lang="de-DE" altLang="de-DE" dirty="0" smtClean="0"/>
              <a:t>) bzw. Schlüsselkennzahlen gemessen</a:t>
            </a:r>
            <a:r>
              <a:rPr lang="de-DE" altLang="de-DE" dirty="0"/>
              <a:t>.</a:t>
            </a:r>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8911766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de-DE" dirty="0"/>
              <a:t>Balanced Scorecard (</a:t>
            </a:r>
            <a:r>
              <a:rPr lang="en-US" altLang="de-DE" dirty="0" err="1"/>
              <a:t>nach</a:t>
            </a:r>
            <a:r>
              <a:rPr lang="en-US" altLang="de-DE" dirty="0"/>
              <a:t> Kaplan und Norton, 1996)</a:t>
            </a: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174</a:t>
            </a:fld>
            <a:endParaRPr lang="en-US" dirty="0"/>
          </a:p>
        </p:txBody>
      </p:sp>
      <p:pic>
        <p:nvPicPr>
          <p:cNvPr id="6" name="Picture 2"/>
          <p:cNvPicPr>
            <a:picLocks noGrp="1" noChangeAspect="1" noChangeArrowheads="1"/>
          </p:cNvPicPr>
          <p:nvPr>
            <p:ph sz="quarter" idx="12"/>
          </p:nvPr>
        </p:nvPicPr>
        <p:blipFill rotWithShape="1">
          <a:blip r:embed="rId3" cstate="print">
            <a:extLst>
              <a:ext uri="{28A0092B-C50C-407E-A947-70E740481C1C}">
                <a14:useLocalDpi xmlns:a14="http://schemas.microsoft.com/office/drawing/2010/main" val="0"/>
              </a:ext>
            </a:extLst>
          </a:blip>
          <a:srcRect l="5792" r="5348" b="11522"/>
          <a:stretch/>
        </p:blipFill>
        <p:spPr bwMode="auto">
          <a:xfrm>
            <a:off x="1146788" y="1493472"/>
            <a:ext cx="6834550" cy="473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ntertitel 2"/>
          <p:cNvSpPr>
            <a:spLocks noGrp="1"/>
          </p:cNvSpPr>
          <p:nvPr>
            <p:ph type="subTitle" idx="13"/>
          </p:nvPr>
        </p:nvSpPr>
        <p:spPr/>
        <p:txBody>
          <a:bodyPr/>
          <a:lstStyle/>
          <a:p>
            <a:endParaRPr lang="de-DE"/>
          </a:p>
        </p:txBody>
      </p:sp>
      <p:sp>
        <p:nvSpPr>
          <p:cNvPr id="7" name="Rechteck 6"/>
          <p:cNvSpPr/>
          <p:nvPr/>
        </p:nvSpPr>
        <p:spPr>
          <a:xfrm>
            <a:off x="304090" y="5870099"/>
            <a:ext cx="7264327" cy="276999"/>
          </a:xfrm>
          <a:prstGeom prst="rect">
            <a:avLst/>
          </a:prstGeom>
        </p:spPr>
        <p:txBody>
          <a:bodyPr wrap="square">
            <a:spAutoFit/>
          </a:bodyPr>
          <a:lstStyle/>
          <a:p>
            <a:r>
              <a:rPr lang="de-DE" sz="1200" b="1" dirty="0"/>
              <a:t>Abbildung </a:t>
            </a:r>
            <a:r>
              <a:rPr lang="de-DE" sz="1200" b="1" dirty="0" smtClean="0"/>
              <a:t>13.33</a:t>
            </a:r>
          </a:p>
        </p:txBody>
      </p:sp>
    </p:spTree>
    <p:extLst>
      <p:ext uri="{BB962C8B-B14F-4D97-AF65-F5344CB8AC3E}">
        <p14:creationId xmlns:p14="http://schemas.microsoft.com/office/powerpoint/2010/main" val="83170182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de-DE" altLang="de-DE" dirty="0" smtClean="0"/>
              <a:t>Key Performance </a:t>
            </a:r>
            <a:r>
              <a:rPr lang="de-DE" altLang="de-DE" dirty="0" err="1" smtClean="0"/>
              <a:t>Indicators</a:t>
            </a:r>
            <a:r>
              <a:rPr lang="de-DE" altLang="de-DE" dirty="0" smtClean="0"/>
              <a:t> (KPIs)</a:t>
            </a:r>
            <a:br>
              <a:rPr lang="de-DE" altLang="de-DE" dirty="0" smtClean="0"/>
            </a:br>
            <a:r>
              <a:rPr lang="de-DE" altLang="de-DE" dirty="0" smtClean="0"/>
              <a:t/>
            </a:r>
            <a:br>
              <a:rPr lang="de-DE" altLang="de-DE" dirty="0" smtClean="0"/>
            </a:br>
            <a:r>
              <a:rPr lang="de-DE" altLang="de-DE" dirty="0" smtClean="0"/>
              <a:t/>
            </a:r>
            <a:br>
              <a:rPr lang="de-DE" altLang="de-DE" dirty="0" smtClean="0"/>
            </a:b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175</a:t>
            </a:fld>
            <a:endParaRPr lang="en-US" dirty="0"/>
          </a:p>
        </p:txBody>
      </p:sp>
      <p:sp>
        <p:nvSpPr>
          <p:cNvPr id="158723" name="Rectangle 3"/>
          <p:cNvSpPr>
            <a:spLocks noGrp="1" noChangeArrowheads="1"/>
          </p:cNvSpPr>
          <p:nvPr>
            <p:ph sz="quarter" idx="12"/>
          </p:nvPr>
        </p:nvSpPr>
        <p:spPr/>
        <p:txBody>
          <a:bodyPr/>
          <a:lstStyle/>
          <a:p>
            <a:r>
              <a:rPr lang="de-DE" altLang="de-DE" smtClean="0"/>
              <a:t>Messgrößen, die vom gehobenen Management für die Einschätzung vorgeschlagen werden, wie gut die Unternehmensleistung in der jeweiligen Dimension ist. Unternehmen richten Informationssysteme ein, um diese Scorecards für das Management mit Zahlen zu füllen.</a:t>
            </a:r>
          </a:p>
          <a:p>
            <a:endParaRPr lang="de-DE" altLang="de-DE"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110837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de-DE" altLang="de-DE" smtClean="0"/>
              <a:t>Marktbasierter Ansatz (MBV) </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104</a:t>
            </a:fld>
            <a:endParaRPr lang="en-US" dirty="0"/>
          </a:p>
        </p:txBody>
      </p:sp>
      <p:sp>
        <p:nvSpPr>
          <p:cNvPr id="107523" name="Rectangle 3"/>
          <p:cNvSpPr>
            <a:spLocks noGrp="1" noChangeArrowheads="1"/>
          </p:cNvSpPr>
          <p:nvPr>
            <p:ph sz="quarter" idx="12"/>
          </p:nvPr>
        </p:nvSpPr>
        <p:spPr/>
        <p:txBody>
          <a:bodyPr/>
          <a:lstStyle/>
          <a:p>
            <a:r>
              <a:rPr lang="de-DE" altLang="de-DE" dirty="0" smtClean="0"/>
              <a:t>Unternehmen sollten danach streben, die richtige Position in einer attraktiven Industrie zu finden</a:t>
            </a:r>
          </a:p>
          <a:p>
            <a:r>
              <a:rPr lang="de-DE" altLang="de-DE" dirty="0" smtClean="0"/>
              <a:t>Mit dem Fünf-Kräfte-Modell lässt sich untersuchen, wie IT Einfluss im marktbasierten Ansatz ausüben kann:</a:t>
            </a:r>
          </a:p>
          <a:p>
            <a:pPr lvl="2"/>
            <a:r>
              <a:rPr lang="de-DE" altLang="de-DE" dirty="0" smtClean="0"/>
              <a:t>Brancheninterner Wettbewerb</a:t>
            </a:r>
          </a:p>
          <a:p>
            <a:pPr lvl="2"/>
            <a:r>
              <a:rPr lang="de-DE" altLang="de-DE" dirty="0" smtClean="0"/>
              <a:t>Verhandlungsmacht der Abnehmer</a:t>
            </a:r>
          </a:p>
          <a:p>
            <a:pPr lvl="2"/>
            <a:r>
              <a:rPr lang="de-DE" altLang="de-DE" dirty="0" smtClean="0"/>
              <a:t>Verhandlungsmacht der Lieferanten</a:t>
            </a:r>
          </a:p>
          <a:p>
            <a:pPr lvl="2"/>
            <a:r>
              <a:rPr lang="de-DE" altLang="de-DE" dirty="0" smtClean="0"/>
              <a:t>Bedrohung durch Ersatzprodukte</a:t>
            </a:r>
          </a:p>
          <a:p>
            <a:pPr lvl="2"/>
            <a:r>
              <a:rPr lang="de-DE" altLang="de-DE" dirty="0" smtClean="0"/>
              <a:t>Bedrohung durch neue Anbieter</a:t>
            </a:r>
          </a:p>
          <a:p>
            <a:pPr lvl="2"/>
            <a:endParaRPr lang="de-DE" altLang="de-DE" dirty="0" smtClean="0"/>
          </a:p>
          <a:p>
            <a:endParaRPr lang="de-DE" altLang="de-DE" dirty="0" smtClean="0"/>
          </a:p>
        </p:txBody>
      </p:sp>
      <p:sp>
        <p:nvSpPr>
          <p:cNvPr id="3" name="Untertitel 2"/>
          <p:cNvSpPr>
            <a:spLocks noGrp="1"/>
          </p:cNvSpPr>
          <p:nvPr>
            <p:ph type="subTitle" idx="13"/>
          </p:nvPr>
        </p:nvSpPr>
        <p:spPr>
          <a:xfrm>
            <a:off x="360363" y="1172918"/>
            <a:ext cx="8234362" cy="307777"/>
          </a:xfrm>
        </p:spPr>
        <p:txBody>
          <a:bodyPr/>
          <a:lstStyle/>
          <a:p>
            <a:r>
              <a:rPr lang="de-DE" dirty="0"/>
              <a:t>Theorien zur unternehmensstrategischen </a:t>
            </a:r>
            <a:r>
              <a:rPr lang="de-DE" dirty="0" smtClean="0"/>
              <a:t>Ausrichtung</a:t>
            </a:r>
            <a:endParaRPr lang="de-DE" dirty="0"/>
          </a:p>
        </p:txBody>
      </p:sp>
    </p:spTree>
    <p:extLst>
      <p:ext uri="{BB962C8B-B14F-4D97-AF65-F5344CB8AC3E}">
        <p14:creationId xmlns:p14="http://schemas.microsoft.com/office/powerpoint/2010/main" val="3373710852"/>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de-DE" altLang="de-DE" smtClean="0"/>
              <a:t>Hauptfunktionen einer Balanced Scorecard</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176</a:t>
            </a:fld>
            <a:endParaRPr lang="en-US" dirty="0"/>
          </a:p>
        </p:txBody>
      </p:sp>
      <p:sp>
        <p:nvSpPr>
          <p:cNvPr id="159747" name="Rectangle 3"/>
          <p:cNvSpPr>
            <a:spLocks noGrp="1" noChangeArrowheads="1"/>
          </p:cNvSpPr>
          <p:nvPr>
            <p:ph sz="quarter" idx="12"/>
          </p:nvPr>
        </p:nvSpPr>
        <p:spPr/>
        <p:txBody>
          <a:bodyPr>
            <a:normAutofit fontScale="92500" lnSpcReduction="10000"/>
          </a:bodyPr>
          <a:lstStyle/>
          <a:p>
            <a:r>
              <a:rPr lang="de-DE" altLang="de-DE" dirty="0"/>
              <a:t>Führungsfunktion</a:t>
            </a:r>
            <a:r>
              <a:rPr lang="de-DE" altLang="de-DE" dirty="0" smtClean="0"/>
              <a:t>: Durch die </a:t>
            </a:r>
            <a:r>
              <a:rPr lang="de-DE" altLang="de-DE" dirty="0" err="1" smtClean="0"/>
              <a:t>Balanced</a:t>
            </a:r>
            <a:r>
              <a:rPr lang="de-DE" altLang="de-DE" dirty="0" smtClean="0"/>
              <a:t> </a:t>
            </a:r>
            <a:r>
              <a:rPr lang="de-DE" altLang="de-DE" dirty="0" err="1" smtClean="0"/>
              <a:t>Scorecard</a:t>
            </a:r>
            <a:r>
              <a:rPr lang="de-DE" altLang="de-DE" dirty="0" smtClean="0"/>
              <a:t> </a:t>
            </a:r>
            <a:r>
              <a:rPr lang="de-DE" altLang="de-DE" dirty="0"/>
              <a:t>soll die strategische </a:t>
            </a:r>
            <a:r>
              <a:rPr lang="de-DE" altLang="de-DE" dirty="0" smtClean="0"/>
              <a:t>Unternehmensführung bis </a:t>
            </a:r>
            <a:r>
              <a:rPr lang="de-DE" altLang="de-DE" dirty="0"/>
              <a:t>in operative Einheiten getragen </a:t>
            </a:r>
            <a:r>
              <a:rPr lang="de-DE" altLang="de-DE" dirty="0" smtClean="0"/>
              <a:t>werden</a:t>
            </a:r>
            <a:endParaRPr lang="de-DE" altLang="de-DE" dirty="0"/>
          </a:p>
          <a:p>
            <a:r>
              <a:rPr lang="de-DE" altLang="de-DE" dirty="0" smtClean="0"/>
              <a:t>Integrationsfunktion</a:t>
            </a:r>
            <a:r>
              <a:rPr lang="de-DE" altLang="de-DE" dirty="0"/>
              <a:t>: Die </a:t>
            </a:r>
            <a:r>
              <a:rPr lang="de-DE" altLang="de-DE" dirty="0" err="1"/>
              <a:t>Balanced</a:t>
            </a:r>
            <a:r>
              <a:rPr lang="de-DE" altLang="de-DE" dirty="0"/>
              <a:t> </a:t>
            </a:r>
            <a:r>
              <a:rPr lang="de-DE" altLang="de-DE" dirty="0" err="1"/>
              <a:t>Scorecard</a:t>
            </a:r>
            <a:r>
              <a:rPr lang="de-DE" altLang="de-DE" dirty="0"/>
              <a:t> </a:t>
            </a:r>
            <a:r>
              <a:rPr lang="de-DE" altLang="de-DE" dirty="0" smtClean="0"/>
              <a:t>integriert </a:t>
            </a:r>
            <a:r>
              <a:rPr lang="de-DE" altLang="de-DE" dirty="0"/>
              <a:t>die Managementprozesse und die </a:t>
            </a:r>
            <a:r>
              <a:rPr lang="de-DE" altLang="de-DE" dirty="0" smtClean="0"/>
              <a:t>gewählten Managementkonzepte</a:t>
            </a:r>
          </a:p>
          <a:p>
            <a:r>
              <a:rPr lang="de-DE" altLang="de-DE" dirty="0" smtClean="0"/>
              <a:t>Kommunikationsfunktion: Die </a:t>
            </a:r>
            <a:r>
              <a:rPr lang="de-DE" altLang="de-DE" dirty="0" err="1" smtClean="0"/>
              <a:t>Balanced</a:t>
            </a:r>
            <a:r>
              <a:rPr lang="de-DE" altLang="de-DE" dirty="0" smtClean="0"/>
              <a:t> </a:t>
            </a:r>
            <a:r>
              <a:rPr lang="de-DE" altLang="de-DE" dirty="0" err="1" smtClean="0"/>
              <a:t>Scorecard</a:t>
            </a:r>
            <a:r>
              <a:rPr lang="de-DE" altLang="de-DE" dirty="0" smtClean="0"/>
              <a:t> </a:t>
            </a:r>
            <a:r>
              <a:rPr lang="de-DE" altLang="de-DE" dirty="0"/>
              <a:t>unterstützt effektive und effiziente </a:t>
            </a:r>
            <a:r>
              <a:rPr lang="de-DE" altLang="de-DE" dirty="0" smtClean="0"/>
              <a:t>Kommunikation </a:t>
            </a:r>
            <a:r>
              <a:rPr lang="de-DE" altLang="de-DE" dirty="0"/>
              <a:t>und </a:t>
            </a:r>
            <a:r>
              <a:rPr lang="de-DE" altLang="de-DE" dirty="0" smtClean="0"/>
              <a:t>Koordination</a:t>
            </a:r>
            <a:endParaRPr lang="de-DE" altLang="de-DE" dirty="0"/>
          </a:p>
          <a:p>
            <a:r>
              <a:rPr lang="de-DE" altLang="de-DE" dirty="0" smtClean="0"/>
              <a:t>Lernfunktion</a:t>
            </a:r>
            <a:r>
              <a:rPr lang="de-DE" altLang="de-DE" dirty="0"/>
              <a:t>: Die Kombination verschiedener </a:t>
            </a:r>
            <a:r>
              <a:rPr lang="de-DE" altLang="de-DE" dirty="0" smtClean="0"/>
              <a:t>Perspektiven unterstützt das Verständnis der Unternehmung </a:t>
            </a:r>
            <a:r>
              <a:rPr lang="de-DE" altLang="de-DE" dirty="0"/>
              <a:t>und fördert die „lernende“ </a:t>
            </a:r>
            <a:r>
              <a:rPr lang="de-DE" altLang="de-DE" dirty="0" smtClean="0"/>
              <a:t>Organisation</a:t>
            </a:r>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6174103"/>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de-DE" altLang="de-DE" smtClean="0"/>
              <a:t>IT-Balanced-Scorecard</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177</a:t>
            </a:fld>
            <a:endParaRPr lang="en-US" dirty="0"/>
          </a:p>
        </p:txBody>
      </p:sp>
      <p:sp>
        <p:nvSpPr>
          <p:cNvPr id="160771" name="Rectangle 3"/>
          <p:cNvSpPr>
            <a:spLocks noGrp="1" noChangeArrowheads="1"/>
          </p:cNvSpPr>
          <p:nvPr>
            <p:ph sz="quarter" idx="12"/>
          </p:nvPr>
        </p:nvSpPr>
        <p:spPr/>
        <p:txBody>
          <a:bodyPr/>
          <a:lstStyle/>
          <a:p>
            <a:r>
              <a:rPr lang="de-DE" altLang="de-DE" dirty="0" smtClean="0"/>
              <a:t>Als Spezialisierung der </a:t>
            </a:r>
            <a:r>
              <a:rPr lang="de-DE" altLang="de-DE" dirty="0" err="1" smtClean="0"/>
              <a:t>Balanced</a:t>
            </a:r>
            <a:r>
              <a:rPr lang="de-DE" altLang="de-DE" dirty="0" smtClean="0"/>
              <a:t> </a:t>
            </a:r>
            <a:r>
              <a:rPr lang="de-DE" altLang="de-DE" dirty="0" err="1" smtClean="0"/>
              <a:t>Scorecard</a:t>
            </a:r>
            <a:r>
              <a:rPr lang="de-DE" altLang="de-DE" dirty="0" smtClean="0"/>
              <a:t> lassen sich die Perspektiven für die IT neu formulieren. Dabei stehen folgende Fragen im Mittelpunkt:</a:t>
            </a:r>
          </a:p>
          <a:p>
            <a:pPr lvl="1"/>
            <a:r>
              <a:rPr lang="de-DE" altLang="de-DE" dirty="0" smtClean="0"/>
              <a:t>Welchen Beitrag leistet die IT zum Unternehmenserfolg?</a:t>
            </a:r>
          </a:p>
          <a:p>
            <a:pPr lvl="1"/>
            <a:r>
              <a:rPr lang="de-DE" altLang="de-DE" dirty="0" smtClean="0"/>
              <a:t>Wie sehen Anwender die IT-Abteilung?</a:t>
            </a:r>
          </a:p>
          <a:p>
            <a:pPr lvl="1"/>
            <a:r>
              <a:rPr lang="de-DE" altLang="de-DE" dirty="0" smtClean="0"/>
              <a:t>Wie effektiv und effizient sind die IT-Prozesse ausgerichtet?</a:t>
            </a:r>
          </a:p>
          <a:p>
            <a:pPr lvl="1"/>
            <a:r>
              <a:rPr lang="de-DE" altLang="de-DE" dirty="0" smtClean="0"/>
              <a:t>Wie gut ist die IT positioniert, um zukünftige Anforderungen zu erfüllen?</a:t>
            </a:r>
          </a:p>
          <a:p>
            <a:pPr lvl="1"/>
            <a:endParaRPr lang="de-DE" altLang="de-DE" dirty="0" smtClean="0"/>
          </a:p>
          <a:p>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5439725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de-DE" altLang="de-DE" dirty="0"/>
              <a:t>Beispiel einer IT-</a:t>
            </a:r>
            <a:r>
              <a:rPr lang="de-DE" altLang="de-DE" dirty="0" err="1"/>
              <a:t>Balanced</a:t>
            </a:r>
            <a:r>
              <a:rPr lang="de-DE" altLang="de-DE" dirty="0"/>
              <a:t>-</a:t>
            </a:r>
            <a:r>
              <a:rPr lang="de-DE" altLang="de-DE" dirty="0" err="1"/>
              <a:t>Scorecard</a:t>
            </a: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178</a:t>
            </a:fld>
            <a:endParaRPr lang="en-US" dirty="0"/>
          </a:p>
        </p:txBody>
      </p:sp>
      <p:sp>
        <p:nvSpPr>
          <p:cNvPr id="161795" name="Rectangle 3"/>
          <p:cNvSpPr>
            <a:spLocks noGrp="1" noChangeArrowheads="1"/>
          </p:cNvSpPr>
          <p:nvPr>
            <p:ph sz="quarter" idx="12"/>
          </p:nvPr>
        </p:nvSpPr>
        <p:spPr/>
        <p:txBody>
          <a:bodyPr/>
          <a:lstStyle/>
          <a:p>
            <a:pPr lvl="1"/>
            <a:endParaRPr lang="de-DE" altLang="de-DE" smtClean="0"/>
          </a:p>
          <a:p>
            <a:endParaRPr lang="de-DE" altLang="de-DE" smtClean="0"/>
          </a:p>
        </p:txBody>
      </p:sp>
      <p:sp>
        <p:nvSpPr>
          <p:cNvPr id="3" name="Untertitel 2"/>
          <p:cNvSpPr>
            <a:spLocks noGrp="1"/>
          </p:cNvSpPr>
          <p:nvPr>
            <p:ph type="subTitle" idx="13"/>
          </p:nvPr>
        </p:nvSpPr>
        <p:spPr/>
        <p:txBody>
          <a:bodyPr/>
          <a:lstStyle/>
          <a:p>
            <a:endParaRPr lang="de-DE"/>
          </a:p>
        </p:txBody>
      </p:sp>
      <p:pic>
        <p:nvPicPr>
          <p:cNvPr id="2150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06" t="661" r="614" b="9736"/>
          <a:stretch/>
        </p:blipFill>
        <p:spPr bwMode="auto">
          <a:xfrm>
            <a:off x="1916102" y="1178829"/>
            <a:ext cx="5393636" cy="4691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151075" y="5724939"/>
            <a:ext cx="8881607" cy="553998"/>
          </a:xfrm>
          <a:prstGeom prst="rect">
            <a:avLst/>
          </a:prstGeom>
        </p:spPr>
        <p:txBody>
          <a:bodyPr wrap="square">
            <a:spAutoFit/>
          </a:bodyPr>
          <a:lstStyle/>
          <a:p>
            <a:r>
              <a:rPr lang="de-DE" sz="1200" b="1" dirty="0"/>
              <a:t>Abbildung </a:t>
            </a:r>
            <a:r>
              <a:rPr lang="de-DE" sz="1200" b="1" dirty="0" smtClean="0"/>
              <a:t>13.34</a:t>
            </a:r>
          </a:p>
          <a:p>
            <a:r>
              <a:rPr lang="de-DE" sz="1200" dirty="0" smtClean="0"/>
              <a:t>Quelle</a:t>
            </a:r>
            <a:r>
              <a:rPr lang="de-DE" sz="1200" dirty="0"/>
              <a:t>: In Anlehnung an van </a:t>
            </a:r>
            <a:r>
              <a:rPr lang="de-DE" sz="1200" dirty="0" err="1"/>
              <a:t>Grembergen</a:t>
            </a:r>
            <a:r>
              <a:rPr lang="de-DE" sz="1200" dirty="0"/>
              <a:t> und van </a:t>
            </a:r>
            <a:r>
              <a:rPr lang="de-DE" sz="1200" dirty="0" err="1"/>
              <a:t>Bruggen</a:t>
            </a:r>
            <a:r>
              <a:rPr lang="de-DE" sz="1200" dirty="0"/>
              <a:t>, 2003, modifiziert nach </a:t>
            </a:r>
            <a:r>
              <a:rPr lang="de-DE" sz="1200" dirty="0" err="1"/>
              <a:t>Gadatsch</a:t>
            </a:r>
            <a:r>
              <a:rPr lang="de-DE" sz="1200" dirty="0"/>
              <a:t> und Mayer, 2014. </a:t>
            </a:r>
            <a:endParaRPr lang="de-DE" sz="1200" dirty="0" smtClean="0"/>
          </a:p>
        </p:txBody>
      </p:sp>
    </p:spTree>
    <p:extLst>
      <p:ext uri="{BB962C8B-B14F-4D97-AF65-F5344CB8AC3E}">
        <p14:creationId xmlns:p14="http://schemas.microsoft.com/office/powerpoint/2010/main" val="400686928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de-DE" altLang="de-DE" dirty="0" smtClean="0"/>
              <a:t>COBIT</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179</a:t>
            </a:fld>
            <a:endParaRPr lang="en-US" dirty="0"/>
          </a:p>
        </p:txBody>
      </p:sp>
      <p:sp>
        <p:nvSpPr>
          <p:cNvPr id="164867" name="Rectangle 3"/>
          <p:cNvSpPr>
            <a:spLocks noGrp="1" noChangeArrowheads="1"/>
          </p:cNvSpPr>
          <p:nvPr>
            <p:ph sz="quarter" idx="12"/>
          </p:nvPr>
        </p:nvSpPr>
        <p:spPr/>
        <p:txBody>
          <a:bodyPr/>
          <a:lstStyle/>
          <a:p>
            <a:r>
              <a:rPr lang="de-DE" altLang="de-DE" dirty="0" smtClean="0"/>
              <a:t>Bezeichnet ein Referenzmodell zur vereinheitlichten Kontrolle und Steuerung der IT eines Unternehmens. Es stellt dazu gut bewährte Praktiken im Rahmen von Prozessregelwerken in einer logischen Struktur zur Verfügung und integriert verschiedene, für das IT-Management relevante Ansätze und Standards.</a:t>
            </a:r>
          </a:p>
          <a:p>
            <a:r>
              <a:rPr lang="de-DE" altLang="de-DE" dirty="0" smtClean="0"/>
              <a:t>meistgenutztes Framework für IT-</a:t>
            </a:r>
            <a:r>
              <a:rPr lang="de-DE" altLang="de-DE" dirty="0" err="1" smtClean="0"/>
              <a:t>Governance</a:t>
            </a:r>
            <a:r>
              <a:rPr lang="de-DE" altLang="de-DE" dirty="0" smtClean="0"/>
              <a:t> </a:t>
            </a:r>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2285002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COBIT</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180</a:t>
            </a:fld>
            <a:endParaRPr lang="en-US" dirty="0"/>
          </a:p>
        </p:txBody>
      </p:sp>
      <p:sp>
        <p:nvSpPr>
          <p:cNvPr id="4" name="Inhaltsplatzhalter 3"/>
          <p:cNvSpPr>
            <a:spLocks noGrp="1"/>
          </p:cNvSpPr>
          <p:nvPr>
            <p:ph sz="quarter" idx="12"/>
          </p:nvPr>
        </p:nvSpPr>
        <p:spPr/>
        <p:txBody>
          <a:bodyPr/>
          <a:lstStyle/>
          <a:p>
            <a:r>
              <a:rPr lang="de-DE" dirty="0" smtClean="0"/>
              <a:t>Fünf Prinzipien für </a:t>
            </a:r>
            <a:r>
              <a:rPr lang="de-DE" dirty="0" err="1" smtClean="0"/>
              <a:t>Governance</a:t>
            </a:r>
            <a:r>
              <a:rPr lang="de-DE" dirty="0" smtClean="0"/>
              <a:t> und Management der Unternehmens-IT</a:t>
            </a:r>
          </a:p>
          <a:p>
            <a:pPr marL="693738" lvl="1" indent="-457200">
              <a:buFont typeface="+mj-lt"/>
              <a:buAutoNum type="arabicPeriod"/>
            </a:pPr>
            <a:r>
              <a:rPr lang="de-DE" dirty="0" smtClean="0"/>
              <a:t>Erfüllung der Anforderungen der Anspruchsgruppen</a:t>
            </a:r>
          </a:p>
          <a:p>
            <a:pPr marL="693738" lvl="1" indent="-457200">
              <a:buFont typeface="+mj-lt"/>
              <a:buAutoNum type="arabicPeriod"/>
            </a:pPr>
            <a:r>
              <a:rPr lang="de-DE" dirty="0" smtClean="0"/>
              <a:t>Abdeckung des gesamten Unternehmens</a:t>
            </a:r>
          </a:p>
          <a:p>
            <a:pPr marL="693738" lvl="1" indent="-457200">
              <a:buFont typeface="+mj-lt"/>
              <a:buAutoNum type="arabicPeriod"/>
            </a:pPr>
            <a:r>
              <a:rPr lang="de-DE" dirty="0"/>
              <a:t>Anwendung eines einheitlichen, </a:t>
            </a:r>
            <a:r>
              <a:rPr lang="de-DE" dirty="0" smtClean="0"/>
              <a:t>integrierten Rahmenwerks</a:t>
            </a:r>
          </a:p>
          <a:p>
            <a:pPr marL="693738" lvl="1" indent="-457200">
              <a:buFont typeface="+mj-lt"/>
              <a:buAutoNum type="arabicPeriod"/>
            </a:pPr>
            <a:r>
              <a:rPr lang="de-DE" dirty="0" smtClean="0"/>
              <a:t>Ermöglichung eines ganzheitlichen Ansatzes</a:t>
            </a:r>
          </a:p>
          <a:p>
            <a:pPr marL="693738" lvl="1" indent="-457200">
              <a:buFont typeface="+mj-lt"/>
              <a:buAutoNum type="arabicPeriod"/>
            </a:pPr>
            <a:r>
              <a:rPr lang="de-DE" dirty="0" smtClean="0"/>
              <a:t>Unterscheidung zwischen </a:t>
            </a:r>
            <a:r>
              <a:rPr lang="de-DE" dirty="0" err="1" smtClean="0"/>
              <a:t>Governance</a:t>
            </a:r>
            <a:r>
              <a:rPr lang="de-DE" dirty="0" smtClean="0"/>
              <a:t> und Management</a:t>
            </a:r>
            <a:endParaRPr lang="de-DE" dirty="0"/>
          </a:p>
        </p:txBody>
      </p:sp>
      <p:sp>
        <p:nvSpPr>
          <p:cNvPr id="5" name="Untertitel 4"/>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171154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COBIT-5-Prinzipien</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181</a:t>
            </a:fld>
            <a:endParaRPr lang="en-US" dirty="0"/>
          </a:p>
        </p:txBody>
      </p:sp>
      <p:sp>
        <p:nvSpPr>
          <p:cNvPr id="8" name="Untertitel 7"/>
          <p:cNvSpPr>
            <a:spLocks noGrp="1"/>
          </p:cNvSpPr>
          <p:nvPr>
            <p:ph type="subTitle" idx="13"/>
          </p:nvPr>
        </p:nvSpPr>
        <p:spPr/>
        <p:txBody>
          <a:bodyPr/>
          <a:lstStyle/>
          <a:p>
            <a:endParaRPr lang="de-DE"/>
          </a:p>
        </p:txBody>
      </p:sp>
      <p:sp>
        <p:nvSpPr>
          <p:cNvPr id="7" name="Rechteck 6"/>
          <p:cNvSpPr/>
          <p:nvPr/>
        </p:nvSpPr>
        <p:spPr>
          <a:xfrm>
            <a:off x="304090" y="5870099"/>
            <a:ext cx="7264327" cy="553998"/>
          </a:xfrm>
          <a:prstGeom prst="rect">
            <a:avLst/>
          </a:prstGeom>
        </p:spPr>
        <p:txBody>
          <a:bodyPr wrap="square">
            <a:spAutoFit/>
          </a:bodyPr>
          <a:lstStyle/>
          <a:p>
            <a:r>
              <a:rPr lang="de-DE" sz="1200" b="1" dirty="0"/>
              <a:t>Abbildung </a:t>
            </a:r>
            <a:r>
              <a:rPr lang="de-DE" sz="1200" b="1" dirty="0" smtClean="0"/>
              <a:t>13.35</a:t>
            </a:r>
          </a:p>
          <a:p>
            <a:r>
              <a:rPr lang="it-IT" sz="1200" dirty="0" smtClean="0"/>
              <a:t>Quelle</a:t>
            </a:r>
            <a:r>
              <a:rPr lang="it-IT" sz="1200" dirty="0"/>
              <a:t>: ISACA, 2012, S. </a:t>
            </a:r>
            <a:r>
              <a:rPr lang="it-IT" sz="1200" dirty="0" smtClean="0"/>
              <a:t>15</a:t>
            </a:r>
            <a:endParaRPr lang="de-DE" sz="1200" dirty="0" smtClean="0"/>
          </a:p>
        </p:txBody>
      </p:sp>
      <p:pic>
        <p:nvPicPr>
          <p:cNvPr id="4" name="Grafik 3"/>
          <p:cNvPicPr>
            <a:picLocks noChangeAspect="1"/>
          </p:cNvPicPr>
          <p:nvPr/>
        </p:nvPicPr>
        <p:blipFill>
          <a:blip r:embed="rId2"/>
          <a:stretch>
            <a:fillRect/>
          </a:stretch>
        </p:blipFill>
        <p:spPr>
          <a:xfrm>
            <a:off x="2390706" y="1533525"/>
            <a:ext cx="4346713" cy="4351659"/>
          </a:xfrm>
          <a:prstGeom prst="rect">
            <a:avLst/>
          </a:prstGeom>
        </p:spPr>
      </p:pic>
    </p:spTree>
    <p:extLst>
      <p:ext uri="{BB962C8B-B14F-4D97-AF65-F5344CB8AC3E}">
        <p14:creationId xmlns:p14="http://schemas.microsoft.com/office/powerpoint/2010/main" val="26627729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COBIT-5-Zielkaskade</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182</a:t>
            </a:fld>
            <a:endParaRPr lang="en-US" dirty="0"/>
          </a:p>
        </p:txBody>
      </p:sp>
      <p:sp>
        <p:nvSpPr>
          <p:cNvPr id="8" name="Untertitel 7"/>
          <p:cNvSpPr>
            <a:spLocks noGrp="1"/>
          </p:cNvSpPr>
          <p:nvPr>
            <p:ph type="subTitle" idx="13"/>
          </p:nvPr>
        </p:nvSpPr>
        <p:spPr/>
        <p:txBody>
          <a:bodyPr/>
          <a:lstStyle/>
          <a:p>
            <a:endParaRPr lang="de-DE"/>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23" b="11734"/>
          <a:stretch/>
        </p:blipFill>
        <p:spPr bwMode="auto">
          <a:xfrm>
            <a:off x="2824534" y="1142898"/>
            <a:ext cx="3479057" cy="472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304090" y="5870099"/>
            <a:ext cx="7264327" cy="553998"/>
          </a:xfrm>
          <a:prstGeom prst="rect">
            <a:avLst/>
          </a:prstGeom>
        </p:spPr>
        <p:txBody>
          <a:bodyPr wrap="square">
            <a:spAutoFit/>
          </a:bodyPr>
          <a:lstStyle/>
          <a:p>
            <a:r>
              <a:rPr lang="de-DE" sz="1200" b="1" dirty="0"/>
              <a:t>Abbildung </a:t>
            </a:r>
            <a:r>
              <a:rPr lang="de-DE" sz="1200" b="1" dirty="0" smtClean="0"/>
              <a:t>13.36</a:t>
            </a:r>
          </a:p>
          <a:p>
            <a:r>
              <a:rPr lang="de-DE" sz="1200" dirty="0" smtClean="0"/>
              <a:t>Quelle</a:t>
            </a:r>
            <a:r>
              <a:rPr lang="de-DE" sz="1200" dirty="0"/>
              <a:t>: In </a:t>
            </a:r>
            <a:r>
              <a:rPr lang="de-DE" sz="1200" dirty="0" smtClean="0"/>
              <a:t>Abwandlung von </a:t>
            </a:r>
            <a:r>
              <a:rPr lang="de-DE" sz="1200" dirty="0"/>
              <a:t>ISACA, 2012, S. </a:t>
            </a:r>
            <a:r>
              <a:rPr lang="de-DE" sz="1200" dirty="0" smtClean="0"/>
              <a:t>20</a:t>
            </a:r>
          </a:p>
        </p:txBody>
      </p:sp>
    </p:spTree>
    <p:extLst>
      <p:ext uri="{BB962C8B-B14F-4D97-AF65-F5344CB8AC3E}">
        <p14:creationId xmlns:p14="http://schemas.microsoft.com/office/powerpoint/2010/main" val="7767104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COBIT-5-Enabler</a:t>
            </a:r>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183</a:t>
            </a:fld>
            <a:endParaRPr lang="en-US" dirty="0"/>
          </a:p>
        </p:txBody>
      </p:sp>
      <p:pic>
        <p:nvPicPr>
          <p:cNvPr id="8" name="Picture 3"/>
          <p:cNvPicPr>
            <a:picLocks noGrp="1" noChangeAspect="1" noChangeArrowheads="1"/>
          </p:cNvPicPr>
          <p:nvPr>
            <p:ph sz="quarter" idx="12"/>
          </p:nvPr>
        </p:nvPicPr>
        <p:blipFill rotWithShape="1">
          <a:blip r:embed="rId2" cstate="print">
            <a:extLst>
              <a:ext uri="{28A0092B-C50C-407E-A947-70E740481C1C}">
                <a14:useLocalDpi xmlns:a14="http://schemas.microsoft.com/office/drawing/2010/main" val="0"/>
              </a:ext>
            </a:extLst>
          </a:blip>
          <a:srcRect r="33050" b="3785"/>
          <a:stretch/>
        </p:blipFill>
        <p:spPr bwMode="auto">
          <a:xfrm>
            <a:off x="907700" y="1365093"/>
            <a:ext cx="7002581" cy="450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ntertitel 3"/>
          <p:cNvSpPr>
            <a:spLocks noGrp="1"/>
          </p:cNvSpPr>
          <p:nvPr>
            <p:ph type="subTitle" idx="13"/>
          </p:nvPr>
        </p:nvSpPr>
        <p:spPr/>
        <p:txBody>
          <a:bodyPr/>
          <a:lstStyle/>
          <a:p>
            <a:endParaRPr lang="de-DE"/>
          </a:p>
        </p:txBody>
      </p:sp>
      <p:sp>
        <p:nvSpPr>
          <p:cNvPr id="6" name="Rechteck 5"/>
          <p:cNvSpPr/>
          <p:nvPr/>
        </p:nvSpPr>
        <p:spPr>
          <a:xfrm>
            <a:off x="304090" y="5870099"/>
            <a:ext cx="7264327" cy="553998"/>
          </a:xfrm>
          <a:prstGeom prst="rect">
            <a:avLst/>
          </a:prstGeom>
        </p:spPr>
        <p:txBody>
          <a:bodyPr wrap="square">
            <a:spAutoFit/>
          </a:bodyPr>
          <a:lstStyle/>
          <a:p>
            <a:r>
              <a:rPr lang="de-DE" sz="1200" b="1" dirty="0"/>
              <a:t>Abbildung </a:t>
            </a:r>
            <a:r>
              <a:rPr lang="de-DE" sz="1200" b="1" dirty="0" smtClean="0"/>
              <a:t>13.37</a:t>
            </a:r>
          </a:p>
          <a:p>
            <a:r>
              <a:rPr lang="it-IT" sz="1200" dirty="0" smtClean="0"/>
              <a:t>Quelle</a:t>
            </a:r>
            <a:r>
              <a:rPr lang="it-IT" sz="1200" dirty="0"/>
              <a:t>: ISACA, 2012, S. </a:t>
            </a:r>
            <a:r>
              <a:rPr lang="it-IT" sz="1200" dirty="0" smtClean="0"/>
              <a:t>29</a:t>
            </a:r>
            <a:endParaRPr lang="de-DE" sz="1200" dirty="0" smtClean="0"/>
          </a:p>
        </p:txBody>
      </p:sp>
    </p:spTree>
    <p:extLst>
      <p:ext uri="{BB962C8B-B14F-4D97-AF65-F5344CB8AC3E}">
        <p14:creationId xmlns:p14="http://schemas.microsoft.com/office/powerpoint/2010/main" val="24431810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COBIT-5-Prozessreferenzmodell</a:t>
            </a:r>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184</a:t>
            </a:fld>
            <a:endParaRPr lang="en-US" dirty="0"/>
          </a:p>
        </p:txBody>
      </p:sp>
      <p:pic>
        <p:nvPicPr>
          <p:cNvPr id="24578" name="Picture 2"/>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rcRect b="9144"/>
          <a:stretch/>
        </p:blipFill>
        <p:spPr bwMode="auto">
          <a:xfrm>
            <a:off x="1130996" y="743655"/>
            <a:ext cx="6931635" cy="5171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ntertitel 3"/>
          <p:cNvSpPr>
            <a:spLocks noGrp="1"/>
          </p:cNvSpPr>
          <p:nvPr>
            <p:ph type="subTitle" idx="13"/>
          </p:nvPr>
        </p:nvSpPr>
        <p:spPr/>
        <p:txBody>
          <a:bodyPr/>
          <a:lstStyle/>
          <a:p>
            <a:endParaRPr lang="de-DE"/>
          </a:p>
        </p:txBody>
      </p:sp>
      <p:sp>
        <p:nvSpPr>
          <p:cNvPr id="6" name="Rechteck 5"/>
          <p:cNvSpPr/>
          <p:nvPr/>
        </p:nvSpPr>
        <p:spPr>
          <a:xfrm>
            <a:off x="304090" y="5870099"/>
            <a:ext cx="7264327" cy="553998"/>
          </a:xfrm>
          <a:prstGeom prst="rect">
            <a:avLst/>
          </a:prstGeom>
        </p:spPr>
        <p:txBody>
          <a:bodyPr wrap="square">
            <a:spAutoFit/>
          </a:bodyPr>
          <a:lstStyle/>
          <a:p>
            <a:r>
              <a:rPr lang="de-DE" sz="1200" b="1" dirty="0"/>
              <a:t>Abbildung </a:t>
            </a:r>
            <a:r>
              <a:rPr lang="de-DE" sz="1200" b="1" dirty="0" smtClean="0"/>
              <a:t>13.38</a:t>
            </a:r>
          </a:p>
          <a:p>
            <a:r>
              <a:rPr lang="it-IT" sz="1200" dirty="0" smtClean="0"/>
              <a:t>Quelle</a:t>
            </a:r>
            <a:r>
              <a:rPr lang="it-IT" sz="1200" dirty="0"/>
              <a:t>: ISACA, 2012, S. </a:t>
            </a:r>
            <a:r>
              <a:rPr lang="it-IT" sz="1200" dirty="0" smtClean="0"/>
              <a:t>76</a:t>
            </a:r>
            <a:endParaRPr lang="de-DE" sz="1200" dirty="0" smtClean="0"/>
          </a:p>
        </p:txBody>
      </p:sp>
    </p:spTree>
    <p:extLst>
      <p:ext uri="{BB962C8B-B14F-4D97-AF65-F5344CB8AC3E}">
        <p14:creationId xmlns:p14="http://schemas.microsoft.com/office/powerpoint/2010/main" val="21226533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de-DE" altLang="de-DE" smtClean="0"/>
              <a:t>Unterstützung der IT-Governance durch COBIT</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185</a:t>
            </a:fld>
            <a:endParaRPr lang="en-US" dirty="0"/>
          </a:p>
        </p:txBody>
      </p:sp>
      <p:sp>
        <p:nvSpPr>
          <p:cNvPr id="165891" name="Rectangle 3"/>
          <p:cNvSpPr>
            <a:spLocks noGrp="1" noChangeArrowheads="1"/>
          </p:cNvSpPr>
          <p:nvPr>
            <p:ph sz="quarter" idx="12"/>
          </p:nvPr>
        </p:nvSpPr>
        <p:spPr/>
        <p:txBody>
          <a:bodyPr/>
          <a:lstStyle/>
          <a:p>
            <a:r>
              <a:rPr lang="de-DE" altLang="de-DE" dirty="0" smtClean="0"/>
              <a:t>COBIT liefert einen Rahmen, der helfen soll, dass</a:t>
            </a:r>
          </a:p>
          <a:p>
            <a:pPr lvl="1"/>
            <a:r>
              <a:rPr lang="de-DE" altLang="de-DE" dirty="0" smtClean="0"/>
              <a:t>IT mit dem Geschäft abgestimmt ist,</a:t>
            </a:r>
          </a:p>
          <a:p>
            <a:pPr lvl="1"/>
            <a:r>
              <a:rPr lang="de-DE" altLang="de-DE" dirty="0" smtClean="0"/>
              <a:t>IT das Geschäft unterstützt und den Unternehmensnutzen maximiert,</a:t>
            </a:r>
          </a:p>
          <a:p>
            <a:pPr lvl="1"/>
            <a:r>
              <a:rPr lang="de-DE" altLang="de-DE" dirty="0" smtClean="0"/>
              <a:t>IT-Ressourcen nicht verschwendet werden und</a:t>
            </a:r>
          </a:p>
          <a:p>
            <a:pPr lvl="1"/>
            <a:r>
              <a:rPr lang="de-DE" altLang="de-DE" dirty="0" smtClean="0"/>
              <a:t>IT-Risiken angemessen gesteuert werden.</a:t>
            </a:r>
          </a:p>
          <a:p>
            <a:pPr lvl="1"/>
            <a:endParaRPr lang="de-DE" altLang="de-DE" dirty="0" smtClean="0"/>
          </a:p>
          <a:p>
            <a:pPr lvl="1"/>
            <a:endParaRPr lang="de-DE" altLang="de-DE" dirty="0" smtClean="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799288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de-DE" altLang="de-DE" dirty="0"/>
              <a:t>Generische </a:t>
            </a:r>
            <a:r>
              <a:rPr lang="de-DE" altLang="de-DE" dirty="0" smtClean="0"/>
              <a:t>Wettbewerbsstrategien nach </a:t>
            </a:r>
            <a:r>
              <a:rPr lang="de-DE" altLang="de-DE" dirty="0"/>
              <a:t>Porter („</a:t>
            </a:r>
            <a:r>
              <a:rPr lang="de-DE" altLang="de-DE" dirty="0" smtClean="0"/>
              <a:t>Wettbewerbsmatrix“)</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105</a:t>
            </a:fld>
            <a:endParaRPr lang="en-US" dirty="0"/>
          </a:p>
        </p:txBody>
      </p:sp>
      <p:sp>
        <p:nvSpPr>
          <p:cNvPr id="108547" name="Rectangle 3"/>
          <p:cNvSpPr>
            <a:spLocks noGrp="1" noChangeArrowheads="1"/>
          </p:cNvSpPr>
          <p:nvPr>
            <p:ph sz="quarter" idx="12"/>
          </p:nvPr>
        </p:nvSpPr>
        <p:spPr/>
        <p:txBody>
          <a:bodyPr/>
          <a:lstStyle/>
          <a:p>
            <a:pPr lvl="2"/>
            <a:endParaRPr lang="de-DE" altLang="de-DE" dirty="0" smtClean="0"/>
          </a:p>
          <a:p>
            <a:endParaRPr lang="de-DE" altLang="de-DE" dirty="0" smtClean="0"/>
          </a:p>
        </p:txBody>
      </p:sp>
      <p:sp>
        <p:nvSpPr>
          <p:cNvPr id="3" name="Untertitel 2"/>
          <p:cNvSpPr>
            <a:spLocks noGrp="1"/>
          </p:cNvSpPr>
          <p:nvPr>
            <p:ph type="subTitle" idx="13"/>
          </p:nvPr>
        </p:nvSpPr>
        <p:spPr/>
        <p:txBody>
          <a:bodyPr/>
          <a:lstStyle/>
          <a:p>
            <a:r>
              <a:rPr lang="de-DE" dirty="0"/>
              <a:t>Theorien zur unternehmensstrategischen Ausrichtung</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48" r="31468"/>
          <a:stretch/>
        </p:blipFill>
        <p:spPr bwMode="auto">
          <a:xfrm>
            <a:off x="1454802" y="1533525"/>
            <a:ext cx="6218522" cy="4376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304091" y="5870099"/>
            <a:ext cx="1741246" cy="553998"/>
          </a:xfrm>
          <a:prstGeom prst="rect">
            <a:avLst/>
          </a:prstGeom>
        </p:spPr>
        <p:txBody>
          <a:bodyPr wrap="none">
            <a:spAutoFit/>
          </a:bodyPr>
          <a:lstStyle/>
          <a:p>
            <a:r>
              <a:rPr lang="de-DE" sz="1200" b="1" dirty="0"/>
              <a:t>Abbildung </a:t>
            </a:r>
            <a:r>
              <a:rPr lang="de-DE" sz="1200" b="1" dirty="0" smtClean="0"/>
              <a:t>13.20</a:t>
            </a:r>
          </a:p>
          <a:p>
            <a:r>
              <a:rPr lang="de-DE" sz="1200" dirty="0" smtClean="0"/>
              <a:t>Quelle</a:t>
            </a:r>
            <a:r>
              <a:rPr lang="de-DE" sz="1200" dirty="0"/>
              <a:t>: Porter, </a:t>
            </a:r>
            <a:r>
              <a:rPr lang="de-DE" sz="1200" dirty="0" smtClean="0"/>
              <a:t>1985</a:t>
            </a:r>
            <a:endParaRPr lang="de-DE" sz="1200" dirty="0"/>
          </a:p>
        </p:txBody>
      </p:sp>
    </p:spTree>
    <p:extLst>
      <p:ext uri="{BB962C8B-B14F-4D97-AF65-F5344CB8AC3E}">
        <p14:creationId xmlns:p14="http://schemas.microsoft.com/office/powerpoint/2010/main" val="373754954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dirty="0" smtClean="0"/>
              <a:t>Gliederung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186</a:t>
            </a:fld>
            <a:endParaRPr lang="en-US" dirty="0"/>
          </a:p>
        </p:txBody>
      </p:sp>
      <p:sp>
        <p:nvSpPr>
          <p:cNvPr id="77827" name="Rectangle 5"/>
          <p:cNvSpPr>
            <a:spLocks noGrp="1" noChangeArrowheads="1"/>
          </p:cNvSpPr>
          <p:nvPr>
            <p:ph sz="quarter" idx="12"/>
          </p:nvPr>
        </p:nvSpPr>
        <p:spPr/>
        <p:txBody>
          <a:bodyPr>
            <a:normAutofit fontScale="77500" lnSpcReduction="20000"/>
          </a:bodyPr>
          <a:lstStyle/>
          <a:p>
            <a:pPr marL="0" indent="0">
              <a:buNone/>
            </a:pPr>
            <a:endParaRPr lang="de-DE" altLang="de-DE" dirty="0" smtClean="0"/>
          </a:p>
          <a:p>
            <a:pPr marL="457200" indent="-457200">
              <a:buFont typeface="+mj-lt"/>
              <a:buAutoNum type="arabicPeriod"/>
            </a:pPr>
            <a:r>
              <a:rPr lang="de-DE" altLang="de-DE" dirty="0" smtClean="0"/>
              <a:t>Gegenstand und Ziel</a:t>
            </a:r>
          </a:p>
          <a:p>
            <a:pPr marL="457200" indent="-457200">
              <a:buFont typeface="+mj-lt"/>
              <a:buAutoNum type="arabicPeriod"/>
            </a:pPr>
            <a:r>
              <a:rPr lang="de-DE" altLang="de-DE" dirty="0" smtClean="0"/>
              <a:t>Strukturierungen und Konzeption</a:t>
            </a:r>
          </a:p>
          <a:p>
            <a:pPr marL="457200" indent="-457200">
              <a:buFont typeface="+mj-lt"/>
              <a:buAutoNum type="arabicPeriod"/>
            </a:pPr>
            <a:r>
              <a:rPr lang="de-DE" altLang="de-DE" dirty="0" smtClean="0"/>
              <a:t>Informationsmanagement im Wandel</a:t>
            </a:r>
          </a:p>
          <a:p>
            <a:pPr marL="457200" indent="-457200">
              <a:buFont typeface="+mj-lt"/>
              <a:buAutoNum type="arabicPeriod"/>
            </a:pPr>
            <a:r>
              <a:rPr lang="de-DE" altLang="de-DE" dirty="0" smtClean="0"/>
              <a:t>IT-</a:t>
            </a:r>
            <a:r>
              <a:rPr lang="de-DE" altLang="de-DE" dirty="0" err="1" smtClean="0"/>
              <a:t>Governance</a:t>
            </a:r>
            <a:r>
              <a:rPr lang="de-DE" altLang="de-DE" dirty="0" smtClean="0"/>
              <a:t> und IT-Compliance</a:t>
            </a:r>
          </a:p>
          <a:p>
            <a:pPr marL="457200" indent="-457200">
              <a:buFont typeface="+mj-lt"/>
              <a:buAutoNum type="arabicPeriod"/>
            </a:pPr>
            <a:r>
              <a:rPr lang="de-DE" altLang="de-DE" dirty="0" smtClean="0"/>
              <a:t>IT-Strategie</a:t>
            </a:r>
          </a:p>
          <a:p>
            <a:pPr marL="457200" indent="-457200">
              <a:buFont typeface="+mj-lt"/>
              <a:buAutoNum type="arabicPeriod"/>
            </a:pPr>
            <a:r>
              <a:rPr lang="de-DE" altLang="de-DE" dirty="0" smtClean="0"/>
              <a:t>IT-Prozesse</a:t>
            </a:r>
          </a:p>
          <a:p>
            <a:pPr marL="457200" indent="-457200">
              <a:buFont typeface="+mj-lt"/>
              <a:buAutoNum type="arabicPeriod"/>
            </a:pPr>
            <a:r>
              <a:rPr lang="de-DE" altLang="de-DE" dirty="0" smtClean="0"/>
              <a:t>IT-Controlling</a:t>
            </a:r>
          </a:p>
          <a:p>
            <a:pPr marL="457200" indent="-457200">
              <a:buFont typeface="+mj-lt"/>
              <a:buAutoNum type="arabicPeriod"/>
            </a:pPr>
            <a:r>
              <a:rPr lang="de-DE" altLang="de-DE" b="1" dirty="0" smtClean="0"/>
              <a:t>IT-Organisation und IT-Personal</a:t>
            </a:r>
          </a:p>
          <a:p>
            <a:pPr marL="812800" lvl="1" indent="-457200">
              <a:buFont typeface="+mj-lt"/>
              <a:buAutoNum type="arabicPeriod"/>
            </a:pPr>
            <a:r>
              <a:rPr lang="de-DE" altLang="de-DE" b="1" dirty="0"/>
              <a:t>Organisation der IT-Abteilung </a:t>
            </a:r>
          </a:p>
          <a:p>
            <a:pPr marL="812800" lvl="1" indent="-457200">
              <a:buFont typeface="+mj-lt"/>
              <a:buAutoNum type="arabicPeriod"/>
            </a:pPr>
            <a:r>
              <a:rPr lang="de-DE" altLang="de-DE" dirty="0"/>
              <a:t>Chief Information Officer (CIO) als Aufgabenträger des Informationsmanagements</a:t>
            </a:r>
          </a:p>
          <a:p>
            <a:pPr marL="812800" lvl="1" indent="-457200">
              <a:buFont typeface="+mj-lt"/>
              <a:buAutoNum type="arabicPeriod"/>
            </a:pPr>
            <a:r>
              <a:rPr lang="de-DE" altLang="de-DE" dirty="0" smtClean="0"/>
              <a:t>IT-Sourcing</a:t>
            </a:r>
            <a:endParaRPr lang="de-DE" altLang="de-DE" b="1" dirty="0" smtClean="0"/>
          </a:p>
          <a:p>
            <a:pPr marL="0" indent="0">
              <a:buNone/>
            </a:pPr>
            <a:endParaRPr lang="de-DE" altLang="de-DE" dirty="0" smtClean="0"/>
          </a:p>
          <a:p>
            <a:endParaRPr lang="de-DE" altLang="de-DE" dirty="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04035392"/>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Organisation der IT-Abteilung</a:t>
            </a:r>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187</a:t>
            </a:fld>
            <a:endParaRPr lang="en-US" dirty="0"/>
          </a:p>
        </p:txBody>
      </p:sp>
      <p:sp>
        <p:nvSpPr>
          <p:cNvPr id="4" name="Inhaltsplatzhalter 3"/>
          <p:cNvSpPr>
            <a:spLocks noGrp="1"/>
          </p:cNvSpPr>
          <p:nvPr>
            <p:ph sz="quarter" idx="12"/>
          </p:nvPr>
        </p:nvSpPr>
        <p:spPr/>
        <p:txBody>
          <a:bodyPr>
            <a:normAutofit/>
          </a:bodyPr>
          <a:lstStyle/>
          <a:p>
            <a:r>
              <a:rPr lang="de-DE" dirty="0"/>
              <a:t>IT-Abteilung </a:t>
            </a:r>
            <a:r>
              <a:rPr lang="de-DE" dirty="0" smtClean="0"/>
              <a:t>ist die formale Organisationseinheit oder betriebliche Funktion, die für die Bereitstellung von IT-Dienstleistungen </a:t>
            </a:r>
            <a:r>
              <a:rPr lang="de-DE" dirty="0"/>
              <a:t>verantwortlich </a:t>
            </a:r>
            <a:r>
              <a:rPr lang="de-DE" dirty="0" smtClean="0"/>
              <a:t>ist</a:t>
            </a:r>
          </a:p>
          <a:p>
            <a:r>
              <a:rPr lang="de-DE" dirty="0" smtClean="0"/>
              <a:t>Entscheidungen darüber</a:t>
            </a:r>
            <a:r>
              <a:rPr lang="de-DE" dirty="0"/>
              <a:t>, wer die IT-Infrastruktur des </a:t>
            </a:r>
            <a:r>
              <a:rPr lang="de-DE" dirty="0" smtClean="0"/>
              <a:t>Unternehmens entwirft</a:t>
            </a:r>
            <a:r>
              <a:rPr lang="de-DE" dirty="0"/>
              <a:t>, aufbaut und pflegt, </a:t>
            </a:r>
            <a:r>
              <a:rPr lang="de-DE" dirty="0" smtClean="0"/>
              <a:t>können die </a:t>
            </a:r>
            <a:r>
              <a:rPr lang="de-DE" dirty="0"/>
              <a:t>IT </a:t>
            </a:r>
            <a:r>
              <a:rPr lang="de-DE" dirty="0" smtClean="0"/>
              <a:t>beeinflussen</a:t>
            </a:r>
          </a:p>
          <a:p>
            <a:r>
              <a:rPr lang="de-DE" dirty="0" smtClean="0"/>
              <a:t>IT-Abteilung </a:t>
            </a:r>
            <a:r>
              <a:rPr lang="de-DE" dirty="0"/>
              <a:t>besteht aus Spezialisten, z.B. </a:t>
            </a:r>
            <a:r>
              <a:rPr lang="de-DE" dirty="0" smtClean="0"/>
              <a:t>Programmierern, Systemanalysten, Projektleitern und Fachgruppenleitern</a:t>
            </a:r>
            <a:endParaRPr lang="de-DE" dirty="0"/>
          </a:p>
        </p:txBody>
      </p:sp>
      <p:sp>
        <p:nvSpPr>
          <p:cNvPr id="5" name="Untertitel 4"/>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345967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de-DE" altLang="de-DE" dirty="0" smtClean="0"/>
              <a:t>IT-Infrastruktur </a:t>
            </a:r>
            <a:r>
              <a:rPr lang="de-DE" altLang="de-DE" dirty="0"/>
              <a:t>und </a:t>
            </a:r>
            <a:r>
              <a:rPr lang="de-DE" altLang="de-DE" dirty="0" smtClean="0"/>
              <a:t>IT-Abteilung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188</a:t>
            </a:fld>
            <a:endParaRPr lang="en-US" dirty="0"/>
          </a:p>
        </p:txBody>
      </p:sp>
      <p:sp>
        <p:nvSpPr>
          <p:cNvPr id="168963" name="Rectangle 3"/>
          <p:cNvSpPr>
            <a:spLocks noGrp="1" noChangeArrowheads="1"/>
          </p:cNvSpPr>
          <p:nvPr>
            <p:ph sz="quarter" idx="12"/>
          </p:nvPr>
        </p:nvSpPr>
        <p:spPr>
          <a:xfrm>
            <a:off x="365125" y="1608138"/>
            <a:ext cx="8229600" cy="4261961"/>
          </a:xfrm>
        </p:spPr>
        <p:txBody>
          <a:bodyPr/>
          <a:lstStyle/>
          <a:p>
            <a:pPr lvl="1"/>
            <a:endParaRPr lang="de-DE" altLang="de-DE" dirty="0" smtClean="0"/>
          </a:p>
          <a:p>
            <a:pPr lvl="1"/>
            <a:endParaRPr lang="de-DE" altLang="de-DE" dirty="0" smtClean="0"/>
          </a:p>
        </p:txBody>
      </p:sp>
      <p:sp>
        <p:nvSpPr>
          <p:cNvPr id="3" name="Untertitel 2"/>
          <p:cNvSpPr>
            <a:spLocks noGrp="1"/>
          </p:cNvSpPr>
          <p:nvPr>
            <p:ph type="subTitle" idx="13"/>
          </p:nvPr>
        </p:nvSpPr>
        <p:spPr/>
        <p:txBody>
          <a:bodyPr/>
          <a:lstStyle/>
          <a:p>
            <a:endParaRPr lang="de-DE"/>
          </a:p>
        </p:txBody>
      </p:sp>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46" r="34523"/>
          <a:stretch/>
        </p:blipFill>
        <p:spPr bwMode="auto">
          <a:xfrm>
            <a:off x="1828078" y="2073030"/>
            <a:ext cx="5471969" cy="3316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304090" y="5870099"/>
            <a:ext cx="7264327" cy="276999"/>
          </a:xfrm>
          <a:prstGeom prst="rect">
            <a:avLst/>
          </a:prstGeom>
        </p:spPr>
        <p:txBody>
          <a:bodyPr wrap="square">
            <a:spAutoFit/>
          </a:bodyPr>
          <a:lstStyle/>
          <a:p>
            <a:r>
              <a:rPr lang="de-DE" sz="1200" b="1" dirty="0"/>
              <a:t>Abbildung </a:t>
            </a:r>
            <a:r>
              <a:rPr lang="de-DE" sz="1200" b="1" dirty="0" smtClean="0"/>
              <a:t>13.39</a:t>
            </a:r>
          </a:p>
        </p:txBody>
      </p:sp>
    </p:spTree>
    <p:extLst>
      <p:ext uri="{BB962C8B-B14F-4D97-AF65-F5344CB8AC3E}">
        <p14:creationId xmlns:p14="http://schemas.microsoft.com/office/powerpoint/2010/main" val="356622307"/>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IT-bezogene Rollen im Unternehmen</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189</a:t>
            </a:fld>
            <a:endParaRPr lang="en-US" dirty="0"/>
          </a:p>
        </p:txBody>
      </p:sp>
      <p:sp>
        <p:nvSpPr>
          <p:cNvPr id="4" name="Inhaltsplatzhalter 3"/>
          <p:cNvSpPr>
            <a:spLocks noGrp="1"/>
          </p:cNvSpPr>
          <p:nvPr>
            <p:ph sz="quarter" idx="12"/>
          </p:nvPr>
        </p:nvSpPr>
        <p:spPr/>
        <p:txBody>
          <a:bodyPr>
            <a:normAutofit/>
          </a:bodyPr>
          <a:lstStyle/>
          <a:p>
            <a:r>
              <a:rPr lang="de-DE" dirty="0" smtClean="0"/>
              <a:t>Programmierer: Qualifizierte </a:t>
            </a:r>
            <a:r>
              <a:rPr lang="de-DE" dirty="0"/>
              <a:t>technische Spezialisten</a:t>
            </a:r>
            <a:r>
              <a:rPr lang="de-DE" dirty="0" smtClean="0"/>
              <a:t>, die </a:t>
            </a:r>
            <a:r>
              <a:rPr lang="de-DE" dirty="0"/>
              <a:t>Computerprogramme </a:t>
            </a:r>
            <a:r>
              <a:rPr lang="de-DE" dirty="0" smtClean="0"/>
              <a:t>entwickeln</a:t>
            </a:r>
          </a:p>
          <a:p>
            <a:r>
              <a:rPr lang="de-DE" dirty="0" smtClean="0"/>
              <a:t>Systemanalysten: </a:t>
            </a:r>
            <a:r>
              <a:rPr lang="de-DE" altLang="de-DE" dirty="0"/>
              <a:t>Spezialisten, die betriebswirtschaftliche Probleme und Anforderungen in informationstechnische Anforderungen und Konzepte für Informationssysteme transformieren und als Verbindung zwischen der IT-Abteilung und dem übrigen Unternehmen </a:t>
            </a:r>
            <a:r>
              <a:rPr lang="de-DE" altLang="de-DE" dirty="0" smtClean="0"/>
              <a:t>fungieren</a:t>
            </a:r>
          </a:p>
          <a:p>
            <a:r>
              <a:rPr lang="de-DE" altLang="de-DE" dirty="0"/>
              <a:t>(Fach-)</a:t>
            </a:r>
            <a:r>
              <a:rPr lang="de-DE" altLang="de-DE" dirty="0" smtClean="0"/>
              <a:t>Gruppenleiter: Leiter </a:t>
            </a:r>
            <a:r>
              <a:rPr lang="de-DE" altLang="de-DE" dirty="0"/>
              <a:t>der verschiedenen </a:t>
            </a:r>
            <a:r>
              <a:rPr lang="de-DE" altLang="de-DE" dirty="0" err="1" smtClean="0"/>
              <a:t>Spezialistengruppen</a:t>
            </a:r>
            <a:r>
              <a:rPr lang="de-DE" altLang="de-DE" dirty="0" smtClean="0"/>
              <a:t> </a:t>
            </a:r>
            <a:r>
              <a:rPr lang="de-DE" altLang="de-DE" dirty="0"/>
              <a:t>innerhalb der </a:t>
            </a:r>
            <a:r>
              <a:rPr lang="de-DE" altLang="de-DE" dirty="0" smtClean="0"/>
              <a:t>IT-Abteilung</a:t>
            </a:r>
            <a:endParaRPr lang="de-DE" altLang="de-DE" dirty="0"/>
          </a:p>
          <a:p>
            <a:endParaRPr lang="de-DE" dirty="0"/>
          </a:p>
          <a:p>
            <a:endParaRPr lang="de-DE" dirty="0" smtClean="0"/>
          </a:p>
        </p:txBody>
      </p:sp>
      <p:sp>
        <p:nvSpPr>
          <p:cNvPr id="5" name="Untertitel 4"/>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9553348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IT-bezogene Rollen im Unternehmen</a:t>
            </a:r>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190</a:t>
            </a:fld>
            <a:endParaRPr lang="en-US" dirty="0"/>
          </a:p>
        </p:txBody>
      </p:sp>
      <p:sp>
        <p:nvSpPr>
          <p:cNvPr id="4" name="Inhaltsplatzhalter 3"/>
          <p:cNvSpPr>
            <a:spLocks noGrp="1"/>
          </p:cNvSpPr>
          <p:nvPr>
            <p:ph sz="quarter" idx="12"/>
          </p:nvPr>
        </p:nvSpPr>
        <p:spPr/>
        <p:txBody>
          <a:bodyPr>
            <a:normAutofit/>
          </a:bodyPr>
          <a:lstStyle/>
          <a:p>
            <a:r>
              <a:rPr lang="de-DE" dirty="0"/>
              <a:t>Chief Information Officer (</a:t>
            </a:r>
            <a:r>
              <a:rPr lang="de-DE" dirty="0" smtClean="0"/>
              <a:t>CIO): Topmanager</a:t>
            </a:r>
            <a:r>
              <a:rPr lang="de-DE" dirty="0"/>
              <a:t>, </a:t>
            </a:r>
            <a:r>
              <a:rPr lang="de-DE" dirty="0" smtClean="0"/>
              <a:t>der im </a:t>
            </a:r>
            <a:r>
              <a:rPr lang="de-DE" dirty="0"/>
              <a:t>Unternehmen für Informationssysteme verantwortlich </a:t>
            </a:r>
            <a:r>
              <a:rPr lang="de-DE" dirty="0" smtClean="0"/>
              <a:t>ist</a:t>
            </a:r>
            <a:endParaRPr lang="de-DE" dirty="0"/>
          </a:p>
          <a:p>
            <a:r>
              <a:rPr lang="de-DE" dirty="0" smtClean="0"/>
              <a:t>Endbenutzer: Mitarbeiter </a:t>
            </a:r>
            <a:r>
              <a:rPr lang="de-DE" dirty="0"/>
              <a:t>von Fachabteilungen (</a:t>
            </a:r>
            <a:r>
              <a:rPr lang="de-DE" dirty="0" smtClean="0"/>
              <a:t>anderen </a:t>
            </a:r>
            <a:r>
              <a:rPr lang="de-DE" dirty="0"/>
              <a:t>Abteilungen als der IT-Abteilung), welche </a:t>
            </a:r>
            <a:r>
              <a:rPr lang="de-DE" dirty="0" smtClean="0"/>
              <a:t>Informationssysteme benutzen</a:t>
            </a:r>
            <a:endParaRPr lang="de-DE" dirty="0"/>
          </a:p>
          <a:p>
            <a:r>
              <a:rPr lang="de-DE" dirty="0" smtClean="0"/>
              <a:t>Anwender: Fachabteilungen </a:t>
            </a:r>
            <a:r>
              <a:rPr lang="de-DE" dirty="0"/>
              <a:t>(keine Personen), die </a:t>
            </a:r>
            <a:r>
              <a:rPr lang="de-DE" dirty="0" smtClean="0"/>
              <a:t>die für sie entwickelten Informationssysteme und Anwendungssysteme nutzen</a:t>
            </a:r>
          </a:p>
        </p:txBody>
      </p:sp>
      <p:sp>
        <p:nvSpPr>
          <p:cNvPr id="5" name="Untertitel 4"/>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742380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Zentralisierung vs. Dezentralisierung</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191</a:t>
            </a:fld>
            <a:endParaRPr lang="en-US" dirty="0"/>
          </a:p>
        </p:txBody>
      </p:sp>
      <p:sp>
        <p:nvSpPr>
          <p:cNvPr id="4" name="Inhaltsplatzhalter 3"/>
          <p:cNvSpPr>
            <a:spLocks noGrp="1"/>
          </p:cNvSpPr>
          <p:nvPr>
            <p:ph sz="quarter" idx="12"/>
          </p:nvPr>
        </p:nvSpPr>
        <p:spPr/>
        <p:txBody>
          <a:bodyPr>
            <a:normAutofit/>
          </a:bodyPr>
          <a:lstStyle/>
          <a:p>
            <a:r>
              <a:rPr lang="de-DE" dirty="0" smtClean="0"/>
              <a:t>Zentralisierung (Bild </a:t>
            </a:r>
            <a:r>
              <a:rPr lang="de-DE" dirty="0"/>
              <a:t>A</a:t>
            </a:r>
            <a:r>
              <a:rPr lang="de-DE" dirty="0" smtClean="0"/>
              <a:t>): </a:t>
            </a:r>
            <a:r>
              <a:rPr lang="de-DE" dirty="0"/>
              <a:t>Verantwortung über IT-Ressourcen </a:t>
            </a:r>
            <a:r>
              <a:rPr lang="de-DE" dirty="0" smtClean="0"/>
              <a:t>in eigener Unternehmensabteilung gebündelt; Unterabteilungen in den Funktionsbereichen gewährleisten die Nähe zu den Anwendern, unterliegen aber </a:t>
            </a:r>
            <a:r>
              <a:rPr lang="de-DE" dirty="0"/>
              <a:t>der zentralen Koordination der </a:t>
            </a:r>
            <a:r>
              <a:rPr lang="de-DE" dirty="0" smtClean="0"/>
              <a:t>übergeordneten IT-Abteilung</a:t>
            </a:r>
          </a:p>
          <a:p>
            <a:r>
              <a:rPr lang="de-DE" dirty="0" smtClean="0"/>
              <a:t>Dezentralisierung (Bild B): IT-Ressourcen werden hauptsächlich von jeweiligen IT-Abteilungen etwa in den unterschiedlichen Funktionsbereichen der Unternehmung kontrolliert und gesteuert; zentrale Steuerung ist naturgemäß schwach ausgeprägt</a:t>
            </a:r>
            <a:endParaRPr lang="de-DE" dirty="0"/>
          </a:p>
        </p:txBody>
      </p:sp>
      <p:sp>
        <p:nvSpPr>
          <p:cNvPr id="5" name="Untertitel 4"/>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8883203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Zentralisierung vs. Dezentralisierung</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192</a:t>
            </a:fld>
            <a:endParaRPr lang="en-US" dirty="0"/>
          </a:p>
        </p:txBody>
      </p:sp>
      <p:sp>
        <p:nvSpPr>
          <p:cNvPr id="4" name="Inhaltsplatzhalter 3"/>
          <p:cNvSpPr>
            <a:spLocks noGrp="1"/>
          </p:cNvSpPr>
          <p:nvPr>
            <p:ph sz="quarter" idx="12"/>
          </p:nvPr>
        </p:nvSpPr>
        <p:spPr/>
        <p:txBody>
          <a:bodyPr>
            <a:normAutofit/>
          </a:bodyPr>
          <a:lstStyle/>
          <a:p>
            <a:r>
              <a:rPr lang="de-DE" dirty="0" smtClean="0"/>
              <a:t>Hybride Struktur (Bild </a:t>
            </a:r>
            <a:r>
              <a:rPr lang="de-DE" dirty="0"/>
              <a:t>C</a:t>
            </a:r>
            <a:r>
              <a:rPr lang="de-DE" dirty="0" smtClean="0"/>
              <a:t>): </a:t>
            </a:r>
            <a:r>
              <a:rPr lang="de-DE" dirty="0"/>
              <a:t>Verantwortung </a:t>
            </a:r>
            <a:r>
              <a:rPr lang="de-DE" dirty="0" smtClean="0"/>
              <a:t>wird geschickt aufgeteilt; in den Funktionsbereichen arbeiten weitgehend eigenverantwortlich gut ausgestattete IT-Abteilungen</a:t>
            </a:r>
            <a:r>
              <a:rPr lang="de-DE" dirty="0"/>
              <a:t>, mit einem großen Mitarbeiterstab, einer </a:t>
            </a:r>
            <a:r>
              <a:rPr lang="de-DE" dirty="0" smtClean="0"/>
              <a:t>Gruppe von mittleren Führungskräften und einer Gruppe aus </a:t>
            </a:r>
            <a:r>
              <a:rPr lang="de-DE" dirty="0"/>
              <a:t>dem leitenden </a:t>
            </a:r>
            <a:r>
              <a:rPr lang="de-DE" dirty="0" smtClean="0"/>
              <a:t>Management</a:t>
            </a:r>
            <a:r>
              <a:rPr lang="de-DE" dirty="0"/>
              <a:t>; </a:t>
            </a:r>
            <a:r>
              <a:rPr lang="de-DE" dirty="0" smtClean="0"/>
              <a:t>die zentrale IT-Abteilung trifft insbesondere technische Entscheidungen</a:t>
            </a:r>
            <a:r>
              <a:rPr lang="de-DE" dirty="0"/>
              <a:t>, die die gesamte Unternehmung </a:t>
            </a:r>
            <a:r>
              <a:rPr lang="de-DE" dirty="0" smtClean="0"/>
              <a:t>betreffen</a:t>
            </a:r>
            <a:r>
              <a:rPr lang="de-DE" dirty="0"/>
              <a:t>. </a:t>
            </a:r>
          </a:p>
        </p:txBody>
      </p:sp>
      <p:sp>
        <p:nvSpPr>
          <p:cNvPr id="5" name="Untertitel 4"/>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891842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de-DE" altLang="de-DE" dirty="0" smtClean="0"/>
              <a:t>Alternative </a:t>
            </a:r>
            <a:r>
              <a:rPr lang="de-DE" altLang="de-DE" dirty="0"/>
              <a:t>organisatorische Ausprägungen des IT-Managements</a:t>
            </a:r>
            <a:endParaRPr lang="de-DE" altLang="de-DE" dirty="0" smtClean="0"/>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193</a:t>
            </a:fld>
            <a:endParaRPr lang="en-US" dirty="0"/>
          </a:p>
        </p:txBody>
      </p:sp>
      <p:sp>
        <p:nvSpPr>
          <p:cNvPr id="173059" name="Rectangle 3"/>
          <p:cNvSpPr>
            <a:spLocks noGrp="1" noChangeArrowheads="1"/>
          </p:cNvSpPr>
          <p:nvPr>
            <p:ph sz="quarter" idx="12"/>
          </p:nvPr>
        </p:nvSpPr>
        <p:spPr/>
        <p:txBody>
          <a:bodyPr/>
          <a:lstStyle/>
          <a:p>
            <a:pPr lvl="1"/>
            <a:endParaRPr lang="de-DE" altLang="de-DE" smtClean="0"/>
          </a:p>
          <a:p>
            <a:pPr lvl="1"/>
            <a:endParaRPr lang="de-DE" altLang="de-DE" smtClean="0"/>
          </a:p>
        </p:txBody>
      </p:sp>
      <p:sp>
        <p:nvSpPr>
          <p:cNvPr id="3" name="Untertitel 2"/>
          <p:cNvSpPr>
            <a:spLocks noGrp="1"/>
          </p:cNvSpPr>
          <p:nvPr>
            <p:ph type="subTitle" idx="13"/>
          </p:nvPr>
        </p:nvSpPr>
        <p:spPr/>
        <p:txBody>
          <a:bodyPr/>
          <a:lstStyle/>
          <a:p>
            <a:endParaRPr lang="de-DE"/>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485104"/>
            <a:ext cx="8405190" cy="411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7"/>
          <p:cNvSpPr/>
          <p:nvPr/>
        </p:nvSpPr>
        <p:spPr>
          <a:xfrm>
            <a:off x="304090" y="5870099"/>
            <a:ext cx="7264327" cy="276999"/>
          </a:xfrm>
          <a:prstGeom prst="rect">
            <a:avLst/>
          </a:prstGeom>
        </p:spPr>
        <p:txBody>
          <a:bodyPr wrap="square">
            <a:spAutoFit/>
          </a:bodyPr>
          <a:lstStyle/>
          <a:p>
            <a:r>
              <a:rPr lang="de-DE" sz="1200" b="1" dirty="0"/>
              <a:t>Abbildung </a:t>
            </a:r>
            <a:r>
              <a:rPr lang="de-DE" sz="1200" b="1" dirty="0" smtClean="0"/>
              <a:t>13.40</a:t>
            </a:r>
          </a:p>
        </p:txBody>
      </p:sp>
    </p:spTree>
    <p:extLst>
      <p:ext uri="{BB962C8B-B14F-4D97-AF65-F5344CB8AC3E}">
        <p14:creationId xmlns:p14="http://schemas.microsoft.com/office/powerpoint/2010/main" val="913691505"/>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de-DE" altLang="de-DE" dirty="0"/>
              <a:t>Alternative organisatorische Ausprägungen des </a:t>
            </a:r>
            <a:r>
              <a:rPr lang="de-DE" altLang="de-DE" dirty="0" smtClean="0"/>
              <a:t>IT-Managements (Forts.)</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194</a:t>
            </a:fld>
            <a:endParaRPr lang="en-US" dirty="0"/>
          </a:p>
        </p:txBody>
      </p:sp>
      <p:sp>
        <p:nvSpPr>
          <p:cNvPr id="3" name="Inhaltsplatzhalter 2"/>
          <p:cNvSpPr>
            <a:spLocks noGrp="1"/>
          </p:cNvSpPr>
          <p:nvPr>
            <p:ph sz="quarter" idx="12"/>
          </p:nvPr>
        </p:nvSpPr>
        <p:spPr/>
        <p:txBody>
          <a:bodyPr/>
          <a:lstStyle/>
          <a:p>
            <a:endParaRPr lang="de-DE"/>
          </a:p>
        </p:txBody>
      </p:sp>
      <p:sp>
        <p:nvSpPr>
          <p:cNvPr id="4" name="Untertitel 3"/>
          <p:cNvSpPr>
            <a:spLocks noGrp="1"/>
          </p:cNvSpPr>
          <p:nvPr>
            <p:ph type="subTitle" idx="13"/>
          </p:nvPr>
        </p:nvSpPr>
        <p:spPr/>
        <p:txBody>
          <a:bodyPr/>
          <a:lstStyle/>
          <a:p>
            <a:endParaRPr lang="de-DE"/>
          </a:p>
        </p:txBody>
      </p:sp>
      <p:pic>
        <p:nvPicPr>
          <p:cNvPr id="276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15" t="1282" r="3084" b="9384"/>
          <a:stretch/>
        </p:blipFill>
        <p:spPr bwMode="auto">
          <a:xfrm>
            <a:off x="942250" y="1533525"/>
            <a:ext cx="7243625" cy="429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304090" y="5870099"/>
            <a:ext cx="7264327" cy="276999"/>
          </a:xfrm>
          <a:prstGeom prst="rect">
            <a:avLst/>
          </a:prstGeom>
        </p:spPr>
        <p:txBody>
          <a:bodyPr wrap="square">
            <a:spAutoFit/>
          </a:bodyPr>
          <a:lstStyle/>
          <a:p>
            <a:r>
              <a:rPr lang="de-DE" sz="1200" b="1" dirty="0"/>
              <a:t>Abbildung </a:t>
            </a:r>
            <a:r>
              <a:rPr lang="de-DE" sz="1200" b="1" dirty="0" smtClean="0"/>
              <a:t>13.40</a:t>
            </a:r>
          </a:p>
        </p:txBody>
      </p:sp>
    </p:spTree>
    <p:extLst>
      <p:ext uri="{BB962C8B-B14F-4D97-AF65-F5344CB8AC3E}">
        <p14:creationId xmlns:p14="http://schemas.microsoft.com/office/powerpoint/2010/main" val="1983025889"/>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dirty="0" smtClean="0"/>
              <a:t>Gliederung</a:t>
            </a:r>
          </a:p>
        </p:txBody>
      </p:sp>
      <p:sp>
        <p:nvSpPr>
          <p:cNvPr id="2" name="Slide Number Placeholder 1"/>
          <p:cNvSpPr>
            <a:spLocks noGrp="1"/>
          </p:cNvSpPr>
          <p:nvPr>
            <p:ph type="sldNum" sz="quarter" idx="11"/>
          </p:nvPr>
        </p:nvSpPr>
        <p:spPr/>
        <p:txBody>
          <a:bodyPr/>
          <a:lstStyle/>
          <a:p>
            <a:pPr>
              <a:defRPr/>
            </a:pPr>
            <a:fld id="{0D2F3B65-5D26-4378-875C-153D63999E65}" type="slidenum">
              <a:rPr lang="en-US" smtClean="0"/>
              <a:pPr>
                <a:defRPr/>
              </a:pPr>
              <a:t>195</a:t>
            </a:fld>
            <a:endParaRPr lang="en-US" dirty="0"/>
          </a:p>
        </p:txBody>
      </p:sp>
      <p:sp>
        <p:nvSpPr>
          <p:cNvPr id="77827" name="Rectangle 5"/>
          <p:cNvSpPr>
            <a:spLocks noGrp="1" noChangeArrowheads="1"/>
          </p:cNvSpPr>
          <p:nvPr>
            <p:ph sz="quarter" idx="12"/>
          </p:nvPr>
        </p:nvSpPr>
        <p:spPr/>
        <p:txBody>
          <a:bodyPr>
            <a:normAutofit fontScale="77500" lnSpcReduction="20000"/>
          </a:bodyPr>
          <a:lstStyle/>
          <a:p>
            <a:pPr marL="0" indent="0">
              <a:buNone/>
            </a:pPr>
            <a:endParaRPr lang="de-DE" altLang="de-DE" dirty="0" smtClean="0"/>
          </a:p>
          <a:p>
            <a:pPr marL="457200" indent="-457200">
              <a:buFont typeface="+mj-lt"/>
              <a:buAutoNum type="arabicPeriod"/>
            </a:pPr>
            <a:r>
              <a:rPr lang="de-DE" altLang="de-DE" dirty="0" smtClean="0"/>
              <a:t>Gegenstand und Ziel</a:t>
            </a:r>
          </a:p>
          <a:p>
            <a:pPr marL="457200" indent="-457200">
              <a:buFont typeface="+mj-lt"/>
              <a:buAutoNum type="arabicPeriod"/>
            </a:pPr>
            <a:r>
              <a:rPr lang="de-DE" altLang="de-DE" dirty="0" smtClean="0"/>
              <a:t>Strukturierungen und Konzeption</a:t>
            </a:r>
          </a:p>
          <a:p>
            <a:pPr marL="457200" indent="-457200">
              <a:buFont typeface="+mj-lt"/>
              <a:buAutoNum type="arabicPeriod"/>
            </a:pPr>
            <a:r>
              <a:rPr lang="de-DE" altLang="de-DE" dirty="0" smtClean="0"/>
              <a:t>Informationsmanagement im Wandel</a:t>
            </a:r>
          </a:p>
          <a:p>
            <a:pPr marL="457200" indent="-457200">
              <a:buFont typeface="+mj-lt"/>
              <a:buAutoNum type="arabicPeriod"/>
            </a:pPr>
            <a:r>
              <a:rPr lang="de-DE" altLang="de-DE" dirty="0" smtClean="0"/>
              <a:t>IT-</a:t>
            </a:r>
            <a:r>
              <a:rPr lang="de-DE" altLang="de-DE" dirty="0" err="1" smtClean="0"/>
              <a:t>Governance</a:t>
            </a:r>
            <a:r>
              <a:rPr lang="de-DE" altLang="de-DE" dirty="0" smtClean="0"/>
              <a:t> und IT-Compliance</a:t>
            </a:r>
          </a:p>
          <a:p>
            <a:pPr marL="457200" indent="-457200">
              <a:buFont typeface="+mj-lt"/>
              <a:buAutoNum type="arabicPeriod"/>
            </a:pPr>
            <a:r>
              <a:rPr lang="de-DE" altLang="de-DE" dirty="0" smtClean="0"/>
              <a:t>IT-Strategie</a:t>
            </a:r>
          </a:p>
          <a:p>
            <a:pPr marL="457200" indent="-457200">
              <a:buFont typeface="+mj-lt"/>
              <a:buAutoNum type="arabicPeriod"/>
            </a:pPr>
            <a:r>
              <a:rPr lang="de-DE" altLang="de-DE" dirty="0" smtClean="0"/>
              <a:t>IT-Prozesse</a:t>
            </a:r>
          </a:p>
          <a:p>
            <a:pPr marL="457200" indent="-457200">
              <a:buFont typeface="+mj-lt"/>
              <a:buAutoNum type="arabicPeriod"/>
            </a:pPr>
            <a:r>
              <a:rPr lang="de-DE" altLang="de-DE" dirty="0" smtClean="0"/>
              <a:t>IT-Controlling</a:t>
            </a:r>
          </a:p>
          <a:p>
            <a:pPr marL="457200" indent="-457200">
              <a:buFont typeface="+mj-lt"/>
              <a:buAutoNum type="arabicPeriod"/>
            </a:pPr>
            <a:r>
              <a:rPr lang="de-DE" altLang="de-DE" b="1" dirty="0" smtClean="0"/>
              <a:t>IT-Organisation und IT-Personal</a:t>
            </a:r>
          </a:p>
          <a:p>
            <a:pPr marL="812800" lvl="1" indent="-457200">
              <a:buFont typeface="+mj-lt"/>
              <a:buAutoNum type="arabicPeriod"/>
            </a:pPr>
            <a:r>
              <a:rPr lang="de-DE" altLang="de-DE" dirty="0"/>
              <a:t>Organisation der IT-Abteilung </a:t>
            </a:r>
          </a:p>
          <a:p>
            <a:pPr marL="812800" lvl="1" indent="-457200">
              <a:buFont typeface="+mj-lt"/>
              <a:buAutoNum type="arabicPeriod"/>
            </a:pPr>
            <a:r>
              <a:rPr lang="de-DE" altLang="de-DE" b="1" dirty="0"/>
              <a:t>Chief Information Officer (CIO) als Aufgabenträger des </a:t>
            </a:r>
            <a:r>
              <a:rPr lang="de-DE" altLang="de-DE" b="1" dirty="0" smtClean="0"/>
              <a:t>Informationsmanagements</a:t>
            </a:r>
            <a:endParaRPr lang="de-DE" altLang="de-DE" b="1" dirty="0"/>
          </a:p>
          <a:p>
            <a:pPr marL="812800" lvl="1" indent="-457200">
              <a:buFont typeface="+mj-lt"/>
              <a:buAutoNum type="arabicPeriod"/>
            </a:pPr>
            <a:r>
              <a:rPr lang="de-DE" altLang="de-DE" dirty="0" smtClean="0"/>
              <a:t>IT-Sourcing</a:t>
            </a:r>
            <a:endParaRPr lang="de-DE" altLang="de-DE" b="1" dirty="0" smtClean="0"/>
          </a:p>
          <a:p>
            <a:pPr marL="0" indent="0">
              <a:buNone/>
            </a:pPr>
            <a:endParaRPr lang="de-DE" altLang="de-DE" dirty="0" smtClean="0"/>
          </a:p>
          <a:p>
            <a:endParaRPr lang="de-DE" altLang="de-DE" dirty="0"/>
          </a:p>
        </p:txBody>
      </p:sp>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3819740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NEWSLIDENUMBER" val="False"/>
  <p:tag name="PREVIOUSNAME" val="C:\Users\Asin Tavakoli\Dropbox\Uni\PHD\U2_Chair\Foliensatz rotes Buch\Rotes_Buch_3.Auflage_Folien_Kap13_rt1_AT_rt2 - Copy.pptx"/>
</p:tagLst>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AF06AA-FE07-47A4-B638-BA6893EA6A71}">
  <ds:schemaRefs>
    <ds:schemaRef ds:uri="http://schemas.microsoft.com/sharepoint/v3/contenttype/forms"/>
  </ds:schemaRefs>
</ds:datastoreItem>
</file>

<file path=customXml/itemProps2.xml><?xml version="1.0" encoding="utf-8"?>
<ds:datastoreItem xmlns:ds="http://schemas.openxmlformats.org/officeDocument/2006/customXml" ds:itemID="{D8B1BCD5-C853-4695-912B-64D10F35BAFB}">
  <ds:schemaRefs>
    <ds:schemaRef ds:uri="http://www.w3.org/XML/1998/namespace"/>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E8D893E-356B-4D45-8027-29964DE29D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4413</Words>
  <Application>Microsoft Office PowerPoint</Application>
  <PresentationFormat>Bildschirmpräsentation (4:3)</PresentationFormat>
  <Paragraphs>802</Paragraphs>
  <Slides>114</Slides>
  <Notes>88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114</vt:i4>
      </vt:variant>
    </vt:vector>
  </HeadingPairs>
  <TitlesOfParts>
    <vt:vector size="120" baseType="lpstr">
      <vt:lpstr>Arial</vt:lpstr>
      <vt:lpstr>Courier New</vt:lpstr>
      <vt:lpstr>Symbol</vt:lpstr>
      <vt:lpstr>Verdana</vt:lpstr>
      <vt:lpstr>Wingdings</vt:lpstr>
      <vt:lpstr>Custom Design</vt:lpstr>
      <vt:lpstr>PowerPoint-Präsentation</vt:lpstr>
      <vt:lpstr>Laudon/Laudon/Schoder Wirtschaftsinformatik  3., vollständig überarbeitete Auflage</vt:lpstr>
      <vt:lpstr>Kapitel 13 Teil 2</vt:lpstr>
      <vt:lpstr>Gliederung</vt:lpstr>
      <vt:lpstr>IT-Strategie</vt:lpstr>
      <vt:lpstr>Denkbare Strategien</vt:lpstr>
      <vt:lpstr>Gliederung</vt:lpstr>
      <vt:lpstr>Marktbasierter Ansatz (MBV) </vt:lpstr>
      <vt:lpstr>Generische Wettbewerbsstrategien nach Porter („Wettbewerbsmatrix“)</vt:lpstr>
      <vt:lpstr>Ressourcenbasierter Ansatz (RBV) </vt:lpstr>
      <vt:lpstr>Synthese aus MBV und RBV </vt:lpstr>
      <vt:lpstr>Wissensbasierter Ansatz  </vt:lpstr>
      <vt:lpstr>Gliederung</vt:lpstr>
      <vt:lpstr>Zusammenspiel von Geschäfts- und  IT-Strategie (Strategic Alignment)</vt:lpstr>
      <vt:lpstr>Strategic-Alignment-Modell nach Henderson und Venkatraman</vt:lpstr>
      <vt:lpstr>Strategic-Alignment-Modell nach Henderson und Venkatraman (Forts.)</vt:lpstr>
      <vt:lpstr>Beispiele für aus dem SAM abgeleitete Alignmentperspektiven</vt:lpstr>
      <vt:lpstr>Diskussion zum SAM</vt:lpstr>
      <vt:lpstr>Reifegrade des SAM</vt:lpstr>
      <vt:lpstr>Gliederung</vt:lpstr>
      <vt:lpstr>Erweiterung: Zusammenspiel von Geschäfts-, IT- und IS-Strategie </vt:lpstr>
      <vt:lpstr>Erweiterung: Zusammenspiel von Geschäfts-, IT- und IS-Strategie (Forts.) </vt:lpstr>
      <vt:lpstr>Geschäftsstrategie, IS-Strategie und  IT-Strategie </vt:lpstr>
      <vt:lpstr>Die Dualität der IT</vt:lpstr>
      <vt:lpstr>Bei der Konkretisierung der IT- / IS-Strategie sind folgende Fragen zu beantworten:  </vt:lpstr>
      <vt:lpstr>Inputs und Outputs eines IS-/IT-Planungsprozesses</vt:lpstr>
      <vt:lpstr>PEST-Analyse </vt:lpstr>
      <vt:lpstr>SWOT-Analyse  </vt:lpstr>
      <vt:lpstr>IT- / IS-Planungsprozess  </vt:lpstr>
      <vt:lpstr>IT-Portfoliomanagement als Lebenszyklusmodell</vt:lpstr>
      <vt:lpstr>Kriterien für die Priorisierung von IT-Projekten</vt:lpstr>
      <vt:lpstr>Gliederung</vt:lpstr>
      <vt:lpstr>Geschäftsprozessmanagment</vt:lpstr>
      <vt:lpstr>Geschäftsprozessmanagment </vt:lpstr>
      <vt:lpstr>Geschäftsprozessmanagment  </vt:lpstr>
      <vt:lpstr>Geschäftsprozessmanagment  </vt:lpstr>
      <vt:lpstr>Integrierter Business-Process-Zyklus</vt:lpstr>
      <vt:lpstr>Ansatzpunkte für eine Prozessoptimierung</vt:lpstr>
      <vt:lpstr>Ansatzpunkte für eine Prozessoptimierung (Forts.)</vt:lpstr>
      <vt:lpstr>Gliederung</vt:lpstr>
      <vt:lpstr>ITIL</vt:lpstr>
      <vt:lpstr>Gliederung</vt:lpstr>
      <vt:lpstr>Wert von Informationssystemen</vt:lpstr>
      <vt:lpstr>Gliederung</vt:lpstr>
      <vt:lpstr>Wert von Informationssystemen</vt:lpstr>
      <vt:lpstr>Bewertungsprobleme des IT-Einsatzes</vt:lpstr>
      <vt:lpstr>Produktivitätsparadoxon </vt:lpstr>
      <vt:lpstr>Gliederung</vt:lpstr>
      <vt:lpstr>Ziele und Aufgaben   </vt:lpstr>
      <vt:lpstr>Nützliche Werkzeuge des IT-Controllers   </vt:lpstr>
      <vt:lpstr>Nützliche Werkzeuge des IT-Controllers</vt:lpstr>
      <vt:lpstr>Nützliche Werkzeuge des IT-Controllers</vt:lpstr>
      <vt:lpstr>Gliederung</vt:lpstr>
      <vt:lpstr>Methoden und Instrumente   </vt:lpstr>
      <vt:lpstr>Materieller Nutzen   </vt:lpstr>
      <vt:lpstr>Immaterieller Nutzen </vt:lpstr>
      <vt:lpstr>Kosten und Nutzen von IT</vt:lpstr>
      <vt:lpstr>Total Cost of Ownership (TCO)</vt:lpstr>
      <vt:lpstr>Total Cost of Ownership (TCO)  </vt:lpstr>
      <vt:lpstr>Die wichtigsten TCO-Positionen  </vt:lpstr>
      <vt:lpstr>Schwächen quantitativer, finanzieller Modelle  </vt:lpstr>
      <vt:lpstr>Investitionsplanung für ein neues Supply-Chain-Management-System </vt:lpstr>
      <vt:lpstr>Kosten und Nutzen des neuen Supply-Chain-Management-Systems</vt:lpstr>
      <vt:lpstr>Kosten und Nutzen des neuen Supply-Chain-Management-Systems</vt:lpstr>
      <vt:lpstr>Finanzielle Bewertungsverfahren</vt:lpstr>
      <vt:lpstr>Ein Systemportfolio</vt:lpstr>
      <vt:lpstr>Beispiel für ein Scoringmodell für ein ERP-System</vt:lpstr>
      <vt:lpstr>Beispiel für ein Scoringmodell für ein ERP-System</vt:lpstr>
      <vt:lpstr>Benchmarking</vt:lpstr>
      <vt:lpstr>Stufen des Benchmarking </vt:lpstr>
      <vt:lpstr>Ratios</vt:lpstr>
      <vt:lpstr>IT-Costing (Chargeback und Outsourcing) </vt:lpstr>
      <vt:lpstr>Realoptionenansatz  </vt:lpstr>
      <vt:lpstr>Realoptionen-Preismodelle (ROPM) </vt:lpstr>
      <vt:lpstr>Realoptionsansatz in der IT</vt:lpstr>
      <vt:lpstr>Gliederung</vt:lpstr>
      <vt:lpstr>Balanced Scorecard (BSC)  </vt:lpstr>
      <vt:lpstr>Balanced Scorecard (nach Kaplan und Norton, 1996)</vt:lpstr>
      <vt:lpstr>Key Performance Indicators (KPIs)   </vt:lpstr>
      <vt:lpstr>Hauptfunktionen einer Balanced Scorecard</vt:lpstr>
      <vt:lpstr>IT-Balanced-Scorecard</vt:lpstr>
      <vt:lpstr>Beispiel einer IT-Balanced-Scorecard</vt:lpstr>
      <vt:lpstr>COBIT</vt:lpstr>
      <vt:lpstr>COBIT</vt:lpstr>
      <vt:lpstr>COBIT-5-Prinzipien</vt:lpstr>
      <vt:lpstr>COBIT-5-Zielkaskade</vt:lpstr>
      <vt:lpstr>COBIT-5-Enabler</vt:lpstr>
      <vt:lpstr>COBIT-5-Prozessreferenzmodell</vt:lpstr>
      <vt:lpstr>Unterstützung der IT-Governance durch COBIT</vt:lpstr>
      <vt:lpstr>Gliederung</vt:lpstr>
      <vt:lpstr>Organisation der IT-Abteilung</vt:lpstr>
      <vt:lpstr>IT-Infrastruktur und IT-Abteilung</vt:lpstr>
      <vt:lpstr>IT-bezogene Rollen im Unternehmen</vt:lpstr>
      <vt:lpstr>IT-bezogene Rollen im Unternehmen</vt:lpstr>
      <vt:lpstr>Zentralisierung vs. Dezentralisierung</vt:lpstr>
      <vt:lpstr>Zentralisierung vs. Dezentralisierung</vt:lpstr>
      <vt:lpstr>Alternative organisatorische Ausprägungen des IT-Managements</vt:lpstr>
      <vt:lpstr>Alternative organisatorische Ausprägungen des IT-Managements (Forts.)</vt:lpstr>
      <vt:lpstr>Gliederung</vt:lpstr>
      <vt:lpstr>Chief Information Officer (CIO) als Aufgaben-träger des Informationsmanagements</vt:lpstr>
      <vt:lpstr>Gewünschte Eigenschaften eines CIO</vt:lpstr>
      <vt:lpstr>Gliederung</vt:lpstr>
      <vt:lpstr>IT-Sourcing</vt:lpstr>
      <vt:lpstr>Outsourcing</vt:lpstr>
      <vt:lpstr>IT-Sourcing-Map</vt:lpstr>
      <vt:lpstr>IT-Sourcing</vt:lpstr>
      <vt:lpstr>Gründe für das Outsourcing</vt:lpstr>
      <vt:lpstr>Dimensionen für das Outsourcing</vt:lpstr>
      <vt:lpstr>Gründe gegen das Outsourcing</vt:lpstr>
      <vt:lpstr>Service Level Agreement (SLA)</vt:lpstr>
      <vt:lpstr>Outsourcing-Erfolge und -Misserfolge</vt:lpstr>
      <vt:lpstr>Outsourcing-Erfolge und -Misserfolge</vt:lpstr>
      <vt:lpstr>Investitionsplanung für ein neues CAD-System</vt:lpstr>
      <vt:lpstr>Westinghouse Electric macht einen radikalen Schnitt</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Vanessa Beule</cp:lastModifiedBy>
  <cp:revision>346</cp:revision>
  <dcterms:created xsi:type="dcterms:W3CDTF">2010-11-30T15:26:50Z</dcterms:created>
  <dcterms:modified xsi:type="dcterms:W3CDTF">2015-11-24T14:21:06Z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