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99"/>
  </p:notesMasterIdLst>
  <p:handoutMasterIdLst>
    <p:handoutMasterId r:id="rId100"/>
  </p:handoutMasterIdLst>
  <p:sldIdLst>
    <p:sldId id="555" r:id="rId5"/>
    <p:sldId id="556" r:id="rId6"/>
    <p:sldId id="557" r:id="rId7"/>
    <p:sldId id="558" r:id="rId8"/>
    <p:sldId id="559" r:id="rId9"/>
    <p:sldId id="560" r:id="rId10"/>
    <p:sldId id="561" r:id="rId11"/>
    <p:sldId id="562" r:id="rId12"/>
    <p:sldId id="563" r:id="rId13"/>
    <p:sldId id="564" r:id="rId14"/>
    <p:sldId id="565" r:id="rId15"/>
    <p:sldId id="566" r:id="rId16"/>
    <p:sldId id="567" r:id="rId17"/>
    <p:sldId id="568" r:id="rId18"/>
    <p:sldId id="569" r:id="rId19"/>
    <p:sldId id="570" r:id="rId20"/>
    <p:sldId id="571" r:id="rId21"/>
    <p:sldId id="572" r:id="rId22"/>
    <p:sldId id="574" r:id="rId23"/>
    <p:sldId id="647" r:id="rId24"/>
    <p:sldId id="648" r:id="rId25"/>
    <p:sldId id="577" r:id="rId26"/>
    <p:sldId id="649" r:id="rId27"/>
    <p:sldId id="578" r:id="rId28"/>
    <p:sldId id="579" r:id="rId29"/>
    <p:sldId id="580" r:id="rId30"/>
    <p:sldId id="581" r:id="rId31"/>
    <p:sldId id="582" r:id="rId32"/>
    <p:sldId id="583" r:id="rId33"/>
    <p:sldId id="584" r:id="rId34"/>
    <p:sldId id="585" r:id="rId35"/>
    <p:sldId id="586" r:id="rId36"/>
    <p:sldId id="587" r:id="rId37"/>
    <p:sldId id="588" r:id="rId38"/>
    <p:sldId id="589" r:id="rId39"/>
    <p:sldId id="590" r:id="rId40"/>
    <p:sldId id="591" r:id="rId41"/>
    <p:sldId id="592" r:id="rId42"/>
    <p:sldId id="593" r:id="rId43"/>
    <p:sldId id="594" r:id="rId44"/>
    <p:sldId id="650" r:id="rId45"/>
    <p:sldId id="595" r:id="rId46"/>
    <p:sldId id="651" r:id="rId47"/>
    <p:sldId id="597" r:id="rId48"/>
    <p:sldId id="598" r:id="rId49"/>
    <p:sldId id="599" r:id="rId50"/>
    <p:sldId id="600" r:id="rId51"/>
    <p:sldId id="601" r:id="rId52"/>
    <p:sldId id="603" r:id="rId53"/>
    <p:sldId id="604" r:id="rId54"/>
    <p:sldId id="605" r:id="rId55"/>
    <p:sldId id="606" r:id="rId56"/>
    <p:sldId id="652" r:id="rId57"/>
    <p:sldId id="607" r:id="rId58"/>
    <p:sldId id="608" r:id="rId59"/>
    <p:sldId id="609" r:id="rId60"/>
    <p:sldId id="610" r:id="rId61"/>
    <p:sldId id="611" r:id="rId62"/>
    <p:sldId id="612" r:id="rId63"/>
    <p:sldId id="613" r:id="rId64"/>
    <p:sldId id="614" r:id="rId65"/>
    <p:sldId id="615" r:id="rId66"/>
    <p:sldId id="616" r:id="rId67"/>
    <p:sldId id="617" r:id="rId68"/>
    <p:sldId id="653" r:id="rId69"/>
    <p:sldId id="655" r:id="rId70"/>
    <p:sldId id="656" r:id="rId71"/>
    <p:sldId id="618" r:id="rId72"/>
    <p:sldId id="619" r:id="rId73"/>
    <p:sldId id="620" r:id="rId74"/>
    <p:sldId id="621" r:id="rId75"/>
    <p:sldId id="622" r:id="rId76"/>
    <p:sldId id="623" r:id="rId77"/>
    <p:sldId id="624" r:id="rId78"/>
    <p:sldId id="654" r:id="rId79"/>
    <p:sldId id="625" r:id="rId80"/>
    <p:sldId id="626" r:id="rId81"/>
    <p:sldId id="628" r:id="rId82"/>
    <p:sldId id="629" r:id="rId83"/>
    <p:sldId id="630" r:id="rId84"/>
    <p:sldId id="657" r:id="rId85"/>
    <p:sldId id="632" r:id="rId86"/>
    <p:sldId id="633" r:id="rId87"/>
    <p:sldId id="634" r:id="rId88"/>
    <p:sldId id="635" r:id="rId89"/>
    <p:sldId id="658" r:id="rId90"/>
    <p:sldId id="637" r:id="rId91"/>
    <p:sldId id="638" r:id="rId92"/>
    <p:sldId id="639" r:id="rId93"/>
    <p:sldId id="641" r:id="rId94"/>
    <p:sldId id="643" r:id="rId95"/>
    <p:sldId id="644" r:id="rId96"/>
    <p:sldId id="645" r:id="rId97"/>
    <p:sldId id="646" r:id="rId98"/>
  </p:sldIdLst>
  <p:sldSz cx="9144000" cy="6858000" type="screen4x3"/>
  <p:notesSz cx="7099300" cy="10234613"/>
  <p:custDataLst>
    <p:tags r:id="rId101"/>
  </p:custDataLst>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xmlns="">
        <p15:guide id="1" orient="horz" pos="2183" userDrawn="1">
          <p15:clr>
            <a:srgbClr val="A4A3A4"/>
          </p15:clr>
        </p15:guide>
        <p15:guide id="2" orient="horz" pos="3838">
          <p15:clr>
            <a:srgbClr val="A4A3A4"/>
          </p15:clr>
        </p15:guide>
        <p15:guide id="3" orient="horz" pos="1366" userDrawn="1">
          <p15:clr>
            <a:srgbClr val="A4A3A4"/>
          </p15:clr>
        </p15:guide>
        <p15:guide id="4" orient="horz" pos="966">
          <p15:clr>
            <a:srgbClr val="A4A3A4"/>
          </p15:clr>
        </p15:guide>
        <p15:guide id="5" pos="249" userDrawn="1">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0" autoAdjust="0"/>
    <p:restoredTop sz="94402" autoAdjust="0"/>
  </p:normalViewPr>
  <p:slideViewPr>
    <p:cSldViewPr snapToGrid="0">
      <p:cViewPr varScale="1">
        <p:scale>
          <a:sx n="90" d="100"/>
          <a:sy n="90" d="100"/>
        </p:scale>
        <p:origin x="-350" y="-86"/>
      </p:cViewPr>
      <p:guideLst>
        <p:guide orient="horz" pos="2183"/>
        <p:guide orient="horz" pos="3838"/>
        <p:guide orient="horz" pos="1366"/>
        <p:guide orient="horz" pos="966"/>
        <p:guide pos="249"/>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082563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861577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78601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326765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423972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541027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139835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233780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60868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724890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08914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256279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169286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023788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27659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92391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896954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504128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7856609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51163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744928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9163099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02122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142324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56745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6928779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90836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074636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111083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69503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7976327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961118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1271694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6175667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30510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391747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065194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188960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502100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63876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6456679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085738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1093348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749658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1559360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7760827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2705565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9558232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5005676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680483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688033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586325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1205930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1686651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1070850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4907218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7987222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3261125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2023498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3634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145174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643395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8646810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4512560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6150917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4860195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1382191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9438783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7008296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5997753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082637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7567823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109268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8174991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9840532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5444580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5441772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737497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4739874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7620163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0541591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788853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5033025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7991748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2336224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591554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20314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7162884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9309608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8632261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87201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99"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3" r:id="rId64"/>
    <p:sldLayoutId id="2147483764" r:id="rId65"/>
    <p:sldLayoutId id="2147483765" r:id="rId66"/>
    <p:sldLayoutId id="2147483766" r:id="rId67"/>
    <p:sldLayoutId id="2147483767" r:id="rId68"/>
    <p:sldLayoutId id="2147483768" r:id="rId69"/>
    <p:sldLayoutId id="2147483769" r:id="rId70"/>
    <p:sldLayoutId id="2147483770" r:id="rId71"/>
    <p:sldLayoutId id="2147483771" r:id="rId72"/>
    <p:sldLayoutId id="2147483772" r:id="rId73"/>
    <p:sldLayoutId id="2147483773" r:id="rId74"/>
    <p:sldLayoutId id="2147483774" r:id="rId75"/>
    <p:sldLayoutId id="2147483775" r:id="rId76"/>
    <p:sldLayoutId id="2147483776" r:id="rId77"/>
    <p:sldLayoutId id="2147483777" r:id="rId78"/>
    <p:sldLayoutId id="2147483778" r:id="rId79"/>
    <p:sldLayoutId id="2147483779" r:id="rId80"/>
    <p:sldLayoutId id="2147483780" r:id="rId81"/>
    <p:sldLayoutId id="2147483781" r:id="rId82"/>
    <p:sldLayoutId id="2147483782" r:id="rId83"/>
    <p:sldLayoutId id="2147483783" r:id="rId84"/>
    <p:sldLayoutId id="2147483784" r:id="rId85"/>
    <p:sldLayoutId id="2147483785" r:id="rId86"/>
    <p:sldLayoutId id="2147483786" r:id="rId87"/>
    <p:sldLayoutId id="2147483787" r:id="rId88"/>
    <p:sldLayoutId id="2147483788" r:id="rId89"/>
    <p:sldLayoutId id="2147483789" r:id="rId90"/>
    <p:sldLayoutId id="2147483790" r:id="rId91"/>
    <p:sldLayoutId id="2147483791" r:id="rId92"/>
    <p:sldLayoutId id="2147483792" r:id="rId93"/>
    <p:sldLayoutId id="2147483793" r:id="rId94"/>
    <p:sldLayoutId id="2147483794" r:id="rId95"/>
    <p:sldLayoutId id="2147483795" r:id="rId96"/>
    <p:sldLayoutId id="2147483796" r:id="rId9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r>
            <a:br>
              <a:rPr lang="en-GB" dirty="0" smtClean="0"/>
            </a:br>
            <a:r>
              <a:rPr lang="de-DE" dirty="0"/>
              <a:t>3., vollständig überarbeitete Auflage</a:t>
            </a:r>
            <a:r>
              <a:rPr lang="en-GB" dirty="0"/>
              <a:t/>
            </a:r>
            <a:br>
              <a:rPr lang="en-GB" dirty="0"/>
            </a:b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0</a:t>
            </a:fld>
            <a:endParaRPr lang="en-US" dirty="0"/>
          </a:p>
        </p:txBody>
      </p:sp>
      <p:sp>
        <p:nvSpPr>
          <p:cNvPr id="16" name="Content Placeholder 15"/>
          <p:cNvSpPr>
            <a:spLocks noGrp="1"/>
          </p:cNvSpPr>
          <p:nvPr>
            <p:ph sz="quarter" idx="12"/>
          </p:nvPr>
        </p:nvSpPr>
        <p:spPr/>
        <p:txBody>
          <a:bodyPr/>
          <a:lstStyle/>
          <a:p>
            <a:endParaRPr lang="de-DE"/>
          </a:p>
        </p:txBody>
      </p:sp>
      <p:sp>
        <p:nvSpPr>
          <p:cNvPr id="7" name="Rectangle 5"/>
          <p:cNvSpPr txBox="1">
            <a:spLocks noChangeArrowheads="1"/>
          </p:cNvSpPr>
          <p:nvPr/>
        </p:nvSpPr>
        <p:spPr bwMode="auto">
          <a:xfrm>
            <a:off x="3802064" y="2513912"/>
            <a:ext cx="4537706"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a:solidFill>
                  <a:schemeClr val="accent1"/>
                </a:solidFill>
              </a:rPr>
              <a:t>Wirtschaftsinformatik </a:t>
            </a:r>
            <a:endParaRPr lang="de-DE" b="1" dirty="0" smtClean="0">
              <a:solidFill>
                <a:schemeClr val="accent1"/>
              </a:solidFill>
            </a:endParaRPr>
          </a:p>
          <a:p>
            <a:pPr eaLnBrk="1" hangingPunct="1">
              <a:spcBef>
                <a:spcPct val="0"/>
              </a:spcBef>
              <a:buSzPct val="80000"/>
              <a:buFont typeface="Verdana" pitchFamily="1" charset="0"/>
              <a:buNone/>
            </a:pPr>
            <a:r>
              <a:rPr lang="de-DE" b="1" dirty="0">
                <a:solidFill>
                  <a:schemeClr val="accent1"/>
                </a:solidFill>
              </a:rPr>
              <a:t>3., vollständig überarbeitete </a:t>
            </a:r>
            <a:r>
              <a:rPr lang="de-DE" b="1" dirty="0" smtClean="0">
                <a:solidFill>
                  <a:schemeClr val="accent1"/>
                </a:solidFill>
              </a:rPr>
              <a:t>Auflage</a:t>
            </a:r>
            <a:endParaRPr lang="de-DE" b="1"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ISBN 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31609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4"/>
          <p:cNvSpPr>
            <a:spLocks noGrp="1"/>
          </p:cNvSpPr>
          <p:nvPr>
            <p:ph type="title"/>
          </p:nvPr>
        </p:nvSpPr>
        <p:spPr/>
        <p:txBody>
          <a:bodyPr/>
          <a:lstStyle/>
          <a:p>
            <a:r>
              <a:rPr lang="de-DE" dirty="0" err="1" smtClean="0"/>
              <a:t>Moneyball</a:t>
            </a:r>
            <a:r>
              <a:rPr lang="de-DE" dirty="0"/>
              <a:t> </a:t>
            </a:r>
            <a:r>
              <a:rPr lang="de-DE" dirty="0" smtClean="0"/>
              <a:t>– </a:t>
            </a:r>
            <a:r>
              <a:rPr lang="de-DE" altLang="de-DE" dirty="0" smtClean="0"/>
              <a:t>Herausforderungen für das Management</a:t>
            </a:r>
            <a:endParaRPr lang="de-DE" altLang="de-DE" dirty="0"/>
          </a:p>
        </p:txBody>
      </p:sp>
      <p:sp>
        <p:nvSpPr>
          <p:cNvPr id="26627" name="Inhaltsplatzhalter 5"/>
          <p:cNvSpPr>
            <a:spLocks noGrp="1"/>
          </p:cNvSpPr>
          <p:nvPr>
            <p:ph sz="quarter" idx="12"/>
          </p:nvPr>
        </p:nvSpPr>
        <p:spPr/>
        <p:txBody>
          <a:bodyPr/>
          <a:lstStyle/>
          <a:p>
            <a:r>
              <a:rPr lang="de-DE" dirty="0" smtClean="0"/>
              <a:t>Einrichtung von Informationssystemen, die den Informationsbedarf der Führungskräfte vollständig erfüllen</a:t>
            </a:r>
          </a:p>
          <a:p>
            <a:r>
              <a:rPr lang="de-DE" dirty="0" smtClean="0"/>
              <a:t>Erstellung sinnvoller Berichts- und Management- Entscheidungsprozesse</a:t>
            </a:r>
            <a:endParaRPr lang="de-DE" altLang="de-DE" dirty="0"/>
          </a:p>
        </p:txBody>
      </p:sp>
      <p:sp>
        <p:nvSpPr>
          <p:cNvPr id="9" name="Subtitle 8"/>
          <p:cNvSpPr>
            <a:spLocks noGrp="1"/>
          </p:cNvSpPr>
          <p:nvPr>
            <p:ph type="subTitle" idx="13"/>
          </p:nvPr>
        </p:nvSpPr>
        <p:spPr/>
        <p:txBody>
          <a:bodyPr/>
          <a:lstStyle/>
          <a:p>
            <a:r>
              <a:rPr lang="de-DE" dirty="0" smtClean="0"/>
              <a:t>Einführende Fallstudie</a:t>
            </a:r>
            <a:endParaRPr lang="de-DE" dirty="0"/>
          </a:p>
        </p:txBody>
      </p:sp>
    </p:spTree>
    <p:extLst>
      <p:ext uri="{BB962C8B-B14F-4D97-AF65-F5344CB8AC3E}">
        <p14:creationId xmlns:p14="http://schemas.microsoft.com/office/powerpoint/2010/main" val="2854086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altLang="de-DE" dirty="0" err="1" smtClean="0"/>
              <a:t>Moneyball</a:t>
            </a:r>
            <a:r>
              <a:rPr lang="de-DE" altLang="de-DE" dirty="0" smtClean="0"/>
              <a:t> – Datengetriebener Baseball</a:t>
            </a:r>
          </a:p>
        </p:txBody>
      </p:sp>
      <p:sp>
        <p:nvSpPr>
          <p:cNvPr id="12" name="Content Placeholder 11"/>
          <p:cNvSpPr>
            <a:spLocks noGrp="1"/>
          </p:cNvSpPr>
          <p:nvPr>
            <p:ph sz="quarter" idx="12"/>
          </p:nvPr>
        </p:nvSpPr>
        <p:spPr/>
        <p:txBody>
          <a:bodyPr/>
          <a:lstStyle/>
          <a:p>
            <a:endParaRPr lang="de-DE"/>
          </a:p>
        </p:txBody>
      </p:sp>
      <p:sp>
        <p:nvSpPr>
          <p:cNvPr id="13" name="Subtitle 12"/>
          <p:cNvSpPr>
            <a:spLocks noGrp="1"/>
          </p:cNvSpPr>
          <p:nvPr>
            <p:ph type="subTitle" idx="13"/>
          </p:nvPr>
        </p:nvSpPr>
        <p:spPr/>
        <p:txBody>
          <a:bodyPr/>
          <a:lstStyle/>
          <a:p>
            <a:r>
              <a:rPr lang="de-DE" dirty="0" smtClean="0"/>
              <a:t>Fallstudie</a:t>
            </a:r>
            <a:endParaRPr lang="de-DE" dirty="0"/>
          </a:p>
        </p:txBody>
      </p:sp>
      <p:sp>
        <p:nvSpPr>
          <p:cNvPr id="4" name="Inhaltsplatzhalter 5"/>
          <p:cNvSpPr txBox="1">
            <a:spLocks/>
          </p:cNvSpPr>
          <p:nvPr/>
        </p:nvSpPr>
        <p:spPr>
          <a:xfrm>
            <a:off x="285750" y="6072188"/>
            <a:ext cx="1285875" cy="285750"/>
          </a:xfrm>
          <a:prstGeom prst="rect">
            <a:avLst/>
          </a:prstGeom>
        </p:spPr>
        <p:txBody>
          <a:bodyPr/>
          <a:lstStyle/>
          <a:p>
            <a:pPr marL="342900" indent="-342900" eaLnBrk="0" hangingPunct="0">
              <a:spcBef>
                <a:spcPct val="20000"/>
              </a:spcBef>
              <a:defRPr/>
            </a:pPr>
            <a:endParaRPr lang="de-DE" sz="1400" kern="0" dirty="0">
              <a:latin typeface="+mn-lt"/>
              <a:ea typeface="+mn-ea"/>
              <a:cs typeface="+mn-cs"/>
            </a:endParaRPr>
          </a:p>
        </p:txBody>
      </p:sp>
      <p:pic>
        <p:nvPicPr>
          <p:cNvPr id="6" name="Picture 5"/>
          <p:cNvPicPr>
            <a:picLocks noChangeAspect="1"/>
          </p:cNvPicPr>
          <p:nvPr/>
        </p:nvPicPr>
        <p:blipFill>
          <a:blip r:embed="rId2"/>
          <a:stretch>
            <a:fillRect/>
          </a:stretch>
        </p:blipFill>
        <p:spPr>
          <a:xfrm>
            <a:off x="365125" y="1648199"/>
            <a:ext cx="8288205" cy="3893285"/>
          </a:xfrm>
          <a:prstGeom prst="rect">
            <a:avLst/>
          </a:prstGeom>
        </p:spPr>
      </p:pic>
    </p:spTree>
    <p:extLst>
      <p:ext uri="{BB962C8B-B14F-4D97-AF65-F5344CB8AC3E}">
        <p14:creationId xmlns:p14="http://schemas.microsoft.com/office/powerpoint/2010/main" val="3082065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lstStyle/>
          <a:p>
            <a:r>
              <a:rPr lang="de-DE" altLang="de-DE" b="1" dirty="0" smtClean="0"/>
              <a:t>Entscheidungsträger und Entscheidungsprozesse in Unternehmen</a:t>
            </a:r>
          </a:p>
          <a:p>
            <a:pPr lvl="1"/>
            <a:r>
              <a:rPr lang="de-DE" b="1" dirty="0"/>
              <a:t>Entscheidungsträger und </a:t>
            </a:r>
            <a:r>
              <a:rPr lang="de-DE" b="1" dirty="0" smtClean="0"/>
              <a:t>ihr Entscheidungsverhalten</a:t>
            </a:r>
          </a:p>
          <a:p>
            <a:pPr lvl="1"/>
            <a:r>
              <a:rPr lang="de-DE" altLang="de-DE" dirty="0" smtClean="0"/>
              <a:t>Entscheidungsprozesse</a:t>
            </a:r>
          </a:p>
          <a:p>
            <a:pPr lvl="1"/>
            <a:r>
              <a:rPr lang="de-DE" altLang="de-DE" dirty="0" smtClean="0"/>
              <a:t>Automatisierte Entscheidungen in Sekundenbruchteilen</a:t>
            </a:r>
          </a:p>
          <a:p>
            <a:r>
              <a:rPr lang="de-DE" altLang="de-DE" dirty="0" smtClean="0"/>
              <a:t>Entscheidungsunterstützungssysteme (</a:t>
            </a:r>
            <a:r>
              <a:rPr lang="de-DE" altLang="de-DE" dirty="0" err="1" smtClean="0"/>
              <a:t>EUS</a:t>
            </a:r>
            <a:r>
              <a:rPr lang="de-DE" altLang="de-DE" dirty="0" smtClean="0"/>
              <a:t>)</a:t>
            </a:r>
          </a:p>
          <a:p>
            <a:r>
              <a:rPr lang="de-DE" altLang="de-DE" dirty="0" smtClean="0"/>
              <a:t>Business </a:t>
            </a:r>
            <a:r>
              <a:rPr lang="de-DE" altLang="de-DE" dirty="0" err="1" smtClean="0"/>
              <a:t>Intelligence</a:t>
            </a:r>
            <a:r>
              <a:rPr lang="de-DE" altLang="de-DE" dirty="0" smtClean="0"/>
              <a:t> &amp; Analytics zur Entscheidungsunterstützung</a:t>
            </a:r>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4215010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altLang="de-DE" smtClean="0"/>
              <a:t>Klassisches Managementmodell</a:t>
            </a:r>
          </a:p>
        </p:txBody>
      </p:sp>
      <p:sp>
        <p:nvSpPr>
          <p:cNvPr id="30723" name="Inhaltsplatzhalter 2"/>
          <p:cNvSpPr>
            <a:spLocks noGrp="1"/>
          </p:cNvSpPr>
          <p:nvPr>
            <p:ph sz="quarter" idx="12"/>
          </p:nvPr>
        </p:nvSpPr>
        <p:spPr/>
        <p:txBody>
          <a:bodyPr/>
          <a:lstStyle/>
          <a:p>
            <a:r>
              <a:rPr lang="de-DE" altLang="de-DE" smtClean="0"/>
              <a:t>Traditionelle Beschreibung des Managements, die sich auf die formalen Funktionen der Planung, Strukturierung, Steuerung, Entscheidungsfindung und Kontrolle konzentriert.</a:t>
            </a:r>
            <a:endParaRPr lang="de-DE" altLang="de-DE"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19743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5"/>
          <p:cNvSpPr>
            <a:spLocks noGrp="1"/>
          </p:cNvSpPr>
          <p:nvPr>
            <p:ph type="title"/>
          </p:nvPr>
        </p:nvSpPr>
        <p:spPr/>
        <p:txBody>
          <a:bodyPr/>
          <a:lstStyle/>
          <a:p>
            <a:r>
              <a:rPr lang="de-DE" altLang="de-DE" smtClean="0"/>
              <a:t>Klassisches Managementmodell</a:t>
            </a:r>
          </a:p>
        </p:txBody>
      </p:sp>
      <p:sp>
        <p:nvSpPr>
          <p:cNvPr id="31747" name="Inhaltsplatzhalter 6"/>
          <p:cNvSpPr>
            <a:spLocks noGrp="1"/>
          </p:cNvSpPr>
          <p:nvPr>
            <p:ph sz="quarter" idx="12"/>
          </p:nvPr>
        </p:nvSpPr>
        <p:spPr/>
        <p:txBody>
          <a:bodyPr/>
          <a:lstStyle/>
          <a:p>
            <a:r>
              <a:rPr lang="de-DE" altLang="de-DE" dirty="0" smtClean="0"/>
              <a:t>Formale Managementfunktionen:</a:t>
            </a:r>
          </a:p>
          <a:p>
            <a:pPr lvl="1"/>
            <a:r>
              <a:rPr lang="de-DE" altLang="de-DE" dirty="0" smtClean="0"/>
              <a:t>Planung</a:t>
            </a:r>
          </a:p>
          <a:p>
            <a:pPr lvl="1"/>
            <a:r>
              <a:rPr lang="de-DE" altLang="de-DE" dirty="0" smtClean="0"/>
              <a:t>Strukturierung</a:t>
            </a:r>
          </a:p>
          <a:p>
            <a:pPr lvl="1"/>
            <a:r>
              <a:rPr lang="de-DE" altLang="de-DE" dirty="0" smtClean="0"/>
              <a:t>Steuerung</a:t>
            </a:r>
          </a:p>
          <a:p>
            <a:pPr lvl="1"/>
            <a:r>
              <a:rPr lang="de-DE" altLang="de-DE" dirty="0" smtClean="0"/>
              <a:t>Entscheidungsfindung</a:t>
            </a:r>
          </a:p>
          <a:p>
            <a:pPr lvl="1"/>
            <a:r>
              <a:rPr lang="de-DE" altLang="de-DE" dirty="0" smtClean="0"/>
              <a:t>Kontrolle</a:t>
            </a:r>
          </a:p>
          <a:p>
            <a:r>
              <a:rPr lang="de-DE" altLang="de-DE" dirty="0" smtClean="0"/>
              <a:t>Differenzierteres Verständnis des Verhalten von Führungskräften notwendig</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59766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4"/>
          <p:cNvSpPr>
            <a:spLocks noGrp="1"/>
          </p:cNvSpPr>
          <p:nvPr>
            <p:ph type="title"/>
          </p:nvPr>
        </p:nvSpPr>
        <p:spPr/>
        <p:txBody>
          <a:bodyPr/>
          <a:lstStyle/>
          <a:p>
            <a:r>
              <a:rPr lang="de-DE" altLang="de-DE" smtClean="0"/>
              <a:t>Verhaltenstheoretische Modelle</a:t>
            </a:r>
          </a:p>
        </p:txBody>
      </p:sp>
      <p:sp>
        <p:nvSpPr>
          <p:cNvPr id="32771" name="Inhaltsplatzhalter 5"/>
          <p:cNvSpPr>
            <a:spLocks noGrp="1"/>
          </p:cNvSpPr>
          <p:nvPr>
            <p:ph sz="quarter" idx="12"/>
          </p:nvPr>
        </p:nvSpPr>
        <p:spPr/>
        <p:txBody>
          <a:bodyPr/>
          <a:lstStyle/>
          <a:p>
            <a:r>
              <a:rPr lang="de-DE" altLang="de-DE" smtClean="0"/>
              <a:t>Beschreibungen des Managements, die auf den Beobachtungen von Verhaltensforschern basieren, die untersuchten, was Manager in ihrer beruflichen Tätigkeit tatsächlich tun.</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8723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5"/>
          <p:cNvSpPr>
            <a:spLocks noGrp="1"/>
          </p:cNvSpPr>
          <p:nvPr>
            <p:ph type="title"/>
          </p:nvPr>
        </p:nvSpPr>
        <p:spPr/>
        <p:txBody>
          <a:bodyPr/>
          <a:lstStyle/>
          <a:p>
            <a:r>
              <a:rPr lang="de-DE" altLang="de-DE" smtClean="0"/>
              <a:t>Verhaltenstheoretische Modelle</a:t>
            </a:r>
          </a:p>
        </p:txBody>
      </p:sp>
      <p:sp>
        <p:nvSpPr>
          <p:cNvPr id="33795" name="Inhaltsplatzhalter 6"/>
          <p:cNvSpPr>
            <a:spLocks noGrp="1"/>
          </p:cNvSpPr>
          <p:nvPr>
            <p:ph sz="quarter" idx="12"/>
          </p:nvPr>
        </p:nvSpPr>
        <p:spPr/>
        <p:txBody>
          <a:bodyPr/>
          <a:lstStyle/>
          <a:p>
            <a:r>
              <a:rPr lang="de-DE" altLang="de-DE" dirty="0" smtClean="0"/>
              <a:t>Tatsächliches Verhalten von Führungskräften kann den klassischen Managementfunktionen schwer zugeordnet werden und ist meist:</a:t>
            </a:r>
          </a:p>
          <a:p>
            <a:pPr lvl="1"/>
            <a:r>
              <a:rPr lang="de-DE" altLang="de-DE" dirty="0" smtClean="0"/>
              <a:t>weniger </a:t>
            </a:r>
            <a:r>
              <a:rPr lang="de-DE" altLang="de-DE" dirty="0" smtClean="0"/>
              <a:t>systematisch</a:t>
            </a:r>
          </a:p>
          <a:p>
            <a:pPr lvl="1"/>
            <a:r>
              <a:rPr lang="de-DE" altLang="de-DE" dirty="0" smtClean="0"/>
              <a:t>informeller</a:t>
            </a:r>
            <a:endParaRPr lang="de-DE" altLang="de-DE" dirty="0" smtClean="0"/>
          </a:p>
          <a:p>
            <a:pPr lvl="1"/>
            <a:r>
              <a:rPr lang="de-DE" altLang="de-DE" dirty="0" smtClean="0"/>
              <a:t>weniger </a:t>
            </a:r>
            <a:r>
              <a:rPr lang="de-DE" altLang="de-DE" dirty="0" smtClean="0"/>
              <a:t>überlegt</a:t>
            </a:r>
          </a:p>
          <a:p>
            <a:pPr lvl="1"/>
            <a:r>
              <a:rPr lang="de-DE" altLang="de-DE" dirty="0" smtClean="0"/>
              <a:t>spontaner </a:t>
            </a:r>
            <a:r>
              <a:rPr lang="de-DE" altLang="de-DE" dirty="0" smtClean="0"/>
              <a:t>und</a:t>
            </a:r>
          </a:p>
          <a:p>
            <a:pPr lvl="1"/>
            <a:r>
              <a:rPr lang="de-DE" altLang="de-DE" dirty="0" smtClean="0"/>
              <a:t>sehr </a:t>
            </a:r>
            <a:r>
              <a:rPr lang="de-DE" altLang="de-DE" dirty="0" smtClean="0"/>
              <a:t>viel leichtfertiger</a:t>
            </a:r>
          </a:p>
          <a:p>
            <a:pPr marL="236538" lvl="1" indent="0">
              <a:buNone/>
            </a:pPr>
            <a:r>
              <a:rPr lang="de-DE" altLang="de-DE" dirty="0" smtClean="0"/>
              <a:t>als dies gemeinhin erwartet würde</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49149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5"/>
          <p:cNvSpPr>
            <a:spLocks noGrp="1"/>
          </p:cNvSpPr>
          <p:nvPr>
            <p:ph type="title"/>
          </p:nvPr>
        </p:nvSpPr>
        <p:spPr/>
        <p:txBody>
          <a:bodyPr/>
          <a:lstStyle/>
          <a:p>
            <a:r>
              <a:rPr lang="de-DE" altLang="de-DE" smtClean="0"/>
              <a:t>Verhaltenstheoretische Modelle</a:t>
            </a:r>
          </a:p>
        </p:txBody>
      </p:sp>
      <p:sp>
        <p:nvSpPr>
          <p:cNvPr id="34819" name="Inhaltsplatzhalter 6"/>
          <p:cNvSpPr>
            <a:spLocks noGrp="1"/>
          </p:cNvSpPr>
          <p:nvPr>
            <p:ph sz="quarter" idx="12"/>
          </p:nvPr>
        </p:nvSpPr>
        <p:spPr/>
        <p:txBody>
          <a:bodyPr/>
          <a:lstStyle/>
          <a:p>
            <a:r>
              <a:rPr lang="de-DE" altLang="de-DE" dirty="0" smtClean="0"/>
              <a:t>Vielmehr wurde Folgendes beobachtet:</a:t>
            </a:r>
          </a:p>
          <a:p>
            <a:pPr lvl="1"/>
            <a:r>
              <a:rPr lang="de-DE" altLang="de-DE" dirty="0" smtClean="0"/>
              <a:t>Manager erledigen eine große Menge Arbeit mit einer gleichbleibend hohen Geschwindigkeit</a:t>
            </a:r>
          </a:p>
          <a:p>
            <a:pPr lvl="1"/>
            <a:r>
              <a:rPr lang="de-DE" altLang="de-DE" dirty="0" smtClean="0"/>
              <a:t>ihre </a:t>
            </a:r>
            <a:r>
              <a:rPr lang="de-DE" altLang="de-DE" dirty="0" smtClean="0"/>
              <a:t>Aktivitäten sind häufig fragmentiert</a:t>
            </a:r>
          </a:p>
          <a:p>
            <a:pPr lvl="1"/>
            <a:r>
              <a:rPr lang="de-DE" altLang="de-DE" dirty="0" smtClean="0"/>
              <a:t>sie </a:t>
            </a:r>
            <a:r>
              <a:rPr lang="de-DE" altLang="de-DE" dirty="0" smtClean="0"/>
              <a:t>möchten aktuelle, spezifische und Ad-hoc-Informationen</a:t>
            </a:r>
          </a:p>
          <a:p>
            <a:pPr lvl="1"/>
            <a:r>
              <a:rPr lang="de-DE" altLang="de-DE" dirty="0" smtClean="0"/>
              <a:t>sie </a:t>
            </a:r>
            <a:r>
              <a:rPr lang="de-DE" altLang="de-DE" dirty="0" smtClean="0"/>
              <a:t>bevorzugen die mündliche Kommunikation gegenüber der schriftlichen</a:t>
            </a:r>
          </a:p>
          <a:p>
            <a:pPr lvl="1"/>
            <a:r>
              <a:rPr lang="de-DE" altLang="de-DE" dirty="0" smtClean="0"/>
              <a:t>sie </a:t>
            </a:r>
            <a:r>
              <a:rPr lang="de-DE" altLang="de-DE" dirty="0" smtClean="0"/>
              <a:t>legen Wert auf ein vielseitiges und komplexes Netzwerk von Kontakten</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31713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4"/>
          <p:cNvSpPr>
            <a:spLocks noGrp="1"/>
          </p:cNvSpPr>
          <p:nvPr>
            <p:ph type="title"/>
          </p:nvPr>
        </p:nvSpPr>
        <p:spPr/>
        <p:txBody>
          <a:bodyPr/>
          <a:lstStyle/>
          <a:p>
            <a:r>
              <a:rPr lang="de-DE" altLang="de-DE" dirty="0" smtClean="0"/>
              <a:t>Klassifizierung von Managementrollen</a:t>
            </a:r>
          </a:p>
        </p:txBody>
      </p:sp>
      <p:sp>
        <p:nvSpPr>
          <p:cNvPr id="35843" name="Inhaltsplatzhalter 5"/>
          <p:cNvSpPr>
            <a:spLocks noGrp="1"/>
          </p:cNvSpPr>
          <p:nvPr>
            <p:ph sz="quarter" idx="12"/>
          </p:nvPr>
        </p:nvSpPr>
        <p:spPr/>
        <p:txBody>
          <a:bodyPr/>
          <a:lstStyle/>
          <a:p>
            <a:r>
              <a:rPr lang="de-DE" altLang="de-DE" dirty="0" smtClean="0"/>
              <a:t>Durch die Analyse des Alltagsverhaltens von Managern fand </a:t>
            </a:r>
            <a:r>
              <a:rPr lang="de-DE" altLang="de-DE" dirty="0" err="1" smtClean="0"/>
              <a:t>Mintzberg</a:t>
            </a:r>
            <a:r>
              <a:rPr lang="de-DE" altLang="de-DE" dirty="0" smtClean="0"/>
              <a:t> heraus, dass sich das Verhalten in zehn Managementrollen klassifizieren lässt, welche man in drei Kategorien einteilen kann (zwischenmenschliche, </a:t>
            </a:r>
            <a:r>
              <a:rPr lang="de-DE" altLang="de-DE" dirty="0" smtClean="0"/>
              <a:t>informations-bezogene </a:t>
            </a:r>
            <a:r>
              <a:rPr lang="de-DE" altLang="de-DE" dirty="0" smtClean="0"/>
              <a:t>und entscheidungsbezogene Rollen)</a:t>
            </a:r>
          </a:p>
          <a:p>
            <a:r>
              <a:rPr lang="de-DE" altLang="de-DE" dirty="0"/>
              <a:t>Managementrollen </a:t>
            </a:r>
            <a:r>
              <a:rPr lang="de-DE" altLang="de-DE" dirty="0" smtClean="0"/>
              <a:t>sind erwartete </a:t>
            </a:r>
            <a:r>
              <a:rPr lang="de-DE" altLang="de-DE" dirty="0"/>
              <a:t>Tätigkeiten, die Manager in Unternehmen ausführen </a:t>
            </a:r>
            <a:r>
              <a:rPr lang="de-DE" altLang="de-DE" dirty="0" smtClean="0"/>
              <a:t>sollten</a:t>
            </a:r>
            <a:endParaRPr lang="de-DE" altLang="de-DE" dirty="0"/>
          </a:p>
          <a:p>
            <a:endParaRPr lang="de-DE" altLang="de-DE"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53389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5"/>
          <p:cNvSpPr>
            <a:spLocks noGrp="1"/>
          </p:cNvSpPr>
          <p:nvPr>
            <p:ph type="title"/>
          </p:nvPr>
        </p:nvSpPr>
        <p:spPr/>
        <p:txBody>
          <a:bodyPr/>
          <a:lstStyle/>
          <a:p>
            <a:r>
              <a:rPr lang="de-DE" altLang="de-DE" dirty="0"/>
              <a:t>Klassifizierung von </a:t>
            </a:r>
            <a:r>
              <a:rPr lang="de-DE" altLang="de-DE" dirty="0" smtClean="0"/>
              <a:t>Managementrollen</a:t>
            </a:r>
          </a:p>
        </p:txBody>
      </p:sp>
      <p:sp>
        <p:nvSpPr>
          <p:cNvPr id="37891" name="Inhaltsplatzhalter 6"/>
          <p:cNvSpPr>
            <a:spLocks noGrp="1"/>
          </p:cNvSpPr>
          <p:nvPr>
            <p:ph sz="quarter" idx="12"/>
          </p:nvPr>
        </p:nvSpPr>
        <p:spPr/>
        <p:txBody>
          <a:bodyPr/>
          <a:lstStyle/>
          <a:p>
            <a:r>
              <a:rPr lang="de-DE" dirty="0" smtClean="0"/>
              <a:t>Manager fungieren als </a:t>
            </a:r>
            <a:r>
              <a:rPr lang="de-DE" dirty="0"/>
              <a:t>„Galionsfigur“ des </a:t>
            </a:r>
            <a:r>
              <a:rPr lang="de-DE" dirty="0" smtClean="0"/>
              <a:t>Unternehmens</a:t>
            </a:r>
          </a:p>
          <a:p>
            <a:pPr lvl="1"/>
            <a:r>
              <a:rPr lang="de-DE" dirty="0" smtClean="0"/>
              <a:t>Bsp.: Vertreten das Unternehmen nach außen hin indem sie symbolische Handlungen vollziehen (Verleihung von Mitarbeiterpreisen)</a:t>
            </a:r>
          </a:p>
          <a:p>
            <a:r>
              <a:rPr lang="de-DE" dirty="0" smtClean="0"/>
              <a:t>Manager fungieren als </a:t>
            </a:r>
            <a:r>
              <a:rPr lang="de-DE" dirty="0"/>
              <a:t>Vorgesetzte, die versuchen, Mitarbeiter zu </a:t>
            </a:r>
            <a:r>
              <a:rPr lang="de-DE" dirty="0" smtClean="0"/>
              <a:t>motivieren, zu </a:t>
            </a:r>
            <a:r>
              <a:rPr lang="de-DE" dirty="0"/>
              <a:t>beraten und zu </a:t>
            </a:r>
            <a:r>
              <a:rPr lang="de-DE" dirty="0" smtClean="0"/>
              <a:t>unterstützen</a:t>
            </a:r>
            <a:endParaRPr lang="de-DE" altLang="de-DE" dirty="0" smtClean="0"/>
          </a:p>
        </p:txBody>
      </p:sp>
      <p:sp>
        <p:nvSpPr>
          <p:cNvPr id="9" name="Subtitle 8"/>
          <p:cNvSpPr>
            <a:spLocks noGrp="1"/>
          </p:cNvSpPr>
          <p:nvPr>
            <p:ph type="subTitle" idx="13"/>
          </p:nvPr>
        </p:nvSpPr>
        <p:spPr/>
        <p:txBody>
          <a:bodyPr/>
          <a:lstStyle/>
          <a:p>
            <a:r>
              <a:rPr lang="de-DE" altLang="de-DE" dirty="0"/>
              <a:t>Zwischenmenschliche </a:t>
            </a:r>
            <a:r>
              <a:rPr lang="de-DE" altLang="de-DE" dirty="0" smtClean="0"/>
              <a:t>Rollen</a:t>
            </a:r>
            <a:endParaRPr lang="de-DE" dirty="0"/>
          </a:p>
        </p:txBody>
      </p:sp>
    </p:spTree>
    <p:extLst>
      <p:ext uri="{BB962C8B-B14F-4D97-AF65-F5344CB8AC3E}">
        <p14:creationId xmlns:p14="http://schemas.microsoft.com/office/powerpoint/2010/main" val="28596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Kapitel 12</a:t>
            </a:r>
            <a:endParaRPr lang="de-DE" dirty="0"/>
          </a:p>
        </p:txBody>
      </p:sp>
      <p:sp>
        <p:nvSpPr>
          <p:cNvPr id="5" name="Inhaltsplatzhalter 4"/>
          <p:cNvSpPr>
            <a:spLocks noGrp="1"/>
          </p:cNvSpPr>
          <p:nvPr>
            <p:ph sz="quarter" idx="12"/>
          </p:nvPr>
        </p:nvSpPr>
        <p:spPr/>
        <p:txBody>
          <a:bodyPr/>
          <a:lstStyle/>
          <a:p>
            <a:r>
              <a:rPr lang="de-DE" smtClean="0"/>
              <a:t>Entscheidungsunterstützung</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a:p>
        </p:txBody>
      </p:sp>
    </p:spTree>
    <p:extLst>
      <p:ext uri="{BB962C8B-B14F-4D97-AF65-F5344CB8AC3E}">
        <p14:creationId xmlns:p14="http://schemas.microsoft.com/office/powerpoint/2010/main" val="3443761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5"/>
          <p:cNvSpPr>
            <a:spLocks noGrp="1"/>
          </p:cNvSpPr>
          <p:nvPr>
            <p:ph type="title"/>
          </p:nvPr>
        </p:nvSpPr>
        <p:spPr/>
        <p:txBody>
          <a:bodyPr/>
          <a:lstStyle/>
          <a:p>
            <a:r>
              <a:rPr lang="de-DE" altLang="de-DE" dirty="0"/>
              <a:t>Klassifizierung von </a:t>
            </a:r>
            <a:r>
              <a:rPr lang="de-DE" altLang="de-DE" dirty="0" smtClean="0"/>
              <a:t>Managementrollen</a:t>
            </a:r>
          </a:p>
        </p:txBody>
      </p:sp>
      <p:sp>
        <p:nvSpPr>
          <p:cNvPr id="37891" name="Inhaltsplatzhalter 6"/>
          <p:cNvSpPr>
            <a:spLocks noGrp="1"/>
          </p:cNvSpPr>
          <p:nvPr>
            <p:ph sz="quarter" idx="12"/>
          </p:nvPr>
        </p:nvSpPr>
        <p:spPr/>
        <p:txBody>
          <a:bodyPr/>
          <a:lstStyle/>
          <a:p>
            <a:r>
              <a:rPr lang="de-DE" dirty="0" smtClean="0"/>
              <a:t>Manager fungieren als </a:t>
            </a:r>
            <a:r>
              <a:rPr lang="de-DE" dirty="0"/>
              <a:t>„Radarschirme“ ihres </a:t>
            </a:r>
            <a:r>
              <a:rPr lang="de-DE" dirty="0" smtClean="0"/>
              <a:t>Unternehmens, </a:t>
            </a:r>
            <a:r>
              <a:rPr lang="de-DE" dirty="0" smtClean="0"/>
              <a:t>die Informationen </a:t>
            </a:r>
            <a:r>
              <a:rPr lang="de-DE" dirty="0" smtClean="0"/>
              <a:t>empfangen und verteilen</a:t>
            </a:r>
          </a:p>
          <a:p>
            <a:r>
              <a:rPr lang="de-DE" dirty="0" smtClean="0"/>
              <a:t>Manager </a:t>
            </a:r>
            <a:r>
              <a:rPr lang="de-DE" dirty="0"/>
              <a:t>sind </a:t>
            </a:r>
            <a:r>
              <a:rPr lang="de-DE" dirty="0" smtClean="0"/>
              <a:t>Sender </a:t>
            </a:r>
            <a:r>
              <a:rPr lang="de-DE" dirty="0" smtClean="0"/>
              <a:t>und Sprecher </a:t>
            </a:r>
            <a:r>
              <a:rPr lang="de-DE" dirty="0"/>
              <a:t>ihres </a:t>
            </a:r>
            <a:r>
              <a:rPr lang="de-DE" dirty="0" smtClean="0"/>
              <a:t>Unternehmens</a:t>
            </a:r>
            <a:endParaRPr lang="de-DE" altLang="de-DE" dirty="0"/>
          </a:p>
        </p:txBody>
      </p:sp>
      <p:sp>
        <p:nvSpPr>
          <p:cNvPr id="9" name="Subtitle 8"/>
          <p:cNvSpPr>
            <a:spLocks noGrp="1"/>
          </p:cNvSpPr>
          <p:nvPr>
            <p:ph type="subTitle" idx="13"/>
          </p:nvPr>
        </p:nvSpPr>
        <p:spPr/>
        <p:txBody>
          <a:bodyPr/>
          <a:lstStyle/>
          <a:p>
            <a:r>
              <a:rPr lang="de-DE" altLang="de-DE" dirty="0"/>
              <a:t>Informationsbezogene Rollen</a:t>
            </a:r>
            <a:endParaRPr lang="de-DE" dirty="0"/>
          </a:p>
        </p:txBody>
      </p:sp>
    </p:spTree>
    <p:extLst>
      <p:ext uri="{BB962C8B-B14F-4D97-AF65-F5344CB8AC3E}">
        <p14:creationId xmlns:p14="http://schemas.microsoft.com/office/powerpoint/2010/main" val="1026206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5"/>
          <p:cNvSpPr>
            <a:spLocks noGrp="1"/>
          </p:cNvSpPr>
          <p:nvPr>
            <p:ph type="title"/>
          </p:nvPr>
        </p:nvSpPr>
        <p:spPr/>
        <p:txBody>
          <a:bodyPr/>
          <a:lstStyle/>
          <a:p>
            <a:r>
              <a:rPr lang="de-DE" altLang="de-DE" dirty="0"/>
              <a:t>Klassifizierung von </a:t>
            </a:r>
            <a:r>
              <a:rPr lang="de-DE" altLang="de-DE" dirty="0" smtClean="0"/>
              <a:t>Managementrollen</a:t>
            </a:r>
          </a:p>
        </p:txBody>
      </p:sp>
      <p:sp>
        <p:nvSpPr>
          <p:cNvPr id="37891" name="Inhaltsplatzhalter 6"/>
          <p:cNvSpPr>
            <a:spLocks noGrp="1"/>
          </p:cNvSpPr>
          <p:nvPr>
            <p:ph sz="quarter" idx="12"/>
          </p:nvPr>
        </p:nvSpPr>
        <p:spPr/>
        <p:txBody>
          <a:bodyPr/>
          <a:lstStyle/>
          <a:p>
            <a:r>
              <a:rPr lang="de-DE" dirty="0" smtClean="0"/>
              <a:t>Manager treffen Entscheidungen, d.h. sie fungieren </a:t>
            </a:r>
            <a:r>
              <a:rPr lang="de-DE" dirty="0"/>
              <a:t>als </a:t>
            </a:r>
            <a:r>
              <a:rPr lang="de-DE" dirty="0" smtClean="0"/>
              <a:t>Innovatoren, indem </a:t>
            </a:r>
            <a:r>
              <a:rPr lang="de-DE" dirty="0"/>
              <a:t>sie Aktivitäten </a:t>
            </a:r>
            <a:r>
              <a:rPr lang="de-DE" dirty="0" smtClean="0"/>
              <a:t>anstoßen</a:t>
            </a:r>
          </a:p>
          <a:p>
            <a:r>
              <a:rPr lang="de-DE" dirty="0" smtClean="0"/>
              <a:t>sie </a:t>
            </a:r>
            <a:r>
              <a:rPr lang="de-DE" dirty="0"/>
              <a:t>lösen </a:t>
            </a:r>
            <a:r>
              <a:rPr lang="de-DE" dirty="0" smtClean="0"/>
              <a:t>Probleme, die </a:t>
            </a:r>
            <a:r>
              <a:rPr lang="de-DE" dirty="0"/>
              <a:t>im Unternehmen </a:t>
            </a:r>
            <a:r>
              <a:rPr lang="de-DE" dirty="0" smtClean="0"/>
              <a:t>auftreten</a:t>
            </a:r>
          </a:p>
          <a:p>
            <a:r>
              <a:rPr lang="de-DE" dirty="0"/>
              <a:t>s</a:t>
            </a:r>
            <a:r>
              <a:rPr lang="de-DE" dirty="0" smtClean="0"/>
              <a:t>ie </a:t>
            </a:r>
            <a:r>
              <a:rPr lang="de-DE" dirty="0"/>
              <a:t>weisen </a:t>
            </a:r>
            <a:r>
              <a:rPr lang="de-DE" dirty="0" smtClean="0"/>
              <a:t>Mitarbeitern die </a:t>
            </a:r>
            <a:r>
              <a:rPr lang="de-DE" dirty="0"/>
              <a:t>benötigten Ressourcen zu </a:t>
            </a:r>
            <a:r>
              <a:rPr lang="de-DE" dirty="0" smtClean="0"/>
              <a:t>und vermitteln in </a:t>
            </a:r>
            <a:r>
              <a:rPr lang="de-DE" dirty="0"/>
              <a:t>Konflikten zwischen Gruppen innerhalb </a:t>
            </a:r>
            <a:r>
              <a:rPr lang="de-DE" dirty="0" smtClean="0"/>
              <a:t>des Unternehmens</a:t>
            </a:r>
            <a:endParaRPr lang="de-DE" altLang="de-DE" dirty="0"/>
          </a:p>
        </p:txBody>
      </p:sp>
      <p:sp>
        <p:nvSpPr>
          <p:cNvPr id="9" name="Subtitle 8"/>
          <p:cNvSpPr>
            <a:spLocks noGrp="1"/>
          </p:cNvSpPr>
          <p:nvPr>
            <p:ph type="subTitle" idx="13"/>
          </p:nvPr>
        </p:nvSpPr>
        <p:spPr/>
        <p:txBody>
          <a:bodyPr/>
          <a:lstStyle/>
          <a:p>
            <a:r>
              <a:rPr lang="de-DE" altLang="de-DE" dirty="0"/>
              <a:t>Entscheidungsbezogene Rollen</a:t>
            </a:r>
            <a:endParaRPr lang="de-DE" dirty="0"/>
          </a:p>
        </p:txBody>
      </p:sp>
    </p:spTree>
    <p:extLst>
      <p:ext uri="{BB962C8B-B14F-4D97-AF65-F5344CB8AC3E}">
        <p14:creationId xmlns:p14="http://schemas.microsoft.com/office/powerpoint/2010/main" val="2159882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4"/>
          <p:cNvSpPr>
            <a:spLocks noGrp="1"/>
          </p:cNvSpPr>
          <p:nvPr>
            <p:ph type="title"/>
          </p:nvPr>
        </p:nvSpPr>
        <p:spPr/>
        <p:txBody>
          <a:bodyPr/>
          <a:lstStyle/>
          <a:p>
            <a:r>
              <a:rPr lang="de-DE" altLang="de-DE" dirty="0" smtClean="0"/>
              <a:t>Klassifizierung von Managementrollen</a:t>
            </a:r>
          </a:p>
        </p:txBody>
      </p:sp>
      <p:sp>
        <p:nvSpPr>
          <p:cNvPr id="10" name="Content Placeholder 9"/>
          <p:cNvSpPr>
            <a:spLocks noGrp="1"/>
          </p:cNvSpPr>
          <p:nvPr>
            <p:ph sz="quarter" idx="12"/>
          </p:nvPr>
        </p:nvSpPr>
        <p:spPr/>
        <p:txBody>
          <a:bodyPr/>
          <a:lstStyle/>
          <a:p>
            <a:endParaRPr lang="de-DE"/>
          </a:p>
        </p:txBody>
      </p:sp>
      <p:sp>
        <p:nvSpPr>
          <p:cNvPr id="11" name="Subtitle 10"/>
          <p:cNvSpPr>
            <a:spLocks noGrp="1"/>
          </p:cNvSpPr>
          <p:nvPr>
            <p:ph type="subTitle" idx="13"/>
          </p:nvPr>
        </p:nvSpPr>
        <p:spPr>
          <a:xfrm>
            <a:off x="360363" y="1172918"/>
            <a:ext cx="8234362" cy="276999"/>
          </a:xfrm>
        </p:spPr>
        <p:txBody>
          <a:bodyPr/>
          <a:lstStyle/>
          <a:p>
            <a:r>
              <a:rPr lang="de-DE" altLang="de-DE" sz="1800" dirty="0"/>
              <a:t>Managementrollen und unterstützende Informationssysteme</a:t>
            </a:r>
            <a:endParaRPr lang="de-DE" sz="1800" dirty="0"/>
          </a:p>
        </p:txBody>
      </p:sp>
      <p:pic>
        <p:nvPicPr>
          <p:cNvPr id="12" name="Picture 11"/>
          <p:cNvPicPr>
            <a:picLocks noChangeAspect="1"/>
          </p:cNvPicPr>
          <p:nvPr/>
        </p:nvPicPr>
        <p:blipFill>
          <a:blip r:embed="rId2"/>
          <a:stretch>
            <a:fillRect/>
          </a:stretch>
        </p:blipFill>
        <p:spPr>
          <a:xfrm>
            <a:off x="1087836" y="1608138"/>
            <a:ext cx="6779415" cy="4605509"/>
          </a:xfrm>
          <a:prstGeom prst="rect">
            <a:avLst/>
          </a:prstGeom>
        </p:spPr>
      </p:pic>
    </p:spTree>
    <p:extLst>
      <p:ext uri="{BB962C8B-B14F-4D97-AF65-F5344CB8AC3E}">
        <p14:creationId xmlns:p14="http://schemas.microsoft.com/office/powerpoint/2010/main" val="3621425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lstStyle/>
          <a:p>
            <a:r>
              <a:rPr lang="de-DE" altLang="de-DE" b="1" dirty="0" smtClean="0"/>
              <a:t>Entscheidungsträger und Entscheidungsprozesse in Unternehmen</a:t>
            </a:r>
          </a:p>
          <a:p>
            <a:pPr lvl="1"/>
            <a:r>
              <a:rPr lang="de-DE" dirty="0"/>
              <a:t>Entscheidungsträger und </a:t>
            </a:r>
            <a:r>
              <a:rPr lang="de-DE" dirty="0" smtClean="0"/>
              <a:t>ihr Entscheidungsverhalten</a:t>
            </a:r>
          </a:p>
          <a:p>
            <a:pPr lvl="1"/>
            <a:r>
              <a:rPr lang="de-DE" altLang="de-DE" b="1" dirty="0" smtClean="0"/>
              <a:t>Entscheidungsprozesse</a:t>
            </a:r>
          </a:p>
          <a:p>
            <a:pPr lvl="1"/>
            <a:r>
              <a:rPr lang="de-DE" altLang="de-DE" dirty="0" smtClean="0"/>
              <a:t>Automatisierte Entscheidungen in Sekundenbruchteilen</a:t>
            </a:r>
          </a:p>
          <a:p>
            <a:r>
              <a:rPr lang="de-DE" altLang="de-DE" dirty="0" smtClean="0"/>
              <a:t>Entscheidungsunterstützungssysteme (</a:t>
            </a:r>
            <a:r>
              <a:rPr lang="de-DE" altLang="de-DE" dirty="0" err="1" smtClean="0"/>
              <a:t>EUS</a:t>
            </a:r>
            <a:r>
              <a:rPr lang="de-DE" altLang="de-DE" dirty="0" smtClean="0"/>
              <a:t>)</a:t>
            </a:r>
          </a:p>
          <a:p>
            <a:r>
              <a:rPr lang="de-DE" altLang="de-DE" dirty="0" smtClean="0"/>
              <a:t>Business </a:t>
            </a:r>
            <a:r>
              <a:rPr lang="de-DE" altLang="de-DE" dirty="0" err="1" smtClean="0"/>
              <a:t>Intelligence</a:t>
            </a:r>
            <a:r>
              <a:rPr lang="de-DE" altLang="de-DE" dirty="0" smtClean="0"/>
              <a:t> &amp; Analytics zur Entscheidungsunterstützung</a:t>
            </a:r>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2919022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4"/>
          <p:cNvSpPr>
            <a:spLocks noGrp="1"/>
          </p:cNvSpPr>
          <p:nvPr>
            <p:ph type="title"/>
          </p:nvPr>
        </p:nvSpPr>
        <p:spPr/>
        <p:txBody>
          <a:bodyPr/>
          <a:lstStyle/>
          <a:p>
            <a:r>
              <a:rPr lang="de-DE" altLang="de-DE" smtClean="0"/>
              <a:t>Entscheidungsprozesse</a:t>
            </a:r>
            <a:endParaRPr lang="de-DE" altLang="de-DE" dirty="0" smtClean="0"/>
          </a:p>
        </p:txBody>
      </p:sp>
      <p:sp>
        <p:nvSpPr>
          <p:cNvPr id="41987" name="Inhaltsplatzhalter 5"/>
          <p:cNvSpPr>
            <a:spLocks noGrp="1"/>
          </p:cNvSpPr>
          <p:nvPr>
            <p:ph sz="quarter" idx="12"/>
          </p:nvPr>
        </p:nvSpPr>
        <p:spPr/>
        <p:txBody>
          <a:bodyPr/>
          <a:lstStyle/>
          <a:p>
            <a:r>
              <a:rPr lang="de-DE" altLang="de-DE" dirty="0" smtClean="0"/>
              <a:t>Entscheidungen zu fällen, ist häufig die schwierigste Rolle eines Managers</a:t>
            </a:r>
          </a:p>
          <a:p>
            <a:r>
              <a:rPr lang="de-DE" altLang="de-DE" dirty="0" smtClean="0"/>
              <a:t>Informationssysteme helfen Managern bei der Entscheidungsfindung</a:t>
            </a:r>
          </a:p>
          <a:p>
            <a:r>
              <a:rPr lang="de-DE" altLang="de-DE" dirty="0" smtClean="0"/>
              <a:t>Entscheidungsprozesse finden auf strategischer Ebene, Managementebene und operativer Ebene im Unternehmen statt</a:t>
            </a:r>
          </a:p>
          <a:p>
            <a:r>
              <a:rPr lang="de-DE" altLang="de-DE" dirty="0" smtClean="0"/>
              <a:t>Unterscheidung zwischen strukturierten und unstrukturierten Entscheidungen</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6755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4"/>
          <p:cNvSpPr>
            <a:spLocks noGrp="1"/>
          </p:cNvSpPr>
          <p:nvPr>
            <p:ph type="title"/>
          </p:nvPr>
        </p:nvSpPr>
        <p:spPr/>
        <p:txBody>
          <a:bodyPr/>
          <a:lstStyle/>
          <a:p>
            <a:r>
              <a:rPr lang="de-DE" altLang="de-DE" smtClean="0"/>
              <a:t>Strategische Entscheidungsfindung</a:t>
            </a:r>
          </a:p>
        </p:txBody>
      </p:sp>
      <p:sp>
        <p:nvSpPr>
          <p:cNvPr id="43011" name="Inhaltsplatzhalter 5"/>
          <p:cNvSpPr>
            <a:spLocks noGrp="1"/>
          </p:cNvSpPr>
          <p:nvPr>
            <p:ph sz="quarter" idx="12"/>
          </p:nvPr>
        </p:nvSpPr>
        <p:spPr/>
        <p:txBody>
          <a:bodyPr/>
          <a:lstStyle/>
          <a:p>
            <a:r>
              <a:rPr lang="de-DE" altLang="de-DE" dirty="0" smtClean="0"/>
              <a:t>Festlegen der langfristigen Ziele, Ressourcen und Richtlinien eines </a:t>
            </a:r>
            <a:r>
              <a:rPr lang="de-DE" altLang="de-DE" dirty="0" smtClean="0"/>
              <a:t>Unternehmens</a:t>
            </a:r>
            <a:endParaRPr lang="de-DE" altLang="de-DE"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37072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DE" altLang="de-DE" smtClean="0"/>
              <a:t>Managementkontrolle</a:t>
            </a:r>
          </a:p>
        </p:txBody>
      </p:sp>
      <p:sp>
        <p:nvSpPr>
          <p:cNvPr id="44035" name="Inhaltsplatzhalter 2"/>
          <p:cNvSpPr>
            <a:spLocks noGrp="1"/>
          </p:cNvSpPr>
          <p:nvPr>
            <p:ph sz="quarter" idx="12"/>
          </p:nvPr>
        </p:nvSpPr>
        <p:spPr/>
        <p:txBody>
          <a:bodyPr/>
          <a:lstStyle/>
          <a:p>
            <a:r>
              <a:rPr lang="de-DE" altLang="de-DE" dirty="0" smtClean="0"/>
              <a:t>Überwachen, inwieweit operative Einheiten sowie Unternehmensressourcen effizient und effektiv arbeiten bzw. eingesetzt </a:t>
            </a:r>
            <a:r>
              <a:rPr lang="de-DE" altLang="de-DE" dirty="0" smtClean="0"/>
              <a:t>werden</a:t>
            </a:r>
            <a:endParaRPr lang="de-DE" altLang="de-DE"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92438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altLang="de-DE" smtClean="0"/>
              <a:t>Operative Kontrolle</a:t>
            </a:r>
          </a:p>
        </p:txBody>
      </p:sp>
      <p:sp>
        <p:nvSpPr>
          <p:cNvPr id="45059" name="Inhaltsplatzhalter 2"/>
          <p:cNvSpPr>
            <a:spLocks noGrp="1"/>
          </p:cNvSpPr>
          <p:nvPr>
            <p:ph sz="quarter" idx="12"/>
          </p:nvPr>
        </p:nvSpPr>
        <p:spPr/>
        <p:txBody>
          <a:bodyPr/>
          <a:lstStyle/>
          <a:p>
            <a:r>
              <a:rPr lang="de-DE" altLang="de-DE" dirty="0" smtClean="0"/>
              <a:t>Entscheiden, wie bestimmte, vom Topmanagement und </a:t>
            </a:r>
            <a:r>
              <a:rPr lang="de-DE" altLang="de-DE" dirty="0" smtClean="0"/>
              <a:t>mittlerem </a:t>
            </a:r>
            <a:r>
              <a:rPr lang="de-DE" altLang="de-DE" dirty="0" smtClean="0"/>
              <a:t>Management vorgegebene Aufgaben ausgeführt werden und welche Kriterien für die Fertigstellung und die Ressourcenzuweisung gelten sollen.</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84395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de-DE" altLang="de-DE" smtClean="0"/>
              <a:t>Unstrukturierte Entscheidungen</a:t>
            </a:r>
          </a:p>
        </p:txBody>
      </p:sp>
      <p:sp>
        <p:nvSpPr>
          <p:cNvPr id="46083" name="Inhaltsplatzhalter 2"/>
          <p:cNvSpPr>
            <a:spLocks noGrp="1"/>
          </p:cNvSpPr>
          <p:nvPr>
            <p:ph sz="quarter" idx="12"/>
          </p:nvPr>
        </p:nvSpPr>
        <p:spPr/>
        <p:txBody>
          <a:bodyPr/>
          <a:lstStyle/>
          <a:p>
            <a:r>
              <a:rPr lang="de-DE" altLang="de-DE" smtClean="0"/>
              <a:t>Nicht routinemäßige Entscheidungen, bei denen der Entscheidende die Problemdefinition beurteilen, bewerten und verstehen muss und für die kein einheitliches Entscheidungsfindungs-verfahren definiert ist.</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10266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altLang="de-DE" smtClean="0"/>
              <a:t>Strukturierte Entscheidungen</a:t>
            </a:r>
          </a:p>
        </p:txBody>
      </p:sp>
      <p:sp>
        <p:nvSpPr>
          <p:cNvPr id="47107" name="Inhaltsplatzhalter 2"/>
          <p:cNvSpPr>
            <a:spLocks noGrp="1"/>
          </p:cNvSpPr>
          <p:nvPr>
            <p:ph sz="quarter" idx="12"/>
          </p:nvPr>
        </p:nvSpPr>
        <p:spPr/>
        <p:txBody>
          <a:bodyPr/>
          <a:lstStyle/>
          <a:p>
            <a:r>
              <a:rPr lang="de-DE" altLang="de-DE" smtClean="0"/>
              <a:t>Entscheidungen, die wiederholt, routinemäßig und nach einem definierten Verfahren zu treffen sind.</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33715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smtClean="0"/>
              <a:t>Gegenstand des Kapitels</a:t>
            </a:r>
            <a:endParaRPr lang="de-DE" dirty="0"/>
          </a:p>
        </p:txBody>
      </p:sp>
      <p:sp>
        <p:nvSpPr>
          <p:cNvPr id="19459" name="Rectangle 3"/>
          <p:cNvSpPr>
            <a:spLocks noGrp="1" noChangeArrowheads="1"/>
          </p:cNvSpPr>
          <p:nvPr>
            <p:ph sz="quarter" idx="12"/>
          </p:nvPr>
        </p:nvSpPr>
        <p:spPr/>
        <p:txBody>
          <a:bodyPr/>
          <a:lstStyle/>
          <a:p>
            <a:r>
              <a:rPr lang="de-DE" altLang="de-DE" dirty="0" smtClean="0"/>
              <a:t>spezielle </a:t>
            </a:r>
            <a:r>
              <a:rPr lang="de-DE" altLang="de-DE" dirty="0" smtClean="0"/>
              <a:t>Kategorie von Informationssystemen für Business Intelligence zur Unterstützung der Entscheidungsfindung des Managements:</a:t>
            </a:r>
          </a:p>
          <a:p>
            <a:pPr lvl="1"/>
            <a:r>
              <a:rPr lang="de-DE" altLang="de-DE" dirty="0" smtClean="0"/>
              <a:t>Entscheidungsunterstützungssysteme (EUS)</a:t>
            </a:r>
          </a:p>
          <a:p>
            <a:pPr lvl="1"/>
            <a:r>
              <a:rPr lang="de-DE" altLang="de-DE" dirty="0" smtClean="0"/>
              <a:t>Gruppen-Entscheidungsunterstützungssysteme (G-EUS) </a:t>
            </a:r>
          </a:p>
          <a:p>
            <a:pPr lvl="1"/>
            <a:r>
              <a:rPr lang="de-DE" altLang="de-DE" dirty="0" smtClean="0"/>
              <a:t>Führungsunterstützungssysteme (FUS)</a:t>
            </a:r>
          </a:p>
          <a:p>
            <a:r>
              <a:rPr lang="de-DE" altLang="de-DE" dirty="0" smtClean="0"/>
              <a:t>sie </a:t>
            </a:r>
            <a:r>
              <a:rPr lang="de-DE" altLang="de-DE" dirty="0" smtClean="0"/>
              <a:t>helfen den Benutzern, bessere Entscheidungen zu treffen, indem sie Daten aus vielen verschiedenen Quellen sammeln, speichern, analysieren und den Zugriff auf sie ermöglichen</a:t>
            </a:r>
          </a:p>
        </p:txBody>
      </p:sp>
      <p:sp>
        <p:nvSpPr>
          <p:cNvPr id="10" name="Subtitle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341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3"/>
          <p:cNvSpPr>
            <a:spLocks noGrp="1"/>
          </p:cNvSpPr>
          <p:nvPr>
            <p:ph type="title"/>
          </p:nvPr>
        </p:nvSpPr>
        <p:spPr/>
        <p:txBody>
          <a:bodyPr/>
          <a:lstStyle/>
          <a:p>
            <a:r>
              <a:rPr lang="de-DE" altLang="de-DE" smtClean="0"/>
              <a:t>Informationssysteme, Organisationsebenen und Entscheidungstypen</a:t>
            </a:r>
            <a:endParaRPr lang="de-DE" altLang="de-DE" dirty="0" smtClean="0"/>
          </a:p>
        </p:txBody>
      </p:sp>
      <p:sp>
        <p:nvSpPr>
          <p:cNvPr id="10" name="Content Placeholder 9"/>
          <p:cNvSpPr>
            <a:spLocks noGrp="1"/>
          </p:cNvSpPr>
          <p:nvPr>
            <p:ph sz="quarter" idx="12"/>
          </p:nvPr>
        </p:nvSpPr>
        <p:spPr/>
        <p:txBody>
          <a:bodyPr/>
          <a:lstStyle/>
          <a:p>
            <a:endParaRPr lang="de-DE" dirty="0"/>
          </a:p>
        </p:txBody>
      </p:sp>
      <p:sp>
        <p:nvSpPr>
          <p:cNvPr id="11" name="Subtitle 10"/>
          <p:cNvSpPr>
            <a:spLocks noGrp="1"/>
          </p:cNvSpPr>
          <p:nvPr>
            <p:ph type="subTitle" idx="13"/>
          </p:nvPr>
        </p:nvSpPr>
        <p:spPr/>
        <p:txBody>
          <a:bodyPr/>
          <a:lstStyle/>
          <a:p>
            <a:endParaRPr lang="de-DE"/>
          </a:p>
        </p:txBody>
      </p:sp>
      <p:pic>
        <p:nvPicPr>
          <p:cNvPr id="12" name="Picture 11"/>
          <p:cNvPicPr>
            <a:picLocks noChangeAspect="1"/>
          </p:cNvPicPr>
          <p:nvPr/>
        </p:nvPicPr>
        <p:blipFill>
          <a:blip r:embed="rId2"/>
          <a:stretch>
            <a:fillRect/>
          </a:stretch>
        </p:blipFill>
        <p:spPr>
          <a:xfrm>
            <a:off x="395288" y="1608138"/>
            <a:ext cx="5088649" cy="4206263"/>
          </a:xfrm>
          <a:prstGeom prst="rect">
            <a:avLst/>
          </a:prstGeom>
        </p:spPr>
      </p:pic>
      <p:sp>
        <p:nvSpPr>
          <p:cNvPr id="15" name="Textfeld 4"/>
          <p:cNvSpPr txBox="1"/>
          <p:nvPr/>
        </p:nvSpPr>
        <p:spPr>
          <a:xfrm>
            <a:off x="395288" y="5863378"/>
            <a:ext cx="8079533" cy="461665"/>
          </a:xfrm>
          <a:prstGeom prst="rect">
            <a:avLst/>
          </a:prstGeom>
          <a:noFill/>
        </p:spPr>
        <p:txBody>
          <a:bodyPr wrap="square" rtlCol="0">
            <a:spAutoFit/>
          </a:bodyPr>
          <a:lstStyle/>
          <a:p>
            <a:r>
              <a:rPr lang="de-DE" sz="1200" b="1" dirty="0"/>
              <a:t>Abbildung 12.1: Verschiedene </a:t>
            </a:r>
            <a:r>
              <a:rPr lang="de-DE" sz="1200" b="1" dirty="0" smtClean="0"/>
              <a:t>Arten von </a:t>
            </a:r>
            <a:r>
              <a:rPr lang="de-DE" sz="1200" b="1" dirty="0"/>
              <a:t>Informationssystemen auf </a:t>
            </a:r>
            <a:r>
              <a:rPr lang="de-DE" sz="1200" b="1" dirty="0" smtClean="0"/>
              <a:t>unterschiedlichen Organisationsebenen unterstützen verschiedene </a:t>
            </a:r>
            <a:r>
              <a:rPr lang="de-DE" sz="1200" b="1" dirty="0"/>
              <a:t>Typen </a:t>
            </a:r>
            <a:r>
              <a:rPr lang="de-DE" sz="1200" b="1" dirty="0" smtClean="0"/>
              <a:t>von Entscheidungen</a:t>
            </a:r>
            <a:endParaRPr lang="de-DE" sz="1200" b="1" dirty="0"/>
          </a:p>
        </p:txBody>
      </p:sp>
      <p:sp>
        <p:nvSpPr>
          <p:cNvPr id="16" name="Textfeld 4"/>
          <p:cNvSpPr txBox="1"/>
          <p:nvPr/>
        </p:nvSpPr>
        <p:spPr>
          <a:xfrm>
            <a:off x="5563518" y="2269209"/>
            <a:ext cx="3580482" cy="1107996"/>
          </a:xfrm>
          <a:prstGeom prst="rect">
            <a:avLst/>
          </a:prstGeom>
          <a:noFill/>
        </p:spPr>
        <p:txBody>
          <a:bodyPr wrap="square" rtlCol="0">
            <a:spAutoFit/>
          </a:bodyPr>
          <a:lstStyle/>
          <a:p>
            <a:r>
              <a:rPr lang="de-DE" sz="1200" b="1" dirty="0" smtClean="0"/>
              <a:t>Abkürzungen</a:t>
            </a:r>
          </a:p>
          <a:p>
            <a:r>
              <a:rPr lang="de-DE" sz="1200" dirty="0" smtClean="0"/>
              <a:t>MIS = </a:t>
            </a:r>
            <a:r>
              <a:rPr lang="de-DE" sz="1200" dirty="0"/>
              <a:t>Managementinformationssystem</a:t>
            </a:r>
          </a:p>
          <a:p>
            <a:r>
              <a:rPr lang="de-DE" sz="1200" dirty="0" err="1" smtClean="0"/>
              <a:t>EUS</a:t>
            </a:r>
            <a:r>
              <a:rPr lang="de-DE" sz="1200" dirty="0" smtClean="0"/>
              <a:t> = </a:t>
            </a:r>
            <a:r>
              <a:rPr lang="de-DE" sz="1200" dirty="0"/>
              <a:t>Entscheidungsunterstützungssystem</a:t>
            </a:r>
          </a:p>
          <a:p>
            <a:r>
              <a:rPr lang="de-DE" sz="1200" dirty="0" smtClean="0"/>
              <a:t>FUS = </a:t>
            </a:r>
            <a:r>
              <a:rPr lang="de-DE" sz="1200" dirty="0"/>
              <a:t>Führungsunterstützungssystem</a:t>
            </a:r>
            <a:endParaRPr lang="de-DE" sz="1200" b="1" dirty="0"/>
          </a:p>
        </p:txBody>
      </p:sp>
    </p:spTree>
    <p:extLst>
      <p:ext uri="{BB962C8B-B14F-4D97-AF65-F5344CB8AC3E}">
        <p14:creationId xmlns:p14="http://schemas.microsoft.com/office/powerpoint/2010/main" val="2283362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3"/>
          <p:cNvSpPr>
            <a:spLocks noGrp="1"/>
          </p:cNvSpPr>
          <p:nvPr>
            <p:ph type="title"/>
          </p:nvPr>
        </p:nvSpPr>
        <p:spPr/>
        <p:txBody>
          <a:bodyPr/>
          <a:lstStyle/>
          <a:p>
            <a:r>
              <a:rPr lang="de-DE" altLang="de-DE" dirty="0" smtClean="0"/>
              <a:t>Phasen der Entscheidungsfindung</a:t>
            </a:r>
          </a:p>
        </p:txBody>
      </p:sp>
      <p:sp>
        <p:nvSpPr>
          <p:cNvPr id="10" name="Content Placeholder 9"/>
          <p:cNvSpPr>
            <a:spLocks noGrp="1"/>
          </p:cNvSpPr>
          <p:nvPr>
            <p:ph sz="quarter" idx="12"/>
          </p:nvPr>
        </p:nvSpPr>
        <p:spPr/>
        <p:txBody>
          <a:bodyPr/>
          <a:lstStyle/>
          <a:p>
            <a:endParaRPr lang="de-DE" dirty="0"/>
          </a:p>
        </p:txBody>
      </p:sp>
      <p:sp>
        <p:nvSpPr>
          <p:cNvPr id="11" name="Subtitle 10"/>
          <p:cNvSpPr>
            <a:spLocks noGrp="1"/>
          </p:cNvSpPr>
          <p:nvPr>
            <p:ph type="subTitle" idx="13"/>
          </p:nvPr>
        </p:nvSpPr>
        <p:spPr/>
        <p:txBody>
          <a:bodyPr/>
          <a:lstStyle/>
          <a:p>
            <a:r>
              <a:rPr lang="de-DE" altLang="de-DE" dirty="0"/>
              <a:t>Entscheidungsfindungsprozess nach Simon 1960</a:t>
            </a:r>
            <a:endParaRPr lang="de-DE" dirty="0"/>
          </a:p>
        </p:txBody>
      </p:sp>
      <p:pic>
        <p:nvPicPr>
          <p:cNvPr id="12" name="Picture 11"/>
          <p:cNvPicPr>
            <a:picLocks noChangeAspect="1"/>
          </p:cNvPicPr>
          <p:nvPr/>
        </p:nvPicPr>
        <p:blipFill>
          <a:blip r:embed="rId2"/>
          <a:stretch>
            <a:fillRect/>
          </a:stretch>
        </p:blipFill>
        <p:spPr>
          <a:xfrm>
            <a:off x="395288" y="1608138"/>
            <a:ext cx="4767586" cy="4664075"/>
          </a:xfrm>
          <a:prstGeom prst="rect">
            <a:avLst/>
          </a:prstGeom>
        </p:spPr>
      </p:pic>
      <p:sp>
        <p:nvSpPr>
          <p:cNvPr id="15" name="Textfeld 4"/>
          <p:cNvSpPr txBox="1"/>
          <p:nvPr/>
        </p:nvSpPr>
        <p:spPr>
          <a:xfrm>
            <a:off x="5522932" y="2073030"/>
            <a:ext cx="3071793" cy="2215991"/>
          </a:xfrm>
          <a:prstGeom prst="rect">
            <a:avLst/>
          </a:prstGeom>
          <a:noFill/>
        </p:spPr>
        <p:txBody>
          <a:bodyPr wrap="square" rtlCol="0">
            <a:spAutoFit/>
          </a:bodyPr>
          <a:lstStyle/>
          <a:p>
            <a:r>
              <a:rPr lang="de-DE" sz="1200" b="1" dirty="0"/>
              <a:t>Abbildung 12.2: Entscheidungsfindungsprozess</a:t>
            </a:r>
          </a:p>
          <a:p>
            <a:r>
              <a:rPr lang="de-DE" sz="1200" dirty="0"/>
              <a:t>Bis man zu einer Entscheidung </a:t>
            </a:r>
            <a:r>
              <a:rPr lang="de-DE" sz="1200" dirty="0" smtClean="0"/>
              <a:t>gelangt, sind </a:t>
            </a:r>
            <a:r>
              <a:rPr lang="de-DE" sz="1200" dirty="0"/>
              <a:t>häufig mehrere Iterationen und </a:t>
            </a:r>
            <a:r>
              <a:rPr lang="de-DE" sz="1200" dirty="0" smtClean="0"/>
              <a:t>Bewertungen der </a:t>
            </a:r>
            <a:r>
              <a:rPr lang="de-DE" sz="1200" dirty="0"/>
              <a:t>einzelnen Phasen </a:t>
            </a:r>
            <a:r>
              <a:rPr lang="de-DE" sz="1200" dirty="0" smtClean="0"/>
              <a:t>erforderlich. Der </a:t>
            </a:r>
            <a:r>
              <a:rPr lang="de-DE" sz="1200" dirty="0"/>
              <a:t>Entscheidungsträger muss oft </a:t>
            </a:r>
            <a:r>
              <a:rPr lang="de-DE" sz="1200" dirty="0" smtClean="0"/>
              <a:t>eine oder </a:t>
            </a:r>
            <a:r>
              <a:rPr lang="de-DE" sz="1200" dirty="0"/>
              <a:t>mehrere Phasen des </a:t>
            </a:r>
            <a:r>
              <a:rPr lang="de-DE" sz="1200" dirty="0" smtClean="0"/>
              <a:t>Entscheidungsfindungsprozesses wiederholen</a:t>
            </a:r>
            <a:r>
              <a:rPr lang="de-DE" sz="1200" dirty="0"/>
              <a:t>, bevor </a:t>
            </a:r>
            <a:r>
              <a:rPr lang="de-DE" sz="1200" dirty="0" smtClean="0"/>
              <a:t>der Prozess </a:t>
            </a:r>
            <a:r>
              <a:rPr lang="de-DE" sz="1200" dirty="0"/>
              <a:t>vollendet werden kann.</a:t>
            </a:r>
            <a:endParaRPr lang="de-DE" sz="1200" b="1" dirty="0"/>
          </a:p>
        </p:txBody>
      </p:sp>
    </p:spTree>
    <p:extLst>
      <p:ext uri="{BB962C8B-B14F-4D97-AF65-F5344CB8AC3E}">
        <p14:creationId xmlns:p14="http://schemas.microsoft.com/office/powerpoint/2010/main" val="1318080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DE" altLang="de-DE" dirty="0"/>
              <a:t>Phasen der Entscheidungsfindung</a:t>
            </a:r>
            <a:endParaRPr lang="de-DE" altLang="de-DE" dirty="0" smtClean="0"/>
          </a:p>
        </p:txBody>
      </p:sp>
      <p:sp>
        <p:nvSpPr>
          <p:cNvPr id="50179" name="Inhaltsplatzhalter 2"/>
          <p:cNvSpPr>
            <a:spLocks noGrp="1"/>
          </p:cNvSpPr>
          <p:nvPr>
            <p:ph sz="quarter" idx="12"/>
          </p:nvPr>
        </p:nvSpPr>
        <p:spPr/>
        <p:txBody>
          <a:bodyPr/>
          <a:lstStyle/>
          <a:p>
            <a:r>
              <a:rPr lang="de-DE" altLang="de-DE" dirty="0" smtClean="0"/>
              <a:t>Simons erste </a:t>
            </a:r>
            <a:r>
              <a:rPr lang="de-DE" altLang="de-DE" dirty="0" smtClean="0"/>
              <a:t>Phase </a:t>
            </a:r>
            <a:r>
              <a:rPr lang="de-DE" altLang="de-DE" dirty="0" smtClean="0"/>
              <a:t>der Entscheidungsfindung, während der Informationen gesammelt werden, um im Unternehmen auftretende Probleme zu erkennen.</a:t>
            </a:r>
          </a:p>
        </p:txBody>
      </p:sp>
      <p:sp>
        <p:nvSpPr>
          <p:cNvPr id="9" name="Subtitle 8"/>
          <p:cNvSpPr>
            <a:spLocks noGrp="1"/>
          </p:cNvSpPr>
          <p:nvPr>
            <p:ph type="subTitle" idx="13"/>
          </p:nvPr>
        </p:nvSpPr>
        <p:spPr/>
        <p:txBody>
          <a:bodyPr/>
          <a:lstStyle/>
          <a:p>
            <a:r>
              <a:rPr lang="de-DE" altLang="de-DE" dirty="0"/>
              <a:t>Recherche (</a:t>
            </a:r>
            <a:r>
              <a:rPr lang="de-DE" altLang="de-DE" dirty="0" err="1"/>
              <a:t>intelligence</a:t>
            </a:r>
            <a:r>
              <a:rPr lang="de-DE" altLang="de-DE" dirty="0"/>
              <a:t>)</a:t>
            </a:r>
            <a:endParaRPr lang="de-DE" dirty="0"/>
          </a:p>
        </p:txBody>
      </p:sp>
    </p:spTree>
    <p:extLst>
      <p:ext uri="{BB962C8B-B14F-4D97-AF65-F5344CB8AC3E}">
        <p14:creationId xmlns:p14="http://schemas.microsoft.com/office/powerpoint/2010/main" val="125679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de-DE" altLang="de-DE" dirty="0"/>
              <a:t>Phasen der Entscheidungsfindung</a:t>
            </a:r>
            <a:endParaRPr lang="de-DE" altLang="de-DE" dirty="0" smtClean="0"/>
          </a:p>
        </p:txBody>
      </p:sp>
      <p:sp>
        <p:nvSpPr>
          <p:cNvPr id="51203" name="Inhaltsplatzhalter 2"/>
          <p:cNvSpPr>
            <a:spLocks noGrp="1"/>
          </p:cNvSpPr>
          <p:nvPr>
            <p:ph sz="quarter" idx="12"/>
          </p:nvPr>
        </p:nvSpPr>
        <p:spPr/>
        <p:txBody>
          <a:bodyPr/>
          <a:lstStyle/>
          <a:p>
            <a:r>
              <a:rPr lang="de-DE" altLang="de-DE" smtClean="0"/>
              <a:t>Simons zweite Phase der Entscheidungsfindung, während der mögliche Problemlösungsalternativen identifiziert und generiert werden.</a:t>
            </a:r>
          </a:p>
        </p:txBody>
      </p:sp>
      <p:sp>
        <p:nvSpPr>
          <p:cNvPr id="9" name="Subtitle 8"/>
          <p:cNvSpPr>
            <a:spLocks noGrp="1"/>
          </p:cNvSpPr>
          <p:nvPr>
            <p:ph type="subTitle" idx="13"/>
          </p:nvPr>
        </p:nvSpPr>
        <p:spPr/>
        <p:txBody>
          <a:bodyPr/>
          <a:lstStyle/>
          <a:p>
            <a:r>
              <a:rPr lang="de-DE" altLang="de-DE" dirty="0" err="1"/>
              <a:t>Alternativengenerierung</a:t>
            </a:r>
            <a:r>
              <a:rPr lang="de-DE" altLang="de-DE" dirty="0"/>
              <a:t> (design)</a:t>
            </a:r>
            <a:endParaRPr lang="de-DE" dirty="0"/>
          </a:p>
        </p:txBody>
      </p:sp>
    </p:spTree>
    <p:extLst>
      <p:ext uri="{BB962C8B-B14F-4D97-AF65-F5344CB8AC3E}">
        <p14:creationId xmlns:p14="http://schemas.microsoft.com/office/powerpoint/2010/main" val="2930277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DE" altLang="de-DE" dirty="0"/>
              <a:t>Phasen der Entscheidungsfindung</a:t>
            </a:r>
            <a:endParaRPr lang="de-DE" altLang="de-DE" dirty="0" smtClean="0"/>
          </a:p>
        </p:txBody>
      </p:sp>
      <p:sp>
        <p:nvSpPr>
          <p:cNvPr id="52227" name="Inhaltsplatzhalter 2"/>
          <p:cNvSpPr>
            <a:spLocks noGrp="1"/>
          </p:cNvSpPr>
          <p:nvPr>
            <p:ph sz="quarter" idx="12"/>
          </p:nvPr>
        </p:nvSpPr>
        <p:spPr/>
        <p:txBody>
          <a:bodyPr/>
          <a:lstStyle/>
          <a:p>
            <a:r>
              <a:rPr lang="de-DE" altLang="de-DE" dirty="0" smtClean="0"/>
              <a:t>Simons dritte Phase der Entscheidungsfindung, während der eine der </a:t>
            </a:r>
            <a:r>
              <a:rPr lang="de-DE" altLang="de-DE" dirty="0" smtClean="0"/>
              <a:t>Problemlösungsalternativen </a:t>
            </a:r>
            <a:r>
              <a:rPr lang="de-DE" altLang="de-DE" dirty="0" smtClean="0"/>
              <a:t>ausgewählt wird.</a:t>
            </a:r>
          </a:p>
        </p:txBody>
      </p:sp>
      <p:sp>
        <p:nvSpPr>
          <p:cNvPr id="9" name="Subtitle 8"/>
          <p:cNvSpPr>
            <a:spLocks noGrp="1"/>
          </p:cNvSpPr>
          <p:nvPr>
            <p:ph type="subTitle" idx="13"/>
          </p:nvPr>
        </p:nvSpPr>
        <p:spPr/>
        <p:txBody>
          <a:bodyPr/>
          <a:lstStyle/>
          <a:p>
            <a:r>
              <a:rPr lang="de-DE" altLang="de-DE" dirty="0"/>
              <a:t>Auswahl (</a:t>
            </a:r>
            <a:r>
              <a:rPr lang="de-DE" altLang="de-DE" dirty="0" err="1"/>
              <a:t>choice</a:t>
            </a:r>
            <a:r>
              <a:rPr lang="de-DE" altLang="de-DE" dirty="0"/>
              <a:t>)</a:t>
            </a:r>
            <a:endParaRPr lang="de-DE" dirty="0"/>
          </a:p>
        </p:txBody>
      </p:sp>
    </p:spTree>
    <p:extLst>
      <p:ext uri="{BB962C8B-B14F-4D97-AF65-F5344CB8AC3E}">
        <p14:creationId xmlns:p14="http://schemas.microsoft.com/office/powerpoint/2010/main" val="1306350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dirty="0"/>
              <a:t>Phasen der Entscheidungsfindung</a:t>
            </a:r>
            <a:endParaRPr lang="de-DE" altLang="de-DE" dirty="0" smtClean="0"/>
          </a:p>
        </p:txBody>
      </p:sp>
      <p:sp>
        <p:nvSpPr>
          <p:cNvPr id="53251" name="Inhaltsplatzhalter 2"/>
          <p:cNvSpPr>
            <a:spLocks noGrp="1"/>
          </p:cNvSpPr>
          <p:nvPr>
            <p:ph sz="quarter" idx="12"/>
          </p:nvPr>
        </p:nvSpPr>
        <p:spPr/>
        <p:txBody>
          <a:bodyPr/>
          <a:lstStyle/>
          <a:p>
            <a:r>
              <a:rPr lang="de-DE" altLang="de-DE" smtClean="0"/>
              <a:t>Simons letzte Phase der Entscheidungsfindung, während der die Entscheidung umgesetzt und über den Lösungsfortschritt berichtet wird.</a:t>
            </a:r>
          </a:p>
        </p:txBody>
      </p:sp>
      <p:sp>
        <p:nvSpPr>
          <p:cNvPr id="9" name="Subtitle 8"/>
          <p:cNvSpPr>
            <a:spLocks noGrp="1"/>
          </p:cNvSpPr>
          <p:nvPr>
            <p:ph type="subTitle" idx="13"/>
          </p:nvPr>
        </p:nvSpPr>
        <p:spPr/>
        <p:txBody>
          <a:bodyPr/>
          <a:lstStyle/>
          <a:p>
            <a:r>
              <a:rPr lang="de-DE" altLang="de-DE" dirty="0"/>
              <a:t>Umsetzung (</a:t>
            </a:r>
            <a:r>
              <a:rPr lang="de-DE" altLang="de-DE" dirty="0" err="1"/>
              <a:t>implementation</a:t>
            </a:r>
            <a:r>
              <a:rPr lang="de-DE" altLang="de-DE" dirty="0"/>
              <a:t>)</a:t>
            </a:r>
            <a:endParaRPr lang="de-DE" dirty="0"/>
          </a:p>
        </p:txBody>
      </p:sp>
    </p:spTree>
    <p:extLst>
      <p:ext uri="{BB962C8B-B14F-4D97-AF65-F5344CB8AC3E}">
        <p14:creationId xmlns:p14="http://schemas.microsoft.com/office/powerpoint/2010/main" val="3355266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dirty="0" smtClean="0"/>
              <a:t>Probleme bei der Entscheidungsfindung</a:t>
            </a:r>
          </a:p>
        </p:txBody>
      </p:sp>
      <p:sp>
        <p:nvSpPr>
          <p:cNvPr id="53251" name="Inhaltsplatzhalter 2"/>
          <p:cNvSpPr>
            <a:spLocks noGrp="1"/>
          </p:cNvSpPr>
          <p:nvPr>
            <p:ph sz="quarter" idx="12"/>
          </p:nvPr>
        </p:nvSpPr>
        <p:spPr/>
        <p:txBody>
          <a:bodyPr/>
          <a:lstStyle/>
          <a:p>
            <a:r>
              <a:rPr lang="de-DE" altLang="de-DE" dirty="0" smtClean="0"/>
              <a:t>Informationssysteme sind nicht für alle Managementrollen gleich nützlich</a:t>
            </a:r>
          </a:p>
          <a:p>
            <a:r>
              <a:rPr lang="de-DE" dirty="0" smtClean="0"/>
              <a:t>wenn </a:t>
            </a:r>
            <a:r>
              <a:rPr lang="de-DE" dirty="0" smtClean="0"/>
              <a:t>Informationssysteme die Entscheidungen bestimmter Managementrollen verbessern können, bedingen Investitionen in Informationstechnologie nicht immer positive Ergebnisse</a:t>
            </a:r>
          </a:p>
          <a:p>
            <a:r>
              <a:rPr lang="de-DE" dirty="0" smtClean="0"/>
              <a:t>drei </a:t>
            </a:r>
            <a:r>
              <a:rPr lang="de-DE" dirty="0" smtClean="0"/>
              <a:t>wesentliche Gründe: </a:t>
            </a:r>
          </a:p>
          <a:p>
            <a:pPr lvl="1"/>
            <a:r>
              <a:rPr lang="de-DE" dirty="0" smtClean="0"/>
              <a:t>Informationsqualität</a:t>
            </a:r>
          </a:p>
          <a:p>
            <a:pPr lvl="1"/>
            <a:r>
              <a:rPr lang="de-DE" dirty="0" smtClean="0"/>
              <a:t>Managementfilter</a:t>
            </a:r>
          </a:p>
          <a:p>
            <a:pPr lvl="1"/>
            <a:r>
              <a:rPr lang="de-DE" dirty="0" smtClean="0"/>
              <a:t>Organisationskultur</a:t>
            </a:r>
            <a:endParaRPr lang="de-DE" altLang="de-DE"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95313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dirty="0"/>
              <a:t>Probleme bei der Entscheidungsfindung</a:t>
            </a:r>
            <a:endParaRPr lang="de-DE" altLang="de-DE" dirty="0" smtClean="0"/>
          </a:p>
        </p:txBody>
      </p:sp>
      <p:sp>
        <p:nvSpPr>
          <p:cNvPr id="53251" name="Inhaltsplatzhalter 2"/>
          <p:cNvSpPr>
            <a:spLocks noGrp="1"/>
          </p:cNvSpPr>
          <p:nvPr>
            <p:ph sz="quarter" idx="12"/>
          </p:nvPr>
        </p:nvSpPr>
        <p:spPr/>
        <p:txBody>
          <a:bodyPr/>
          <a:lstStyle/>
          <a:p>
            <a:r>
              <a:rPr lang="de-DE" dirty="0" smtClean="0"/>
              <a:t>hochqualifizierte </a:t>
            </a:r>
            <a:r>
              <a:rPr lang="de-DE" dirty="0" smtClean="0"/>
              <a:t>Entscheidungen erfordern hochwertige Informationen</a:t>
            </a:r>
          </a:p>
          <a:p>
            <a:r>
              <a:rPr lang="de-DE" dirty="0" smtClean="0"/>
              <a:t>Tabelle 12.2 beschreibt Dimensionen der Informationsqualität, die Einfluss auf die Qualität der Entscheidungen haben</a:t>
            </a:r>
          </a:p>
          <a:p>
            <a:r>
              <a:rPr lang="de-DE" dirty="0" smtClean="0"/>
              <a:t>wenn </a:t>
            </a:r>
            <a:r>
              <a:rPr lang="de-DE" dirty="0" smtClean="0"/>
              <a:t>die ausgegebenen Daten der Informationssysteme diese Qualitätskriterien nicht erfüllen, wirkt sich dies negativ auf die Entscheidungsfindung aus</a:t>
            </a:r>
            <a:endParaRPr lang="de-DE" altLang="de-DE" dirty="0" smtClean="0"/>
          </a:p>
        </p:txBody>
      </p:sp>
      <p:sp>
        <p:nvSpPr>
          <p:cNvPr id="9" name="Subtitle 8"/>
          <p:cNvSpPr>
            <a:spLocks noGrp="1"/>
          </p:cNvSpPr>
          <p:nvPr>
            <p:ph type="subTitle" idx="13"/>
          </p:nvPr>
        </p:nvSpPr>
        <p:spPr/>
        <p:txBody>
          <a:bodyPr/>
          <a:lstStyle/>
          <a:p>
            <a:r>
              <a:rPr lang="de-DE" dirty="0"/>
              <a:t>Informationsqualität</a:t>
            </a:r>
          </a:p>
        </p:txBody>
      </p:sp>
    </p:spTree>
    <p:extLst>
      <p:ext uri="{BB962C8B-B14F-4D97-AF65-F5344CB8AC3E}">
        <p14:creationId xmlns:p14="http://schemas.microsoft.com/office/powerpoint/2010/main" val="3914217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dirty="0"/>
              <a:t>Probleme bei der Entscheidungsfindung</a:t>
            </a:r>
            <a:endParaRPr lang="de-DE" altLang="de-DE" dirty="0" smtClean="0"/>
          </a:p>
        </p:txBody>
      </p:sp>
      <p:sp>
        <p:nvSpPr>
          <p:cNvPr id="11" name="Content Placeholder 10"/>
          <p:cNvSpPr>
            <a:spLocks noGrp="1"/>
          </p:cNvSpPr>
          <p:nvPr>
            <p:ph sz="quarter" idx="12"/>
          </p:nvPr>
        </p:nvSpPr>
        <p:spPr/>
        <p:txBody>
          <a:bodyPr/>
          <a:lstStyle/>
          <a:p>
            <a:endParaRPr lang="de-DE"/>
          </a:p>
        </p:txBody>
      </p:sp>
      <p:sp>
        <p:nvSpPr>
          <p:cNvPr id="12" name="Subtitle 11"/>
          <p:cNvSpPr>
            <a:spLocks noGrp="1"/>
          </p:cNvSpPr>
          <p:nvPr>
            <p:ph type="subTitle" idx="13"/>
          </p:nvPr>
        </p:nvSpPr>
        <p:spPr/>
        <p:txBody>
          <a:bodyPr/>
          <a:lstStyle/>
          <a:p>
            <a:r>
              <a:rPr lang="de-DE" dirty="0"/>
              <a:t>Dimensionen der Informationsqualität</a:t>
            </a:r>
          </a:p>
        </p:txBody>
      </p:sp>
      <p:pic>
        <p:nvPicPr>
          <p:cNvPr id="3" name="Picture 2"/>
          <p:cNvPicPr>
            <a:picLocks noChangeAspect="1"/>
          </p:cNvPicPr>
          <p:nvPr/>
        </p:nvPicPr>
        <p:blipFill>
          <a:blip r:embed="rId2"/>
          <a:stretch>
            <a:fillRect/>
          </a:stretch>
        </p:blipFill>
        <p:spPr>
          <a:xfrm>
            <a:off x="514808" y="1663547"/>
            <a:ext cx="8157933" cy="3503363"/>
          </a:xfrm>
          <a:prstGeom prst="rect">
            <a:avLst/>
          </a:prstGeom>
        </p:spPr>
      </p:pic>
    </p:spTree>
    <p:extLst>
      <p:ext uri="{BB962C8B-B14F-4D97-AF65-F5344CB8AC3E}">
        <p14:creationId xmlns:p14="http://schemas.microsoft.com/office/powerpoint/2010/main" val="1784095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dirty="0"/>
              <a:t>Probleme bei der Entscheidungsfindung</a:t>
            </a:r>
            <a:endParaRPr lang="de-DE" altLang="de-DE" dirty="0" smtClean="0"/>
          </a:p>
        </p:txBody>
      </p:sp>
      <p:sp>
        <p:nvSpPr>
          <p:cNvPr id="53251" name="Inhaltsplatzhalter 2"/>
          <p:cNvSpPr>
            <a:spLocks noGrp="1"/>
          </p:cNvSpPr>
          <p:nvPr>
            <p:ph sz="quarter" idx="12"/>
          </p:nvPr>
        </p:nvSpPr>
        <p:spPr/>
        <p:txBody>
          <a:bodyPr>
            <a:normAutofit/>
          </a:bodyPr>
          <a:lstStyle/>
          <a:p>
            <a:r>
              <a:rPr lang="de-DE" sz="2000" dirty="0" smtClean="0"/>
              <a:t>wenn </a:t>
            </a:r>
            <a:r>
              <a:rPr lang="de-DE" sz="2000" dirty="0" smtClean="0"/>
              <a:t>Manager rechtzeitig über genaue Informationen verfügen, ist das keine Garantie, dass sie die richtigen Entscheidungen treffen</a:t>
            </a:r>
          </a:p>
          <a:p>
            <a:r>
              <a:rPr lang="de-DE" sz="2000" dirty="0" smtClean="0"/>
              <a:t>Informationen durchlaufen bei der Verarbeitung eine Reihe von Filtern, um die Welt verständlicher zu machen</a:t>
            </a:r>
          </a:p>
          <a:p>
            <a:r>
              <a:rPr lang="de-DE" sz="2000" dirty="0" smtClean="0"/>
              <a:t>Manager haben eine selektive Wahrnehmung, konzentrieren sich auf bestimmte Arten von Problemen und Lösungen und denken in bestimmten Bahnen, sodass Informationen ignoriert werden, die ihren bisherigen Vorstellungen zuwiderlaufen</a:t>
            </a:r>
            <a:endParaRPr lang="de-DE" altLang="de-DE" sz="2000" dirty="0" smtClean="0"/>
          </a:p>
        </p:txBody>
      </p:sp>
      <p:sp>
        <p:nvSpPr>
          <p:cNvPr id="9" name="Subtitle 8"/>
          <p:cNvSpPr>
            <a:spLocks noGrp="1"/>
          </p:cNvSpPr>
          <p:nvPr>
            <p:ph type="subTitle" idx="13"/>
          </p:nvPr>
        </p:nvSpPr>
        <p:spPr/>
        <p:txBody>
          <a:bodyPr/>
          <a:lstStyle/>
          <a:p>
            <a:r>
              <a:rPr lang="de-DE" dirty="0"/>
              <a:t>Managementfilter</a:t>
            </a:r>
          </a:p>
        </p:txBody>
      </p:sp>
    </p:spTree>
    <p:extLst>
      <p:ext uri="{BB962C8B-B14F-4D97-AF65-F5344CB8AC3E}">
        <p14:creationId xmlns:p14="http://schemas.microsoft.com/office/powerpoint/2010/main" val="805945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smtClean="0"/>
              <a:t>Gegenstand des Kapitels</a:t>
            </a:r>
            <a:endParaRPr lang="de-DE" dirty="0"/>
          </a:p>
        </p:txBody>
      </p:sp>
      <p:sp>
        <p:nvSpPr>
          <p:cNvPr id="20483" name="Rectangle 3"/>
          <p:cNvSpPr>
            <a:spLocks noGrp="1" noChangeArrowheads="1"/>
          </p:cNvSpPr>
          <p:nvPr>
            <p:ph sz="quarter" idx="12"/>
          </p:nvPr>
        </p:nvSpPr>
        <p:spPr/>
        <p:txBody>
          <a:bodyPr/>
          <a:lstStyle/>
          <a:p>
            <a:r>
              <a:rPr lang="de-DE" altLang="de-DE" dirty="0" smtClean="0"/>
              <a:t>Eigenschaften der verschiedenen Informationssystemtypen</a:t>
            </a:r>
          </a:p>
          <a:p>
            <a:r>
              <a:rPr lang="de-DE" altLang="de-DE" dirty="0" smtClean="0"/>
              <a:t>Darstellung, wie sie den Entscheidungsprozess des Managements und damit die Leistung des Unternehmens verbessern können</a:t>
            </a:r>
          </a:p>
          <a:p>
            <a:r>
              <a:rPr lang="de-DE" dirty="0" smtClean="0"/>
              <a:t>da </a:t>
            </a:r>
            <a:r>
              <a:rPr lang="de-DE" dirty="0" smtClean="0"/>
              <a:t>Entscheidungsunterstützungssysteme im Regelfall auf einer Business-Intelligence- oder Business-Analytics-Infrastruktur fußen, wird auf diese näher eingegangen</a:t>
            </a:r>
            <a:endParaRPr lang="de-DE" altLang="de-DE" dirty="0" smtClean="0"/>
          </a:p>
        </p:txBody>
      </p:sp>
      <p:sp>
        <p:nvSpPr>
          <p:cNvPr id="10" name="Subtitle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84152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dirty="0"/>
              <a:t>Probleme bei der Entscheidungsfindung</a:t>
            </a:r>
            <a:endParaRPr lang="de-DE" altLang="de-DE" dirty="0" smtClean="0"/>
          </a:p>
        </p:txBody>
      </p:sp>
      <p:sp>
        <p:nvSpPr>
          <p:cNvPr id="53251" name="Inhaltsplatzhalter 2"/>
          <p:cNvSpPr>
            <a:spLocks noGrp="1"/>
          </p:cNvSpPr>
          <p:nvPr>
            <p:ph sz="quarter" idx="12"/>
          </p:nvPr>
        </p:nvSpPr>
        <p:spPr/>
        <p:txBody>
          <a:bodyPr>
            <a:normAutofit/>
          </a:bodyPr>
          <a:lstStyle/>
          <a:p>
            <a:r>
              <a:rPr lang="de-DE" sz="2000" dirty="0" smtClean="0"/>
              <a:t>Organisationen sind Bürokratien, die in ihren Möglichkeiten und Kompetenzen zu beschränkt sind, um entschieden zu handeln </a:t>
            </a:r>
          </a:p>
          <a:p>
            <a:r>
              <a:rPr lang="de-DE" sz="2000" dirty="0" smtClean="0"/>
              <a:t>wenn </a:t>
            </a:r>
            <a:r>
              <a:rPr lang="de-DE" sz="2000" dirty="0" smtClean="0"/>
              <a:t>sich Umfelder ändern und Unternehmen zum Überleben neue Geschäftsmodelle implementieren müssen, gibt es intern meistens starken Widerstand gegen Entscheidungen, die einschneidende Änderungen zur Folge haben </a:t>
            </a:r>
          </a:p>
          <a:p>
            <a:r>
              <a:rPr lang="de-DE" sz="2000" dirty="0" smtClean="0"/>
              <a:t>Unternehmen versuchen deshalb oft, bei ihren Entscheidungen alle firmeninternen Interessengruppen zu berücksichtigen, anstatt die beste Lösung für das Problem zu finden</a:t>
            </a:r>
            <a:endParaRPr lang="de-DE" altLang="de-DE" sz="2000" dirty="0" smtClean="0"/>
          </a:p>
        </p:txBody>
      </p:sp>
      <p:sp>
        <p:nvSpPr>
          <p:cNvPr id="9" name="Subtitle 8"/>
          <p:cNvSpPr>
            <a:spLocks noGrp="1"/>
          </p:cNvSpPr>
          <p:nvPr>
            <p:ph type="subTitle" idx="13"/>
          </p:nvPr>
        </p:nvSpPr>
        <p:spPr/>
        <p:txBody>
          <a:bodyPr/>
          <a:lstStyle/>
          <a:p>
            <a:r>
              <a:rPr lang="de-DE" dirty="0"/>
              <a:t>Organisationskultur</a:t>
            </a:r>
          </a:p>
        </p:txBody>
      </p:sp>
    </p:spTree>
    <p:extLst>
      <p:ext uri="{BB962C8B-B14F-4D97-AF65-F5344CB8AC3E}">
        <p14:creationId xmlns:p14="http://schemas.microsoft.com/office/powerpoint/2010/main" val="2455591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lstStyle/>
          <a:p>
            <a:r>
              <a:rPr lang="de-DE" altLang="de-DE" b="1" dirty="0" smtClean="0"/>
              <a:t>Entscheidungsträger und Entscheidungsprozesse in Unternehmen</a:t>
            </a:r>
          </a:p>
          <a:p>
            <a:pPr lvl="1"/>
            <a:r>
              <a:rPr lang="de-DE" dirty="0"/>
              <a:t>Entscheidungsträger und </a:t>
            </a:r>
            <a:r>
              <a:rPr lang="de-DE" dirty="0" smtClean="0"/>
              <a:t>ihr Entscheidungsverhalten</a:t>
            </a:r>
          </a:p>
          <a:p>
            <a:pPr lvl="1"/>
            <a:r>
              <a:rPr lang="de-DE" altLang="de-DE" dirty="0" smtClean="0"/>
              <a:t>Entscheidungsprozesse</a:t>
            </a:r>
          </a:p>
          <a:p>
            <a:pPr lvl="1"/>
            <a:r>
              <a:rPr lang="de-DE" altLang="de-DE" sz="1800" b="1" dirty="0" smtClean="0"/>
              <a:t>Automatisierte Entscheidungen in Sekundenbruchteilen</a:t>
            </a:r>
          </a:p>
          <a:p>
            <a:r>
              <a:rPr lang="de-DE" altLang="de-DE" dirty="0" smtClean="0"/>
              <a:t>Entscheidungsunterstützungssysteme (</a:t>
            </a:r>
            <a:r>
              <a:rPr lang="de-DE" altLang="de-DE" dirty="0" err="1" smtClean="0"/>
              <a:t>EUS</a:t>
            </a:r>
            <a:r>
              <a:rPr lang="de-DE" altLang="de-DE" dirty="0" smtClean="0"/>
              <a:t>)</a:t>
            </a:r>
          </a:p>
          <a:p>
            <a:r>
              <a:rPr lang="de-DE" altLang="de-DE" dirty="0" smtClean="0"/>
              <a:t>Business </a:t>
            </a:r>
            <a:r>
              <a:rPr lang="de-DE" altLang="de-DE" dirty="0" err="1" smtClean="0"/>
              <a:t>Intelligence</a:t>
            </a:r>
            <a:r>
              <a:rPr lang="de-DE" altLang="de-DE" dirty="0" smtClean="0"/>
              <a:t> &amp; Analytics zur Entscheidungsunterstützung</a:t>
            </a:r>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4155213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smtClean="0"/>
              <a:t>Automatisierte Entscheidungen in</a:t>
            </a:r>
            <a:br>
              <a:rPr lang="de-DE" smtClean="0"/>
            </a:br>
            <a:r>
              <a:rPr lang="de-DE" smtClean="0"/>
              <a:t>Sekundenbruchteilen</a:t>
            </a:r>
            <a:endParaRPr lang="de-DE" altLang="de-DE" dirty="0" smtClean="0"/>
          </a:p>
        </p:txBody>
      </p:sp>
      <p:sp>
        <p:nvSpPr>
          <p:cNvPr id="53251" name="Inhaltsplatzhalter 2"/>
          <p:cNvSpPr>
            <a:spLocks noGrp="1"/>
          </p:cNvSpPr>
          <p:nvPr>
            <p:ph sz="quarter" idx="12"/>
          </p:nvPr>
        </p:nvSpPr>
        <p:spPr/>
        <p:txBody>
          <a:bodyPr/>
          <a:lstStyle/>
          <a:p>
            <a:r>
              <a:rPr lang="de-DE" sz="2000" dirty="0" smtClean="0"/>
              <a:t>die </a:t>
            </a:r>
            <a:r>
              <a:rPr lang="de-DE" sz="2000" dirty="0" smtClean="0"/>
              <a:t>Zahl der Entscheidungen, die hochstrukturiert sind und deshalb automatisiert werden können, wächst rasant</a:t>
            </a:r>
          </a:p>
          <a:p>
            <a:r>
              <a:rPr lang="de-DE" sz="2000" dirty="0"/>
              <a:t>Menschen </a:t>
            </a:r>
            <a:r>
              <a:rPr lang="de-DE" sz="2000" dirty="0" smtClean="0"/>
              <a:t>(</a:t>
            </a:r>
            <a:r>
              <a:rPr lang="de-DE" sz="2000" dirty="0"/>
              <a:t>einschließlich der Manager</a:t>
            </a:r>
            <a:r>
              <a:rPr lang="de-DE" sz="2000" dirty="0" smtClean="0"/>
              <a:t>) werden komplett aus der Entscheidungskette entfernt, da sie zu langsam sind</a:t>
            </a:r>
          </a:p>
          <a:p>
            <a:r>
              <a:rPr lang="de-DE" sz="2000" dirty="0" smtClean="0"/>
              <a:t>automatisierte </a:t>
            </a:r>
            <a:r>
              <a:rPr lang="de-DE" sz="2000" dirty="0"/>
              <a:t>Entscheidungen </a:t>
            </a:r>
            <a:r>
              <a:rPr lang="de-DE" sz="2000" dirty="0" smtClean="0"/>
              <a:t>in den Unternehmen fallen schneller</a:t>
            </a:r>
            <a:r>
              <a:rPr lang="de-DE" sz="2000" dirty="0"/>
              <a:t>, </a:t>
            </a:r>
            <a:r>
              <a:rPr lang="de-DE" sz="2000" dirty="0" smtClean="0"/>
              <a:t>als Manager diese kontrollieren oder überwachen können</a:t>
            </a:r>
          </a:p>
          <a:p>
            <a:r>
              <a:rPr lang="de-DE" sz="2000" dirty="0" smtClean="0"/>
              <a:t>fehlende </a:t>
            </a:r>
            <a:r>
              <a:rPr lang="de-DE" sz="2000" dirty="0" smtClean="0"/>
              <a:t>Kontrolle solcher automatischen Entscheidungen war einer der Auslöser für den „Flash Crash“ am US-Aktienmarkt am 6. Mai 2010, als der Dow-Jones-Index innerhalb weniger Minuten um rund 600 Punkte abstürzte, um dann später am Tag wieder anzusteigen</a:t>
            </a:r>
            <a:endParaRPr lang="de-DE" altLang="de-DE" sz="2000"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77768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normAutofit lnSpcReduction="10000"/>
          </a:bodyPr>
          <a:lstStyle/>
          <a:p>
            <a:r>
              <a:rPr lang="de-DE" altLang="de-DE" dirty="0" smtClean="0"/>
              <a:t>Entscheidungsträger und Entscheidungsprozesse in Unternehmen</a:t>
            </a:r>
          </a:p>
          <a:p>
            <a:r>
              <a:rPr lang="de-DE" altLang="de-DE" b="1" dirty="0" smtClean="0"/>
              <a:t>Entscheidungsunterstützungssysteme (</a:t>
            </a:r>
            <a:r>
              <a:rPr lang="de-DE" altLang="de-DE" b="1" dirty="0" err="1" smtClean="0"/>
              <a:t>EUS</a:t>
            </a:r>
            <a:r>
              <a:rPr lang="de-DE" altLang="de-DE" b="1" dirty="0" smtClean="0"/>
              <a:t>)</a:t>
            </a:r>
          </a:p>
          <a:p>
            <a:pPr lvl="1"/>
            <a:r>
              <a:rPr lang="de-DE" altLang="de-DE" b="1" dirty="0" smtClean="0"/>
              <a:t>Entscheidungsunterstützung für das mittlere und operative Management</a:t>
            </a:r>
          </a:p>
          <a:p>
            <a:pPr lvl="1"/>
            <a:r>
              <a:rPr lang="de-DE" altLang="de-DE" dirty="0" smtClean="0"/>
              <a:t>Komponenten eines </a:t>
            </a:r>
            <a:r>
              <a:rPr lang="de-DE" altLang="de-DE" dirty="0" err="1" smtClean="0"/>
              <a:t>EUS</a:t>
            </a:r>
            <a:endParaRPr lang="de-DE" altLang="de-DE" dirty="0" smtClean="0"/>
          </a:p>
          <a:p>
            <a:pPr lvl="1"/>
            <a:r>
              <a:rPr lang="de-DE" altLang="de-DE" dirty="0" smtClean="0"/>
              <a:t>Beispiele für Anwendungen</a:t>
            </a:r>
          </a:p>
          <a:p>
            <a:pPr lvl="1"/>
            <a:r>
              <a:rPr lang="de-DE" altLang="de-DE" dirty="0" smtClean="0"/>
              <a:t>Führungsunterstützungssysteme</a:t>
            </a:r>
          </a:p>
          <a:p>
            <a:r>
              <a:rPr lang="de-DE" altLang="de-DE" dirty="0" smtClean="0"/>
              <a:t>Business </a:t>
            </a:r>
            <a:r>
              <a:rPr lang="de-DE" altLang="de-DE" dirty="0" err="1" smtClean="0"/>
              <a:t>Intelligence</a:t>
            </a:r>
            <a:r>
              <a:rPr lang="de-DE" altLang="de-DE" dirty="0" smtClean="0"/>
              <a:t> &amp; Analytics zur Entscheidungsunterstützung</a:t>
            </a:r>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1210195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3"/>
          <p:cNvSpPr>
            <a:spLocks noGrp="1"/>
          </p:cNvSpPr>
          <p:nvPr>
            <p:ph type="title"/>
          </p:nvPr>
        </p:nvSpPr>
        <p:spPr/>
        <p:txBody>
          <a:bodyPr/>
          <a:lstStyle/>
          <a:p>
            <a:r>
              <a:rPr lang="de-DE" altLang="de-DE" dirty="0" smtClean="0"/>
              <a:t>Managementinformationssysteme (MIS)</a:t>
            </a:r>
          </a:p>
        </p:txBody>
      </p:sp>
      <p:sp>
        <p:nvSpPr>
          <p:cNvPr id="55299" name="Inhaltsplatzhalter 4"/>
          <p:cNvSpPr>
            <a:spLocks noGrp="1"/>
          </p:cNvSpPr>
          <p:nvPr>
            <p:ph sz="quarter" idx="12"/>
          </p:nvPr>
        </p:nvSpPr>
        <p:spPr/>
        <p:txBody>
          <a:bodyPr/>
          <a:lstStyle/>
          <a:p>
            <a:r>
              <a:rPr lang="de-DE" altLang="de-DE" dirty="0" smtClean="0"/>
              <a:t>eine </a:t>
            </a:r>
            <a:r>
              <a:rPr lang="de-DE" altLang="de-DE" dirty="0"/>
              <a:t>Zusammenfassung von verschiedenen </a:t>
            </a:r>
            <a:r>
              <a:rPr lang="de-DE" altLang="de-DE" dirty="0" smtClean="0"/>
              <a:t>Systemen</a:t>
            </a:r>
            <a:endParaRPr lang="de-DE" altLang="de-DE" dirty="0"/>
          </a:p>
          <a:p>
            <a:r>
              <a:rPr lang="de-DE" altLang="de-DE" dirty="0" smtClean="0"/>
              <a:t>Anwendungen für die Unterstützung der Entscheidungsfindung des Managements</a:t>
            </a:r>
          </a:p>
          <a:p>
            <a:r>
              <a:rPr lang="de-DE" altLang="de-DE" dirty="0" smtClean="0"/>
              <a:t>erstellen </a:t>
            </a:r>
            <a:r>
              <a:rPr lang="de-DE" altLang="de-DE" dirty="0" smtClean="0"/>
              <a:t>in regelmäßigen Abständen aggregierte Berichte auf Basis von aus dem Unternehmen zugrunde liegenden operativen Systemen</a:t>
            </a:r>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08738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4"/>
          <p:cNvSpPr>
            <a:spLocks noGrp="1"/>
          </p:cNvSpPr>
          <p:nvPr>
            <p:ph type="title"/>
          </p:nvPr>
        </p:nvSpPr>
        <p:spPr/>
        <p:txBody>
          <a:bodyPr/>
          <a:lstStyle/>
          <a:p>
            <a:r>
              <a:rPr lang="de-DE" altLang="de-DE" dirty="0"/>
              <a:t>Managementinformationssysteme (MIS)</a:t>
            </a:r>
            <a:endParaRPr lang="de-DE" altLang="de-DE" dirty="0" smtClean="0"/>
          </a:p>
        </p:txBody>
      </p:sp>
      <p:sp>
        <p:nvSpPr>
          <p:cNvPr id="11" name="Content Placeholder 10"/>
          <p:cNvSpPr>
            <a:spLocks noGrp="1"/>
          </p:cNvSpPr>
          <p:nvPr>
            <p:ph sz="quarter" idx="12"/>
          </p:nvPr>
        </p:nvSpPr>
        <p:spPr/>
        <p:txBody>
          <a:bodyPr/>
          <a:lstStyle/>
          <a:p>
            <a:endParaRPr lang="de-DE"/>
          </a:p>
        </p:txBody>
      </p:sp>
      <p:sp>
        <p:nvSpPr>
          <p:cNvPr id="12" name="Subtitle 11"/>
          <p:cNvSpPr>
            <a:spLocks noGrp="1"/>
          </p:cNvSpPr>
          <p:nvPr>
            <p:ph type="subTitle" idx="13"/>
          </p:nvPr>
        </p:nvSpPr>
        <p:spPr/>
        <p:txBody>
          <a:bodyPr/>
          <a:lstStyle/>
          <a:p>
            <a:r>
              <a:rPr lang="de-DE" dirty="0" smtClean="0"/>
              <a:t>Beispiele</a:t>
            </a:r>
            <a:endParaRPr lang="de-DE" dirty="0"/>
          </a:p>
        </p:txBody>
      </p:sp>
      <p:pic>
        <p:nvPicPr>
          <p:cNvPr id="5" name="Picture 4"/>
          <p:cNvPicPr>
            <a:picLocks noChangeAspect="1"/>
          </p:cNvPicPr>
          <p:nvPr/>
        </p:nvPicPr>
        <p:blipFill>
          <a:blip r:embed="rId2"/>
          <a:stretch>
            <a:fillRect/>
          </a:stretch>
        </p:blipFill>
        <p:spPr>
          <a:xfrm>
            <a:off x="360363" y="1608138"/>
            <a:ext cx="8319638" cy="4047782"/>
          </a:xfrm>
          <a:prstGeom prst="rect">
            <a:avLst/>
          </a:prstGeom>
        </p:spPr>
      </p:pic>
    </p:spTree>
    <p:extLst>
      <p:ext uri="{BB962C8B-B14F-4D97-AF65-F5344CB8AC3E}">
        <p14:creationId xmlns:p14="http://schemas.microsoft.com/office/powerpoint/2010/main" val="1708392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3"/>
          <p:cNvSpPr>
            <a:spLocks noGrp="1"/>
          </p:cNvSpPr>
          <p:nvPr>
            <p:ph type="title"/>
          </p:nvPr>
        </p:nvSpPr>
        <p:spPr/>
        <p:txBody>
          <a:bodyPr/>
          <a:lstStyle/>
          <a:p>
            <a:r>
              <a:rPr lang="de-DE" altLang="de-DE" dirty="0" smtClean="0"/>
              <a:t>Entscheidungsunterstützungssysteme (</a:t>
            </a:r>
            <a:r>
              <a:rPr lang="de-DE" altLang="de-DE" dirty="0" err="1" smtClean="0"/>
              <a:t>EUS</a:t>
            </a:r>
            <a:r>
              <a:rPr lang="de-DE" altLang="de-DE" dirty="0" smtClean="0"/>
              <a:t>)</a:t>
            </a:r>
          </a:p>
        </p:txBody>
      </p:sp>
      <p:sp>
        <p:nvSpPr>
          <p:cNvPr id="57347" name="Inhaltsplatzhalter 4"/>
          <p:cNvSpPr>
            <a:spLocks noGrp="1"/>
          </p:cNvSpPr>
          <p:nvPr>
            <p:ph sz="quarter" idx="12"/>
          </p:nvPr>
        </p:nvSpPr>
        <p:spPr/>
        <p:txBody>
          <a:bodyPr/>
          <a:lstStyle/>
          <a:p>
            <a:r>
              <a:rPr lang="de-DE" altLang="de-DE" dirty="0" smtClean="0"/>
              <a:t>bieten </a:t>
            </a:r>
            <a:r>
              <a:rPr lang="de-DE" altLang="de-DE" dirty="0" smtClean="0"/>
              <a:t>Funktionsmerkmale für Entscheidungen, die außerhalb des üblichen Geschäftsgangs stattfinden</a:t>
            </a:r>
          </a:p>
          <a:p>
            <a:r>
              <a:rPr lang="de-DE" altLang="de-DE" dirty="0" smtClean="0"/>
              <a:t>bieten </a:t>
            </a:r>
            <a:r>
              <a:rPr lang="de-DE" altLang="de-DE" dirty="0" smtClean="0"/>
              <a:t>flexiblen Einsatz und schnelle Antwortzeiten auch bei schlecht strukturierten Problemen und unvollständigen Daten</a:t>
            </a:r>
          </a:p>
          <a:p>
            <a:r>
              <a:rPr lang="de-DE" altLang="de-DE" dirty="0" smtClean="0"/>
              <a:t>Wertlegung auf Modelle, Annahmen, Ad-hoc-Abfragen und Präsentationsgrafiken</a:t>
            </a:r>
          </a:p>
          <a:p>
            <a:endParaRPr lang="de-DE" altLang="de-DE"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26933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3"/>
          <p:cNvSpPr>
            <a:spLocks noGrp="1"/>
          </p:cNvSpPr>
          <p:nvPr>
            <p:ph type="title"/>
          </p:nvPr>
        </p:nvSpPr>
        <p:spPr/>
        <p:txBody>
          <a:bodyPr/>
          <a:lstStyle/>
          <a:p>
            <a:r>
              <a:rPr lang="de-DE" altLang="de-DE" dirty="0" smtClean="0"/>
              <a:t>Entscheidungsunterstützungssysteme </a:t>
            </a:r>
            <a:r>
              <a:rPr lang="de-DE" altLang="de-DE" dirty="0"/>
              <a:t>(</a:t>
            </a:r>
            <a:r>
              <a:rPr lang="de-DE" altLang="de-DE" dirty="0" err="1"/>
              <a:t>EUS</a:t>
            </a:r>
            <a:r>
              <a:rPr lang="de-DE" altLang="de-DE" dirty="0"/>
              <a:t>)</a:t>
            </a:r>
            <a:endParaRPr lang="de-DE" altLang="de-DE" dirty="0" smtClean="0"/>
          </a:p>
        </p:txBody>
      </p:sp>
      <p:sp>
        <p:nvSpPr>
          <p:cNvPr id="57347" name="Inhaltsplatzhalter 4"/>
          <p:cNvSpPr>
            <a:spLocks noGrp="1"/>
          </p:cNvSpPr>
          <p:nvPr>
            <p:ph sz="quarter" idx="12"/>
          </p:nvPr>
        </p:nvSpPr>
        <p:spPr/>
        <p:txBody>
          <a:bodyPr/>
          <a:lstStyle/>
          <a:p>
            <a:r>
              <a:rPr lang="de-DE" dirty="0" smtClean="0"/>
              <a:t>es </a:t>
            </a:r>
            <a:r>
              <a:rPr lang="de-DE" dirty="0" smtClean="0"/>
              <a:t>wird zwischen datengestützten EUS und klassischen, modellgestützten EUS unterschieden</a:t>
            </a:r>
          </a:p>
          <a:p>
            <a:r>
              <a:rPr lang="de-DE" dirty="0" smtClean="0"/>
              <a:t>sie </a:t>
            </a:r>
            <a:r>
              <a:rPr lang="de-DE" dirty="0" smtClean="0"/>
              <a:t>decken unterschiedliche Phasen der Entscheidungsfindung ab: </a:t>
            </a:r>
          </a:p>
          <a:p>
            <a:pPr lvl="1"/>
            <a:r>
              <a:rPr lang="de-DE" dirty="0" smtClean="0"/>
              <a:t>Datengestützte EUS helfen in der Recherchephase</a:t>
            </a:r>
          </a:p>
          <a:p>
            <a:pPr lvl="1"/>
            <a:r>
              <a:rPr lang="de-DE" dirty="0" smtClean="0"/>
              <a:t>Modellgestützte EUS haben ihren Einsatzschwerpunkt in der Auswahlphase</a:t>
            </a:r>
            <a:endParaRPr lang="de-DE" altLang="de-DE" dirty="0" smtClean="0"/>
          </a:p>
        </p:txBody>
      </p:sp>
      <p:sp>
        <p:nvSpPr>
          <p:cNvPr id="9" name="Subtitle 8"/>
          <p:cNvSpPr>
            <a:spLocks noGrp="1"/>
          </p:cNvSpPr>
          <p:nvPr>
            <p:ph type="subTitle" idx="13"/>
          </p:nvPr>
        </p:nvSpPr>
        <p:spPr/>
        <p:txBody>
          <a:bodyPr/>
          <a:lstStyle/>
          <a:p>
            <a:r>
              <a:rPr lang="de-DE" altLang="de-DE" dirty="0"/>
              <a:t>Modellgestützte und datengestützte </a:t>
            </a:r>
            <a:r>
              <a:rPr lang="de-DE" altLang="de-DE" dirty="0" err="1"/>
              <a:t>EUS</a:t>
            </a:r>
            <a:endParaRPr lang="de-DE" dirty="0"/>
          </a:p>
        </p:txBody>
      </p:sp>
    </p:spTree>
    <p:extLst>
      <p:ext uri="{BB962C8B-B14F-4D97-AF65-F5344CB8AC3E}">
        <p14:creationId xmlns:p14="http://schemas.microsoft.com/office/powerpoint/2010/main" val="325503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descr="7348_Druckdatei_-78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378" y="1474341"/>
            <a:ext cx="4474484" cy="486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el 4"/>
          <p:cNvSpPr>
            <a:spLocks noGrp="1"/>
          </p:cNvSpPr>
          <p:nvPr>
            <p:ph type="title"/>
          </p:nvPr>
        </p:nvSpPr>
        <p:spPr/>
        <p:txBody>
          <a:bodyPr/>
          <a:lstStyle/>
          <a:p>
            <a:r>
              <a:rPr lang="de-DE" altLang="de-DE" dirty="0"/>
              <a:t>Entscheidungsunterstützungssysteme (</a:t>
            </a:r>
            <a:r>
              <a:rPr lang="de-DE" altLang="de-DE" dirty="0" err="1"/>
              <a:t>EUS</a:t>
            </a:r>
            <a:r>
              <a:rPr lang="de-DE" altLang="de-DE" dirty="0"/>
              <a:t>)</a:t>
            </a:r>
            <a:endParaRPr lang="de-DE" altLang="de-DE" dirty="0" smtClean="0"/>
          </a:p>
        </p:txBody>
      </p:sp>
      <p:sp>
        <p:nvSpPr>
          <p:cNvPr id="11" name="Subtitle 10"/>
          <p:cNvSpPr>
            <a:spLocks noGrp="1"/>
          </p:cNvSpPr>
          <p:nvPr>
            <p:ph type="subTitle" idx="13"/>
          </p:nvPr>
        </p:nvSpPr>
        <p:spPr>
          <a:xfrm>
            <a:off x="360363" y="1172918"/>
            <a:ext cx="8234362" cy="615553"/>
          </a:xfrm>
        </p:spPr>
        <p:txBody>
          <a:bodyPr/>
          <a:lstStyle/>
          <a:p>
            <a:r>
              <a:rPr lang="de-DE" altLang="de-DE" dirty="0"/>
              <a:t>Beispiel: Frachtgewinnoptimierung bei Continental Airlines</a:t>
            </a:r>
            <a:endParaRPr lang="de-DE" dirty="0"/>
          </a:p>
        </p:txBody>
      </p:sp>
      <p:sp>
        <p:nvSpPr>
          <p:cNvPr id="14" name="Textfeld 4"/>
          <p:cNvSpPr txBox="1">
            <a:spLocks noGrp="1"/>
          </p:cNvSpPr>
          <p:nvPr>
            <p:ph sz="quarter" idx="12"/>
          </p:nvPr>
        </p:nvSpPr>
        <p:spPr>
          <a:xfrm>
            <a:off x="5301397" y="2394666"/>
            <a:ext cx="3791122" cy="3739485"/>
          </a:xfrm>
          <a:prstGeom prst="rect">
            <a:avLst/>
          </a:prstGeom>
          <a:noFill/>
        </p:spPr>
        <p:txBody>
          <a:bodyPr wrap="square" rtlCol="0">
            <a:spAutoFit/>
          </a:bodyPr>
          <a:lstStyle/>
          <a:p>
            <a:pPr marL="0" indent="0">
              <a:buNone/>
            </a:pPr>
            <a:r>
              <a:rPr lang="de-DE" sz="1100" b="1" dirty="0"/>
              <a:t>Abbildung 12.3: Frachtgewinnoptimierung bei Continental Airlines</a:t>
            </a:r>
          </a:p>
          <a:p>
            <a:pPr marL="0" indent="0">
              <a:buNone/>
            </a:pPr>
            <a:r>
              <a:rPr lang="de-DE" sz="1000" dirty="0"/>
              <a:t>Wenn ein Buchungsagent (1) eine Frachtreservierung anfordert, gibt das Frachtreservierungssystem (2) die Lieferdetails und den </a:t>
            </a:r>
            <a:r>
              <a:rPr lang="de-DE" sz="1000" dirty="0" smtClean="0"/>
              <a:t>Kundenvertragstarif an </a:t>
            </a:r>
            <a:r>
              <a:rPr lang="de-DE" sz="1000" dirty="0" err="1"/>
              <a:t>CargoProf</a:t>
            </a:r>
            <a:r>
              <a:rPr lang="de-DE" sz="1000" dirty="0"/>
              <a:t> (3) weiter. In der Zwischenzeit reicht das Passagierreservierungssystem (4) die Passagiervorhersage an die </a:t>
            </a:r>
            <a:r>
              <a:rPr lang="de-DE" sz="1000" dirty="0" smtClean="0"/>
              <a:t>Frachtkapazitätsvorhersage des </a:t>
            </a:r>
            <a:r>
              <a:rPr lang="de-DE" sz="1000" dirty="0"/>
              <a:t>Flugplanservers (5) weiter, der die erwartete Frachtkapazität für jede Nacht für jeden Flug berechnet. Letztere leitet diese </a:t>
            </a:r>
            <a:r>
              <a:rPr lang="de-DE" sz="1000" dirty="0" smtClean="0"/>
              <a:t>Kapazitätsdaten an </a:t>
            </a:r>
            <a:r>
              <a:rPr lang="de-DE" sz="1000" dirty="0" err="1"/>
              <a:t>CargoProf</a:t>
            </a:r>
            <a:r>
              <a:rPr lang="de-DE" sz="1000" dirty="0"/>
              <a:t> weiter, das für jeden Flug mit verfügbarem Frachtraum die Mindestpreise berechnet, die eine Buchung erfüllen oder </a:t>
            </a:r>
            <a:r>
              <a:rPr lang="de-DE" sz="1000" dirty="0" smtClean="0"/>
              <a:t>übertreffen muss</a:t>
            </a:r>
            <a:r>
              <a:rPr lang="de-DE" sz="1000" dirty="0"/>
              <a:t>, um gewinnbringend zu sein. Anschließend kann das Frachtreservierungssystem die Anforderung akzeptieren oder abweisen. Agenten </a:t>
            </a:r>
            <a:r>
              <a:rPr lang="de-DE" sz="1000" dirty="0" smtClean="0"/>
              <a:t>mit abgewiesenen </a:t>
            </a:r>
            <a:r>
              <a:rPr lang="de-DE" sz="1000" dirty="0"/>
              <a:t>Anforderungen können dann einen anderen Tag oder eine andere Route ausprobieren oder dem Kunden eine höhere Tarifklasse verkaufen.</a:t>
            </a:r>
          </a:p>
          <a:p>
            <a:pPr marL="0" indent="0">
              <a:buNone/>
            </a:pPr>
            <a:r>
              <a:rPr lang="en-US" sz="1200" b="1" dirty="0" err="1"/>
              <a:t>Quelle</a:t>
            </a:r>
            <a:r>
              <a:rPr lang="en-US" sz="1200" b="1" dirty="0"/>
              <a:t>: </a:t>
            </a:r>
            <a:r>
              <a:rPr lang="en-US" sz="1200" dirty="0" err="1"/>
              <a:t>M.L</a:t>
            </a:r>
            <a:r>
              <a:rPr lang="en-US" sz="1200" dirty="0"/>
              <a:t>. </a:t>
            </a:r>
            <a:r>
              <a:rPr lang="en-US" sz="1200" dirty="0" err="1"/>
              <a:t>Songini</a:t>
            </a:r>
            <a:r>
              <a:rPr lang="en-US" sz="1200" dirty="0"/>
              <a:t>, „Setting the Price Right“, in Computerworld, 3. </a:t>
            </a:r>
            <a:r>
              <a:rPr lang="en-US" sz="1200" dirty="0" err="1"/>
              <a:t>Juni</a:t>
            </a:r>
            <a:r>
              <a:rPr lang="en-US" sz="1200" dirty="0"/>
              <a:t> 2003.</a:t>
            </a:r>
            <a:endParaRPr lang="de-DE" sz="1200" b="1" dirty="0"/>
          </a:p>
        </p:txBody>
      </p:sp>
    </p:spTree>
    <p:extLst>
      <p:ext uri="{BB962C8B-B14F-4D97-AF65-F5344CB8AC3E}">
        <p14:creationId xmlns:p14="http://schemas.microsoft.com/office/powerpoint/2010/main" val="2027381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de-DE" dirty="0" smtClean="0"/>
              <a:t>Procter &amp; </a:t>
            </a:r>
            <a:r>
              <a:rPr lang="de-DE" dirty="0" err="1" smtClean="0"/>
              <a:t>Gamble</a:t>
            </a:r>
            <a:endParaRPr lang="de-DE" altLang="de-DE" dirty="0" smtClean="0"/>
          </a:p>
        </p:txBody>
      </p:sp>
      <p:sp>
        <p:nvSpPr>
          <p:cNvPr id="66563" name="Inhaltsplatzhalter 2"/>
          <p:cNvSpPr>
            <a:spLocks noGrp="1"/>
          </p:cNvSpPr>
          <p:nvPr>
            <p:ph sz="quarter" idx="12"/>
          </p:nvPr>
        </p:nvSpPr>
        <p:spPr/>
        <p:txBody>
          <a:bodyPr>
            <a:normAutofit/>
          </a:bodyPr>
          <a:lstStyle/>
          <a:p>
            <a:r>
              <a:rPr lang="de-DE" sz="2000" dirty="0" smtClean="0"/>
              <a:t>P&amp;G zählt zu den „meist bewunderten Unternehmen“, weil es ihm gelingt, internationale Konsumgütermarken zu entwickeln, zu vermarkten und zu vertreiben</a:t>
            </a:r>
          </a:p>
          <a:p>
            <a:r>
              <a:rPr lang="de-DE" sz="2000" dirty="0" smtClean="0"/>
              <a:t>Hauptgründe für den Erfolg:</a:t>
            </a:r>
          </a:p>
          <a:p>
            <a:pPr lvl="1"/>
            <a:r>
              <a:rPr lang="de-DE" sz="1600" dirty="0" smtClean="0"/>
              <a:t>robuste Informationstechnologie</a:t>
            </a:r>
          </a:p>
          <a:p>
            <a:pPr lvl="1"/>
            <a:r>
              <a:rPr lang="de-DE" sz="1600" dirty="0" smtClean="0"/>
              <a:t>Aufgeschlossenheit gegenüber neuen </a:t>
            </a:r>
            <a:r>
              <a:rPr lang="de-DE" sz="1600" dirty="0" smtClean="0"/>
              <a:t>IT-Entwicklungen</a:t>
            </a:r>
            <a:r>
              <a:rPr lang="de-DE" sz="1600" dirty="0" smtClean="0"/>
              <a:t>, womit es sich einen Wettbewerbsvorteil gegenüber Konkurrenten sichert</a:t>
            </a:r>
          </a:p>
          <a:p>
            <a:r>
              <a:rPr lang="de-DE" sz="2000" dirty="0" smtClean="0"/>
              <a:t>P&amp;G hat sich zum Ziel gesetzt:</a:t>
            </a:r>
          </a:p>
          <a:p>
            <a:pPr lvl="1"/>
            <a:r>
              <a:rPr lang="de-DE" sz="1600" dirty="0" smtClean="0"/>
              <a:t>Prozesse durchgängig zu digitalisieren</a:t>
            </a:r>
          </a:p>
          <a:p>
            <a:pPr lvl="1"/>
            <a:r>
              <a:rPr lang="de-DE" sz="1600" dirty="0" smtClean="0"/>
              <a:t>Vorgehensweise beim Erfassen, Auswerten und Protokollieren von Daten grundlegend zu ändern</a:t>
            </a:r>
            <a:endParaRPr lang="de-DE" altLang="de-DE" sz="1600" dirty="0" smtClean="0"/>
          </a:p>
        </p:txBody>
      </p:sp>
      <p:sp>
        <p:nvSpPr>
          <p:cNvPr id="9" name="Subtitle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67350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lstStyle/>
          <a:p>
            <a:r>
              <a:rPr lang="de-DE" altLang="de-DE" dirty="0" smtClean="0"/>
              <a:t>Entscheidungsträger und Entscheidungsprozesse in Unternehmen</a:t>
            </a:r>
          </a:p>
          <a:p>
            <a:r>
              <a:rPr lang="de-DE" altLang="de-DE" dirty="0" smtClean="0"/>
              <a:t>Entscheidungsunterstützungssysteme (</a:t>
            </a:r>
            <a:r>
              <a:rPr lang="de-DE" altLang="de-DE" dirty="0" err="1" smtClean="0"/>
              <a:t>EUS</a:t>
            </a:r>
            <a:r>
              <a:rPr lang="de-DE" altLang="de-DE" dirty="0" smtClean="0"/>
              <a:t>)</a:t>
            </a:r>
          </a:p>
          <a:p>
            <a:r>
              <a:rPr lang="de-DE" altLang="de-DE" dirty="0" smtClean="0"/>
              <a:t>Business </a:t>
            </a:r>
            <a:r>
              <a:rPr lang="de-DE" altLang="de-DE" dirty="0" err="1" smtClean="0"/>
              <a:t>Intelligence</a:t>
            </a:r>
            <a:r>
              <a:rPr lang="de-DE" altLang="de-DE" dirty="0" smtClean="0"/>
              <a:t> &amp; Analytics zur Entscheidungsunterstützung</a:t>
            </a:r>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1433163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de-DE" dirty="0" smtClean="0"/>
              <a:t>Procter &amp; </a:t>
            </a:r>
            <a:r>
              <a:rPr lang="de-DE" dirty="0" err="1" smtClean="0"/>
              <a:t>Gamble</a:t>
            </a:r>
            <a:endParaRPr lang="de-DE" altLang="de-DE" dirty="0" smtClean="0"/>
          </a:p>
        </p:txBody>
      </p:sp>
      <p:sp>
        <p:nvSpPr>
          <p:cNvPr id="66563" name="Inhaltsplatzhalter 2"/>
          <p:cNvSpPr>
            <a:spLocks noGrp="1"/>
          </p:cNvSpPr>
          <p:nvPr>
            <p:ph sz="quarter" idx="12"/>
          </p:nvPr>
        </p:nvSpPr>
        <p:spPr/>
        <p:txBody>
          <a:bodyPr>
            <a:normAutofit/>
          </a:bodyPr>
          <a:lstStyle/>
          <a:p>
            <a:r>
              <a:rPr lang="de-DE" altLang="de-DE" sz="2000" dirty="0" err="1" smtClean="0"/>
              <a:t>P&amp;G</a:t>
            </a:r>
            <a:r>
              <a:rPr lang="de-DE" altLang="de-DE" sz="2000" dirty="0" smtClean="0"/>
              <a:t> </a:t>
            </a:r>
            <a:r>
              <a:rPr lang="de-DE" sz="2000" dirty="0" smtClean="0"/>
              <a:t>baut seine interne Abteilung </a:t>
            </a:r>
            <a:r>
              <a:rPr lang="en-US" sz="2000" dirty="0" smtClean="0"/>
              <a:t>Global Business Service, </a:t>
            </a:r>
            <a:r>
              <a:rPr lang="en-US" sz="2000" dirty="0" err="1" smtClean="0"/>
              <a:t>ihr</a:t>
            </a:r>
            <a:r>
              <a:rPr lang="en-US" sz="2000" dirty="0" smtClean="0"/>
              <a:t> Know-how und </a:t>
            </a:r>
            <a:r>
              <a:rPr lang="de-DE" sz="2000" dirty="0" smtClean="0"/>
              <a:t>Fachwissen im Analysebereich aus und setzt auf neue Analyselösungen wie Business </a:t>
            </a:r>
            <a:r>
              <a:rPr lang="de-DE" sz="2000" dirty="0" err="1" smtClean="0"/>
              <a:t>Sufficiency</a:t>
            </a:r>
            <a:r>
              <a:rPr lang="de-DE" sz="2000" dirty="0" smtClean="0"/>
              <a:t>, </a:t>
            </a:r>
            <a:r>
              <a:rPr lang="en-US" sz="2000" dirty="0" smtClean="0"/>
              <a:t>Business Sphere und Decision Cockpits</a:t>
            </a:r>
          </a:p>
          <a:p>
            <a:r>
              <a:rPr lang="de-DE" sz="2000" dirty="0" smtClean="0"/>
              <a:t>Business-</a:t>
            </a:r>
            <a:r>
              <a:rPr lang="de-DE" sz="2000" dirty="0" err="1" smtClean="0"/>
              <a:t>Sufficiency</a:t>
            </a:r>
            <a:r>
              <a:rPr lang="de-DE" sz="2000" dirty="0" smtClean="0"/>
              <a:t>-Programm liefert den Führungskräften Prognosen zu den P&amp;G-Marktanteilen und zu anderen wichtigen betriebswirtschaftlichen Kennzahlen bis zu 6–12 Monate im Voraus</a:t>
            </a:r>
          </a:p>
          <a:p>
            <a:r>
              <a:rPr lang="de-DE" sz="2000" dirty="0" smtClean="0"/>
              <a:t>Business </a:t>
            </a:r>
            <a:r>
              <a:rPr lang="de-DE" sz="2000" dirty="0" err="1" smtClean="0"/>
              <a:t>Sphere</a:t>
            </a:r>
            <a:r>
              <a:rPr lang="de-DE" sz="2000" dirty="0" smtClean="0"/>
              <a:t>, ein interaktives System, liefert den P&amp;G-Managern Erkenntnisse, Trends und Möglichkeiten und </a:t>
            </a:r>
            <a:r>
              <a:rPr lang="de-DE" sz="2000" dirty="0" smtClean="0"/>
              <a:t>fordert sie auf, </a:t>
            </a:r>
            <a:r>
              <a:rPr lang="de-DE" sz="2000" dirty="0" smtClean="0"/>
              <a:t>konkrete unternehmensspezifische Fragen zu stellen, die mithilfe der Daten direkt beantwortet werden können</a:t>
            </a:r>
            <a:endParaRPr lang="de-DE" altLang="de-DE" sz="2000" dirty="0" smtClean="0"/>
          </a:p>
        </p:txBody>
      </p:sp>
      <p:sp>
        <p:nvSpPr>
          <p:cNvPr id="9" name="Subtitle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4962913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de-DE" dirty="0" smtClean="0"/>
              <a:t>Procter &amp; </a:t>
            </a:r>
            <a:r>
              <a:rPr lang="de-DE" dirty="0" err="1" smtClean="0"/>
              <a:t>Gamble</a:t>
            </a:r>
            <a:endParaRPr lang="de-DE" altLang="de-DE" dirty="0" smtClean="0"/>
          </a:p>
        </p:txBody>
      </p:sp>
      <p:sp>
        <p:nvSpPr>
          <p:cNvPr id="66563" name="Inhaltsplatzhalter 2"/>
          <p:cNvSpPr>
            <a:spLocks noGrp="1"/>
          </p:cNvSpPr>
          <p:nvPr>
            <p:ph sz="quarter" idx="12"/>
          </p:nvPr>
        </p:nvSpPr>
        <p:spPr/>
        <p:txBody>
          <a:bodyPr>
            <a:normAutofit/>
          </a:bodyPr>
          <a:lstStyle/>
          <a:p>
            <a:r>
              <a:rPr lang="de-DE" sz="2000" dirty="0" err="1" smtClean="0"/>
              <a:t>Decision</a:t>
            </a:r>
            <a:r>
              <a:rPr lang="de-DE" sz="2000" dirty="0" smtClean="0"/>
              <a:t> Cockpits </a:t>
            </a:r>
            <a:r>
              <a:rPr lang="de-DE" sz="2000" dirty="0"/>
              <a:t>sind Dashboards, die leicht verständliche Diagramme zur allgemeinen Geschäftslage und zu den Trends </a:t>
            </a:r>
            <a:r>
              <a:rPr lang="de-DE" sz="2000" dirty="0" smtClean="0"/>
              <a:t>anzeigen</a:t>
            </a:r>
            <a:endParaRPr lang="de-DE" sz="2000" dirty="0"/>
          </a:p>
          <a:p>
            <a:r>
              <a:rPr lang="de-DE" sz="2000" dirty="0" smtClean="0"/>
              <a:t>P&amp;G hat begonnen, neben Managern auch weiteren Mitarbeitern Zugriff auf die gleichen allgemeinen Datenquellen zu gewähren – über 58.000 Mitarbeiter nutzen inzwischen diese Technologie</a:t>
            </a:r>
          </a:p>
          <a:p>
            <a:r>
              <a:rPr lang="de-DE" sz="2000" dirty="0" smtClean="0"/>
              <a:t>Dank der genauen und ausführlichen Echtzeit-Geschäftsdaten aus einer Hand können die P&amp;G-Mitarbeiter sich darauf konzentrieren, das Unternehmen zu verbessern</a:t>
            </a:r>
            <a:endParaRPr lang="de-DE" altLang="de-DE" sz="2000" dirty="0" smtClean="0"/>
          </a:p>
        </p:txBody>
      </p:sp>
      <p:sp>
        <p:nvSpPr>
          <p:cNvPr id="9" name="Subtitle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68114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de-DE" dirty="0" smtClean="0"/>
              <a:t>Procter &amp; </a:t>
            </a:r>
            <a:r>
              <a:rPr lang="de-DE" dirty="0" err="1" smtClean="0"/>
              <a:t>Gamble</a:t>
            </a:r>
            <a:endParaRPr lang="de-DE" altLang="de-DE" dirty="0" smtClean="0"/>
          </a:p>
        </p:txBody>
      </p:sp>
      <p:sp>
        <p:nvSpPr>
          <p:cNvPr id="67587" name="Inhaltsplatzhalter 2"/>
          <p:cNvSpPr>
            <a:spLocks noGrp="1"/>
          </p:cNvSpPr>
          <p:nvPr>
            <p:ph sz="quarter" idx="12"/>
          </p:nvPr>
        </p:nvSpPr>
        <p:spPr/>
        <p:txBody>
          <a:bodyPr>
            <a:normAutofit/>
          </a:bodyPr>
          <a:lstStyle/>
          <a:p>
            <a:r>
              <a:rPr lang="de-DE" sz="2000" dirty="0" smtClean="0"/>
              <a:t>Welche Management-, Organisations- und Technikfragen waren bei der Implementierung von Business </a:t>
            </a:r>
            <a:r>
              <a:rPr lang="de-DE" sz="2000" dirty="0" err="1" smtClean="0"/>
              <a:t>Sufficiency</a:t>
            </a:r>
            <a:r>
              <a:rPr lang="de-DE" sz="2000" dirty="0" smtClean="0"/>
              <a:t>, Business </a:t>
            </a:r>
            <a:r>
              <a:rPr lang="de-DE" sz="2000" dirty="0" err="1" smtClean="0"/>
              <a:t>Sphere</a:t>
            </a:r>
            <a:r>
              <a:rPr lang="de-DE" sz="2000" dirty="0" smtClean="0"/>
              <a:t> und </a:t>
            </a:r>
            <a:r>
              <a:rPr lang="de-DE" sz="2000" dirty="0" err="1" smtClean="0"/>
              <a:t>Decision</a:t>
            </a:r>
            <a:r>
              <a:rPr lang="de-DE" sz="2000" dirty="0" smtClean="0"/>
              <a:t> Cockpits zu klären?</a:t>
            </a:r>
          </a:p>
          <a:p>
            <a:r>
              <a:rPr lang="de-DE" sz="2000" dirty="0" smtClean="0"/>
              <a:t>Welchen Einfluss hatten dies Entscheidungsfindungs-Tools auf die Art und Weise, wie das Unternehmen seine Geschäfte führte? Wie effektiv sind sie? Warum?</a:t>
            </a:r>
          </a:p>
          <a:p>
            <a:r>
              <a:rPr lang="de-DE" sz="2000" dirty="0" smtClean="0"/>
              <a:t>In welcher Beziehung stehen diese Systeme zu der Unternehmensstrategie von </a:t>
            </a:r>
            <a:r>
              <a:rPr lang="de-DE" sz="2000" dirty="0" err="1" smtClean="0"/>
              <a:t>P&amp;G</a:t>
            </a:r>
            <a:r>
              <a:rPr lang="de-DE" sz="2000" dirty="0" smtClean="0"/>
              <a:t>?</a:t>
            </a:r>
            <a:endParaRPr lang="de-DE" altLang="de-DE" sz="2000" dirty="0" smtClean="0"/>
          </a:p>
        </p:txBody>
      </p:sp>
      <p:sp>
        <p:nvSpPr>
          <p:cNvPr id="9" name="Subtitle 8"/>
          <p:cNvSpPr>
            <a:spLocks noGrp="1"/>
          </p:cNvSpPr>
          <p:nvPr>
            <p:ph type="subTitle" idx="13"/>
          </p:nvPr>
        </p:nvSpPr>
        <p:spPr/>
        <p:txBody>
          <a:bodyPr/>
          <a:lstStyle/>
          <a:p>
            <a:r>
              <a:rPr lang="de-DE" dirty="0" smtClean="0"/>
              <a:t>Fragen zur Fallstudie</a:t>
            </a:r>
            <a:endParaRPr lang="de-DE" dirty="0"/>
          </a:p>
        </p:txBody>
      </p:sp>
    </p:spTree>
    <p:extLst>
      <p:ext uri="{BB962C8B-B14F-4D97-AF65-F5344CB8AC3E}">
        <p14:creationId xmlns:p14="http://schemas.microsoft.com/office/powerpoint/2010/main" val="3999169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normAutofit lnSpcReduction="10000"/>
          </a:bodyPr>
          <a:lstStyle/>
          <a:p>
            <a:r>
              <a:rPr lang="de-DE" altLang="de-DE" dirty="0" smtClean="0"/>
              <a:t>Entscheidungsträger und Entscheidungsprozesse in Unternehmen</a:t>
            </a:r>
          </a:p>
          <a:p>
            <a:r>
              <a:rPr lang="de-DE" altLang="de-DE" b="1" dirty="0" smtClean="0"/>
              <a:t>Entscheidungsunterstützungssysteme (</a:t>
            </a:r>
            <a:r>
              <a:rPr lang="de-DE" altLang="de-DE" b="1" dirty="0" err="1" smtClean="0"/>
              <a:t>EUS</a:t>
            </a:r>
            <a:r>
              <a:rPr lang="de-DE" altLang="de-DE" b="1" dirty="0" smtClean="0"/>
              <a:t>)</a:t>
            </a:r>
          </a:p>
          <a:p>
            <a:pPr lvl="1"/>
            <a:r>
              <a:rPr lang="de-DE" altLang="de-DE" dirty="0" smtClean="0"/>
              <a:t>Entscheidungsunterstützung für das mittlere und operative Management</a:t>
            </a:r>
          </a:p>
          <a:p>
            <a:pPr lvl="1"/>
            <a:r>
              <a:rPr lang="de-DE" altLang="de-DE" b="1" dirty="0" smtClean="0"/>
              <a:t>Komponenten eines </a:t>
            </a:r>
            <a:r>
              <a:rPr lang="de-DE" altLang="de-DE" b="1" dirty="0" err="1" smtClean="0"/>
              <a:t>EUS</a:t>
            </a:r>
            <a:endParaRPr lang="de-DE" altLang="de-DE" b="1" dirty="0" smtClean="0"/>
          </a:p>
          <a:p>
            <a:pPr lvl="1"/>
            <a:r>
              <a:rPr lang="de-DE" altLang="de-DE" dirty="0" smtClean="0"/>
              <a:t>Beispiele für Anwendungen</a:t>
            </a:r>
          </a:p>
          <a:p>
            <a:pPr lvl="1"/>
            <a:r>
              <a:rPr lang="de-DE" altLang="de-DE" dirty="0" smtClean="0"/>
              <a:t>Führungsunterstützungssysteme</a:t>
            </a:r>
          </a:p>
          <a:p>
            <a:r>
              <a:rPr lang="de-DE" altLang="de-DE" dirty="0" smtClean="0"/>
              <a:t>Business </a:t>
            </a:r>
            <a:r>
              <a:rPr lang="de-DE" altLang="de-DE" dirty="0" err="1" smtClean="0"/>
              <a:t>Intelligence</a:t>
            </a:r>
            <a:r>
              <a:rPr lang="de-DE" altLang="de-DE" dirty="0" smtClean="0"/>
              <a:t> &amp; Analytics zur Entscheidungsunterstützung</a:t>
            </a:r>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10685644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4"/>
          <p:cNvSpPr>
            <a:spLocks noGrp="1"/>
          </p:cNvSpPr>
          <p:nvPr>
            <p:ph type="title"/>
          </p:nvPr>
        </p:nvSpPr>
        <p:spPr/>
        <p:txBody>
          <a:bodyPr/>
          <a:lstStyle/>
          <a:p>
            <a:r>
              <a:rPr lang="de-DE" altLang="de-DE" dirty="0"/>
              <a:t>Entscheidungsunterstützungssysteme (EUS)</a:t>
            </a:r>
            <a:br>
              <a:rPr lang="de-DE" altLang="de-DE" dirty="0"/>
            </a:br>
            <a:endParaRPr lang="de-DE" altLang="de-DE" dirty="0" smtClean="0"/>
          </a:p>
        </p:txBody>
      </p:sp>
      <p:sp>
        <p:nvSpPr>
          <p:cNvPr id="68611" name="Inhaltsplatzhalter 5"/>
          <p:cNvSpPr>
            <a:spLocks noGrp="1"/>
          </p:cNvSpPr>
          <p:nvPr>
            <p:ph sz="quarter" idx="12"/>
          </p:nvPr>
        </p:nvSpPr>
        <p:spPr/>
        <p:txBody>
          <a:bodyPr/>
          <a:lstStyle/>
          <a:p>
            <a:r>
              <a:rPr lang="de-DE" altLang="de-DE" dirty="0" smtClean="0"/>
              <a:t>Typische Komponenten umfassen:</a:t>
            </a:r>
          </a:p>
          <a:p>
            <a:pPr lvl="1"/>
            <a:r>
              <a:rPr lang="de-DE" altLang="de-DE" dirty="0" smtClean="0"/>
              <a:t>Dialogmanagement</a:t>
            </a:r>
          </a:p>
          <a:p>
            <a:pPr lvl="1"/>
            <a:r>
              <a:rPr lang="de-DE" altLang="de-DE" dirty="0" smtClean="0"/>
              <a:t>Datenbanken</a:t>
            </a:r>
          </a:p>
          <a:p>
            <a:pPr lvl="1"/>
            <a:r>
              <a:rPr lang="de-DE" altLang="de-DE" dirty="0" smtClean="0"/>
              <a:t>Modellbanken </a:t>
            </a:r>
          </a:p>
          <a:p>
            <a:pPr lvl="1"/>
            <a:r>
              <a:rPr lang="de-DE" dirty="0" smtClean="0"/>
              <a:t>Methodenbanken</a:t>
            </a:r>
            <a:endParaRPr lang="de-DE" altLang="de-DE" dirty="0" smtClean="0"/>
          </a:p>
        </p:txBody>
      </p:sp>
      <p:sp>
        <p:nvSpPr>
          <p:cNvPr id="9" name="Subtitle 8"/>
          <p:cNvSpPr>
            <a:spLocks noGrp="1"/>
          </p:cNvSpPr>
          <p:nvPr>
            <p:ph type="subTitle" idx="13"/>
          </p:nvPr>
        </p:nvSpPr>
        <p:spPr>
          <a:xfrm>
            <a:off x="360363" y="1172918"/>
            <a:ext cx="8234362" cy="307777"/>
          </a:xfrm>
        </p:spPr>
        <p:txBody>
          <a:bodyPr/>
          <a:lstStyle/>
          <a:p>
            <a:r>
              <a:rPr lang="de-DE" altLang="de-DE" dirty="0" smtClean="0"/>
              <a:t>Komponenten </a:t>
            </a:r>
            <a:r>
              <a:rPr lang="de-DE" altLang="de-DE" dirty="0"/>
              <a:t>eines </a:t>
            </a:r>
            <a:r>
              <a:rPr lang="de-DE" altLang="de-DE" dirty="0" smtClean="0"/>
              <a:t>EUS</a:t>
            </a:r>
          </a:p>
        </p:txBody>
      </p:sp>
    </p:spTree>
    <p:extLst>
      <p:ext uri="{BB962C8B-B14F-4D97-AF65-F5344CB8AC3E}">
        <p14:creationId xmlns:p14="http://schemas.microsoft.com/office/powerpoint/2010/main" val="38862243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4"/>
          <p:cNvSpPr>
            <a:spLocks noGrp="1"/>
          </p:cNvSpPr>
          <p:nvPr>
            <p:ph type="title"/>
          </p:nvPr>
        </p:nvSpPr>
        <p:spPr/>
        <p:txBody>
          <a:bodyPr/>
          <a:lstStyle/>
          <a:p>
            <a:r>
              <a:rPr lang="de-DE" altLang="de-DE" dirty="0"/>
              <a:t>Entscheidungsunterstützungssysteme (EUS</a:t>
            </a:r>
            <a:r>
              <a:rPr lang="de-DE" altLang="de-DE" dirty="0" smtClean="0"/>
              <a:t>)</a:t>
            </a:r>
          </a:p>
        </p:txBody>
      </p:sp>
      <p:sp>
        <p:nvSpPr>
          <p:cNvPr id="12" name="Subtitle 11"/>
          <p:cNvSpPr>
            <a:spLocks noGrp="1"/>
          </p:cNvSpPr>
          <p:nvPr>
            <p:ph type="subTitle" idx="13"/>
          </p:nvPr>
        </p:nvSpPr>
        <p:spPr/>
        <p:txBody>
          <a:bodyPr/>
          <a:lstStyle/>
          <a:p>
            <a:r>
              <a:rPr lang="de-DE" altLang="de-DE" dirty="0"/>
              <a:t>Überblick über ein </a:t>
            </a:r>
            <a:r>
              <a:rPr lang="de-DE" altLang="de-DE" dirty="0" err="1"/>
              <a:t>EUS</a:t>
            </a:r>
            <a:endParaRPr lang="de-DE" dirty="0"/>
          </a:p>
        </p:txBody>
      </p:sp>
      <p:pic>
        <p:nvPicPr>
          <p:cNvPr id="6" name="Picture 2" descr="D:\WORK\PEARSON\000 FOLIEN\4269\JPG\4269-7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712" y="1625763"/>
            <a:ext cx="6330641" cy="454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7902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4"/>
          <p:cNvSpPr>
            <a:spLocks noGrp="1"/>
          </p:cNvSpPr>
          <p:nvPr>
            <p:ph type="title"/>
          </p:nvPr>
        </p:nvSpPr>
        <p:spPr/>
        <p:txBody>
          <a:bodyPr/>
          <a:lstStyle/>
          <a:p>
            <a:r>
              <a:rPr lang="de-DE" altLang="de-DE" dirty="0"/>
              <a:t>Komponenten eines </a:t>
            </a:r>
            <a:r>
              <a:rPr lang="de-DE" altLang="de-DE" dirty="0" err="1"/>
              <a:t>EUS</a:t>
            </a:r>
            <a:endParaRPr lang="de-DE" altLang="de-DE" dirty="0" smtClean="0"/>
          </a:p>
        </p:txBody>
      </p:sp>
      <p:sp>
        <p:nvSpPr>
          <p:cNvPr id="70659" name="Inhaltsplatzhalter 5"/>
          <p:cNvSpPr>
            <a:spLocks noGrp="1"/>
          </p:cNvSpPr>
          <p:nvPr>
            <p:ph sz="quarter" idx="12"/>
          </p:nvPr>
        </p:nvSpPr>
        <p:spPr/>
        <p:txBody>
          <a:bodyPr/>
          <a:lstStyle/>
          <a:p>
            <a:r>
              <a:rPr lang="de-DE" dirty="0" smtClean="0"/>
              <a:t>Die Kommunikation zwischen Anwender und dem EUS sowie die Ablaufsteuerung und Koordination der einzelnen Komponenten wird von der Dialogkomponente übernommen.</a:t>
            </a:r>
          </a:p>
          <a:p>
            <a:r>
              <a:rPr lang="de-DE" dirty="0" smtClean="0"/>
              <a:t>Ein Dialogmanagement ist erforderlich, weil es den einzelnen Anwender in der Regel nur interessiert, wie das System zu benutzen ist, welche Optionen zur Verfügung stehen und welche Möglichkeiten es gibt, die Ergebnisse zu präsentieren und zu organisieren</a:t>
            </a:r>
            <a:endParaRPr lang="de-DE" altLang="de-DE" dirty="0" smtClean="0"/>
          </a:p>
        </p:txBody>
      </p:sp>
      <p:sp>
        <p:nvSpPr>
          <p:cNvPr id="9" name="Subtitle 8"/>
          <p:cNvSpPr>
            <a:spLocks noGrp="1"/>
          </p:cNvSpPr>
          <p:nvPr>
            <p:ph type="subTitle" idx="13"/>
          </p:nvPr>
        </p:nvSpPr>
        <p:spPr/>
        <p:txBody>
          <a:bodyPr/>
          <a:lstStyle/>
          <a:p>
            <a:r>
              <a:rPr lang="de-DE" altLang="de-DE" dirty="0"/>
              <a:t>Dialogmanagement</a:t>
            </a:r>
            <a:endParaRPr lang="de-DE" dirty="0"/>
          </a:p>
        </p:txBody>
      </p:sp>
    </p:spTree>
    <p:extLst>
      <p:ext uri="{BB962C8B-B14F-4D97-AF65-F5344CB8AC3E}">
        <p14:creationId xmlns:p14="http://schemas.microsoft.com/office/powerpoint/2010/main" val="22966551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4"/>
          <p:cNvSpPr>
            <a:spLocks noGrp="1"/>
          </p:cNvSpPr>
          <p:nvPr>
            <p:ph type="title"/>
          </p:nvPr>
        </p:nvSpPr>
        <p:spPr/>
        <p:txBody>
          <a:bodyPr/>
          <a:lstStyle/>
          <a:p>
            <a:r>
              <a:rPr lang="de-DE" altLang="de-DE" dirty="0"/>
              <a:t>Komponenten eines </a:t>
            </a:r>
            <a:r>
              <a:rPr lang="de-DE" altLang="de-DE" dirty="0" err="1"/>
              <a:t>EUS</a:t>
            </a:r>
            <a:endParaRPr lang="de-DE" altLang="de-DE" dirty="0" smtClean="0"/>
          </a:p>
        </p:txBody>
      </p:sp>
      <p:sp>
        <p:nvSpPr>
          <p:cNvPr id="70659" name="Inhaltsplatzhalter 5"/>
          <p:cNvSpPr>
            <a:spLocks noGrp="1"/>
          </p:cNvSpPr>
          <p:nvPr>
            <p:ph sz="quarter" idx="12"/>
          </p:nvPr>
        </p:nvSpPr>
        <p:spPr/>
        <p:txBody>
          <a:bodyPr/>
          <a:lstStyle/>
          <a:p>
            <a:r>
              <a:rPr lang="de-DE" dirty="0" smtClean="0"/>
              <a:t>Datenbanken beinhalten interne wie externe sowie historische und aktuelle Daten, die für die Analysen herangezogen werden </a:t>
            </a:r>
            <a:r>
              <a:rPr lang="de-DE" dirty="0" smtClean="0"/>
              <a:t>können</a:t>
            </a:r>
            <a:endParaRPr lang="de-DE" altLang="de-DE" dirty="0" smtClean="0"/>
          </a:p>
        </p:txBody>
      </p:sp>
      <p:sp>
        <p:nvSpPr>
          <p:cNvPr id="9" name="Subtitle 8"/>
          <p:cNvSpPr>
            <a:spLocks noGrp="1"/>
          </p:cNvSpPr>
          <p:nvPr>
            <p:ph type="subTitle" idx="13"/>
          </p:nvPr>
        </p:nvSpPr>
        <p:spPr/>
        <p:txBody>
          <a:bodyPr/>
          <a:lstStyle/>
          <a:p>
            <a:r>
              <a:rPr lang="de-DE" altLang="de-DE" dirty="0"/>
              <a:t>Datenbanken</a:t>
            </a:r>
            <a:endParaRPr lang="de-DE" dirty="0"/>
          </a:p>
        </p:txBody>
      </p:sp>
    </p:spTree>
    <p:extLst>
      <p:ext uri="{BB962C8B-B14F-4D97-AF65-F5344CB8AC3E}">
        <p14:creationId xmlns:p14="http://schemas.microsoft.com/office/powerpoint/2010/main" val="841917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de-DE" altLang="de-DE" dirty="0"/>
              <a:t>Komponenten eines </a:t>
            </a:r>
            <a:r>
              <a:rPr lang="de-DE" altLang="de-DE" dirty="0" err="1"/>
              <a:t>EUS</a:t>
            </a:r>
            <a:endParaRPr lang="de-DE" altLang="de-DE" dirty="0" smtClean="0"/>
          </a:p>
        </p:txBody>
      </p:sp>
      <p:sp>
        <p:nvSpPr>
          <p:cNvPr id="71683" name="Inhaltsplatzhalter 2"/>
          <p:cNvSpPr>
            <a:spLocks noGrp="1"/>
          </p:cNvSpPr>
          <p:nvPr>
            <p:ph sz="quarter" idx="12"/>
          </p:nvPr>
        </p:nvSpPr>
        <p:spPr/>
        <p:txBody>
          <a:bodyPr/>
          <a:lstStyle/>
          <a:p>
            <a:r>
              <a:rPr lang="de-DE" altLang="de-DE" dirty="0" smtClean="0"/>
              <a:t>Eine Sammlung vorgefertigter, anpassbarer Modelle für </a:t>
            </a:r>
            <a:r>
              <a:rPr lang="de-DE" altLang="de-DE" dirty="0" smtClean="0"/>
              <a:t>verschiedene Anwendungen</a:t>
            </a:r>
            <a:endParaRPr lang="de-DE" altLang="de-DE" dirty="0" smtClean="0"/>
          </a:p>
        </p:txBody>
      </p:sp>
      <p:sp>
        <p:nvSpPr>
          <p:cNvPr id="9" name="Subtitle 8"/>
          <p:cNvSpPr>
            <a:spLocks noGrp="1"/>
          </p:cNvSpPr>
          <p:nvPr>
            <p:ph type="subTitle" idx="13"/>
          </p:nvPr>
        </p:nvSpPr>
        <p:spPr/>
        <p:txBody>
          <a:bodyPr/>
          <a:lstStyle/>
          <a:p>
            <a:r>
              <a:rPr lang="de-DE" altLang="de-DE" dirty="0"/>
              <a:t>Modellbanken</a:t>
            </a:r>
            <a:endParaRPr lang="de-DE" dirty="0"/>
          </a:p>
        </p:txBody>
      </p:sp>
    </p:spTree>
    <p:extLst>
      <p:ext uri="{BB962C8B-B14F-4D97-AF65-F5344CB8AC3E}">
        <p14:creationId xmlns:p14="http://schemas.microsoft.com/office/powerpoint/2010/main" val="754454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de-DE" altLang="de-DE" dirty="0"/>
              <a:t>Komponenten eines </a:t>
            </a:r>
            <a:r>
              <a:rPr lang="de-DE" altLang="de-DE" dirty="0" err="1"/>
              <a:t>EUS</a:t>
            </a:r>
            <a:endParaRPr lang="de-DE" altLang="de-DE" dirty="0" smtClean="0"/>
          </a:p>
        </p:txBody>
      </p:sp>
      <p:sp>
        <p:nvSpPr>
          <p:cNvPr id="72707" name="Inhaltsplatzhalter 2"/>
          <p:cNvSpPr>
            <a:spLocks noGrp="1"/>
          </p:cNvSpPr>
          <p:nvPr>
            <p:ph sz="quarter" idx="12"/>
          </p:nvPr>
        </p:nvSpPr>
        <p:spPr/>
        <p:txBody>
          <a:bodyPr/>
          <a:lstStyle/>
          <a:p>
            <a:r>
              <a:rPr lang="de-DE" altLang="de-DE" dirty="0" smtClean="0"/>
              <a:t>Eine abstrakte Darstellung, die die Komponenten oder Beziehungen eines Phänomens verdeutlicht. Es kann sich z. B. um ein Optimierungs-, Simulations- oder Analysemodell in Form eines mathematischen Modells handeln.</a:t>
            </a:r>
          </a:p>
        </p:txBody>
      </p:sp>
      <p:sp>
        <p:nvSpPr>
          <p:cNvPr id="9" name="Subtitle 8"/>
          <p:cNvSpPr>
            <a:spLocks noGrp="1"/>
          </p:cNvSpPr>
          <p:nvPr>
            <p:ph type="subTitle" idx="13"/>
          </p:nvPr>
        </p:nvSpPr>
        <p:spPr/>
        <p:txBody>
          <a:bodyPr/>
          <a:lstStyle/>
          <a:p>
            <a:r>
              <a:rPr lang="de-DE" altLang="de-DE" dirty="0"/>
              <a:t>Modell</a:t>
            </a:r>
            <a:endParaRPr lang="de-DE" dirty="0"/>
          </a:p>
        </p:txBody>
      </p:sp>
    </p:spTree>
    <p:extLst>
      <p:ext uri="{BB962C8B-B14F-4D97-AF65-F5344CB8AC3E}">
        <p14:creationId xmlns:p14="http://schemas.microsoft.com/office/powerpoint/2010/main" val="1904339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6"/>
          <p:cNvSpPr>
            <a:spLocks noGrp="1"/>
          </p:cNvSpPr>
          <p:nvPr>
            <p:ph type="title"/>
          </p:nvPr>
        </p:nvSpPr>
        <p:spPr/>
        <p:txBody>
          <a:bodyPr/>
          <a:lstStyle/>
          <a:p>
            <a:r>
              <a:rPr lang="de-DE" altLang="de-DE" smtClean="0"/>
              <a:t>Lernziele</a:t>
            </a:r>
          </a:p>
        </p:txBody>
      </p:sp>
      <p:sp>
        <p:nvSpPr>
          <p:cNvPr id="22531" name="Inhaltsplatzhalter 7"/>
          <p:cNvSpPr>
            <a:spLocks noGrp="1"/>
          </p:cNvSpPr>
          <p:nvPr>
            <p:ph sz="quarter" idx="12"/>
          </p:nvPr>
        </p:nvSpPr>
        <p:spPr/>
        <p:txBody>
          <a:bodyPr/>
          <a:lstStyle/>
          <a:p>
            <a:r>
              <a:rPr lang="de-DE" sz="2000" dirty="0" smtClean="0"/>
              <a:t>Wie können Informationssysteme Managern helfen, bessere Entscheidungen bei schlecht strukturierten Problemen zu treffen?</a:t>
            </a:r>
          </a:p>
          <a:p>
            <a:r>
              <a:rPr lang="de-DE" sz="2000" dirty="0" smtClean="0"/>
              <a:t>Wie können Informationssysteme einer Gruppe helfen, effiziente Entscheidungen zu treffen?</a:t>
            </a:r>
          </a:p>
          <a:p>
            <a:r>
              <a:rPr lang="de-DE" sz="2000" dirty="0" smtClean="0"/>
              <a:t>Gibt es spezielle Systeme, die die Entscheidungsfindung für die oberste Managementebene vereinfachen?</a:t>
            </a:r>
          </a:p>
          <a:p>
            <a:r>
              <a:rPr lang="de-DE" sz="2000" dirty="0" smtClean="0"/>
              <a:t>Welchen Wert stellen Systeme, die die Entscheidungsfindung des Managements unterstützen, für das Unternehmen als Ganzes dar?</a:t>
            </a:r>
            <a:endParaRPr lang="de-DE" altLang="de-DE" sz="2000" dirty="0" smtClean="0"/>
          </a:p>
          <a:p>
            <a:endParaRPr lang="de-DE" altLang="de-DE" dirty="0" smtClean="0"/>
          </a:p>
        </p:txBody>
      </p:sp>
      <p:sp>
        <p:nvSpPr>
          <p:cNvPr id="10" name="Subtitle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294538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de-DE" altLang="de-DE" dirty="0"/>
              <a:t>Komponenten eines </a:t>
            </a:r>
            <a:r>
              <a:rPr lang="de-DE" altLang="de-DE" dirty="0" err="1"/>
              <a:t>EUS</a:t>
            </a:r>
            <a:endParaRPr lang="de-DE" altLang="de-DE" dirty="0" smtClean="0"/>
          </a:p>
        </p:txBody>
      </p:sp>
      <p:sp>
        <p:nvSpPr>
          <p:cNvPr id="73731" name="Inhaltsplatzhalter 2"/>
          <p:cNvSpPr>
            <a:spLocks noGrp="1"/>
          </p:cNvSpPr>
          <p:nvPr>
            <p:ph sz="quarter" idx="12"/>
          </p:nvPr>
        </p:nvSpPr>
        <p:spPr/>
        <p:txBody>
          <a:bodyPr/>
          <a:lstStyle/>
          <a:p>
            <a:r>
              <a:rPr lang="de-DE" smtClean="0"/>
              <a:t>Methodenbanken umfassen Softwarewerkzeuge für die Datenaufbereitung und Datenanalyse, insbesondere aus den Bereichen OLAP und Data- Mining, sowie Sammlungen mathematischer und statistischer Methoden.</a:t>
            </a:r>
            <a:endParaRPr lang="de-DE" altLang="de-DE" dirty="0" smtClean="0"/>
          </a:p>
        </p:txBody>
      </p:sp>
      <p:sp>
        <p:nvSpPr>
          <p:cNvPr id="9" name="Subtitle 8"/>
          <p:cNvSpPr>
            <a:spLocks noGrp="1"/>
          </p:cNvSpPr>
          <p:nvPr>
            <p:ph type="subTitle" idx="13"/>
          </p:nvPr>
        </p:nvSpPr>
        <p:spPr/>
        <p:txBody>
          <a:bodyPr/>
          <a:lstStyle/>
          <a:p>
            <a:r>
              <a:rPr lang="de-DE" altLang="de-DE" dirty="0"/>
              <a:t>Methodenbanken</a:t>
            </a:r>
            <a:endParaRPr lang="de-DE" dirty="0"/>
          </a:p>
        </p:txBody>
      </p:sp>
    </p:spTree>
    <p:extLst>
      <p:ext uri="{BB962C8B-B14F-4D97-AF65-F5344CB8AC3E}">
        <p14:creationId xmlns:p14="http://schemas.microsoft.com/office/powerpoint/2010/main" val="35745336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de-DE" altLang="de-DE" dirty="0"/>
              <a:t>Komponenten eines EUS</a:t>
            </a:r>
            <a:endParaRPr lang="de-DE" altLang="de-DE" dirty="0" smtClean="0"/>
          </a:p>
        </p:txBody>
      </p:sp>
      <p:sp>
        <p:nvSpPr>
          <p:cNvPr id="75779" name="Inhaltsplatzhalter 2"/>
          <p:cNvSpPr>
            <a:spLocks noGrp="1"/>
          </p:cNvSpPr>
          <p:nvPr>
            <p:ph sz="quarter" idx="12"/>
          </p:nvPr>
        </p:nvSpPr>
        <p:spPr/>
        <p:txBody>
          <a:bodyPr/>
          <a:lstStyle/>
          <a:p>
            <a:r>
              <a:rPr lang="de-DE" altLang="de-DE" smtClean="0"/>
              <a:t>Modelle, die „Was-wäre-wenn“- Fragen beantworten, um den Einfluss von Änderungen an einem oder mehreren Faktoren auf die Ergebnisse zu ermitteln.</a:t>
            </a:r>
          </a:p>
        </p:txBody>
      </p:sp>
      <p:sp>
        <p:nvSpPr>
          <p:cNvPr id="9" name="Subtitle 8"/>
          <p:cNvSpPr>
            <a:spLocks noGrp="1"/>
          </p:cNvSpPr>
          <p:nvPr>
            <p:ph type="subTitle" idx="13"/>
          </p:nvPr>
        </p:nvSpPr>
        <p:spPr/>
        <p:txBody>
          <a:bodyPr/>
          <a:lstStyle/>
          <a:p>
            <a:r>
              <a:rPr lang="de-DE" altLang="de-DE" dirty="0" smtClean="0"/>
              <a:t>Sensitivitätsmodelle</a:t>
            </a:r>
            <a:endParaRPr lang="de-DE" dirty="0"/>
          </a:p>
        </p:txBody>
      </p:sp>
    </p:spTree>
    <p:extLst>
      <p:ext uri="{BB962C8B-B14F-4D97-AF65-F5344CB8AC3E}">
        <p14:creationId xmlns:p14="http://schemas.microsoft.com/office/powerpoint/2010/main" val="42380171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3"/>
          <p:cNvSpPr>
            <a:spLocks noGrp="1"/>
          </p:cNvSpPr>
          <p:nvPr>
            <p:ph type="title"/>
          </p:nvPr>
        </p:nvSpPr>
        <p:spPr/>
        <p:txBody>
          <a:bodyPr/>
          <a:lstStyle/>
          <a:p>
            <a:r>
              <a:rPr lang="de-DE" altLang="de-DE" dirty="0"/>
              <a:t>Komponenten eines EUS</a:t>
            </a:r>
            <a:endParaRPr lang="de-DE" altLang="de-DE" dirty="0" smtClean="0"/>
          </a:p>
        </p:txBody>
      </p:sp>
      <p:sp>
        <p:nvSpPr>
          <p:cNvPr id="12" name="Subtitle 11"/>
          <p:cNvSpPr>
            <a:spLocks noGrp="1"/>
          </p:cNvSpPr>
          <p:nvPr>
            <p:ph type="subTitle" idx="13"/>
          </p:nvPr>
        </p:nvSpPr>
        <p:spPr/>
        <p:txBody>
          <a:bodyPr/>
          <a:lstStyle/>
          <a:p>
            <a:r>
              <a:rPr lang="de-DE" altLang="de-DE" dirty="0"/>
              <a:t>Sensitivitätsanalyse</a:t>
            </a:r>
            <a:endParaRPr lang="de-DE" dirty="0"/>
          </a:p>
        </p:txBody>
      </p:sp>
      <p:pic>
        <p:nvPicPr>
          <p:cNvPr id="13" name="Picture 12"/>
          <p:cNvPicPr>
            <a:picLocks noChangeAspect="1"/>
          </p:cNvPicPr>
          <p:nvPr/>
        </p:nvPicPr>
        <p:blipFill>
          <a:blip r:embed="rId2"/>
          <a:stretch>
            <a:fillRect/>
          </a:stretch>
        </p:blipFill>
        <p:spPr>
          <a:xfrm>
            <a:off x="395288" y="2332214"/>
            <a:ext cx="7995664" cy="2266597"/>
          </a:xfrm>
          <a:prstGeom prst="rect">
            <a:avLst/>
          </a:prstGeom>
        </p:spPr>
      </p:pic>
      <p:sp>
        <p:nvSpPr>
          <p:cNvPr id="15" name="Textfeld 4"/>
          <p:cNvSpPr txBox="1">
            <a:spLocks noGrp="1"/>
          </p:cNvSpPr>
          <p:nvPr>
            <p:ph sz="quarter" idx="12"/>
          </p:nvPr>
        </p:nvSpPr>
        <p:spPr>
          <a:xfrm>
            <a:off x="479712" y="4984829"/>
            <a:ext cx="7977781" cy="1107996"/>
          </a:xfrm>
          <a:prstGeom prst="rect">
            <a:avLst/>
          </a:prstGeom>
          <a:noFill/>
        </p:spPr>
        <p:txBody>
          <a:bodyPr wrap="square" rtlCol="0">
            <a:spAutoFit/>
          </a:bodyPr>
          <a:lstStyle/>
          <a:p>
            <a:pPr marL="0" indent="0">
              <a:buNone/>
            </a:pPr>
            <a:r>
              <a:rPr lang="de-DE" sz="1200" b="1" dirty="0"/>
              <a:t>Abbildung 12.5: Sensitivitätsanalyse</a:t>
            </a:r>
          </a:p>
          <a:p>
            <a:pPr marL="0" indent="0">
              <a:buNone/>
            </a:pPr>
            <a:r>
              <a:rPr lang="de-DE" sz="1200" dirty="0"/>
              <a:t>Diese Tabelle zeigt die Ergebnisse einer Sensitivitätsanalyse für die Wirkung eines geänderten Verkaufspreises einer Krawatte und geänderter </a:t>
            </a:r>
            <a:r>
              <a:rPr lang="de-DE" sz="1200" dirty="0" smtClean="0"/>
              <a:t>Kosten pro </a:t>
            </a:r>
            <a:r>
              <a:rPr lang="de-DE" sz="1200" dirty="0"/>
              <a:t>Einheit auf die Gewinnschwelle des Produkts. Es beantwortet die Frage: „Was passiert mit der Gewinnschwelle, wenn der </a:t>
            </a:r>
            <a:r>
              <a:rPr lang="de-DE" sz="1200" dirty="0" smtClean="0"/>
              <a:t>Verkaufspreis und </a:t>
            </a:r>
            <a:r>
              <a:rPr lang="de-DE" sz="1200" dirty="0"/>
              <a:t>die Kosten für die Herstellung einer Einheit steigen oder sinken?“</a:t>
            </a:r>
            <a:endParaRPr lang="de-DE" sz="1200" b="1" dirty="0"/>
          </a:p>
        </p:txBody>
      </p:sp>
    </p:spTree>
    <p:extLst>
      <p:ext uri="{BB962C8B-B14F-4D97-AF65-F5344CB8AC3E}">
        <p14:creationId xmlns:p14="http://schemas.microsoft.com/office/powerpoint/2010/main" val="14665463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de-DE" altLang="de-DE" dirty="0"/>
              <a:t>Komponenten eines EUS</a:t>
            </a:r>
            <a:endParaRPr lang="de-DE" altLang="de-DE" dirty="0" smtClean="0"/>
          </a:p>
        </p:txBody>
      </p:sp>
      <p:sp>
        <p:nvSpPr>
          <p:cNvPr id="75779" name="Inhaltsplatzhalter 2"/>
          <p:cNvSpPr>
            <a:spLocks noGrp="1"/>
          </p:cNvSpPr>
          <p:nvPr>
            <p:ph sz="quarter" idx="12"/>
          </p:nvPr>
        </p:nvSpPr>
        <p:spPr/>
        <p:txBody>
          <a:bodyPr/>
          <a:lstStyle/>
          <a:p>
            <a:r>
              <a:rPr lang="de-DE" smtClean="0"/>
              <a:t>Diese Tabelle wird von Super-Usern und Analysten verwendet, um in Geschäftsdaten Muster zu erkennen, die für halbstrukturierte Entscheidungen nützlich sein können.</a:t>
            </a:r>
            <a:endParaRPr lang="de-DE" altLang="de-DE" dirty="0" smtClean="0"/>
          </a:p>
        </p:txBody>
      </p:sp>
      <p:sp>
        <p:nvSpPr>
          <p:cNvPr id="9" name="Subtitle 8"/>
          <p:cNvSpPr>
            <a:spLocks noGrp="1"/>
          </p:cNvSpPr>
          <p:nvPr>
            <p:ph type="subTitle" idx="13"/>
          </p:nvPr>
        </p:nvSpPr>
        <p:spPr/>
        <p:txBody>
          <a:bodyPr/>
          <a:lstStyle/>
          <a:p>
            <a:r>
              <a:rPr lang="de-DE" altLang="de-DE" dirty="0"/>
              <a:t>Pivot-Tabelle</a:t>
            </a:r>
            <a:endParaRPr lang="de-DE" dirty="0"/>
          </a:p>
        </p:txBody>
      </p:sp>
    </p:spTree>
    <p:extLst>
      <p:ext uri="{BB962C8B-B14F-4D97-AF65-F5344CB8AC3E}">
        <p14:creationId xmlns:p14="http://schemas.microsoft.com/office/powerpoint/2010/main" val="26671499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de-DE" altLang="de-DE" dirty="0"/>
              <a:t>Komponenten eines EUS</a:t>
            </a:r>
            <a:br>
              <a:rPr lang="de-DE" altLang="de-DE" dirty="0"/>
            </a:br>
            <a:endParaRPr lang="de-DE" altLang="de-DE" dirty="0" smtClean="0"/>
          </a:p>
        </p:txBody>
      </p:sp>
      <p:sp>
        <p:nvSpPr>
          <p:cNvPr id="12" name="Subtitle 11"/>
          <p:cNvSpPr>
            <a:spLocks noGrp="1"/>
          </p:cNvSpPr>
          <p:nvPr>
            <p:ph type="subTitle" idx="13"/>
          </p:nvPr>
        </p:nvSpPr>
        <p:spPr/>
        <p:txBody>
          <a:bodyPr/>
          <a:lstStyle/>
          <a:p>
            <a:r>
              <a:rPr lang="de-DE" altLang="de-DE" dirty="0"/>
              <a:t>Pivot-Tabelle</a:t>
            </a:r>
            <a:endParaRPr lang="de-DE" u="sng" dirty="0"/>
          </a:p>
        </p:txBody>
      </p:sp>
      <p:pic>
        <p:nvPicPr>
          <p:cNvPr id="13" name="Picture 12"/>
          <p:cNvPicPr>
            <a:picLocks noChangeAspect="1"/>
          </p:cNvPicPr>
          <p:nvPr/>
        </p:nvPicPr>
        <p:blipFill>
          <a:blip r:embed="rId2"/>
          <a:stretch>
            <a:fillRect/>
          </a:stretch>
        </p:blipFill>
        <p:spPr>
          <a:xfrm>
            <a:off x="1933489" y="1658724"/>
            <a:ext cx="5088110" cy="3613577"/>
          </a:xfrm>
          <a:prstGeom prst="rect">
            <a:avLst/>
          </a:prstGeom>
        </p:spPr>
      </p:pic>
      <p:sp>
        <p:nvSpPr>
          <p:cNvPr id="15" name="Textfeld 4"/>
          <p:cNvSpPr txBox="1">
            <a:spLocks noGrp="1"/>
          </p:cNvSpPr>
          <p:nvPr>
            <p:ph sz="quarter" idx="12"/>
          </p:nvPr>
        </p:nvSpPr>
        <p:spPr>
          <a:xfrm>
            <a:off x="395289" y="5332164"/>
            <a:ext cx="8199436" cy="1107996"/>
          </a:xfrm>
          <a:prstGeom prst="rect">
            <a:avLst/>
          </a:prstGeom>
          <a:noFill/>
        </p:spPr>
        <p:txBody>
          <a:bodyPr wrap="square" rtlCol="0">
            <a:spAutoFit/>
          </a:bodyPr>
          <a:lstStyle/>
          <a:p>
            <a:pPr marL="0" indent="0">
              <a:buNone/>
            </a:pPr>
            <a:r>
              <a:rPr lang="de-DE" sz="1200" b="1" dirty="0"/>
              <a:t>Abbildung 12.6: Eine Pivot-Tabelle zur Analyse der regionalen Kundenverteilung und der Werbequelle</a:t>
            </a:r>
          </a:p>
          <a:p>
            <a:pPr marL="0" indent="0">
              <a:buNone/>
            </a:pPr>
            <a:r>
              <a:rPr lang="de-DE" sz="1200" dirty="0"/>
              <a:t>In dieser Pivot-Tabelle können wir feststellen, aus welchem Gebiet die Kunden eines Online-Schulungsunternehmens kommen und über </a:t>
            </a:r>
            <a:r>
              <a:rPr lang="de-DE" sz="1200" dirty="0" smtClean="0"/>
              <a:t>welche Werbequelle </a:t>
            </a:r>
            <a:r>
              <a:rPr lang="de-DE" sz="1200" dirty="0"/>
              <a:t>sie auf das Unternehmen aufmerksam geworden sind</a:t>
            </a:r>
            <a:endParaRPr lang="de-DE" sz="1200" b="1" dirty="0"/>
          </a:p>
        </p:txBody>
      </p:sp>
    </p:spTree>
    <p:extLst>
      <p:ext uri="{BB962C8B-B14F-4D97-AF65-F5344CB8AC3E}">
        <p14:creationId xmlns:p14="http://schemas.microsoft.com/office/powerpoint/2010/main" val="37866492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normAutofit lnSpcReduction="10000"/>
          </a:bodyPr>
          <a:lstStyle/>
          <a:p>
            <a:r>
              <a:rPr lang="de-DE" altLang="de-DE" dirty="0" smtClean="0"/>
              <a:t>Entscheidungsträger und Entscheidungsprozesse in Unternehmen</a:t>
            </a:r>
          </a:p>
          <a:p>
            <a:r>
              <a:rPr lang="de-DE" altLang="de-DE" b="1" dirty="0" smtClean="0"/>
              <a:t>Entscheidungsunterstützungssysteme (</a:t>
            </a:r>
            <a:r>
              <a:rPr lang="de-DE" altLang="de-DE" b="1" dirty="0" err="1" smtClean="0"/>
              <a:t>EUS</a:t>
            </a:r>
            <a:r>
              <a:rPr lang="de-DE" altLang="de-DE" b="1" dirty="0" smtClean="0"/>
              <a:t>)</a:t>
            </a:r>
          </a:p>
          <a:p>
            <a:pPr lvl="1"/>
            <a:r>
              <a:rPr lang="de-DE" altLang="de-DE" dirty="0" smtClean="0"/>
              <a:t>Entscheidungsunterstützung für das mittlere und operative Management</a:t>
            </a:r>
          </a:p>
          <a:p>
            <a:pPr lvl="1"/>
            <a:r>
              <a:rPr lang="de-DE" altLang="de-DE" dirty="0" smtClean="0"/>
              <a:t>Komponenten eines </a:t>
            </a:r>
            <a:r>
              <a:rPr lang="de-DE" altLang="de-DE" dirty="0" err="1" smtClean="0"/>
              <a:t>EUS</a:t>
            </a:r>
            <a:endParaRPr lang="de-DE" altLang="de-DE" dirty="0" smtClean="0"/>
          </a:p>
          <a:p>
            <a:pPr lvl="1"/>
            <a:r>
              <a:rPr lang="de-DE" altLang="de-DE" b="1" dirty="0" smtClean="0"/>
              <a:t>Beispiele für Anwendungen</a:t>
            </a:r>
          </a:p>
          <a:p>
            <a:pPr lvl="1"/>
            <a:r>
              <a:rPr lang="de-DE" altLang="de-DE" dirty="0" smtClean="0"/>
              <a:t>Führungsunterstützungssysteme</a:t>
            </a:r>
          </a:p>
          <a:p>
            <a:r>
              <a:rPr lang="de-DE" altLang="de-DE" dirty="0" smtClean="0"/>
              <a:t>Business </a:t>
            </a:r>
            <a:r>
              <a:rPr lang="de-DE" altLang="de-DE" dirty="0" err="1" smtClean="0"/>
              <a:t>Intelligence</a:t>
            </a:r>
            <a:r>
              <a:rPr lang="de-DE" altLang="de-DE" dirty="0" smtClean="0"/>
              <a:t> &amp; Analytics zur Entscheidungsunterstützung</a:t>
            </a:r>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6369841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de-DE" altLang="de-DE" dirty="0" smtClean="0"/>
              <a:t>Beispiele für Anwendungen</a:t>
            </a:r>
          </a:p>
        </p:txBody>
      </p:sp>
      <p:sp>
        <p:nvSpPr>
          <p:cNvPr id="80899" name="Inhaltsplatzhalter 2"/>
          <p:cNvSpPr>
            <a:spLocks noGrp="1"/>
          </p:cNvSpPr>
          <p:nvPr>
            <p:ph sz="quarter" idx="12"/>
          </p:nvPr>
        </p:nvSpPr>
        <p:spPr/>
        <p:txBody>
          <a:bodyPr/>
          <a:lstStyle/>
          <a:p>
            <a:r>
              <a:rPr lang="de-DE" dirty="0" smtClean="0"/>
              <a:t>Verwendung eines </a:t>
            </a:r>
            <a:r>
              <a:rPr lang="de-DE" dirty="0"/>
              <a:t>EUS, um für jeden Artikel </a:t>
            </a:r>
            <a:r>
              <a:rPr lang="de-DE" dirty="0" smtClean="0"/>
              <a:t>die optimale </a:t>
            </a:r>
            <a:r>
              <a:rPr lang="de-DE" dirty="0"/>
              <a:t>Zeit für Angebote und den optimalen </a:t>
            </a:r>
            <a:r>
              <a:rPr lang="de-DE" dirty="0" smtClean="0"/>
              <a:t>Preis zu ermitteln</a:t>
            </a:r>
          </a:p>
          <a:p>
            <a:r>
              <a:rPr lang="de-DE" dirty="0" smtClean="0"/>
              <a:t>Verwendung von mathematischen Modellen und Verkaufsdaten </a:t>
            </a:r>
            <a:r>
              <a:rPr lang="de-DE" dirty="0"/>
              <a:t>der </a:t>
            </a:r>
            <a:r>
              <a:rPr lang="de-DE" dirty="0" smtClean="0"/>
              <a:t>vergangenen drei Jahren</a:t>
            </a:r>
          </a:p>
          <a:p>
            <a:r>
              <a:rPr lang="de-DE" dirty="0" smtClean="0"/>
              <a:t>Genaues Festlegen „wann“ </a:t>
            </a:r>
            <a:r>
              <a:rPr lang="de-DE" dirty="0"/>
              <a:t>und </a:t>
            </a:r>
            <a:r>
              <a:rPr lang="de-DE" dirty="0" smtClean="0"/>
              <a:t>„um wie viel“ </a:t>
            </a:r>
            <a:r>
              <a:rPr lang="de-DE" dirty="0"/>
              <a:t>der Preis eines Artikels reduziert werden </a:t>
            </a:r>
            <a:r>
              <a:rPr lang="de-DE" dirty="0" smtClean="0"/>
              <a:t>muss, um </a:t>
            </a:r>
            <a:r>
              <a:rPr lang="de-DE" dirty="0"/>
              <a:t>die Gewinnspanne zu </a:t>
            </a:r>
            <a:r>
              <a:rPr lang="de-DE" dirty="0" smtClean="0"/>
              <a:t>maximieren</a:t>
            </a:r>
            <a:endParaRPr lang="de-DE" altLang="de-DE" dirty="0" smtClean="0"/>
          </a:p>
        </p:txBody>
      </p:sp>
      <p:sp>
        <p:nvSpPr>
          <p:cNvPr id="9" name="Subtitle 8"/>
          <p:cNvSpPr>
            <a:spLocks noGrp="1"/>
          </p:cNvSpPr>
          <p:nvPr>
            <p:ph type="subTitle" idx="13"/>
          </p:nvPr>
        </p:nvSpPr>
        <p:spPr>
          <a:xfrm>
            <a:off x="360363" y="1172918"/>
            <a:ext cx="8234362" cy="307777"/>
          </a:xfrm>
        </p:spPr>
        <p:txBody>
          <a:bodyPr/>
          <a:lstStyle/>
          <a:p>
            <a:r>
              <a:rPr lang="de-DE" dirty="0"/>
              <a:t>EUS für Preisentscheidungen</a:t>
            </a:r>
          </a:p>
        </p:txBody>
      </p:sp>
    </p:spTree>
    <p:extLst>
      <p:ext uri="{BB962C8B-B14F-4D97-AF65-F5344CB8AC3E}">
        <p14:creationId xmlns:p14="http://schemas.microsoft.com/office/powerpoint/2010/main" val="18620075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de-DE" altLang="de-DE" dirty="0" smtClean="0"/>
              <a:t>Beispiele für Anwendungen</a:t>
            </a:r>
          </a:p>
        </p:txBody>
      </p:sp>
      <p:sp>
        <p:nvSpPr>
          <p:cNvPr id="80899" name="Inhaltsplatzhalter 2"/>
          <p:cNvSpPr>
            <a:spLocks noGrp="1"/>
          </p:cNvSpPr>
          <p:nvPr>
            <p:ph sz="quarter" idx="12"/>
          </p:nvPr>
        </p:nvSpPr>
        <p:spPr/>
        <p:txBody>
          <a:bodyPr/>
          <a:lstStyle/>
          <a:p>
            <a:r>
              <a:rPr lang="de-DE" dirty="0" smtClean="0"/>
              <a:t>Nutzung eines Data-</a:t>
            </a:r>
            <a:r>
              <a:rPr lang="de-DE" dirty="0" err="1" smtClean="0"/>
              <a:t>Warehouses</a:t>
            </a:r>
            <a:r>
              <a:rPr lang="de-DE" dirty="0" smtClean="0"/>
              <a:t> und einer  Analysesoftware</a:t>
            </a:r>
          </a:p>
          <a:p>
            <a:r>
              <a:rPr lang="de-DE" dirty="0" smtClean="0"/>
              <a:t>Analysierung von Einnahmen nach dem </a:t>
            </a:r>
            <a:r>
              <a:rPr lang="de-DE" dirty="0"/>
              <a:t>Garagentyp, der </a:t>
            </a:r>
            <a:r>
              <a:rPr lang="de-DE" dirty="0" smtClean="0"/>
              <a:t>Parkdauer, der </a:t>
            </a:r>
            <a:r>
              <a:rPr lang="de-DE" dirty="0"/>
              <a:t>Tarifstruktur, den </a:t>
            </a:r>
            <a:r>
              <a:rPr lang="de-DE" dirty="0" smtClean="0"/>
              <a:t>Überstundenkosten und </a:t>
            </a:r>
            <a:r>
              <a:rPr lang="de-DE" dirty="0"/>
              <a:t>den Auslastungsraten </a:t>
            </a:r>
            <a:endParaRPr lang="de-DE" dirty="0" smtClean="0"/>
          </a:p>
          <a:p>
            <a:r>
              <a:rPr lang="de-DE" dirty="0" smtClean="0"/>
              <a:t>Manager können in </a:t>
            </a:r>
            <a:r>
              <a:rPr lang="de-DE" dirty="0"/>
              <a:t>Hinblick </a:t>
            </a:r>
            <a:r>
              <a:rPr lang="de-DE" dirty="0" smtClean="0"/>
              <a:t>auf Preise </a:t>
            </a:r>
            <a:r>
              <a:rPr lang="de-DE" dirty="0"/>
              <a:t>und Garagenraumzuteilung bessere Entscheidungen </a:t>
            </a:r>
            <a:r>
              <a:rPr lang="de-DE" dirty="0" smtClean="0"/>
              <a:t>treffen</a:t>
            </a:r>
            <a:endParaRPr lang="de-DE" altLang="de-DE" dirty="0" smtClean="0"/>
          </a:p>
        </p:txBody>
      </p:sp>
      <p:sp>
        <p:nvSpPr>
          <p:cNvPr id="9" name="Subtitle 8"/>
          <p:cNvSpPr>
            <a:spLocks noGrp="1"/>
          </p:cNvSpPr>
          <p:nvPr>
            <p:ph type="subTitle" idx="13"/>
          </p:nvPr>
        </p:nvSpPr>
        <p:spPr>
          <a:xfrm>
            <a:off x="360363" y="1172918"/>
            <a:ext cx="8234362" cy="307777"/>
          </a:xfrm>
        </p:spPr>
        <p:txBody>
          <a:bodyPr/>
          <a:lstStyle/>
          <a:p>
            <a:r>
              <a:rPr lang="de-DE" dirty="0"/>
              <a:t>EUS für </a:t>
            </a:r>
            <a:r>
              <a:rPr lang="de-DE" dirty="0" smtClean="0"/>
              <a:t>Nutzung </a:t>
            </a:r>
            <a:r>
              <a:rPr lang="de-DE" dirty="0"/>
              <a:t>von Anlagevermögen</a:t>
            </a:r>
          </a:p>
        </p:txBody>
      </p:sp>
    </p:spTree>
    <p:extLst>
      <p:ext uri="{BB962C8B-B14F-4D97-AF65-F5344CB8AC3E}">
        <p14:creationId xmlns:p14="http://schemas.microsoft.com/office/powerpoint/2010/main" val="543345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4"/>
          <p:cNvSpPr>
            <a:spLocks noGrp="1"/>
          </p:cNvSpPr>
          <p:nvPr>
            <p:ph type="title"/>
          </p:nvPr>
        </p:nvSpPr>
        <p:spPr/>
        <p:txBody>
          <a:bodyPr/>
          <a:lstStyle/>
          <a:p>
            <a:r>
              <a:rPr lang="de-DE" dirty="0" smtClean="0"/>
              <a:t>Cincinnati Zoo</a:t>
            </a:r>
            <a:endParaRPr lang="de-DE" altLang="de-DE" dirty="0" smtClean="0"/>
          </a:p>
        </p:txBody>
      </p:sp>
      <p:sp>
        <p:nvSpPr>
          <p:cNvPr id="78851" name="Inhaltsplatzhalter 5"/>
          <p:cNvSpPr>
            <a:spLocks noGrp="1"/>
          </p:cNvSpPr>
          <p:nvPr>
            <p:ph sz="quarter" idx="12"/>
          </p:nvPr>
        </p:nvSpPr>
        <p:spPr/>
        <p:txBody>
          <a:bodyPr>
            <a:normAutofit/>
          </a:bodyPr>
          <a:lstStyle/>
          <a:p>
            <a:r>
              <a:rPr lang="de-DE" sz="2000" dirty="0" smtClean="0"/>
              <a:t>das </a:t>
            </a:r>
            <a:r>
              <a:rPr lang="de-DE" sz="2000" dirty="0" smtClean="0"/>
              <a:t>Management des Zoos hat festgestellt, dass es außer den Zahlen zu den Besucherströmen pro Tag und den Gesamteinnahmen nur wenig über das Tagesgeschehen im Zoo wusste</a:t>
            </a:r>
          </a:p>
          <a:p>
            <a:r>
              <a:rPr lang="de-DE" sz="2000" dirty="0" smtClean="0"/>
              <a:t>der </a:t>
            </a:r>
            <a:r>
              <a:rPr lang="de-DE" sz="2000" dirty="0" smtClean="0"/>
              <a:t>Zoo ersetzte seine vier veralteten POS-Systeme durch eine einzige Plattform und beauftragte anschließend IBM und </a:t>
            </a:r>
            <a:r>
              <a:rPr lang="de-DE" sz="2000" dirty="0" err="1" smtClean="0"/>
              <a:t>BrightStar</a:t>
            </a:r>
            <a:r>
              <a:rPr lang="de-DE" sz="2000" dirty="0" smtClean="0"/>
              <a:t> Partners, ein zentrales Data Warehouse einzurichten und IBM </a:t>
            </a:r>
            <a:r>
              <a:rPr lang="de-DE" sz="2000" dirty="0" err="1" smtClean="0"/>
              <a:t>Cognos</a:t>
            </a:r>
            <a:r>
              <a:rPr lang="de-DE" sz="2000" dirty="0" smtClean="0"/>
              <a:t> Business Intelligence zu implementieren</a:t>
            </a:r>
          </a:p>
          <a:p>
            <a:r>
              <a:rPr lang="de-DE" sz="2000" dirty="0" smtClean="0"/>
              <a:t>Ziel dieser Maßnahmen war die Bereitstellung von Echtzeitanalysen und -berichten</a:t>
            </a:r>
            <a:endParaRPr lang="de-DE" altLang="de-DE" sz="2000" dirty="0" smtClean="0"/>
          </a:p>
        </p:txBody>
      </p:sp>
      <p:sp>
        <p:nvSpPr>
          <p:cNvPr id="9" name="Subtitle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7881207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4"/>
          <p:cNvSpPr>
            <a:spLocks noGrp="1"/>
          </p:cNvSpPr>
          <p:nvPr>
            <p:ph type="title"/>
          </p:nvPr>
        </p:nvSpPr>
        <p:spPr/>
        <p:txBody>
          <a:bodyPr/>
          <a:lstStyle/>
          <a:p>
            <a:r>
              <a:rPr lang="de-DE" dirty="0" smtClean="0"/>
              <a:t>Cincinnati Zoo</a:t>
            </a:r>
            <a:endParaRPr lang="de-DE" altLang="de-DE" dirty="0" smtClean="0"/>
          </a:p>
        </p:txBody>
      </p:sp>
      <p:sp>
        <p:nvSpPr>
          <p:cNvPr id="78851" name="Inhaltsplatzhalter 5"/>
          <p:cNvSpPr>
            <a:spLocks noGrp="1"/>
          </p:cNvSpPr>
          <p:nvPr>
            <p:ph sz="quarter" idx="12"/>
          </p:nvPr>
        </p:nvSpPr>
        <p:spPr/>
        <p:txBody>
          <a:bodyPr>
            <a:normAutofit/>
          </a:bodyPr>
          <a:lstStyle/>
          <a:p>
            <a:r>
              <a:rPr lang="de-DE" dirty="0" smtClean="0"/>
              <a:t>auf </a:t>
            </a:r>
            <a:r>
              <a:rPr lang="de-DE" dirty="0" smtClean="0"/>
              <a:t>der Basis der gesammelten Informationen lassen sich die Besucher bestimmten Segmenten zuordnen, für die individuelle Marketing- und Werbemaßnahmen entwickelt und durchgeführt werden</a:t>
            </a:r>
          </a:p>
          <a:p>
            <a:r>
              <a:rPr lang="de-DE" dirty="0" smtClean="0"/>
              <a:t>Dank des neuen Systems hat der Zoo eine bessere Handlungs- und Entscheidungsgrundlage, was sich in Umsatzsteigerungen widerspiegelt</a:t>
            </a:r>
            <a:endParaRPr lang="de-DE" altLang="de-DE" dirty="0" smtClean="0"/>
          </a:p>
        </p:txBody>
      </p:sp>
      <p:sp>
        <p:nvSpPr>
          <p:cNvPr id="9" name="Subtitle 8"/>
          <p:cNvSpPr>
            <a:spLocks noGrp="1"/>
          </p:cNvSpPr>
          <p:nvPr>
            <p:ph type="subTitle" idx="13"/>
          </p:nvPr>
        </p:nvSpPr>
        <p:spPr/>
        <p:txBody>
          <a:bodyPr/>
          <a:lstStyle/>
          <a:p>
            <a:r>
              <a:rPr lang="de-DE" smtClean="0"/>
              <a:t>Fallstudie</a:t>
            </a:r>
            <a:endParaRPr lang="de-DE" dirty="0"/>
          </a:p>
        </p:txBody>
      </p:sp>
    </p:spTree>
    <p:extLst>
      <p:ext uri="{BB962C8B-B14F-4D97-AF65-F5344CB8AC3E}">
        <p14:creationId xmlns:p14="http://schemas.microsoft.com/office/powerpoint/2010/main" val="170398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4"/>
          <p:cNvSpPr>
            <a:spLocks noGrp="1"/>
          </p:cNvSpPr>
          <p:nvPr>
            <p:ph type="title"/>
          </p:nvPr>
        </p:nvSpPr>
        <p:spPr/>
        <p:txBody>
          <a:bodyPr/>
          <a:lstStyle/>
          <a:p>
            <a:r>
              <a:rPr lang="de-DE" dirty="0" err="1" smtClean="0"/>
              <a:t>Moneyball</a:t>
            </a:r>
            <a:r>
              <a:rPr lang="de-DE" dirty="0" smtClean="0"/>
              <a:t> – Datengetriebener Baseball</a:t>
            </a:r>
            <a:endParaRPr lang="de-DE" altLang="de-DE" dirty="0" smtClean="0"/>
          </a:p>
        </p:txBody>
      </p:sp>
      <p:sp>
        <p:nvSpPr>
          <p:cNvPr id="25603" name="Inhaltsplatzhalter 5"/>
          <p:cNvSpPr>
            <a:spLocks noGrp="1"/>
          </p:cNvSpPr>
          <p:nvPr>
            <p:ph sz="quarter" idx="12"/>
          </p:nvPr>
        </p:nvSpPr>
        <p:spPr/>
        <p:txBody>
          <a:bodyPr/>
          <a:lstStyle/>
          <a:p>
            <a:r>
              <a:rPr lang="de-DE" sz="2000" dirty="0" smtClean="0"/>
              <a:t>Baseball Teammanager Billy </a:t>
            </a:r>
            <a:r>
              <a:rPr lang="de-DE" sz="2000" dirty="0" err="1" smtClean="0"/>
              <a:t>Beane</a:t>
            </a:r>
            <a:r>
              <a:rPr lang="de-DE" sz="2000" dirty="0" smtClean="0"/>
              <a:t> stellt 2002 den Außenseiter Oakland </a:t>
            </a:r>
            <a:r>
              <a:rPr lang="de-DE" sz="2000" dirty="0" err="1" smtClean="0"/>
              <a:t>Athletics</a:t>
            </a:r>
            <a:r>
              <a:rPr lang="de-DE" sz="2000" dirty="0" smtClean="0"/>
              <a:t> in der Major League Baseball (MLB) neu auf</a:t>
            </a:r>
          </a:p>
          <a:p>
            <a:r>
              <a:rPr lang="de-DE" sz="2000" dirty="0"/>
              <a:t>m</a:t>
            </a:r>
            <a:r>
              <a:rPr lang="de-DE" sz="2000" dirty="0" smtClean="0"/>
              <a:t>it </a:t>
            </a:r>
            <a:r>
              <a:rPr lang="de-DE" sz="2000" dirty="0" smtClean="0"/>
              <a:t>einem der kleinsten Budgets gewann er 103 Spiele</a:t>
            </a:r>
          </a:p>
          <a:p>
            <a:r>
              <a:rPr lang="de-DE" sz="2000" dirty="0" err="1" smtClean="0"/>
              <a:t>Beane</a:t>
            </a:r>
            <a:r>
              <a:rPr lang="de-DE" sz="2000" dirty="0" smtClean="0"/>
              <a:t> </a:t>
            </a:r>
            <a:r>
              <a:rPr lang="de-DE" sz="2000" dirty="0" smtClean="0"/>
              <a:t>und </a:t>
            </a:r>
            <a:r>
              <a:rPr lang="de-DE" sz="2000" dirty="0" err="1" smtClean="0"/>
              <a:t>Moneyball</a:t>
            </a:r>
            <a:r>
              <a:rPr lang="de-DE" sz="2000" dirty="0" smtClean="0"/>
              <a:t>:</a:t>
            </a:r>
          </a:p>
          <a:p>
            <a:pPr lvl="1"/>
            <a:r>
              <a:rPr lang="de-DE" sz="1800" dirty="0" smtClean="0"/>
              <a:t>Die reichsten Teams konnten sich die besten Spieler leisten.</a:t>
            </a:r>
          </a:p>
          <a:p>
            <a:pPr lvl="1"/>
            <a:r>
              <a:rPr lang="de-DE" sz="1800" dirty="0" smtClean="0"/>
              <a:t>Ärmere Teams mussten sich mit den Spielern zufrieden geben, die die „besseren“ Teams übrig ließen, und standen damit fast automatisch als Verlierer fest</a:t>
            </a:r>
          </a:p>
          <a:p>
            <a:r>
              <a:rPr lang="de-DE" sz="2000" dirty="0" smtClean="0"/>
              <a:t>Was war das Erfolgsrezept von </a:t>
            </a:r>
            <a:r>
              <a:rPr lang="de-DE" sz="2000" dirty="0" err="1" smtClean="0"/>
              <a:t>Beane</a:t>
            </a:r>
            <a:r>
              <a:rPr lang="de-DE" sz="2000" dirty="0" smtClean="0"/>
              <a:t>?</a:t>
            </a:r>
            <a:endParaRPr lang="de-DE" altLang="de-DE" sz="2000" dirty="0" smtClean="0"/>
          </a:p>
        </p:txBody>
      </p:sp>
      <p:sp>
        <p:nvSpPr>
          <p:cNvPr id="9" name="Subtitle 8"/>
          <p:cNvSpPr>
            <a:spLocks noGrp="1"/>
          </p:cNvSpPr>
          <p:nvPr>
            <p:ph type="subTitle" idx="13"/>
          </p:nvPr>
        </p:nvSpPr>
        <p:spPr/>
        <p:txBody>
          <a:bodyPr/>
          <a:lstStyle/>
          <a:p>
            <a:r>
              <a:rPr lang="de-DE" dirty="0" smtClean="0"/>
              <a:t>Einführende Fallstudie</a:t>
            </a:r>
            <a:endParaRPr lang="de-DE" dirty="0"/>
          </a:p>
        </p:txBody>
      </p:sp>
    </p:spTree>
    <p:extLst>
      <p:ext uri="{BB962C8B-B14F-4D97-AF65-F5344CB8AC3E}">
        <p14:creationId xmlns:p14="http://schemas.microsoft.com/office/powerpoint/2010/main" val="25140843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4"/>
          <p:cNvSpPr>
            <a:spLocks noGrp="1"/>
          </p:cNvSpPr>
          <p:nvPr>
            <p:ph type="title"/>
          </p:nvPr>
        </p:nvSpPr>
        <p:spPr/>
        <p:txBody>
          <a:bodyPr/>
          <a:lstStyle/>
          <a:p>
            <a:r>
              <a:rPr lang="de-DE" dirty="0" smtClean="0"/>
              <a:t>Cincinnati Zoo</a:t>
            </a:r>
            <a:endParaRPr lang="de-DE" altLang="de-DE" dirty="0" smtClean="0"/>
          </a:p>
        </p:txBody>
      </p:sp>
      <p:sp>
        <p:nvSpPr>
          <p:cNvPr id="78851" name="Inhaltsplatzhalter 5"/>
          <p:cNvSpPr>
            <a:spLocks noGrp="1"/>
          </p:cNvSpPr>
          <p:nvPr>
            <p:ph sz="quarter" idx="12"/>
          </p:nvPr>
        </p:nvSpPr>
        <p:spPr/>
        <p:txBody>
          <a:bodyPr>
            <a:normAutofit/>
          </a:bodyPr>
          <a:lstStyle/>
          <a:p>
            <a:r>
              <a:rPr lang="de-DE" sz="2000" dirty="0" smtClean="0"/>
              <a:t>Welche Management-, Organisations- und Technikfaktoren waren dafür verantwortlich, dass der Cincinnati Zoo Chancen verpasste, seinen Umsatz zu steigern?</a:t>
            </a:r>
          </a:p>
          <a:p>
            <a:r>
              <a:rPr lang="de-DE" sz="2000" dirty="0" smtClean="0"/>
              <a:t>Warum war es für die Informationssystem-Lösung so wichtig, die alten POS-Systeme zu ersetzen und ein Data Warehouse zu implementieren?</a:t>
            </a:r>
          </a:p>
          <a:p>
            <a:r>
              <a:rPr lang="de-DE" sz="2000" dirty="0" smtClean="0"/>
              <a:t>Wie profitierte der Cincinnati Zoo von Business </a:t>
            </a:r>
            <a:r>
              <a:rPr lang="de-DE" sz="2000" dirty="0" err="1" smtClean="0"/>
              <a:t>Intelligence</a:t>
            </a:r>
            <a:r>
              <a:rPr lang="de-DE" sz="2000" dirty="0" smtClean="0"/>
              <a:t>? Inwiefern verbesserte BI das operative Geschäft und die Entscheidungsfindung? Welche Rolle spielte dabei die prädiktive Analyse?</a:t>
            </a:r>
          </a:p>
          <a:p>
            <a:r>
              <a:rPr lang="de-DE" sz="2000" dirty="0" smtClean="0"/>
              <a:t>Besuchen Sie die IBM-</a:t>
            </a:r>
            <a:r>
              <a:rPr lang="de-DE" sz="2000" dirty="0" err="1" smtClean="0"/>
              <a:t>Cognos</a:t>
            </a:r>
            <a:r>
              <a:rPr lang="de-DE" sz="2000" dirty="0" smtClean="0"/>
              <a:t>-Website und beschreiben Sie die Business-</a:t>
            </a:r>
            <a:r>
              <a:rPr lang="de-DE" sz="2000" dirty="0" err="1" smtClean="0"/>
              <a:t>Intelligence</a:t>
            </a:r>
            <a:r>
              <a:rPr lang="de-DE" sz="2000" dirty="0" smtClean="0"/>
              <a:t>-Tools, die für den Cincinnati Zoo am nützlichsten wären</a:t>
            </a:r>
            <a:endParaRPr lang="de-DE" altLang="de-DE" sz="2000" dirty="0" smtClean="0"/>
          </a:p>
        </p:txBody>
      </p:sp>
      <p:sp>
        <p:nvSpPr>
          <p:cNvPr id="9" name="Subtitle 8"/>
          <p:cNvSpPr>
            <a:spLocks noGrp="1"/>
          </p:cNvSpPr>
          <p:nvPr>
            <p:ph type="subTitle" idx="13"/>
          </p:nvPr>
        </p:nvSpPr>
        <p:spPr>
          <a:xfrm>
            <a:off x="360363" y="1172918"/>
            <a:ext cx="8234362" cy="677108"/>
          </a:xfrm>
        </p:spPr>
        <p:txBody>
          <a:bodyPr/>
          <a:lstStyle/>
          <a:p>
            <a:r>
              <a:rPr lang="de-DE" altLang="de-DE" dirty="0"/>
              <a:t>Fragen zur Fallstudie</a:t>
            </a:r>
          </a:p>
          <a:p>
            <a:endParaRPr lang="de-DE" dirty="0"/>
          </a:p>
        </p:txBody>
      </p:sp>
    </p:spTree>
    <p:extLst>
      <p:ext uri="{BB962C8B-B14F-4D97-AF65-F5344CB8AC3E}">
        <p14:creationId xmlns:p14="http://schemas.microsoft.com/office/powerpoint/2010/main" val="42423227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4"/>
          <p:cNvSpPr>
            <a:spLocks noGrp="1"/>
          </p:cNvSpPr>
          <p:nvPr>
            <p:ph type="title"/>
          </p:nvPr>
        </p:nvSpPr>
        <p:spPr/>
        <p:txBody>
          <a:bodyPr/>
          <a:lstStyle/>
          <a:p>
            <a:r>
              <a:rPr lang="de-DE" altLang="de-DE" dirty="0"/>
              <a:t>Beispiele für Anwendungen</a:t>
            </a:r>
            <a:endParaRPr lang="de-DE" altLang="de-DE" dirty="0" smtClean="0"/>
          </a:p>
        </p:txBody>
      </p:sp>
      <p:sp>
        <p:nvSpPr>
          <p:cNvPr id="12" name="Subtitle 11"/>
          <p:cNvSpPr>
            <a:spLocks noGrp="1"/>
          </p:cNvSpPr>
          <p:nvPr>
            <p:ph type="subTitle" idx="13"/>
          </p:nvPr>
        </p:nvSpPr>
        <p:spPr>
          <a:xfrm>
            <a:off x="360363" y="1172918"/>
            <a:ext cx="8234362" cy="307777"/>
          </a:xfrm>
        </p:spPr>
        <p:txBody>
          <a:bodyPr/>
          <a:lstStyle/>
          <a:p>
            <a:r>
              <a:rPr lang="de-DE" dirty="0"/>
              <a:t>EUS für das </a:t>
            </a:r>
            <a:r>
              <a:rPr lang="de-DE" dirty="0" smtClean="0"/>
              <a:t>Customer </a:t>
            </a:r>
            <a:r>
              <a:rPr lang="de-DE" dirty="0" err="1" smtClean="0"/>
              <a:t>Relationship</a:t>
            </a:r>
            <a:r>
              <a:rPr lang="de-DE" dirty="0" smtClean="0"/>
              <a:t> </a:t>
            </a:r>
            <a:r>
              <a:rPr lang="de-DE" dirty="0"/>
              <a:t>Management</a:t>
            </a:r>
          </a:p>
        </p:txBody>
      </p:sp>
      <p:pic>
        <p:nvPicPr>
          <p:cNvPr id="13" name="Picture 12"/>
          <p:cNvPicPr>
            <a:picLocks noChangeAspect="1"/>
          </p:cNvPicPr>
          <p:nvPr/>
        </p:nvPicPr>
        <p:blipFill>
          <a:blip r:embed="rId2"/>
          <a:stretch>
            <a:fillRect/>
          </a:stretch>
        </p:blipFill>
        <p:spPr>
          <a:xfrm>
            <a:off x="825844" y="1533525"/>
            <a:ext cx="7105650" cy="4000500"/>
          </a:xfrm>
          <a:prstGeom prst="rect">
            <a:avLst/>
          </a:prstGeom>
        </p:spPr>
      </p:pic>
      <p:sp>
        <p:nvSpPr>
          <p:cNvPr id="15" name="Textfeld 4"/>
          <p:cNvSpPr txBox="1">
            <a:spLocks noGrp="1"/>
          </p:cNvSpPr>
          <p:nvPr>
            <p:ph sz="quarter" idx="12"/>
          </p:nvPr>
        </p:nvSpPr>
        <p:spPr>
          <a:xfrm>
            <a:off x="395288" y="5288095"/>
            <a:ext cx="7966763" cy="1092607"/>
          </a:xfrm>
          <a:prstGeom prst="rect">
            <a:avLst/>
          </a:prstGeom>
          <a:noFill/>
        </p:spPr>
        <p:txBody>
          <a:bodyPr wrap="square" rtlCol="0">
            <a:spAutoFit/>
          </a:bodyPr>
          <a:lstStyle/>
          <a:p>
            <a:pPr marL="0" indent="0">
              <a:buNone/>
            </a:pPr>
            <a:r>
              <a:rPr lang="de-DE" sz="1000" b="1" dirty="0"/>
              <a:t>Abbildung 12.7: </a:t>
            </a:r>
            <a:r>
              <a:rPr lang="de-DE" sz="1000" b="1" dirty="0" err="1"/>
              <a:t>EUS</a:t>
            </a:r>
            <a:r>
              <a:rPr lang="de-DE" sz="1000" b="1" dirty="0"/>
              <a:t> zur Kundenanalyse und -segmentierung</a:t>
            </a:r>
          </a:p>
          <a:p>
            <a:pPr marL="0" indent="0">
              <a:buNone/>
            </a:pPr>
            <a:r>
              <a:rPr lang="de-DE" sz="1000" dirty="0"/>
              <a:t>Dieses </a:t>
            </a:r>
            <a:r>
              <a:rPr lang="de-DE" sz="1000" dirty="0" err="1"/>
              <a:t>EUS</a:t>
            </a:r>
            <a:r>
              <a:rPr lang="de-DE" sz="1000" dirty="0"/>
              <a:t> erlaubt es Unternehmen, ihre Kundenbasis mit hoher Genauigkeit in Segmente zu unterteilen. Diese Segmente können für eine </a:t>
            </a:r>
            <a:r>
              <a:rPr lang="de-DE" sz="1000" dirty="0" smtClean="0"/>
              <a:t>zielgenauere Marketingkampagne </a:t>
            </a:r>
            <a:r>
              <a:rPr lang="de-DE" sz="1000" dirty="0"/>
              <a:t>eingesetzt werden. Basierend auf den Ergebnissen des Data-Mining kann ein Unternehmen spezielle </a:t>
            </a:r>
            <a:r>
              <a:rPr lang="de-DE" sz="1000" dirty="0" smtClean="0"/>
              <a:t>Marketingstrategien für </a:t>
            </a:r>
            <a:r>
              <a:rPr lang="de-DE" sz="1000" dirty="0"/>
              <a:t>jedes Kundensegment entwickeln. Beispielsweise könnte man sich an Stammkunden wenden, die in der Nähe eines Ladens </a:t>
            </a:r>
            <a:r>
              <a:rPr lang="de-DE" sz="1000" dirty="0" smtClean="0"/>
              <a:t>wohnen, indem </a:t>
            </a:r>
            <a:r>
              <a:rPr lang="de-DE" sz="1000" dirty="0"/>
              <a:t>man ihnen Rabattgutscheine für interessante Produkte schickt oder Prämien für Stammkunden anbietet.</a:t>
            </a:r>
            <a:endParaRPr lang="de-DE" sz="1000" b="1" dirty="0"/>
          </a:p>
        </p:txBody>
      </p:sp>
    </p:spTree>
    <p:extLst>
      <p:ext uri="{BB962C8B-B14F-4D97-AF65-F5344CB8AC3E}">
        <p14:creationId xmlns:p14="http://schemas.microsoft.com/office/powerpoint/2010/main" val="30630265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de-DE" altLang="de-DE" dirty="0"/>
              <a:t>Beispiele für Anwendungen</a:t>
            </a:r>
            <a:endParaRPr lang="de-DE" altLang="de-DE" dirty="0" smtClean="0"/>
          </a:p>
        </p:txBody>
      </p:sp>
      <p:sp>
        <p:nvSpPr>
          <p:cNvPr id="80899" name="Inhaltsplatzhalter 2"/>
          <p:cNvSpPr>
            <a:spLocks noGrp="1"/>
          </p:cNvSpPr>
          <p:nvPr>
            <p:ph sz="quarter" idx="12"/>
          </p:nvPr>
        </p:nvSpPr>
        <p:spPr/>
        <p:txBody>
          <a:bodyPr/>
          <a:lstStyle/>
          <a:p>
            <a:r>
              <a:rPr lang="de-DE" altLang="de-DE" dirty="0" smtClean="0"/>
              <a:t>Technik, die den Benutzern hilft, Muster und Beziehungen in großen Datenmengen zu erkennen, indem die Daten in grafischer Form präsentiert werden.</a:t>
            </a:r>
          </a:p>
        </p:txBody>
      </p:sp>
      <p:sp>
        <p:nvSpPr>
          <p:cNvPr id="9" name="Subtitle 8"/>
          <p:cNvSpPr>
            <a:spLocks noGrp="1"/>
          </p:cNvSpPr>
          <p:nvPr>
            <p:ph type="subTitle" idx="13"/>
          </p:nvPr>
        </p:nvSpPr>
        <p:spPr>
          <a:xfrm>
            <a:off x="360363" y="1172918"/>
            <a:ext cx="8234362" cy="307777"/>
          </a:xfrm>
        </p:spPr>
        <p:txBody>
          <a:bodyPr/>
          <a:lstStyle/>
          <a:p>
            <a:r>
              <a:rPr lang="de-DE" dirty="0" smtClean="0"/>
              <a:t>Datenvisualisierung</a:t>
            </a:r>
            <a:endParaRPr lang="de-DE" dirty="0"/>
          </a:p>
        </p:txBody>
      </p:sp>
    </p:spTree>
    <p:extLst>
      <p:ext uri="{BB962C8B-B14F-4D97-AF65-F5344CB8AC3E}">
        <p14:creationId xmlns:p14="http://schemas.microsoft.com/office/powerpoint/2010/main" val="16096559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de-DE" altLang="de-DE" dirty="0"/>
              <a:t>Beispiele für Anwendungen</a:t>
            </a:r>
            <a:endParaRPr lang="de-DE" altLang="de-DE" dirty="0" smtClean="0"/>
          </a:p>
        </p:txBody>
      </p:sp>
      <p:sp>
        <p:nvSpPr>
          <p:cNvPr id="81923" name="Inhaltsplatzhalter 2"/>
          <p:cNvSpPr>
            <a:spLocks noGrp="1"/>
          </p:cNvSpPr>
          <p:nvPr>
            <p:ph sz="quarter" idx="12"/>
          </p:nvPr>
        </p:nvSpPr>
        <p:spPr/>
        <p:txBody>
          <a:bodyPr/>
          <a:lstStyle/>
          <a:p>
            <a:r>
              <a:rPr lang="de-DE" altLang="de-DE" smtClean="0"/>
              <a:t>Anwendungs-/ Informationssystem, das Daten unter Verwendung digitalisierter (Land-)Karten analysieren und anzeigen kann, um Planung und Entscheidungsfindung zu verbessern. Kann Bestandteil eines EUS sein.</a:t>
            </a:r>
          </a:p>
        </p:txBody>
      </p:sp>
      <p:sp>
        <p:nvSpPr>
          <p:cNvPr id="9" name="Subtitle 8"/>
          <p:cNvSpPr>
            <a:spLocks noGrp="1"/>
          </p:cNvSpPr>
          <p:nvPr>
            <p:ph type="subTitle" idx="13"/>
          </p:nvPr>
        </p:nvSpPr>
        <p:spPr/>
        <p:txBody>
          <a:bodyPr/>
          <a:lstStyle/>
          <a:p>
            <a:r>
              <a:rPr lang="de-DE" altLang="de-DE" dirty="0"/>
              <a:t>Geografisches Informationssystem (GIS)</a:t>
            </a:r>
            <a:endParaRPr lang="de-DE" dirty="0"/>
          </a:p>
        </p:txBody>
      </p:sp>
    </p:spTree>
    <p:extLst>
      <p:ext uri="{BB962C8B-B14F-4D97-AF65-F5344CB8AC3E}">
        <p14:creationId xmlns:p14="http://schemas.microsoft.com/office/powerpoint/2010/main" val="17620276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el 3"/>
          <p:cNvSpPr>
            <a:spLocks noGrp="1"/>
          </p:cNvSpPr>
          <p:nvPr>
            <p:ph type="title"/>
          </p:nvPr>
        </p:nvSpPr>
        <p:spPr/>
        <p:txBody>
          <a:bodyPr/>
          <a:lstStyle/>
          <a:p>
            <a:r>
              <a:rPr lang="de-DE" altLang="de-DE" dirty="0"/>
              <a:t>Beispiele für Anwendungen</a:t>
            </a:r>
            <a:endParaRPr lang="de-DE" altLang="de-DE" dirty="0" smtClean="0"/>
          </a:p>
        </p:txBody>
      </p:sp>
      <p:sp>
        <p:nvSpPr>
          <p:cNvPr id="88067" name="Inhaltsplatzhalter 4"/>
          <p:cNvSpPr>
            <a:spLocks noGrp="1"/>
          </p:cNvSpPr>
          <p:nvPr>
            <p:ph sz="quarter" idx="12"/>
          </p:nvPr>
        </p:nvSpPr>
        <p:spPr/>
        <p:txBody>
          <a:bodyPr/>
          <a:lstStyle/>
          <a:p>
            <a:endParaRPr lang="de-DE" altLang="de-DE" dirty="0" smtClean="0"/>
          </a:p>
          <a:p>
            <a:r>
              <a:rPr lang="de-DE" altLang="de-DE" dirty="0" smtClean="0"/>
              <a:t>Ein interaktives, auf einem Computer basierendes System, das die Lösung unstrukturierter Probleme durch mehrere Entscheidungsträger unterstützt, die als Gruppe zusammenarbeiten.</a:t>
            </a:r>
          </a:p>
        </p:txBody>
      </p:sp>
      <p:sp>
        <p:nvSpPr>
          <p:cNvPr id="9" name="Subtitle 8"/>
          <p:cNvSpPr>
            <a:spLocks noGrp="1"/>
          </p:cNvSpPr>
          <p:nvPr>
            <p:ph type="subTitle" idx="13"/>
          </p:nvPr>
        </p:nvSpPr>
        <p:spPr>
          <a:xfrm>
            <a:off x="360363" y="1172918"/>
            <a:ext cx="8234362" cy="307777"/>
          </a:xfrm>
        </p:spPr>
        <p:txBody>
          <a:bodyPr/>
          <a:lstStyle/>
          <a:p>
            <a:r>
              <a:rPr lang="de-DE" altLang="de-DE" dirty="0"/>
              <a:t>Gruppen-Entscheidungsunterstützungssystem </a:t>
            </a:r>
            <a:r>
              <a:rPr lang="de-DE" altLang="de-DE" dirty="0" smtClean="0"/>
              <a:t>(</a:t>
            </a:r>
            <a:r>
              <a:rPr lang="de-DE" altLang="de-DE" dirty="0"/>
              <a:t>G</a:t>
            </a:r>
            <a:r>
              <a:rPr lang="de-DE" altLang="de-DE" dirty="0" smtClean="0"/>
              <a:t>-EUS</a:t>
            </a:r>
            <a:r>
              <a:rPr lang="de-DE" altLang="de-DE" dirty="0"/>
              <a:t>)</a:t>
            </a:r>
            <a:endParaRPr lang="de-DE" dirty="0"/>
          </a:p>
        </p:txBody>
      </p:sp>
    </p:spTree>
    <p:extLst>
      <p:ext uri="{BB962C8B-B14F-4D97-AF65-F5344CB8AC3E}">
        <p14:creationId xmlns:p14="http://schemas.microsoft.com/office/powerpoint/2010/main" val="28628704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normAutofit lnSpcReduction="10000"/>
          </a:bodyPr>
          <a:lstStyle/>
          <a:p>
            <a:r>
              <a:rPr lang="de-DE" altLang="de-DE" dirty="0" smtClean="0"/>
              <a:t>Entscheidungsträger und Entscheidungsprozesse in Unternehmen</a:t>
            </a:r>
          </a:p>
          <a:p>
            <a:r>
              <a:rPr lang="de-DE" altLang="de-DE" b="1" dirty="0" smtClean="0"/>
              <a:t>Entscheidungsunterstützungssysteme (</a:t>
            </a:r>
            <a:r>
              <a:rPr lang="de-DE" altLang="de-DE" b="1" dirty="0" err="1" smtClean="0"/>
              <a:t>EUS</a:t>
            </a:r>
            <a:r>
              <a:rPr lang="de-DE" altLang="de-DE" b="1" dirty="0" smtClean="0"/>
              <a:t>)</a:t>
            </a:r>
          </a:p>
          <a:p>
            <a:pPr lvl="1"/>
            <a:r>
              <a:rPr lang="de-DE" altLang="de-DE" dirty="0" smtClean="0"/>
              <a:t>Entscheidungsunterstützung für das mittlere und operative Management</a:t>
            </a:r>
          </a:p>
          <a:p>
            <a:pPr lvl="1"/>
            <a:r>
              <a:rPr lang="de-DE" altLang="de-DE" dirty="0" smtClean="0"/>
              <a:t>Komponenten eines </a:t>
            </a:r>
            <a:r>
              <a:rPr lang="de-DE" altLang="de-DE" dirty="0" err="1" smtClean="0"/>
              <a:t>EUS</a:t>
            </a:r>
            <a:endParaRPr lang="de-DE" altLang="de-DE" dirty="0" smtClean="0"/>
          </a:p>
          <a:p>
            <a:pPr lvl="1"/>
            <a:r>
              <a:rPr lang="de-DE" altLang="de-DE" dirty="0" smtClean="0"/>
              <a:t>Beispiele für Anwendungen</a:t>
            </a:r>
          </a:p>
          <a:p>
            <a:pPr lvl="1"/>
            <a:r>
              <a:rPr lang="de-DE" altLang="de-DE" b="1" dirty="0" smtClean="0"/>
              <a:t>Führungsunterstützungssysteme</a:t>
            </a:r>
          </a:p>
          <a:p>
            <a:r>
              <a:rPr lang="de-DE" altLang="de-DE" dirty="0" smtClean="0"/>
              <a:t>Business </a:t>
            </a:r>
            <a:r>
              <a:rPr lang="de-DE" altLang="de-DE" dirty="0" err="1" smtClean="0"/>
              <a:t>Intelligence</a:t>
            </a:r>
            <a:r>
              <a:rPr lang="de-DE" altLang="de-DE" dirty="0" smtClean="0"/>
              <a:t> &amp; Analytics zur Entscheidungsunterstützung</a:t>
            </a:r>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24245098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p:cNvSpPr>
            <a:spLocks noGrp="1"/>
          </p:cNvSpPr>
          <p:nvPr>
            <p:ph type="title"/>
          </p:nvPr>
        </p:nvSpPr>
        <p:spPr/>
        <p:txBody>
          <a:bodyPr/>
          <a:lstStyle/>
          <a:p>
            <a:r>
              <a:rPr lang="de-DE" altLang="de-DE" dirty="0" smtClean="0"/>
              <a:t>Führungsunterstützungssysteme (FUS)</a:t>
            </a:r>
          </a:p>
        </p:txBody>
      </p:sp>
      <p:sp>
        <p:nvSpPr>
          <p:cNvPr id="95235" name="Inhaltsplatzhalter 4"/>
          <p:cNvSpPr>
            <a:spLocks noGrp="1"/>
          </p:cNvSpPr>
          <p:nvPr>
            <p:ph sz="quarter" idx="12"/>
          </p:nvPr>
        </p:nvSpPr>
        <p:spPr/>
        <p:txBody>
          <a:bodyPr/>
          <a:lstStyle/>
          <a:p>
            <a:r>
              <a:rPr lang="de-DE" dirty="0" smtClean="0"/>
              <a:t>helfen </a:t>
            </a:r>
            <a:r>
              <a:rPr lang="de-DE" dirty="0" smtClean="0"/>
              <a:t>den Managern bei unstrukturierten Problemen</a:t>
            </a:r>
          </a:p>
          <a:p>
            <a:r>
              <a:rPr lang="de-DE" dirty="0" smtClean="0"/>
              <a:t>konzentrieren </a:t>
            </a:r>
            <a:r>
              <a:rPr lang="de-DE" dirty="0" smtClean="0"/>
              <a:t>sich auf den Informationsbedarf des höheren Managements</a:t>
            </a:r>
            <a:endParaRPr lang="de-DE" altLang="de-DE" dirty="0" smtClean="0"/>
          </a:p>
          <a:p>
            <a:r>
              <a:rPr lang="de-DE" altLang="de-DE" dirty="0" smtClean="0"/>
              <a:t>greifen </a:t>
            </a:r>
            <a:r>
              <a:rPr lang="de-DE" altLang="de-DE" dirty="0" smtClean="0"/>
              <a:t>auf Unternehmensdaten von verschiedenen Organisationsebenen zu</a:t>
            </a:r>
          </a:p>
          <a:p>
            <a:r>
              <a:rPr lang="de-DE" altLang="de-DE" dirty="0" smtClean="0"/>
              <a:t>ermöglichen </a:t>
            </a:r>
            <a:r>
              <a:rPr lang="de-DE" altLang="de-DE" dirty="0" smtClean="0"/>
              <a:t>Filterung und grafische Aufbereitung der Daten</a:t>
            </a:r>
          </a:p>
          <a:p>
            <a:r>
              <a:rPr lang="de-DE" altLang="de-DE" dirty="0" smtClean="0"/>
              <a:t>Möglichkeit des Drill-Down bzw. Roll-</a:t>
            </a:r>
            <a:r>
              <a:rPr lang="de-DE" altLang="de-DE" dirty="0" err="1" smtClean="0"/>
              <a:t>Up</a:t>
            </a:r>
            <a:endParaRPr lang="de-DE" altLang="de-DE" dirty="0" smtClean="0"/>
          </a:p>
        </p:txBody>
      </p:sp>
      <p:sp>
        <p:nvSpPr>
          <p:cNvPr id="9" name="Subtitle 8"/>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25571005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3"/>
          <p:cNvSpPr>
            <a:spLocks noGrp="1"/>
          </p:cNvSpPr>
          <p:nvPr>
            <p:ph type="title"/>
          </p:nvPr>
        </p:nvSpPr>
        <p:spPr/>
        <p:txBody>
          <a:bodyPr/>
          <a:lstStyle/>
          <a:p>
            <a:r>
              <a:rPr lang="de-DE" altLang="de-DE" dirty="0"/>
              <a:t>Führungsunterstützungssysteme (FUS)</a:t>
            </a:r>
            <a:endParaRPr lang="de-DE" altLang="de-DE" dirty="0" smtClean="0"/>
          </a:p>
        </p:txBody>
      </p:sp>
      <p:sp>
        <p:nvSpPr>
          <p:cNvPr id="96259" name="Inhaltsplatzhalter 4"/>
          <p:cNvSpPr>
            <a:spLocks noGrp="1"/>
          </p:cNvSpPr>
          <p:nvPr>
            <p:ph sz="quarter" idx="12"/>
          </p:nvPr>
        </p:nvSpPr>
        <p:spPr/>
        <p:txBody>
          <a:bodyPr/>
          <a:lstStyle/>
          <a:p>
            <a:endParaRPr lang="de-DE" altLang="de-DE" dirty="0" smtClean="0"/>
          </a:p>
          <a:p>
            <a:r>
              <a:rPr lang="de-DE" altLang="de-DE" dirty="0" smtClean="0"/>
              <a:t>Drill-Down</a:t>
            </a:r>
          </a:p>
          <a:p>
            <a:pPr lvl="1"/>
            <a:r>
              <a:rPr lang="de-DE" altLang="de-DE" dirty="0" smtClean="0"/>
              <a:t>Die Möglichkeit, sich von Überblicksdaten auf immer niedrigere Detailebenen zu bewegen</a:t>
            </a:r>
          </a:p>
          <a:p>
            <a:pPr lvl="1"/>
            <a:endParaRPr lang="de-DE" altLang="de-DE" dirty="0"/>
          </a:p>
          <a:p>
            <a:r>
              <a:rPr lang="de-DE" altLang="de-DE" dirty="0" smtClean="0"/>
              <a:t>Roll-</a:t>
            </a:r>
            <a:r>
              <a:rPr lang="de-DE" altLang="de-DE" dirty="0" err="1" smtClean="0"/>
              <a:t>Up</a:t>
            </a:r>
            <a:endParaRPr lang="de-DE" altLang="de-DE" dirty="0" smtClean="0"/>
          </a:p>
          <a:p>
            <a:pPr lvl="1"/>
            <a:r>
              <a:rPr lang="de-DE" altLang="de-DE" dirty="0"/>
              <a:t>Umkehroperation von Drill-Down, also die Option, sich von Detaildaten zu Übersichten zu </a:t>
            </a:r>
            <a:r>
              <a:rPr lang="de-DE" altLang="de-DE" dirty="0" smtClean="0"/>
              <a:t>bewegen</a:t>
            </a:r>
            <a:endParaRPr lang="de-DE" altLang="de-DE" dirty="0"/>
          </a:p>
          <a:p>
            <a:pPr lvl="1"/>
            <a:endParaRPr lang="de-DE" altLang="de-DE" dirty="0" smtClean="0"/>
          </a:p>
        </p:txBody>
      </p:sp>
      <p:sp>
        <p:nvSpPr>
          <p:cNvPr id="9" name="Subtitle 8"/>
          <p:cNvSpPr>
            <a:spLocks noGrp="1"/>
          </p:cNvSpPr>
          <p:nvPr>
            <p:ph type="subTitle" idx="13"/>
          </p:nvPr>
        </p:nvSpPr>
        <p:spPr/>
        <p:txBody>
          <a:bodyPr/>
          <a:lstStyle/>
          <a:p>
            <a:r>
              <a:rPr lang="de-DE" altLang="de-DE" dirty="0" smtClean="0"/>
              <a:t>Drill-Down und Roll-</a:t>
            </a:r>
            <a:r>
              <a:rPr lang="de-DE" altLang="de-DE" dirty="0" err="1" smtClean="0"/>
              <a:t>up</a:t>
            </a:r>
            <a:endParaRPr lang="de-DE" dirty="0"/>
          </a:p>
        </p:txBody>
      </p:sp>
    </p:spTree>
    <p:extLst>
      <p:ext uri="{BB962C8B-B14F-4D97-AF65-F5344CB8AC3E}">
        <p14:creationId xmlns:p14="http://schemas.microsoft.com/office/powerpoint/2010/main" val="3704558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p:txBody>
          <a:bodyPr/>
          <a:lstStyle/>
          <a:p>
            <a:r>
              <a:rPr lang="de-DE" altLang="de-DE" dirty="0"/>
              <a:t>Führungsunterstützungssysteme (FUS)</a:t>
            </a:r>
            <a:br>
              <a:rPr lang="de-DE" altLang="de-DE" dirty="0"/>
            </a:br>
            <a:endParaRPr lang="de-DE" altLang="de-DE" dirty="0" smtClean="0"/>
          </a:p>
        </p:txBody>
      </p:sp>
      <p:sp>
        <p:nvSpPr>
          <p:cNvPr id="98307" name="Inhaltsplatzhalter 4"/>
          <p:cNvSpPr>
            <a:spLocks noGrp="1"/>
          </p:cNvSpPr>
          <p:nvPr>
            <p:ph sz="quarter" idx="12"/>
          </p:nvPr>
        </p:nvSpPr>
        <p:spPr/>
        <p:txBody>
          <a:bodyPr/>
          <a:lstStyle/>
          <a:p>
            <a:r>
              <a:rPr lang="de-DE" altLang="de-DE" dirty="0" smtClean="0"/>
              <a:t>Flexibilität</a:t>
            </a:r>
          </a:p>
          <a:p>
            <a:r>
              <a:rPr lang="de-DE" altLang="de-DE" dirty="0" smtClean="0"/>
              <a:t>Fähigkeit, Trends zu analysieren, zu vergleichen und herauszuheben</a:t>
            </a:r>
          </a:p>
          <a:p>
            <a:r>
              <a:rPr lang="de-DE" altLang="de-DE" dirty="0"/>
              <a:t>Verwendung grafischer Elemente </a:t>
            </a:r>
            <a:r>
              <a:rPr lang="de-DE" altLang="de-DE" dirty="0" smtClean="0"/>
              <a:t>erlaubt, </a:t>
            </a:r>
            <a:r>
              <a:rPr lang="de-DE" altLang="de-DE" dirty="0"/>
              <a:t>mehr Daten in kürzerer Zeit mit größerer Deutlichkeit und Einsicht zu </a:t>
            </a:r>
            <a:r>
              <a:rPr lang="de-DE" altLang="de-DE" dirty="0" smtClean="0"/>
              <a:t>betrachten</a:t>
            </a:r>
            <a:endParaRPr lang="de-DE" altLang="de-DE" dirty="0"/>
          </a:p>
          <a:p>
            <a:r>
              <a:rPr lang="de-DE" altLang="de-DE" dirty="0" smtClean="0"/>
              <a:t>geben </a:t>
            </a:r>
            <a:r>
              <a:rPr lang="de-DE" altLang="de-DE" dirty="0"/>
              <a:t>Führungskräften aufbereitete Daten und Werkzeuge an die </a:t>
            </a:r>
            <a:r>
              <a:rPr lang="de-DE" altLang="de-DE" dirty="0" smtClean="0"/>
              <a:t>Hand</a:t>
            </a:r>
            <a:endParaRPr lang="de-DE" altLang="de-DE" dirty="0"/>
          </a:p>
          <a:p>
            <a:endParaRPr lang="de-DE" altLang="de-DE" dirty="0" smtClean="0"/>
          </a:p>
        </p:txBody>
      </p:sp>
      <p:sp>
        <p:nvSpPr>
          <p:cNvPr id="9" name="Subtitle 8"/>
          <p:cNvSpPr>
            <a:spLocks noGrp="1"/>
          </p:cNvSpPr>
          <p:nvPr>
            <p:ph type="subTitle" idx="13"/>
          </p:nvPr>
        </p:nvSpPr>
        <p:spPr/>
        <p:txBody>
          <a:bodyPr/>
          <a:lstStyle/>
          <a:p>
            <a:r>
              <a:rPr lang="de-DE" altLang="de-DE" dirty="0"/>
              <a:t>Vorteile</a:t>
            </a:r>
            <a:endParaRPr lang="de-DE" dirty="0"/>
          </a:p>
        </p:txBody>
      </p:sp>
    </p:spTree>
    <p:extLst>
      <p:ext uri="{BB962C8B-B14F-4D97-AF65-F5344CB8AC3E}">
        <p14:creationId xmlns:p14="http://schemas.microsoft.com/office/powerpoint/2010/main" val="32495958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5"/>
          <p:cNvSpPr>
            <a:spLocks noGrp="1"/>
          </p:cNvSpPr>
          <p:nvPr>
            <p:ph type="title"/>
          </p:nvPr>
        </p:nvSpPr>
        <p:spPr/>
        <p:txBody>
          <a:bodyPr/>
          <a:lstStyle/>
          <a:p>
            <a:r>
              <a:rPr lang="de-DE" dirty="0"/>
              <a:t>Überwachung der </a:t>
            </a:r>
            <a:r>
              <a:rPr lang="de-DE" dirty="0" smtClean="0"/>
              <a:t>Unternehmensleistung</a:t>
            </a:r>
            <a:r>
              <a:rPr lang="de-DE" dirty="0"/>
              <a:t/>
            </a:r>
            <a:br>
              <a:rPr lang="de-DE" dirty="0"/>
            </a:br>
            <a:endParaRPr lang="de-DE" altLang="de-DE" dirty="0" smtClean="0"/>
          </a:p>
        </p:txBody>
      </p:sp>
      <p:sp>
        <p:nvSpPr>
          <p:cNvPr id="11" name="Content Placeholder 10"/>
          <p:cNvSpPr>
            <a:spLocks noGrp="1"/>
          </p:cNvSpPr>
          <p:nvPr>
            <p:ph sz="quarter" idx="12"/>
          </p:nvPr>
        </p:nvSpPr>
        <p:spPr/>
        <p:txBody>
          <a:bodyPr/>
          <a:lstStyle/>
          <a:p>
            <a:endParaRPr lang="de-DE"/>
          </a:p>
        </p:txBody>
      </p:sp>
      <p:sp>
        <p:nvSpPr>
          <p:cNvPr id="12" name="Subtitle 11"/>
          <p:cNvSpPr>
            <a:spLocks noGrp="1"/>
          </p:cNvSpPr>
          <p:nvPr>
            <p:ph type="subTitle" idx="13"/>
          </p:nvPr>
        </p:nvSpPr>
        <p:spPr>
          <a:xfrm>
            <a:off x="360363" y="1172918"/>
            <a:ext cx="8234362" cy="307777"/>
          </a:xfrm>
        </p:spPr>
        <p:txBody>
          <a:bodyPr/>
          <a:lstStyle/>
          <a:p>
            <a:r>
              <a:rPr lang="de-DE" dirty="0"/>
              <a:t>Informations-Cockpit und </a:t>
            </a:r>
            <a:r>
              <a:rPr lang="de-DE" dirty="0" err="1" smtClean="0"/>
              <a:t>Balanced</a:t>
            </a:r>
            <a:r>
              <a:rPr lang="de-DE" dirty="0" smtClean="0"/>
              <a:t>-</a:t>
            </a:r>
            <a:r>
              <a:rPr lang="de-DE" dirty="0" err="1" smtClean="0"/>
              <a:t>Scorecard</a:t>
            </a:r>
            <a:r>
              <a:rPr lang="de-DE" dirty="0" smtClean="0"/>
              <a:t>-Systeme</a:t>
            </a:r>
            <a:endParaRPr lang="de-DE" dirty="0"/>
          </a:p>
        </p:txBody>
      </p:sp>
      <p:pic>
        <p:nvPicPr>
          <p:cNvPr id="13" name="Picture 12"/>
          <p:cNvPicPr>
            <a:picLocks noChangeAspect="1"/>
          </p:cNvPicPr>
          <p:nvPr/>
        </p:nvPicPr>
        <p:blipFill>
          <a:blip r:embed="rId2"/>
          <a:stretch>
            <a:fillRect/>
          </a:stretch>
        </p:blipFill>
        <p:spPr>
          <a:xfrm>
            <a:off x="395288" y="1625198"/>
            <a:ext cx="5580711" cy="4572402"/>
          </a:xfrm>
          <a:prstGeom prst="rect">
            <a:avLst/>
          </a:prstGeom>
        </p:spPr>
      </p:pic>
      <p:sp>
        <p:nvSpPr>
          <p:cNvPr id="15" name="Textfeld 4"/>
          <p:cNvSpPr txBox="1">
            <a:spLocks/>
          </p:cNvSpPr>
          <p:nvPr/>
        </p:nvSpPr>
        <p:spPr>
          <a:xfrm>
            <a:off x="5975999" y="1823501"/>
            <a:ext cx="2618726" cy="2585323"/>
          </a:xfrm>
          <a:prstGeom prst="rect">
            <a:avLst/>
          </a:prstGeom>
          <a:noFill/>
        </p:spPr>
        <p:txBody>
          <a:bodyPr wrap="square" rtlCol="0">
            <a:spAutoFit/>
          </a:bodyPr>
          <a:lstStyle>
            <a:lvl1pPr marL="185738" indent="-185738" algn="l" rtl="0" eaLnBrk="0" fontAlgn="base" hangingPunct="0">
              <a:spcBef>
                <a:spcPct val="50000"/>
              </a:spcBef>
              <a:spcAft>
                <a:spcPct val="0"/>
              </a:spcAft>
              <a:buSzPct val="80000"/>
              <a:buFont typeface="Arial" charset="0"/>
              <a:buChar char="•"/>
              <a:tabLst/>
              <a:defRPr sz="2400" b="0" baseline="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714375" indent="-173038"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1474788" indent="-217488" algn="l" rtl="0" fontAlgn="base">
              <a:lnSpc>
                <a:spcPct val="120000"/>
              </a:lnSpc>
              <a:spcBef>
                <a:spcPct val="0"/>
              </a:spcBef>
              <a:spcAft>
                <a:spcPct val="0"/>
              </a:spcAft>
              <a:buSzPct val="80000"/>
              <a:buFont typeface="Verdana" pitchFamily="34" charset="0"/>
              <a:buChar char="•"/>
              <a:tabLst/>
              <a:defRPr sz="2000">
                <a:solidFill>
                  <a:schemeClr val="tx1"/>
                </a:solidFill>
                <a:latin typeface="+mn-lt"/>
                <a:cs typeface="+mn-cs"/>
              </a:defRPr>
            </a:lvl6pPr>
            <a:lvl7pPr marL="2743200" indent="0" algn="l" rtl="0" fontAlgn="base">
              <a:lnSpc>
                <a:spcPct val="120000"/>
              </a:lnSpc>
              <a:spcBef>
                <a:spcPct val="0"/>
              </a:spcBef>
              <a:spcAft>
                <a:spcPct val="0"/>
              </a:spcAft>
              <a:buSzPct val="80000"/>
              <a:buFont typeface="Verdana" pitchFamily="34" charset="0"/>
              <a:buNone/>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a:lstStyle>
          <a:p>
            <a:pPr marL="0" indent="0">
              <a:buNone/>
            </a:pPr>
            <a:r>
              <a:rPr lang="de-DE" sz="1200" b="1" dirty="0"/>
              <a:t>Abbildung 12.8: Beispiel für ein Informations-Cockpit zur grafischen Darstellung eines Überblicks der Unternehmensleistung</a:t>
            </a:r>
          </a:p>
          <a:p>
            <a:pPr marL="0" indent="0">
              <a:buNone/>
            </a:pPr>
            <a:r>
              <a:rPr lang="de-DE" sz="1200" dirty="0"/>
              <a:t>Zur Realisierung der Idee eines Informations-Cockpits wird eine Auswahl aus Grafiken und Diagrammen herangezogen, sodass </a:t>
            </a:r>
            <a:r>
              <a:rPr lang="de-DE" sz="1200" dirty="0" smtClean="0"/>
              <a:t>Entscheidungsträger einen </a:t>
            </a:r>
            <a:r>
              <a:rPr lang="de-DE" sz="1200" dirty="0"/>
              <a:t>Teil oder alle wichtigen Geschäftszahlen auf einen Blick sehen können.</a:t>
            </a:r>
            <a:endParaRPr lang="de-DE" sz="1200" b="1" kern="0" dirty="0"/>
          </a:p>
        </p:txBody>
      </p:sp>
    </p:spTree>
    <p:extLst>
      <p:ext uri="{BB962C8B-B14F-4D97-AF65-F5344CB8AC3E}">
        <p14:creationId xmlns:p14="http://schemas.microsoft.com/office/powerpoint/2010/main" val="1536196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4"/>
          <p:cNvSpPr>
            <a:spLocks noGrp="1"/>
          </p:cNvSpPr>
          <p:nvPr>
            <p:ph type="title"/>
          </p:nvPr>
        </p:nvSpPr>
        <p:spPr/>
        <p:txBody>
          <a:bodyPr/>
          <a:lstStyle/>
          <a:p>
            <a:r>
              <a:rPr lang="de-DE" dirty="0" err="1" smtClean="0"/>
              <a:t>Moneyball</a:t>
            </a:r>
            <a:r>
              <a:rPr lang="de-DE" dirty="0" smtClean="0"/>
              <a:t> – Datengetriebener Baseball</a:t>
            </a:r>
            <a:endParaRPr lang="de-DE" altLang="de-DE" dirty="0" smtClean="0"/>
          </a:p>
        </p:txBody>
      </p:sp>
      <p:sp>
        <p:nvSpPr>
          <p:cNvPr id="25603" name="Inhaltsplatzhalter 5"/>
          <p:cNvSpPr>
            <a:spLocks noGrp="1"/>
          </p:cNvSpPr>
          <p:nvPr>
            <p:ph sz="quarter" idx="12"/>
          </p:nvPr>
        </p:nvSpPr>
        <p:spPr/>
        <p:txBody>
          <a:bodyPr/>
          <a:lstStyle/>
          <a:p>
            <a:r>
              <a:rPr lang="de-DE" dirty="0" smtClean="0"/>
              <a:t>Erfolgsrezept von </a:t>
            </a:r>
            <a:r>
              <a:rPr lang="de-DE" dirty="0" err="1" smtClean="0"/>
              <a:t>Beane</a:t>
            </a:r>
            <a:r>
              <a:rPr lang="de-DE" dirty="0" smtClean="0"/>
              <a:t>:</a:t>
            </a:r>
          </a:p>
          <a:p>
            <a:pPr lvl="1"/>
            <a:r>
              <a:rPr lang="de-DE" dirty="0" smtClean="0"/>
              <a:t>Analyse der Daten zu den Spielern und Spielen</a:t>
            </a:r>
          </a:p>
          <a:p>
            <a:pPr lvl="1"/>
            <a:r>
              <a:rPr lang="de-DE" dirty="0" smtClean="0"/>
              <a:t>Anwendung von </a:t>
            </a:r>
            <a:r>
              <a:rPr lang="de-DE" dirty="0" err="1" smtClean="0"/>
              <a:t>Sabermetrics</a:t>
            </a:r>
            <a:r>
              <a:rPr lang="de-DE" dirty="0" smtClean="0"/>
              <a:t>, stark verfeinerter statistischen Analyse von Spieler- und Teamdaten</a:t>
            </a:r>
          </a:p>
          <a:p>
            <a:pPr lvl="1"/>
            <a:r>
              <a:rPr lang="de-DE" dirty="0" smtClean="0"/>
              <a:t>Identifikation der neuen aussagekräftigeren Bewertungskriterien</a:t>
            </a:r>
          </a:p>
          <a:p>
            <a:pPr lvl="1"/>
            <a:r>
              <a:rPr lang="de-DE" dirty="0" smtClean="0"/>
              <a:t>Schätzung der Chancen eines Teams basierend auf neuen Bewertungskriterien</a:t>
            </a:r>
          </a:p>
          <a:p>
            <a:pPr lvl="1"/>
            <a:r>
              <a:rPr lang="de-DE" dirty="0" smtClean="0"/>
              <a:t>Suche nach bezahlbaren Spielern, die empirisch </a:t>
            </a:r>
            <a:r>
              <a:rPr lang="de-DE" dirty="0" smtClean="0"/>
              <a:t>verifizierbare </a:t>
            </a:r>
            <a:r>
              <a:rPr lang="de-DE" dirty="0" smtClean="0"/>
              <a:t>Werte erfüllten</a:t>
            </a:r>
            <a:endParaRPr lang="de-DE" altLang="de-DE" dirty="0" smtClean="0"/>
          </a:p>
        </p:txBody>
      </p:sp>
      <p:sp>
        <p:nvSpPr>
          <p:cNvPr id="9" name="Subtitle 8"/>
          <p:cNvSpPr>
            <a:spLocks noGrp="1"/>
          </p:cNvSpPr>
          <p:nvPr>
            <p:ph type="subTitle" idx="13"/>
          </p:nvPr>
        </p:nvSpPr>
        <p:spPr/>
        <p:txBody>
          <a:bodyPr/>
          <a:lstStyle/>
          <a:p>
            <a:r>
              <a:rPr lang="de-DE" dirty="0" smtClean="0"/>
              <a:t>Einführende Fallstudie</a:t>
            </a:r>
            <a:endParaRPr lang="de-DE" dirty="0"/>
          </a:p>
        </p:txBody>
      </p:sp>
    </p:spTree>
    <p:extLst>
      <p:ext uri="{BB962C8B-B14F-4D97-AF65-F5344CB8AC3E}">
        <p14:creationId xmlns:p14="http://schemas.microsoft.com/office/powerpoint/2010/main" val="30052448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dirty="0"/>
              <a:t>Unternehmensumfassende Berichte und</a:t>
            </a:r>
            <a:br>
              <a:rPr lang="de-DE" dirty="0"/>
            </a:br>
            <a:r>
              <a:rPr lang="de-DE" dirty="0"/>
              <a:t>Analysen</a:t>
            </a:r>
            <a:endParaRPr lang="de-DE" altLang="de-DE" dirty="0" smtClean="0"/>
          </a:p>
        </p:txBody>
      </p:sp>
      <p:sp>
        <p:nvSpPr>
          <p:cNvPr id="100355" name="Inhaltsplatzhalter 2"/>
          <p:cNvSpPr>
            <a:spLocks noGrp="1"/>
          </p:cNvSpPr>
          <p:nvPr>
            <p:ph sz="quarter" idx="12"/>
          </p:nvPr>
        </p:nvSpPr>
        <p:spPr/>
        <p:txBody>
          <a:bodyPr/>
          <a:lstStyle/>
          <a:p>
            <a:r>
              <a:rPr lang="de-DE" altLang="de-DE" dirty="0" smtClean="0"/>
              <a:t>Budgetierungs- und Analyseinstrument, das alle Ressourcen, Prozesse und Kosten identifiziert, einschließlich der Gemein- und Betriebskosten, die bei dem Herstellungsprozess eines bestimmten Produkts oder der Bereitstellung einer bestimmten Dienstleistung anfallen oder diesem Produkt bzw. dieser Dienstleistung zugeschrieben werden können.</a:t>
            </a:r>
          </a:p>
        </p:txBody>
      </p:sp>
      <p:sp>
        <p:nvSpPr>
          <p:cNvPr id="9" name="Subtitle 8"/>
          <p:cNvSpPr>
            <a:spLocks noGrp="1"/>
          </p:cNvSpPr>
          <p:nvPr>
            <p:ph type="subTitle" idx="13"/>
          </p:nvPr>
        </p:nvSpPr>
        <p:spPr/>
        <p:txBody>
          <a:bodyPr/>
          <a:lstStyle/>
          <a:p>
            <a:r>
              <a:rPr lang="de-DE" dirty="0" smtClean="0"/>
              <a:t>Prozesskostenrechnung</a:t>
            </a:r>
            <a:endParaRPr lang="de-DE" dirty="0"/>
          </a:p>
        </p:txBody>
      </p:sp>
    </p:spTree>
    <p:extLst>
      <p:ext uri="{BB962C8B-B14F-4D97-AF65-F5344CB8AC3E}">
        <p14:creationId xmlns:p14="http://schemas.microsoft.com/office/powerpoint/2010/main" val="31108047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Gliederung</a:t>
            </a:r>
            <a:endParaRPr lang="de-DE" altLang="de-DE" dirty="0" smtClean="0"/>
          </a:p>
        </p:txBody>
      </p:sp>
      <p:sp>
        <p:nvSpPr>
          <p:cNvPr id="21507" name="Inhaltsplatzhalter 5"/>
          <p:cNvSpPr>
            <a:spLocks noGrp="1"/>
          </p:cNvSpPr>
          <p:nvPr>
            <p:ph sz="quarter" idx="12"/>
          </p:nvPr>
        </p:nvSpPr>
        <p:spPr/>
        <p:txBody>
          <a:bodyPr/>
          <a:lstStyle/>
          <a:p>
            <a:r>
              <a:rPr lang="de-DE" altLang="de-DE" dirty="0" smtClean="0"/>
              <a:t>Entscheidungsträger und Entscheidungsprozesse in Unternehmen</a:t>
            </a:r>
          </a:p>
          <a:p>
            <a:r>
              <a:rPr lang="de-DE" altLang="de-DE" dirty="0" smtClean="0"/>
              <a:t>Entscheidungsunterstützungssysteme (</a:t>
            </a:r>
            <a:r>
              <a:rPr lang="de-DE" altLang="de-DE" dirty="0" err="1" smtClean="0"/>
              <a:t>EUS</a:t>
            </a:r>
            <a:r>
              <a:rPr lang="de-DE" altLang="de-DE" dirty="0" smtClean="0"/>
              <a:t>)</a:t>
            </a:r>
          </a:p>
          <a:p>
            <a:r>
              <a:rPr lang="de-DE" altLang="de-DE" b="1" dirty="0" smtClean="0"/>
              <a:t>Business </a:t>
            </a:r>
            <a:r>
              <a:rPr lang="de-DE" altLang="de-DE" b="1" dirty="0" err="1" smtClean="0"/>
              <a:t>Intelligence</a:t>
            </a:r>
            <a:r>
              <a:rPr lang="de-DE" altLang="de-DE" b="1" dirty="0" smtClean="0"/>
              <a:t> &amp; Analytics zur Entscheidungsunterstützung</a:t>
            </a:r>
          </a:p>
          <a:p>
            <a:pPr lvl="1"/>
            <a:r>
              <a:rPr lang="de-DE" altLang="de-DE" b="1" dirty="0" smtClean="0"/>
              <a:t>Was ist Business </a:t>
            </a:r>
            <a:r>
              <a:rPr lang="de-DE" altLang="de-DE" b="1" dirty="0" err="1" smtClean="0"/>
              <a:t>Intelligence</a:t>
            </a:r>
            <a:r>
              <a:rPr lang="de-DE" altLang="de-DE" b="1" dirty="0" smtClean="0"/>
              <a:t>?</a:t>
            </a:r>
          </a:p>
          <a:p>
            <a:pPr lvl="1"/>
            <a:r>
              <a:rPr lang="de-DE" altLang="de-DE" dirty="0" smtClean="0"/>
              <a:t>Herausforderungen an das Management bei der Bereitstellung von BI- und BA-Funktionalitäten</a:t>
            </a:r>
          </a:p>
          <a:p>
            <a:pPr lvl="1"/>
            <a:r>
              <a:rPr lang="de-DE" altLang="de-DE" dirty="0" smtClean="0"/>
              <a:t>Zielgruppen für Business </a:t>
            </a:r>
            <a:r>
              <a:rPr lang="de-DE" altLang="de-DE" dirty="0" err="1" smtClean="0"/>
              <a:t>Intelligence</a:t>
            </a:r>
            <a:endParaRPr lang="de-DE" altLang="de-DE" dirty="0" smtClean="0"/>
          </a:p>
        </p:txBody>
      </p:sp>
      <p:sp>
        <p:nvSpPr>
          <p:cNvPr id="10" name="Subtitle 9"/>
          <p:cNvSpPr>
            <a:spLocks noGrp="1"/>
          </p:cNvSpPr>
          <p:nvPr>
            <p:ph type="subTitle" idx="13"/>
          </p:nvPr>
        </p:nvSpPr>
        <p:spPr/>
        <p:txBody>
          <a:bodyPr/>
          <a:lstStyle/>
          <a:p>
            <a:r>
              <a:rPr lang="de-DE" dirty="0" smtClean="0"/>
              <a:t>Kapitel 12</a:t>
            </a:r>
            <a:endParaRPr lang="de-DE" dirty="0"/>
          </a:p>
        </p:txBody>
      </p:sp>
    </p:spTree>
    <p:extLst>
      <p:ext uri="{BB962C8B-B14F-4D97-AF65-F5344CB8AC3E}">
        <p14:creationId xmlns:p14="http://schemas.microsoft.com/office/powerpoint/2010/main" val="5518868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altLang="de-DE" smtClean="0"/>
              <a:t>Business Intelligence (BI)</a:t>
            </a:r>
            <a:endParaRPr lang="de-DE" altLang="de-DE" dirty="0" smtClean="0"/>
          </a:p>
        </p:txBody>
      </p:sp>
      <p:sp>
        <p:nvSpPr>
          <p:cNvPr id="100355" name="Inhaltsplatzhalter 2"/>
          <p:cNvSpPr>
            <a:spLocks noGrp="1"/>
          </p:cNvSpPr>
          <p:nvPr>
            <p:ph sz="quarter" idx="12"/>
          </p:nvPr>
        </p:nvSpPr>
        <p:spPr/>
        <p:txBody>
          <a:bodyPr>
            <a:normAutofit/>
          </a:bodyPr>
          <a:lstStyle/>
          <a:p>
            <a:r>
              <a:rPr lang="de-DE" dirty="0" smtClean="0"/>
              <a:t>Sammelbegriff für Techniken zur Konsolidierung, Analyse und Bereitstellung von Daten zu Zwecken der Entscheidungsunterstützung</a:t>
            </a:r>
          </a:p>
          <a:p>
            <a:r>
              <a:rPr lang="de-DE" dirty="0" smtClean="0"/>
              <a:t>Komponenten der BI-Infrastruktur sind Datenbanken, Data </a:t>
            </a:r>
            <a:r>
              <a:rPr lang="de-DE" dirty="0" err="1" smtClean="0"/>
              <a:t>Warehouses</a:t>
            </a:r>
            <a:r>
              <a:rPr lang="de-DE" dirty="0" smtClean="0"/>
              <a:t>, Data </a:t>
            </a:r>
            <a:r>
              <a:rPr lang="de-DE" dirty="0" err="1" smtClean="0"/>
              <a:t>Marts</a:t>
            </a:r>
            <a:r>
              <a:rPr lang="de-DE" dirty="0" smtClean="0"/>
              <a:t>, </a:t>
            </a:r>
            <a:r>
              <a:rPr lang="de-DE" dirty="0" err="1" smtClean="0"/>
              <a:t>Hadoop</a:t>
            </a:r>
            <a:r>
              <a:rPr lang="de-DE" dirty="0" smtClean="0"/>
              <a:t> und analytische Plattformen</a:t>
            </a:r>
          </a:p>
          <a:p>
            <a:r>
              <a:rPr lang="de-DE" dirty="0" smtClean="0"/>
              <a:t>BI befasst sich vor allem mit grundlegenden deskriptiven Analysen, die typischerweise bei Unternehmensberichten genutzt werden</a:t>
            </a:r>
            <a:endParaRPr lang="de-DE" altLang="de-DE"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140163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altLang="de-DE" smtClean="0"/>
              <a:t>Business Analytics (BA)</a:t>
            </a:r>
            <a:endParaRPr lang="de-DE" altLang="de-DE" dirty="0" smtClean="0"/>
          </a:p>
        </p:txBody>
      </p:sp>
      <p:sp>
        <p:nvSpPr>
          <p:cNvPr id="100355" name="Inhaltsplatzhalter 2"/>
          <p:cNvSpPr>
            <a:spLocks noGrp="1"/>
          </p:cNvSpPr>
          <p:nvPr>
            <p:ph sz="quarter" idx="12"/>
          </p:nvPr>
        </p:nvSpPr>
        <p:spPr/>
        <p:txBody>
          <a:bodyPr/>
          <a:lstStyle/>
          <a:p>
            <a:r>
              <a:rPr lang="de-DE" dirty="0" smtClean="0"/>
              <a:t>„Business Analytics (BA)“ erweitert die analytische Komponente von Business </a:t>
            </a:r>
            <a:r>
              <a:rPr lang="de-DE" dirty="0" err="1" smtClean="0"/>
              <a:t>Intelligence</a:t>
            </a:r>
            <a:endParaRPr lang="de-DE" dirty="0" smtClean="0"/>
          </a:p>
          <a:p>
            <a:r>
              <a:rPr lang="de-DE" dirty="0" smtClean="0"/>
              <a:t>BA </a:t>
            </a:r>
            <a:r>
              <a:rPr lang="de-DE" dirty="0"/>
              <a:t>befasst sich </a:t>
            </a:r>
            <a:r>
              <a:rPr lang="de-DE" dirty="0" smtClean="0"/>
              <a:t>vorrangig mit der Nutzung fortgeschrittener Analyseverfahren für Vorhersage und Optimierung</a:t>
            </a:r>
            <a:endParaRPr lang="de-DE" altLang="de-DE" dirty="0" smtClean="0"/>
          </a:p>
        </p:txBody>
      </p:sp>
      <p:sp>
        <p:nvSpPr>
          <p:cNvPr id="9" name="Subtitle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05991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altLang="de-DE" dirty="0" smtClean="0"/>
              <a:t>Business </a:t>
            </a:r>
            <a:r>
              <a:rPr lang="de-DE" altLang="de-DE" dirty="0" err="1" smtClean="0"/>
              <a:t>Intelligence</a:t>
            </a:r>
            <a:r>
              <a:rPr lang="de-DE" altLang="de-DE" dirty="0" smtClean="0"/>
              <a:t> und Business Analytics</a:t>
            </a:r>
          </a:p>
        </p:txBody>
      </p:sp>
      <p:sp>
        <p:nvSpPr>
          <p:cNvPr id="13" name="Subtitle 12"/>
          <p:cNvSpPr>
            <a:spLocks noGrp="1"/>
          </p:cNvSpPr>
          <p:nvPr>
            <p:ph type="subTitle" idx="13"/>
          </p:nvPr>
        </p:nvSpPr>
        <p:spPr/>
        <p:txBody>
          <a:bodyPr/>
          <a:lstStyle/>
          <a:p>
            <a:endParaRPr lang="de-DE"/>
          </a:p>
        </p:txBody>
      </p:sp>
      <p:pic>
        <p:nvPicPr>
          <p:cNvPr id="3" name="Picture 2"/>
          <p:cNvPicPr>
            <a:picLocks noChangeAspect="1"/>
          </p:cNvPicPr>
          <p:nvPr/>
        </p:nvPicPr>
        <p:blipFill>
          <a:blip r:embed="rId2"/>
          <a:stretch>
            <a:fillRect/>
          </a:stretch>
        </p:blipFill>
        <p:spPr>
          <a:xfrm>
            <a:off x="896144" y="1736075"/>
            <a:ext cx="7162800" cy="3705225"/>
          </a:xfrm>
          <a:prstGeom prst="rect">
            <a:avLst/>
          </a:prstGeom>
        </p:spPr>
      </p:pic>
      <p:sp>
        <p:nvSpPr>
          <p:cNvPr id="15" name="Textfeld 4"/>
          <p:cNvSpPr txBox="1">
            <a:spLocks noGrp="1"/>
          </p:cNvSpPr>
          <p:nvPr>
            <p:ph sz="quarter" idx="12"/>
          </p:nvPr>
        </p:nvSpPr>
        <p:spPr>
          <a:xfrm>
            <a:off x="1078333" y="5696680"/>
            <a:ext cx="6864828" cy="553998"/>
          </a:xfrm>
          <a:prstGeom prst="rect">
            <a:avLst/>
          </a:prstGeom>
          <a:noFill/>
        </p:spPr>
        <p:txBody>
          <a:bodyPr wrap="square" rtlCol="0">
            <a:spAutoFit/>
          </a:bodyPr>
          <a:lstStyle>
            <a:lvl1pPr marL="185738" indent="-185738" algn="l" rtl="0" eaLnBrk="0" fontAlgn="base" hangingPunct="0">
              <a:spcBef>
                <a:spcPct val="50000"/>
              </a:spcBef>
              <a:spcAft>
                <a:spcPct val="0"/>
              </a:spcAft>
              <a:buSzPct val="80000"/>
              <a:buFont typeface="Arial" charset="0"/>
              <a:buChar char="•"/>
              <a:tabLst/>
              <a:defRPr sz="2400" b="0" baseline="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714375" indent="-173038"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1474788" indent="-217488" algn="l" rtl="0" fontAlgn="base">
              <a:lnSpc>
                <a:spcPct val="120000"/>
              </a:lnSpc>
              <a:spcBef>
                <a:spcPct val="0"/>
              </a:spcBef>
              <a:spcAft>
                <a:spcPct val="0"/>
              </a:spcAft>
              <a:buSzPct val="80000"/>
              <a:buFont typeface="Verdana" pitchFamily="34" charset="0"/>
              <a:buChar char="•"/>
              <a:tabLst/>
              <a:defRPr sz="2000">
                <a:solidFill>
                  <a:schemeClr val="tx1"/>
                </a:solidFill>
                <a:latin typeface="+mn-lt"/>
                <a:cs typeface="+mn-cs"/>
              </a:defRPr>
            </a:lvl6pPr>
            <a:lvl7pPr marL="2743200" indent="0" algn="l" rtl="0" fontAlgn="base">
              <a:lnSpc>
                <a:spcPct val="120000"/>
              </a:lnSpc>
              <a:spcBef>
                <a:spcPct val="0"/>
              </a:spcBef>
              <a:spcAft>
                <a:spcPct val="0"/>
              </a:spcAft>
              <a:buSzPct val="80000"/>
              <a:buFont typeface="Verdana" pitchFamily="34" charset="0"/>
              <a:buNone/>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a:lstStyle>
          <a:p>
            <a:pPr marL="0" indent="0">
              <a:buNone/>
            </a:pPr>
            <a:r>
              <a:rPr lang="de-DE" sz="1200" b="1" dirty="0"/>
              <a:t>Abbildung 12.9: Business </a:t>
            </a:r>
            <a:r>
              <a:rPr lang="de-DE" sz="1200" b="1" dirty="0" err="1" smtClean="0"/>
              <a:t>Intelligence</a:t>
            </a:r>
            <a:r>
              <a:rPr lang="de-DE" sz="1200" b="1" dirty="0"/>
              <a:t> </a:t>
            </a:r>
            <a:r>
              <a:rPr lang="de-DE" sz="1200" b="1" dirty="0" smtClean="0"/>
              <a:t>und </a:t>
            </a:r>
            <a:r>
              <a:rPr lang="de-DE" sz="1200" b="1" dirty="0"/>
              <a:t>Analytics</a:t>
            </a:r>
          </a:p>
          <a:p>
            <a:pPr marL="0" indent="0">
              <a:buNone/>
            </a:pPr>
            <a:r>
              <a:rPr lang="de-DE" sz="1200" dirty="0"/>
              <a:t>Quelle: </a:t>
            </a:r>
            <a:r>
              <a:rPr lang="de-DE" sz="1200" dirty="0" err="1"/>
              <a:t>Buxmann</a:t>
            </a:r>
            <a:r>
              <a:rPr lang="de-DE" sz="1200" dirty="0"/>
              <a:t> et al., 2013, S. 545.</a:t>
            </a:r>
            <a:endParaRPr lang="de-DE" sz="1200" kern="0" dirty="0"/>
          </a:p>
        </p:txBody>
      </p:sp>
    </p:spTree>
    <p:extLst>
      <p:ext uri="{BB962C8B-B14F-4D97-AF65-F5344CB8AC3E}">
        <p14:creationId xmlns:p14="http://schemas.microsoft.com/office/powerpoint/2010/main" val="29003063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altLang="de-DE" dirty="0" smtClean="0"/>
              <a:t>BI und BA</a:t>
            </a:r>
          </a:p>
        </p:txBody>
      </p:sp>
      <p:sp>
        <p:nvSpPr>
          <p:cNvPr id="11" name="Content Placeholder 10"/>
          <p:cNvSpPr>
            <a:spLocks noGrp="1"/>
          </p:cNvSpPr>
          <p:nvPr>
            <p:ph sz="quarter" idx="12"/>
          </p:nvPr>
        </p:nvSpPr>
        <p:spPr/>
        <p:txBody>
          <a:bodyPr/>
          <a:lstStyle/>
          <a:p>
            <a:endParaRPr lang="de-DE" dirty="0"/>
          </a:p>
        </p:txBody>
      </p:sp>
      <p:sp>
        <p:nvSpPr>
          <p:cNvPr id="12" name="Subtitle 11"/>
          <p:cNvSpPr>
            <a:spLocks noGrp="1"/>
          </p:cNvSpPr>
          <p:nvPr>
            <p:ph type="subTitle" idx="13"/>
          </p:nvPr>
        </p:nvSpPr>
        <p:spPr/>
        <p:txBody>
          <a:bodyPr/>
          <a:lstStyle/>
          <a:p>
            <a:r>
              <a:rPr lang="de-DE" altLang="de-DE" dirty="0"/>
              <a:t>Entscheidungsunterstützung</a:t>
            </a:r>
            <a:endParaRPr lang="de-DE" dirty="0"/>
          </a:p>
        </p:txBody>
      </p:sp>
      <p:pic>
        <p:nvPicPr>
          <p:cNvPr id="13" name="Picture 12"/>
          <p:cNvPicPr>
            <a:picLocks noChangeAspect="1"/>
          </p:cNvPicPr>
          <p:nvPr/>
        </p:nvPicPr>
        <p:blipFill>
          <a:blip r:embed="rId2"/>
          <a:stretch>
            <a:fillRect/>
          </a:stretch>
        </p:blipFill>
        <p:spPr>
          <a:xfrm>
            <a:off x="1372282" y="1545674"/>
            <a:ext cx="6518172" cy="4023563"/>
          </a:xfrm>
          <a:prstGeom prst="rect">
            <a:avLst/>
          </a:prstGeom>
        </p:spPr>
      </p:pic>
      <p:sp>
        <p:nvSpPr>
          <p:cNvPr id="15" name="Textfeld 4"/>
          <p:cNvSpPr txBox="1">
            <a:spLocks/>
          </p:cNvSpPr>
          <p:nvPr/>
        </p:nvSpPr>
        <p:spPr>
          <a:xfrm>
            <a:off x="433569" y="5521029"/>
            <a:ext cx="8087949" cy="846386"/>
          </a:xfrm>
          <a:prstGeom prst="rect">
            <a:avLst/>
          </a:prstGeom>
          <a:noFill/>
        </p:spPr>
        <p:txBody>
          <a:bodyPr wrap="square" rtlCol="0">
            <a:spAutoFit/>
          </a:bodyPr>
          <a:lstStyle>
            <a:lvl1pPr marL="185738" indent="-185738" algn="l" rtl="0" eaLnBrk="0" fontAlgn="base" hangingPunct="0">
              <a:spcBef>
                <a:spcPct val="50000"/>
              </a:spcBef>
              <a:spcAft>
                <a:spcPct val="0"/>
              </a:spcAft>
              <a:buSzPct val="80000"/>
              <a:buFont typeface="Arial" charset="0"/>
              <a:buChar char="•"/>
              <a:tabLst/>
              <a:defRPr sz="2400" b="0" baseline="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714375" indent="-173038"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1474788" indent="-217488" algn="l" rtl="0" fontAlgn="base">
              <a:lnSpc>
                <a:spcPct val="120000"/>
              </a:lnSpc>
              <a:spcBef>
                <a:spcPct val="0"/>
              </a:spcBef>
              <a:spcAft>
                <a:spcPct val="0"/>
              </a:spcAft>
              <a:buSzPct val="80000"/>
              <a:buFont typeface="Verdana" pitchFamily="34" charset="0"/>
              <a:buChar char="•"/>
              <a:tabLst/>
              <a:defRPr sz="2000">
                <a:solidFill>
                  <a:schemeClr val="tx1"/>
                </a:solidFill>
                <a:latin typeface="+mn-lt"/>
                <a:cs typeface="+mn-cs"/>
              </a:defRPr>
            </a:lvl6pPr>
            <a:lvl7pPr marL="2743200" indent="0" algn="l" rtl="0" fontAlgn="base">
              <a:lnSpc>
                <a:spcPct val="120000"/>
              </a:lnSpc>
              <a:spcBef>
                <a:spcPct val="0"/>
              </a:spcBef>
              <a:spcAft>
                <a:spcPct val="0"/>
              </a:spcAft>
              <a:buSzPct val="80000"/>
              <a:buFont typeface="Verdana" pitchFamily="34" charset="0"/>
              <a:buNone/>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a:lstStyle>
          <a:p>
            <a:pPr marL="0" indent="0">
              <a:buNone/>
            </a:pPr>
            <a:r>
              <a:rPr lang="de-DE" sz="1200" b="1" dirty="0"/>
              <a:t>Abbildung 12.10: Business </a:t>
            </a:r>
            <a:r>
              <a:rPr lang="de-DE" sz="1200" b="1" dirty="0" err="1"/>
              <a:t>Intelligence</a:t>
            </a:r>
            <a:r>
              <a:rPr lang="de-DE" sz="1200" b="1" dirty="0"/>
              <a:t> und Business Analytics für die Unterstützung von Entscheidungen</a:t>
            </a:r>
          </a:p>
          <a:p>
            <a:pPr marL="0" indent="0">
              <a:buNone/>
            </a:pPr>
            <a:r>
              <a:rPr lang="de-DE" sz="1000" dirty="0"/>
              <a:t>Business </a:t>
            </a:r>
            <a:r>
              <a:rPr lang="de-DE" sz="1000" dirty="0" err="1"/>
              <a:t>Intelligence</a:t>
            </a:r>
            <a:r>
              <a:rPr lang="de-DE" sz="1000" dirty="0"/>
              <a:t> und Business Analytics setzen eine solide Datenbankgrundlage voraus sowie einen Satz an Analysetools und ein </a:t>
            </a:r>
            <a:r>
              <a:rPr lang="de-DE" sz="1000" dirty="0" smtClean="0"/>
              <a:t>engagiertes Managementteam</a:t>
            </a:r>
            <a:r>
              <a:rPr lang="de-DE" sz="1000" dirty="0"/>
              <a:t>, das intelligente Fragen stellt und Daten analysieren kann.</a:t>
            </a:r>
            <a:endParaRPr lang="de-DE" sz="1000" b="1" kern="0" dirty="0"/>
          </a:p>
        </p:txBody>
      </p:sp>
    </p:spTree>
    <p:extLst>
      <p:ext uri="{BB962C8B-B14F-4D97-AF65-F5344CB8AC3E}">
        <p14:creationId xmlns:p14="http://schemas.microsoft.com/office/powerpoint/2010/main" val="40079805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altLang="de-DE" dirty="0" smtClean="0"/>
              <a:t>BI und BA</a:t>
            </a:r>
          </a:p>
        </p:txBody>
      </p:sp>
      <p:sp>
        <p:nvSpPr>
          <p:cNvPr id="11" name="Content Placeholder 10"/>
          <p:cNvSpPr>
            <a:spLocks noGrp="1"/>
          </p:cNvSpPr>
          <p:nvPr>
            <p:ph sz="quarter" idx="12"/>
          </p:nvPr>
        </p:nvSpPr>
        <p:spPr/>
        <p:txBody>
          <a:bodyPr/>
          <a:lstStyle/>
          <a:p>
            <a:endParaRPr lang="de-DE" dirty="0"/>
          </a:p>
        </p:txBody>
      </p:sp>
      <p:sp>
        <p:nvSpPr>
          <p:cNvPr id="12" name="Subtitle 11"/>
          <p:cNvSpPr>
            <a:spLocks noGrp="1"/>
          </p:cNvSpPr>
          <p:nvPr>
            <p:ph type="subTitle" idx="13"/>
          </p:nvPr>
        </p:nvSpPr>
        <p:spPr/>
        <p:txBody>
          <a:bodyPr/>
          <a:lstStyle/>
          <a:p>
            <a:r>
              <a:rPr lang="de-DE" altLang="de-DE" dirty="0"/>
              <a:t>Anwender und Funktionalitäten </a:t>
            </a:r>
            <a:endParaRPr lang="de-DE" dirty="0"/>
          </a:p>
        </p:txBody>
      </p:sp>
      <p:sp>
        <p:nvSpPr>
          <p:cNvPr id="15" name="Textfeld 4"/>
          <p:cNvSpPr txBox="1">
            <a:spLocks/>
          </p:cNvSpPr>
          <p:nvPr/>
        </p:nvSpPr>
        <p:spPr>
          <a:xfrm>
            <a:off x="433569" y="5521029"/>
            <a:ext cx="8087949" cy="738664"/>
          </a:xfrm>
          <a:prstGeom prst="rect">
            <a:avLst/>
          </a:prstGeom>
          <a:noFill/>
        </p:spPr>
        <p:txBody>
          <a:bodyPr wrap="square" rtlCol="0">
            <a:spAutoFit/>
          </a:bodyPr>
          <a:lstStyle>
            <a:lvl1pPr marL="185738" indent="-185738" algn="l" rtl="0" eaLnBrk="0" fontAlgn="base" hangingPunct="0">
              <a:spcBef>
                <a:spcPct val="50000"/>
              </a:spcBef>
              <a:spcAft>
                <a:spcPct val="0"/>
              </a:spcAft>
              <a:buSzPct val="80000"/>
              <a:buFont typeface="Arial" charset="0"/>
              <a:buChar char="•"/>
              <a:tabLst/>
              <a:defRPr sz="2400" b="0" baseline="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714375" indent="-173038"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1474788" indent="-217488" algn="l" rtl="0" fontAlgn="base">
              <a:lnSpc>
                <a:spcPct val="120000"/>
              </a:lnSpc>
              <a:spcBef>
                <a:spcPct val="0"/>
              </a:spcBef>
              <a:spcAft>
                <a:spcPct val="0"/>
              </a:spcAft>
              <a:buSzPct val="80000"/>
              <a:buFont typeface="Verdana" pitchFamily="34" charset="0"/>
              <a:buChar char="•"/>
              <a:tabLst/>
              <a:defRPr sz="2000">
                <a:solidFill>
                  <a:schemeClr val="tx1"/>
                </a:solidFill>
                <a:latin typeface="+mn-lt"/>
                <a:cs typeface="+mn-cs"/>
              </a:defRPr>
            </a:lvl6pPr>
            <a:lvl7pPr marL="2743200" indent="0" algn="l" rtl="0" fontAlgn="base">
              <a:lnSpc>
                <a:spcPct val="120000"/>
              </a:lnSpc>
              <a:spcBef>
                <a:spcPct val="0"/>
              </a:spcBef>
              <a:spcAft>
                <a:spcPct val="0"/>
              </a:spcAft>
              <a:buSzPct val="80000"/>
              <a:buFont typeface="Verdana" pitchFamily="34" charset="0"/>
              <a:buNone/>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a:lstStyle>
          <a:p>
            <a:pPr marL="0" indent="0">
              <a:buNone/>
            </a:pPr>
            <a:r>
              <a:rPr lang="de-DE" sz="1200" b="1" dirty="0"/>
              <a:t>Abbildung </a:t>
            </a:r>
            <a:r>
              <a:rPr lang="de-DE" sz="1200" b="1" dirty="0" smtClean="0"/>
              <a:t>12.11: </a:t>
            </a:r>
            <a:r>
              <a:rPr lang="de-DE" sz="1200" b="1" dirty="0"/>
              <a:t>Anwender von Business </a:t>
            </a:r>
            <a:r>
              <a:rPr lang="de-DE" sz="1200" b="1" dirty="0" err="1"/>
              <a:t>Intelligence</a:t>
            </a:r>
            <a:r>
              <a:rPr lang="de-DE" sz="1200" b="1" dirty="0"/>
              <a:t> &amp; Analytics</a:t>
            </a:r>
          </a:p>
          <a:p>
            <a:pPr marL="0" indent="0">
              <a:buNone/>
            </a:pPr>
            <a:r>
              <a:rPr lang="de-DE" sz="1200" dirty="0"/>
              <a:t>Gelegenheitsnutzer sind Konsumenten der BI-Ausgabe, während intensive Power-User die Produzenten von Berichten, neuen Analysen, </a:t>
            </a:r>
            <a:r>
              <a:rPr lang="de-DE" sz="1200" dirty="0" smtClean="0"/>
              <a:t>Modellen und </a:t>
            </a:r>
            <a:r>
              <a:rPr lang="de-DE" sz="1200" dirty="0"/>
              <a:t>Vorhersagen sind.</a:t>
            </a:r>
            <a:endParaRPr lang="de-DE" sz="1000" b="1" kern="0" dirty="0"/>
          </a:p>
        </p:txBody>
      </p:sp>
      <p:pic>
        <p:nvPicPr>
          <p:cNvPr id="2" name="Picture 1"/>
          <p:cNvPicPr>
            <a:picLocks noChangeAspect="1"/>
          </p:cNvPicPr>
          <p:nvPr/>
        </p:nvPicPr>
        <p:blipFill>
          <a:blip r:embed="rId2"/>
          <a:stretch>
            <a:fillRect/>
          </a:stretch>
        </p:blipFill>
        <p:spPr>
          <a:xfrm>
            <a:off x="964979" y="1565065"/>
            <a:ext cx="7025128" cy="3999037"/>
          </a:xfrm>
          <a:prstGeom prst="rect">
            <a:avLst/>
          </a:prstGeom>
        </p:spPr>
      </p:pic>
    </p:spTree>
    <p:extLst>
      <p:ext uri="{BB962C8B-B14F-4D97-AF65-F5344CB8AC3E}">
        <p14:creationId xmlns:p14="http://schemas.microsoft.com/office/powerpoint/2010/main" val="35324407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altLang="de-DE" dirty="0" smtClean="0"/>
              <a:t>BI und BA</a:t>
            </a:r>
          </a:p>
        </p:txBody>
      </p:sp>
      <p:sp>
        <p:nvSpPr>
          <p:cNvPr id="11" name="Content Placeholder 10"/>
          <p:cNvSpPr>
            <a:spLocks noGrp="1"/>
          </p:cNvSpPr>
          <p:nvPr>
            <p:ph sz="quarter" idx="12"/>
          </p:nvPr>
        </p:nvSpPr>
        <p:spPr/>
        <p:txBody>
          <a:bodyPr/>
          <a:lstStyle/>
          <a:p>
            <a:endParaRPr lang="de-DE"/>
          </a:p>
        </p:txBody>
      </p:sp>
      <p:sp>
        <p:nvSpPr>
          <p:cNvPr id="12" name="Subtitle 11"/>
          <p:cNvSpPr>
            <a:spLocks noGrp="1"/>
          </p:cNvSpPr>
          <p:nvPr>
            <p:ph type="subTitle" idx="13"/>
          </p:nvPr>
        </p:nvSpPr>
        <p:spPr/>
        <p:txBody>
          <a:bodyPr/>
          <a:lstStyle/>
          <a:p>
            <a:r>
              <a:rPr lang="de-DE" altLang="de-DE" dirty="0"/>
              <a:t>Produktionsberichte</a:t>
            </a:r>
            <a:endParaRPr lang="de-DE" dirty="0"/>
          </a:p>
        </p:txBody>
      </p:sp>
      <p:pic>
        <p:nvPicPr>
          <p:cNvPr id="2" name="Picture 1"/>
          <p:cNvPicPr>
            <a:picLocks noChangeAspect="1"/>
          </p:cNvPicPr>
          <p:nvPr/>
        </p:nvPicPr>
        <p:blipFill>
          <a:blip r:embed="rId2"/>
          <a:stretch>
            <a:fillRect/>
          </a:stretch>
        </p:blipFill>
        <p:spPr>
          <a:xfrm>
            <a:off x="301405" y="1480695"/>
            <a:ext cx="8352277" cy="4379498"/>
          </a:xfrm>
          <a:prstGeom prst="rect">
            <a:avLst/>
          </a:prstGeom>
        </p:spPr>
      </p:pic>
    </p:spTree>
    <p:extLst>
      <p:ext uri="{BB962C8B-B14F-4D97-AF65-F5344CB8AC3E}">
        <p14:creationId xmlns:p14="http://schemas.microsoft.com/office/powerpoint/2010/main" val="38896649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altLang="de-DE" dirty="0" smtClean="0"/>
              <a:t>BI und BA</a:t>
            </a:r>
          </a:p>
        </p:txBody>
      </p:sp>
      <p:sp>
        <p:nvSpPr>
          <p:cNvPr id="100355" name="Inhaltsplatzhalter 2"/>
          <p:cNvSpPr>
            <a:spLocks noGrp="1"/>
          </p:cNvSpPr>
          <p:nvPr>
            <p:ph sz="quarter" idx="12"/>
          </p:nvPr>
        </p:nvSpPr>
        <p:spPr/>
        <p:txBody>
          <a:bodyPr>
            <a:normAutofit/>
          </a:bodyPr>
          <a:lstStyle/>
          <a:p>
            <a:r>
              <a:rPr lang="de-DE" sz="2000" dirty="0" smtClean="0"/>
              <a:t>Fähigkeit, zukünftige Ereignisse und Verhaltensweisen modellieren zu können, wie die Wahrscheinlichkeit, dass ein Kunde auf ein Kaufangebot reagiert</a:t>
            </a:r>
          </a:p>
          <a:p>
            <a:r>
              <a:rPr lang="de-DE" sz="2000" dirty="0" smtClean="0"/>
              <a:t>prädiktive </a:t>
            </a:r>
            <a:r>
              <a:rPr lang="de-DE" sz="2000" dirty="0" smtClean="0"/>
              <a:t>Analysen verwenden statistische Analysen, Data-Mining-Techniken, historische Daten und Annahmen über künftige Bedingungen, um Zukunftstrends und Verhaltensmuster vorherzusagen</a:t>
            </a:r>
          </a:p>
          <a:p>
            <a:r>
              <a:rPr lang="de-DE" sz="2000" dirty="0" smtClean="0"/>
              <a:t>im </a:t>
            </a:r>
            <a:r>
              <a:rPr lang="de-DE" sz="2000" dirty="0" smtClean="0"/>
              <a:t>Vordergrund steht das Identifizieren von Variablen, die gemessen werden können, um das Zukunftsverhalten vorherzusagen</a:t>
            </a:r>
            <a:endParaRPr lang="de-DE" altLang="de-DE" sz="2000" dirty="0" smtClean="0"/>
          </a:p>
        </p:txBody>
      </p:sp>
      <p:sp>
        <p:nvSpPr>
          <p:cNvPr id="9" name="Subtitle 8"/>
          <p:cNvSpPr>
            <a:spLocks noGrp="1"/>
          </p:cNvSpPr>
          <p:nvPr>
            <p:ph type="subTitle" idx="13"/>
          </p:nvPr>
        </p:nvSpPr>
        <p:spPr>
          <a:xfrm>
            <a:off x="360363" y="1172918"/>
            <a:ext cx="8234362" cy="677108"/>
          </a:xfrm>
        </p:spPr>
        <p:txBody>
          <a:bodyPr/>
          <a:lstStyle/>
          <a:p>
            <a:r>
              <a:rPr lang="de-DE" dirty="0"/>
              <a:t>Prädiktive Analysen</a:t>
            </a:r>
            <a:endParaRPr lang="de-DE" altLang="de-DE" dirty="0"/>
          </a:p>
          <a:p>
            <a:endParaRPr lang="de-DE" dirty="0"/>
          </a:p>
        </p:txBody>
      </p:sp>
    </p:spTree>
    <p:extLst>
      <p:ext uri="{BB962C8B-B14F-4D97-AF65-F5344CB8AC3E}">
        <p14:creationId xmlns:p14="http://schemas.microsoft.com/office/powerpoint/2010/main" val="28505855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altLang="de-DE" dirty="0" smtClean="0"/>
              <a:t>BI und BA</a:t>
            </a:r>
          </a:p>
        </p:txBody>
      </p:sp>
      <p:sp>
        <p:nvSpPr>
          <p:cNvPr id="100355" name="Inhaltsplatzhalter 2"/>
          <p:cNvSpPr>
            <a:spLocks noGrp="1"/>
          </p:cNvSpPr>
          <p:nvPr>
            <p:ph sz="quarter" idx="12"/>
          </p:nvPr>
        </p:nvSpPr>
        <p:spPr/>
        <p:txBody>
          <a:bodyPr>
            <a:normAutofit/>
          </a:bodyPr>
          <a:lstStyle/>
          <a:p>
            <a:r>
              <a:rPr lang="de-DE" sz="2000" dirty="0" smtClean="0"/>
              <a:t>viele </a:t>
            </a:r>
            <a:r>
              <a:rPr lang="de-DE" sz="2000" dirty="0" smtClean="0"/>
              <a:t>Onlinehändler verfügen über die Möglichkeit, ihre Produktempfehlungen für die Besucher ihrer Website zu personalisieren</a:t>
            </a:r>
          </a:p>
          <a:p>
            <a:r>
              <a:rPr lang="de-DE" sz="2000" dirty="0" smtClean="0"/>
              <a:t>die </a:t>
            </a:r>
            <a:r>
              <a:rPr lang="de-DE" sz="2000" dirty="0" smtClean="0"/>
              <a:t>meisten dieser Produktempfehlungen basieren auf dem Verhalten ähnlicher Kundengruppen, wie beispielsweise Kunden mit einem Einkommen unter 50.000 EUR oder in der Altersgruppe 18–25 Jahre </a:t>
            </a:r>
          </a:p>
          <a:p>
            <a:r>
              <a:rPr lang="de-DE" sz="2000" dirty="0" smtClean="0"/>
              <a:t>inzwischen </a:t>
            </a:r>
            <a:r>
              <a:rPr lang="de-DE" sz="2000" dirty="0" smtClean="0"/>
              <a:t>haben einige begonnen, die Flut an Daten, die sie über ihre Online- und Ladenkunden gesammelt haben, mit den Daten aus den sozialen Medien zusammenzuführen und erst dann zu analysieren, um ihre Empfehlungen noch stärker zu individualisieren</a:t>
            </a:r>
            <a:endParaRPr lang="de-DE" altLang="de-DE" sz="2000" dirty="0" smtClean="0"/>
          </a:p>
        </p:txBody>
      </p:sp>
      <p:sp>
        <p:nvSpPr>
          <p:cNvPr id="9" name="Subtitle 8"/>
          <p:cNvSpPr>
            <a:spLocks noGrp="1"/>
          </p:cNvSpPr>
          <p:nvPr>
            <p:ph type="subTitle" idx="13"/>
          </p:nvPr>
        </p:nvSpPr>
        <p:spPr/>
        <p:txBody>
          <a:bodyPr/>
          <a:lstStyle/>
          <a:p>
            <a:r>
              <a:rPr lang="de-DE" dirty="0" smtClean="0"/>
              <a:t>Big-Data-Analysen</a:t>
            </a:r>
            <a:endParaRPr lang="de-DE" dirty="0"/>
          </a:p>
        </p:txBody>
      </p:sp>
    </p:spTree>
    <p:extLst>
      <p:ext uri="{BB962C8B-B14F-4D97-AF65-F5344CB8AC3E}">
        <p14:creationId xmlns:p14="http://schemas.microsoft.com/office/powerpoint/2010/main" val="289103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4"/>
          <p:cNvSpPr>
            <a:spLocks noGrp="1"/>
          </p:cNvSpPr>
          <p:nvPr>
            <p:ph type="title"/>
          </p:nvPr>
        </p:nvSpPr>
        <p:spPr/>
        <p:txBody>
          <a:bodyPr/>
          <a:lstStyle/>
          <a:p>
            <a:r>
              <a:rPr lang="de-DE" dirty="0" err="1" smtClean="0"/>
              <a:t>Moneyball</a:t>
            </a:r>
            <a:r>
              <a:rPr lang="de-DE" dirty="0" smtClean="0"/>
              <a:t> – Datengetriebener Baseball</a:t>
            </a:r>
            <a:endParaRPr lang="de-DE" altLang="de-DE" dirty="0" smtClean="0"/>
          </a:p>
        </p:txBody>
      </p:sp>
      <p:sp>
        <p:nvSpPr>
          <p:cNvPr id="25603" name="Inhaltsplatzhalter 5"/>
          <p:cNvSpPr>
            <a:spLocks noGrp="1"/>
          </p:cNvSpPr>
          <p:nvPr>
            <p:ph sz="quarter" idx="12"/>
          </p:nvPr>
        </p:nvSpPr>
        <p:spPr/>
        <p:txBody>
          <a:bodyPr>
            <a:normAutofit/>
          </a:bodyPr>
          <a:lstStyle/>
          <a:p>
            <a:r>
              <a:rPr lang="de-DE" sz="1800" dirty="0" smtClean="0"/>
              <a:t>Die komplexe Auswertung der Daten lieferte </a:t>
            </a:r>
            <a:r>
              <a:rPr lang="de-DE" sz="1800" dirty="0" err="1" smtClean="0"/>
              <a:t>Beane</a:t>
            </a:r>
            <a:r>
              <a:rPr lang="de-DE" sz="1800" dirty="0" smtClean="0"/>
              <a:t> Erkenntnisse zu dem „Wert“ eines jeden Spielers und inwiefern er zu dem Erfolg des Teams beitragen konnte. Anhand dieser Zahlen, die andere, reichere Teams übersehen hatten, konnte er ein Kader aufstellen, das einen Sieg nach dem anderen </a:t>
            </a:r>
            <a:r>
              <a:rPr lang="de-DE" sz="1800" dirty="0" smtClean="0"/>
              <a:t>einfuhr.</a:t>
            </a:r>
            <a:endParaRPr lang="de-DE" sz="1800" dirty="0" smtClean="0"/>
          </a:p>
          <a:p>
            <a:r>
              <a:rPr lang="de-DE" sz="1800" dirty="0" err="1" smtClean="0"/>
              <a:t>Sabermetrics</a:t>
            </a:r>
            <a:r>
              <a:rPr lang="de-DE" sz="1800" dirty="0" smtClean="0"/>
              <a:t> hat inzwischen bis zu einem gewissen Grad bei den meisten Major-League-Teams Einzug gehalten, d.h., auch sie ziehen jetzt die hochkomplexen statistischen Analyseverfahren der Baseballdaten heran, um die Leistung der einzelnen Spieler zu </a:t>
            </a:r>
            <a:r>
              <a:rPr lang="de-DE" sz="1800" dirty="0" smtClean="0"/>
              <a:t>bewerten.</a:t>
            </a:r>
            <a:endParaRPr lang="de-DE" sz="1800" dirty="0" smtClean="0"/>
          </a:p>
          <a:p>
            <a:r>
              <a:rPr lang="de-DE" sz="1800" dirty="0" smtClean="0"/>
              <a:t>Bei </a:t>
            </a:r>
            <a:r>
              <a:rPr lang="de-DE" sz="1800" dirty="0" err="1" smtClean="0"/>
              <a:t>Moneyball</a:t>
            </a:r>
            <a:r>
              <a:rPr lang="de-DE" sz="1800" dirty="0" smtClean="0"/>
              <a:t> geht es nicht nur um Baseball – es geht darum zu verstehen, dass Daten im Konkurrenzkampf eine „Waffe“ sind, besonders wenn die Ressourcen knapp sind und Innovation unerlässlich </a:t>
            </a:r>
            <a:r>
              <a:rPr lang="de-DE" sz="1800" dirty="0" smtClean="0"/>
              <a:t>ist.</a:t>
            </a:r>
            <a:endParaRPr lang="de-DE" altLang="de-DE" sz="1800" dirty="0" smtClean="0"/>
          </a:p>
        </p:txBody>
      </p:sp>
      <p:sp>
        <p:nvSpPr>
          <p:cNvPr id="9" name="Subtitle 8"/>
          <p:cNvSpPr>
            <a:spLocks noGrp="1"/>
          </p:cNvSpPr>
          <p:nvPr>
            <p:ph type="subTitle" idx="13"/>
          </p:nvPr>
        </p:nvSpPr>
        <p:spPr/>
        <p:txBody>
          <a:bodyPr/>
          <a:lstStyle/>
          <a:p>
            <a:r>
              <a:rPr lang="de-DE" dirty="0" smtClean="0"/>
              <a:t>Einführende Fallstudie</a:t>
            </a:r>
            <a:endParaRPr lang="de-DE" dirty="0"/>
          </a:p>
        </p:txBody>
      </p:sp>
    </p:spTree>
    <p:extLst>
      <p:ext uri="{BB962C8B-B14F-4D97-AF65-F5344CB8AC3E}">
        <p14:creationId xmlns:p14="http://schemas.microsoft.com/office/powerpoint/2010/main" val="41779333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dirty="0"/>
              <a:t>Herausforderungen an das Management</a:t>
            </a:r>
            <a:endParaRPr lang="de-DE" altLang="de-DE" dirty="0" smtClean="0"/>
          </a:p>
        </p:txBody>
      </p:sp>
      <p:sp>
        <p:nvSpPr>
          <p:cNvPr id="100355" name="Inhaltsplatzhalter 2"/>
          <p:cNvSpPr>
            <a:spLocks noGrp="1"/>
          </p:cNvSpPr>
          <p:nvPr>
            <p:ph sz="quarter" idx="12"/>
          </p:nvPr>
        </p:nvSpPr>
        <p:spPr/>
        <p:txBody>
          <a:bodyPr>
            <a:normAutofit/>
          </a:bodyPr>
          <a:lstStyle/>
          <a:p>
            <a:r>
              <a:rPr lang="de-DE" sz="2000" dirty="0" smtClean="0"/>
              <a:t>ein </a:t>
            </a:r>
            <a:r>
              <a:rPr lang="de-DE" sz="2000" dirty="0" smtClean="0"/>
              <a:t>modernes Unternehmen besteht heutzutage aus vielen verschiedenen Interessengruppen: </a:t>
            </a:r>
          </a:p>
          <a:p>
            <a:pPr lvl="1"/>
            <a:r>
              <a:rPr lang="de-DE" sz="1800" dirty="0" smtClean="0"/>
              <a:t>unteres (operatives) Management</a:t>
            </a:r>
          </a:p>
          <a:p>
            <a:pPr lvl="1"/>
            <a:r>
              <a:rPr lang="de-DE" sz="1800" dirty="0" smtClean="0"/>
              <a:t>mittleres Management und </a:t>
            </a:r>
          </a:p>
          <a:p>
            <a:pPr lvl="1"/>
            <a:r>
              <a:rPr lang="de-DE" sz="1800" dirty="0" smtClean="0"/>
              <a:t>Topmanagement </a:t>
            </a:r>
          </a:p>
          <a:p>
            <a:r>
              <a:rPr lang="de-DE" sz="2000" dirty="0" smtClean="0"/>
              <a:t>jede </a:t>
            </a:r>
            <a:r>
              <a:rPr lang="de-DE" sz="2000" dirty="0" smtClean="0"/>
              <a:t>Managementebene hat eigene Verantwortungsbereiche und unterschiedlichen Bedarf an Informationen und Business </a:t>
            </a:r>
            <a:r>
              <a:rPr lang="de-DE" sz="2000" dirty="0" smtClean="0"/>
              <a:t>Intelligence</a:t>
            </a:r>
            <a:endParaRPr lang="de-DE" sz="2000" dirty="0" smtClean="0"/>
          </a:p>
          <a:p>
            <a:r>
              <a:rPr lang="de-DE" sz="2000" dirty="0" smtClean="0"/>
              <a:t>je </a:t>
            </a:r>
            <a:r>
              <a:rPr lang="de-DE" sz="2000" dirty="0" smtClean="0"/>
              <a:t>höher die Managementebene, desto unstrukturierter die Entscheidungen (siehe Abbildung 12.1)</a:t>
            </a:r>
          </a:p>
        </p:txBody>
      </p:sp>
      <p:sp>
        <p:nvSpPr>
          <p:cNvPr id="9" name="Subtitle 8"/>
          <p:cNvSpPr>
            <a:spLocks noGrp="1"/>
          </p:cNvSpPr>
          <p:nvPr>
            <p:ph type="subTitle" idx="13"/>
          </p:nvPr>
        </p:nvSpPr>
        <p:spPr>
          <a:xfrm>
            <a:off x="360363" y="1172918"/>
            <a:ext cx="8234362" cy="677108"/>
          </a:xfrm>
        </p:spPr>
        <p:txBody>
          <a:bodyPr/>
          <a:lstStyle/>
          <a:p>
            <a:r>
              <a:rPr lang="de-DE" dirty="0"/>
              <a:t>Zielgruppen für Business </a:t>
            </a:r>
            <a:r>
              <a:rPr lang="de-DE" dirty="0" err="1"/>
              <a:t>Intelligence</a:t>
            </a:r>
            <a:endParaRPr lang="de-DE" altLang="de-DE" dirty="0"/>
          </a:p>
          <a:p>
            <a:endParaRPr lang="de-DE" dirty="0"/>
          </a:p>
        </p:txBody>
      </p:sp>
    </p:spTree>
    <p:extLst>
      <p:ext uri="{BB962C8B-B14F-4D97-AF65-F5344CB8AC3E}">
        <p14:creationId xmlns:p14="http://schemas.microsoft.com/office/powerpoint/2010/main" val="15019778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dirty="0" smtClean="0"/>
              <a:t>Dashboards bei Colgate-Palmolive</a:t>
            </a:r>
            <a:endParaRPr lang="de-DE" altLang="de-DE" dirty="0" smtClean="0"/>
          </a:p>
        </p:txBody>
      </p:sp>
      <p:sp>
        <p:nvSpPr>
          <p:cNvPr id="100355" name="Inhaltsplatzhalter 2"/>
          <p:cNvSpPr>
            <a:spLocks noGrp="1"/>
          </p:cNvSpPr>
          <p:nvPr>
            <p:ph sz="quarter" idx="12"/>
          </p:nvPr>
        </p:nvSpPr>
        <p:spPr/>
        <p:txBody>
          <a:bodyPr>
            <a:normAutofit/>
          </a:bodyPr>
          <a:lstStyle/>
          <a:p>
            <a:r>
              <a:rPr lang="de-DE" sz="2000" dirty="0" smtClean="0"/>
              <a:t>Colgate setzte seit Anfang der 1990er auf globaler Ebene SAP ein, verwendete aber für die fünf verschiedenen Regionen jeweils ein eigenes ERP-System</a:t>
            </a:r>
          </a:p>
          <a:p>
            <a:r>
              <a:rPr lang="de-DE" sz="2000" dirty="0" smtClean="0"/>
              <a:t>löst </a:t>
            </a:r>
            <a:r>
              <a:rPr lang="de-DE" sz="2000" dirty="0" smtClean="0"/>
              <a:t>Problem, indem es ein zentrales globales Daten-Repository einrichtete</a:t>
            </a:r>
          </a:p>
          <a:p>
            <a:r>
              <a:rPr lang="de-DE" sz="2000" dirty="0" smtClean="0"/>
              <a:t>die </a:t>
            </a:r>
            <a:r>
              <a:rPr lang="de-DE" sz="2000" dirty="0" smtClean="0"/>
              <a:t>regionalen ERP-Systeme von Colgate übertragen ihre Daten an das Data Warehouse, wo sie für unternehmensweite Berichte und Analysen standardisiert und formatiert werden</a:t>
            </a:r>
          </a:p>
        </p:txBody>
      </p:sp>
      <p:sp>
        <p:nvSpPr>
          <p:cNvPr id="9" name="Subtitle 8"/>
          <p:cNvSpPr>
            <a:spLocks noGrp="1"/>
          </p:cNvSpPr>
          <p:nvPr>
            <p:ph type="subTitle" idx="13"/>
          </p:nvPr>
        </p:nvSpPr>
        <p:spPr/>
        <p:txBody>
          <a:bodyPr/>
          <a:lstStyle/>
          <a:p>
            <a:r>
              <a:rPr lang="de-DE" dirty="0" smtClean="0"/>
              <a:t>Abschließende Fallstudie</a:t>
            </a:r>
            <a:endParaRPr lang="de-DE" dirty="0"/>
          </a:p>
        </p:txBody>
      </p:sp>
    </p:spTree>
    <p:extLst>
      <p:ext uri="{BB962C8B-B14F-4D97-AF65-F5344CB8AC3E}">
        <p14:creationId xmlns:p14="http://schemas.microsoft.com/office/powerpoint/2010/main" val="38157392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dirty="0" smtClean="0"/>
              <a:t>Dashboards bei Colgate-Palmolive</a:t>
            </a:r>
            <a:endParaRPr lang="de-DE" altLang="de-DE" dirty="0" smtClean="0"/>
          </a:p>
        </p:txBody>
      </p:sp>
      <p:sp>
        <p:nvSpPr>
          <p:cNvPr id="100355" name="Inhaltsplatzhalter 2"/>
          <p:cNvSpPr>
            <a:spLocks noGrp="1"/>
          </p:cNvSpPr>
          <p:nvPr>
            <p:ph sz="quarter" idx="12"/>
          </p:nvPr>
        </p:nvSpPr>
        <p:spPr/>
        <p:txBody>
          <a:bodyPr>
            <a:normAutofit/>
          </a:bodyPr>
          <a:lstStyle/>
          <a:p>
            <a:r>
              <a:rPr lang="de-DE" sz="2000" dirty="0" smtClean="0"/>
              <a:t>die </a:t>
            </a:r>
            <a:r>
              <a:rPr lang="de-DE" sz="2000" dirty="0" smtClean="0"/>
              <a:t>Power-User von Colgate hatten keine Probleme die Reporting- und Analysetools des Warehouse zu nutzen</a:t>
            </a:r>
          </a:p>
          <a:p>
            <a:r>
              <a:rPr lang="de-DE" sz="2000" dirty="0" smtClean="0"/>
              <a:t>Topmanager und Gelegenheitsnutzer fühlten sich etwas überfordert </a:t>
            </a:r>
          </a:p>
          <a:p>
            <a:r>
              <a:rPr lang="de-DE" sz="2000" dirty="0" smtClean="0"/>
              <a:t>Topmanager forderten konfigurierbare Echtzeit-Dashboards, mit denen sich die Performance leichter verbessern ließ</a:t>
            </a:r>
          </a:p>
          <a:p>
            <a:r>
              <a:rPr lang="de-DE" sz="2000" dirty="0" smtClean="0"/>
              <a:t>Gelegenheitsnutzer im Unternehmen können jetzt mit einfachen Drag &amp; Drop-Techniken auf Datenquellen zugreifen und interaktive Berichte erstellen</a:t>
            </a:r>
          </a:p>
        </p:txBody>
      </p:sp>
      <p:sp>
        <p:nvSpPr>
          <p:cNvPr id="9" name="Subtitle 8"/>
          <p:cNvSpPr>
            <a:spLocks noGrp="1"/>
          </p:cNvSpPr>
          <p:nvPr>
            <p:ph type="subTitle" idx="13"/>
          </p:nvPr>
        </p:nvSpPr>
        <p:spPr/>
        <p:txBody>
          <a:bodyPr/>
          <a:lstStyle/>
          <a:p>
            <a:r>
              <a:rPr lang="de-DE" dirty="0"/>
              <a:t>Abschließende Fallstudie</a:t>
            </a:r>
          </a:p>
        </p:txBody>
      </p:sp>
    </p:spTree>
    <p:extLst>
      <p:ext uri="{BB962C8B-B14F-4D97-AF65-F5344CB8AC3E}">
        <p14:creationId xmlns:p14="http://schemas.microsoft.com/office/powerpoint/2010/main" val="1050327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r>
              <a:rPr lang="de-DE" dirty="0" smtClean="0"/>
              <a:t>Dashboards bei Colgate-Palmolive</a:t>
            </a:r>
            <a:endParaRPr lang="de-DE" altLang="de-DE" dirty="0" smtClean="0"/>
          </a:p>
        </p:txBody>
      </p:sp>
      <p:sp>
        <p:nvSpPr>
          <p:cNvPr id="100355" name="Inhaltsplatzhalter 2"/>
          <p:cNvSpPr>
            <a:spLocks noGrp="1"/>
          </p:cNvSpPr>
          <p:nvPr>
            <p:ph sz="quarter" idx="12"/>
          </p:nvPr>
        </p:nvSpPr>
        <p:spPr/>
        <p:txBody>
          <a:bodyPr>
            <a:normAutofit/>
          </a:bodyPr>
          <a:lstStyle/>
          <a:p>
            <a:r>
              <a:rPr lang="de-DE" sz="2000" smtClean="0"/>
              <a:t>die </a:t>
            </a:r>
            <a:r>
              <a:rPr lang="de-DE" sz="2000" dirty="0" smtClean="0"/>
              <a:t>stark verbesserten Reporting-Tools mit Unterstützung für verschiedene Nutzergruppen führten zu einer starken Zunahme der Akzeptanz und Nutzung von Business </a:t>
            </a:r>
            <a:r>
              <a:rPr lang="de-DE" sz="2000" dirty="0" err="1" smtClean="0"/>
              <a:t>Intelligence</a:t>
            </a:r>
            <a:endParaRPr lang="de-DE" sz="2000" dirty="0" smtClean="0"/>
          </a:p>
          <a:p>
            <a:r>
              <a:rPr lang="de-DE" sz="2000" dirty="0" smtClean="0"/>
              <a:t>Führungskräfte können jetzt selbst auf die Informationen zugreifen und erhalten die Echtzeitdaten des Systems schneller und einfacher</a:t>
            </a:r>
            <a:endParaRPr lang="de-DE" sz="2000" dirty="0"/>
          </a:p>
        </p:txBody>
      </p:sp>
      <p:sp>
        <p:nvSpPr>
          <p:cNvPr id="9" name="Subtitle 8"/>
          <p:cNvSpPr>
            <a:spLocks noGrp="1"/>
          </p:cNvSpPr>
          <p:nvPr>
            <p:ph type="subTitle" idx="13"/>
          </p:nvPr>
        </p:nvSpPr>
        <p:spPr/>
        <p:txBody>
          <a:bodyPr/>
          <a:lstStyle/>
          <a:p>
            <a:r>
              <a:rPr lang="de-DE" dirty="0"/>
              <a:t>Abschließende Fallstudie</a:t>
            </a:r>
          </a:p>
        </p:txBody>
      </p:sp>
    </p:spTree>
    <p:extLst>
      <p:ext uri="{BB962C8B-B14F-4D97-AF65-F5344CB8AC3E}">
        <p14:creationId xmlns:p14="http://schemas.microsoft.com/office/powerpoint/2010/main" val="31222990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3"/>
          <p:cNvSpPr>
            <a:spLocks noGrp="1"/>
          </p:cNvSpPr>
          <p:nvPr>
            <p:ph type="title"/>
          </p:nvPr>
        </p:nvSpPr>
        <p:spPr/>
        <p:txBody>
          <a:bodyPr/>
          <a:lstStyle/>
          <a:p>
            <a:r>
              <a:rPr lang="de-DE" dirty="0" smtClean="0"/>
              <a:t>Dashboards bei Colgate-Palmolive</a:t>
            </a:r>
            <a:endParaRPr lang="de-DE" altLang="de-DE" dirty="0" smtClean="0"/>
          </a:p>
        </p:txBody>
      </p:sp>
      <p:sp>
        <p:nvSpPr>
          <p:cNvPr id="101379" name="Inhaltsplatzhalter 4"/>
          <p:cNvSpPr>
            <a:spLocks noGrp="1"/>
          </p:cNvSpPr>
          <p:nvPr>
            <p:ph sz="quarter" idx="12"/>
          </p:nvPr>
        </p:nvSpPr>
        <p:spPr/>
        <p:txBody>
          <a:bodyPr>
            <a:normAutofit/>
          </a:bodyPr>
          <a:lstStyle/>
          <a:p>
            <a:r>
              <a:rPr lang="de-DE" sz="2000" dirty="0" smtClean="0"/>
              <a:t>Beschreiben Sie die verschiedenen Nutzergruppen für Business </a:t>
            </a:r>
            <a:r>
              <a:rPr lang="de-DE" sz="2000" dirty="0" err="1" smtClean="0"/>
              <a:t>Intelligence</a:t>
            </a:r>
            <a:r>
              <a:rPr lang="de-DE" sz="2000" dirty="0" smtClean="0"/>
              <a:t> bei Colgate-Palmolive</a:t>
            </a:r>
          </a:p>
          <a:p>
            <a:r>
              <a:rPr lang="de-DE" sz="2000" dirty="0" smtClean="0"/>
              <a:t>Beschreiben Sie die Probleme mit den verschiedenen Nutzergruppen, die Colgate daran hinderten, Business </a:t>
            </a:r>
            <a:r>
              <a:rPr lang="de-DE" sz="2000" dirty="0" err="1" smtClean="0"/>
              <a:t>Intelligence</a:t>
            </a:r>
            <a:r>
              <a:rPr lang="de-DE" sz="2000" dirty="0" smtClean="0"/>
              <a:t> erfolgreich einzusetzen</a:t>
            </a:r>
          </a:p>
          <a:p>
            <a:r>
              <a:rPr lang="de-DE" sz="2000" dirty="0" smtClean="0"/>
              <a:t>Welche Management-, Organisations- und Technikfaktoren mussten geklärt werden, um jeder Nutzergruppe Business-</a:t>
            </a:r>
            <a:r>
              <a:rPr lang="de-DE" sz="2000" dirty="0" err="1" smtClean="0"/>
              <a:t>Intelligence</a:t>
            </a:r>
            <a:r>
              <a:rPr lang="de-DE" sz="2000" dirty="0" smtClean="0"/>
              <a:t>-Funktionalität zu bieten?</a:t>
            </a:r>
          </a:p>
          <a:p>
            <a:r>
              <a:rPr lang="de-DE" sz="2000" dirty="0" smtClean="0"/>
              <a:t>Welche Arten von Entscheidungen werden von Colgates neuer Business-</a:t>
            </a:r>
            <a:r>
              <a:rPr lang="de-DE" sz="2000" dirty="0" err="1" smtClean="0"/>
              <a:t>Intelligence</a:t>
            </a:r>
            <a:r>
              <a:rPr lang="de-DE" sz="2000" dirty="0" smtClean="0"/>
              <a:t>-Funktion unterstützt? Nennen Sie drei Beispiele. Wie können diese sich auf das Unternehmen auswirken?</a:t>
            </a:r>
            <a:endParaRPr lang="de-DE" altLang="de-DE" sz="2000" dirty="0" smtClean="0"/>
          </a:p>
        </p:txBody>
      </p:sp>
      <p:sp>
        <p:nvSpPr>
          <p:cNvPr id="9" name="Subtitle 8"/>
          <p:cNvSpPr>
            <a:spLocks noGrp="1"/>
          </p:cNvSpPr>
          <p:nvPr>
            <p:ph type="subTitle" idx="13"/>
          </p:nvPr>
        </p:nvSpPr>
        <p:spPr>
          <a:xfrm>
            <a:off x="360363" y="1172918"/>
            <a:ext cx="8234362" cy="677108"/>
          </a:xfrm>
        </p:spPr>
        <p:txBody>
          <a:bodyPr/>
          <a:lstStyle/>
          <a:p>
            <a:r>
              <a:rPr lang="de-DE" altLang="de-DE" dirty="0"/>
              <a:t>Fragen zur </a:t>
            </a:r>
            <a:r>
              <a:rPr lang="de-DE" altLang="de-DE" dirty="0" smtClean="0"/>
              <a:t>Fallstudie</a:t>
            </a:r>
            <a:endParaRPr lang="de-DE" altLang="de-DE" dirty="0"/>
          </a:p>
          <a:p>
            <a:endParaRPr lang="de-DE" dirty="0"/>
          </a:p>
        </p:txBody>
      </p:sp>
    </p:spTree>
    <p:extLst>
      <p:ext uri="{BB962C8B-B14F-4D97-AF65-F5344CB8AC3E}">
        <p14:creationId xmlns:p14="http://schemas.microsoft.com/office/powerpoint/2010/main" val="981441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Laura Menth\Desktop\Rotes_Buch_3 Auflage_Folienmaster_mit_Beispielen_und_Hinweisen_neu_LM.pptx"/>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FADC4-8C8E-45F6-A181-EB99F3305171}">
  <ds:schemaRef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2369624-0950-4086-9AFC-D36A675D4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7D1B78C-FBDC-459E-8E6F-2A25F40FD9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3962</Words>
  <Application>Microsoft Office PowerPoint</Application>
  <PresentationFormat>Bildschirmpräsentation (4:3)</PresentationFormat>
  <Paragraphs>446</Paragraphs>
  <Slides>94</Slides>
  <Notes>0</Notes>
  <HiddenSlides>0</HiddenSlides>
  <MMClips>0</MMClips>
  <ScaleCrop>false</ScaleCrop>
  <HeadingPairs>
    <vt:vector size="4" baseType="variant">
      <vt:variant>
        <vt:lpstr>Design</vt:lpstr>
      </vt:variant>
      <vt:variant>
        <vt:i4>1</vt:i4>
      </vt:variant>
      <vt:variant>
        <vt:lpstr>Folientitel</vt:lpstr>
      </vt:variant>
      <vt:variant>
        <vt:i4>94</vt:i4>
      </vt:variant>
    </vt:vector>
  </HeadingPairs>
  <TitlesOfParts>
    <vt:vector size="95" baseType="lpstr">
      <vt:lpstr>Custom Design</vt:lpstr>
      <vt:lpstr>Laudon/Laudon/Schoder Wirtschaftsinformatik 3., vollständig überarbeitete Auflage </vt:lpstr>
      <vt:lpstr>Kapitel 12</vt:lpstr>
      <vt:lpstr>Gegenstand des Kapitels</vt:lpstr>
      <vt:lpstr>Gegenstand des Kapitels</vt:lpstr>
      <vt:lpstr>Gliederung</vt:lpstr>
      <vt:lpstr>Lernziele</vt:lpstr>
      <vt:lpstr>Moneyball – Datengetriebener Baseball</vt:lpstr>
      <vt:lpstr>Moneyball – Datengetriebener Baseball</vt:lpstr>
      <vt:lpstr>Moneyball – Datengetriebener Baseball</vt:lpstr>
      <vt:lpstr>Moneyball – Herausforderungen für das Management</vt:lpstr>
      <vt:lpstr>Moneyball – Datengetriebener Baseball</vt:lpstr>
      <vt:lpstr>Gliederung</vt:lpstr>
      <vt:lpstr>Klassisches Managementmodell</vt:lpstr>
      <vt:lpstr>Klassisches Managementmodell</vt:lpstr>
      <vt:lpstr>Verhaltenstheoretische Modelle</vt:lpstr>
      <vt:lpstr>Verhaltenstheoretische Modelle</vt:lpstr>
      <vt:lpstr>Verhaltenstheoretische Modelle</vt:lpstr>
      <vt:lpstr>Klassifizierung von Managementrollen</vt:lpstr>
      <vt:lpstr>Klassifizierung von Managementrollen</vt:lpstr>
      <vt:lpstr>Klassifizierung von Managementrollen</vt:lpstr>
      <vt:lpstr>Klassifizierung von Managementrollen</vt:lpstr>
      <vt:lpstr>Klassifizierung von Managementrollen</vt:lpstr>
      <vt:lpstr>Gliederung</vt:lpstr>
      <vt:lpstr>Entscheidungsprozesse</vt:lpstr>
      <vt:lpstr>Strategische Entscheidungsfindung</vt:lpstr>
      <vt:lpstr>Managementkontrolle</vt:lpstr>
      <vt:lpstr>Operative Kontrolle</vt:lpstr>
      <vt:lpstr>Unstrukturierte Entscheidungen</vt:lpstr>
      <vt:lpstr>Strukturierte Entscheidungen</vt:lpstr>
      <vt:lpstr>Informationssysteme, Organisationsebenen und Entscheidungstypen</vt:lpstr>
      <vt:lpstr>Phasen der Entscheidungsfindung</vt:lpstr>
      <vt:lpstr>Phasen der Entscheidungsfindung</vt:lpstr>
      <vt:lpstr>Phasen der Entscheidungsfindung</vt:lpstr>
      <vt:lpstr>Phasen der Entscheidungsfindung</vt:lpstr>
      <vt:lpstr>Phasen der Entscheidungsfindung</vt:lpstr>
      <vt:lpstr>Probleme bei der Entscheidungsfindung</vt:lpstr>
      <vt:lpstr>Probleme bei der Entscheidungsfindung</vt:lpstr>
      <vt:lpstr>Probleme bei der Entscheidungsfindung</vt:lpstr>
      <vt:lpstr>Probleme bei der Entscheidungsfindung</vt:lpstr>
      <vt:lpstr>Probleme bei der Entscheidungsfindung</vt:lpstr>
      <vt:lpstr>Gliederung</vt:lpstr>
      <vt:lpstr>Automatisierte Entscheidungen in Sekundenbruchteilen</vt:lpstr>
      <vt:lpstr>Gliederung</vt:lpstr>
      <vt:lpstr>Managementinformationssysteme (MIS)</vt:lpstr>
      <vt:lpstr>Managementinformationssysteme (MIS)</vt:lpstr>
      <vt:lpstr>Entscheidungsunterstützungssysteme (EUS)</vt:lpstr>
      <vt:lpstr>Entscheidungsunterstützungssysteme (EUS)</vt:lpstr>
      <vt:lpstr>Entscheidungsunterstützungssysteme (EUS)</vt:lpstr>
      <vt:lpstr>Procter &amp; Gamble</vt:lpstr>
      <vt:lpstr>Procter &amp; Gamble</vt:lpstr>
      <vt:lpstr>Procter &amp; Gamble</vt:lpstr>
      <vt:lpstr>Procter &amp; Gamble</vt:lpstr>
      <vt:lpstr>Gliederung</vt:lpstr>
      <vt:lpstr>Entscheidungsunterstützungssysteme (EUS) </vt:lpstr>
      <vt:lpstr>Entscheidungsunterstützungssysteme (EUS)</vt:lpstr>
      <vt:lpstr>Komponenten eines EUS</vt:lpstr>
      <vt:lpstr>Komponenten eines EUS</vt:lpstr>
      <vt:lpstr>Komponenten eines EUS</vt:lpstr>
      <vt:lpstr>Komponenten eines EUS</vt:lpstr>
      <vt:lpstr>Komponenten eines EUS</vt:lpstr>
      <vt:lpstr>Komponenten eines EUS</vt:lpstr>
      <vt:lpstr>Komponenten eines EUS</vt:lpstr>
      <vt:lpstr>Komponenten eines EUS</vt:lpstr>
      <vt:lpstr>Komponenten eines EUS </vt:lpstr>
      <vt:lpstr>Gliederung</vt:lpstr>
      <vt:lpstr>Beispiele für Anwendungen</vt:lpstr>
      <vt:lpstr>Beispiele für Anwendungen</vt:lpstr>
      <vt:lpstr>Cincinnati Zoo</vt:lpstr>
      <vt:lpstr>Cincinnati Zoo</vt:lpstr>
      <vt:lpstr>Cincinnati Zoo</vt:lpstr>
      <vt:lpstr>Beispiele für Anwendungen</vt:lpstr>
      <vt:lpstr>Beispiele für Anwendungen</vt:lpstr>
      <vt:lpstr>Beispiele für Anwendungen</vt:lpstr>
      <vt:lpstr>Beispiele für Anwendungen</vt:lpstr>
      <vt:lpstr>Gliederung</vt:lpstr>
      <vt:lpstr>Führungsunterstützungssysteme (FUS)</vt:lpstr>
      <vt:lpstr>Führungsunterstützungssysteme (FUS)</vt:lpstr>
      <vt:lpstr>Führungsunterstützungssysteme (FUS) </vt:lpstr>
      <vt:lpstr>Überwachung der Unternehmensleistung </vt:lpstr>
      <vt:lpstr>Unternehmensumfassende Berichte und Analysen</vt:lpstr>
      <vt:lpstr>Gliederung</vt:lpstr>
      <vt:lpstr>Business Intelligence (BI)</vt:lpstr>
      <vt:lpstr>Business Analytics (BA)</vt:lpstr>
      <vt:lpstr>Business Intelligence und Business Analytics</vt:lpstr>
      <vt:lpstr>BI und BA</vt:lpstr>
      <vt:lpstr>BI und BA</vt:lpstr>
      <vt:lpstr>BI und BA</vt:lpstr>
      <vt:lpstr>BI und BA</vt:lpstr>
      <vt:lpstr>BI und BA</vt:lpstr>
      <vt:lpstr>Herausforderungen an das Management</vt:lpstr>
      <vt:lpstr>Dashboards bei Colgate-Palmolive</vt:lpstr>
      <vt:lpstr>Dashboards bei Colgate-Palmolive</vt:lpstr>
      <vt:lpstr>Dashboards bei Colgate-Palmolive</vt:lpstr>
      <vt:lpstr>Dashboards bei Colgate-Palmolive</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389</cp:revision>
  <dcterms:created xsi:type="dcterms:W3CDTF">2010-11-30T15:26:50Z</dcterms:created>
  <dcterms:modified xsi:type="dcterms:W3CDTF">2015-11-10T22:33:32Z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