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4"/>
  </p:sldMasterIdLst>
  <p:notesMasterIdLst>
    <p:notesMasterId r:id="rId154"/>
  </p:notesMasterIdLst>
  <p:handoutMasterIdLst>
    <p:handoutMasterId r:id="rId155"/>
  </p:handoutMasterIdLst>
  <p:sldIdLst>
    <p:sldId id="555" r:id="rId5"/>
    <p:sldId id="556" r:id="rId6"/>
    <p:sldId id="557" r:id="rId7"/>
    <p:sldId id="558" r:id="rId8"/>
    <p:sldId id="559" r:id="rId9"/>
    <p:sldId id="560" r:id="rId10"/>
    <p:sldId id="561" r:id="rId11"/>
    <p:sldId id="562" r:id="rId12"/>
    <p:sldId id="563" r:id="rId13"/>
    <p:sldId id="564" r:id="rId14"/>
    <p:sldId id="565" r:id="rId15"/>
    <p:sldId id="566" r:id="rId16"/>
    <p:sldId id="681" r:id="rId17"/>
    <p:sldId id="568" r:id="rId18"/>
    <p:sldId id="682" r:id="rId19"/>
    <p:sldId id="569" r:id="rId20"/>
    <p:sldId id="570" r:id="rId21"/>
    <p:sldId id="683" r:id="rId22"/>
    <p:sldId id="571" r:id="rId23"/>
    <p:sldId id="572" r:id="rId24"/>
    <p:sldId id="573" r:id="rId25"/>
    <p:sldId id="574" r:id="rId26"/>
    <p:sldId id="684" r:id="rId27"/>
    <p:sldId id="575" r:id="rId28"/>
    <p:sldId id="576" r:id="rId29"/>
    <p:sldId id="577" r:id="rId30"/>
    <p:sldId id="578" r:id="rId31"/>
    <p:sldId id="579" r:id="rId32"/>
    <p:sldId id="580" r:id="rId33"/>
    <p:sldId id="581" r:id="rId34"/>
    <p:sldId id="582" r:id="rId35"/>
    <p:sldId id="583" r:id="rId36"/>
    <p:sldId id="584" r:id="rId37"/>
    <p:sldId id="585" r:id="rId38"/>
    <p:sldId id="685" r:id="rId39"/>
    <p:sldId id="586" r:id="rId40"/>
    <p:sldId id="587" r:id="rId41"/>
    <p:sldId id="588" r:id="rId42"/>
    <p:sldId id="687" r:id="rId43"/>
    <p:sldId id="688" r:id="rId44"/>
    <p:sldId id="689" r:id="rId45"/>
    <p:sldId id="690" r:id="rId46"/>
    <p:sldId id="691" r:id="rId47"/>
    <p:sldId id="692" r:id="rId48"/>
    <p:sldId id="693" r:id="rId49"/>
    <p:sldId id="694" r:id="rId50"/>
    <p:sldId id="695" r:id="rId51"/>
    <p:sldId id="696" r:id="rId52"/>
    <p:sldId id="686" r:id="rId53"/>
    <p:sldId id="589" r:id="rId54"/>
    <p:sldId id="590" r:id="rId55"/>
    <p:sldId id="591" r:id="rId56"/>
    <p:sldId id="592" r:id="rId57"/>
    <p:sldId id="593" r:id="rId58"/>
    <p:sldId id="594" r:id="rId59"/>
    <p:sldId id="595" r:id="rId60"/>
    <p:sldId id="596" r:id="rId61"/>
    <p:sldId id="697" r:id="rId62"/>
    <p:sldId id="598" r:id="rId63"/>
    <p:sldId id="599" r:id="rId64"/>
    <p:sldId id="600" r:id="rId65"/>
    <p:sldId id="601" r:id="rId66"/>
    <p:sldId id="602" r:id="rId67"/>
    <p:sldId id="603" r:id="rId68"/>
    <p:sldId id="604" r:id="rId69"/>
    <p:sldId id="605" r:id="rId70"/>
    <p:sldId id="606" r:id="rId71"/>
    <p:sldId id="607" r:id="rId72"/>
    <p:sldId id="608" r:id="rId73"/>
    <p:sldId id="609" r:id="rId74"/>
    <p:sldId id="610" r:id="rId75"/>
    <p:sldId id="611" r:id="rId76"/>
    <p:sldId id="612" r:id="rId77"/>
    <p:sldId id="613" r:id="rId78"/>
    <p:sldId id="614" r:id="rId79"/>
    <p:sldId id="615" r:id="rId80"/>
    <p:sldId id="616" r:id="rId81"/>
    <p:sldId id="617" r:id="rId82"/>
    <p:sldId id="618" r:id="rId83"/>
    <p:sldId id="619" r:id="rId84"/>
    <p:sldId id="698" r:id="rId85"/>
    <p:sldId id="622" r:id="rId86"/>
    <p:sldId id="623" r:id="rId87"/>
    <p:sldId id="624" r:id="rId88"/>
    <p:sldId id="699" r:id="rId89"/>
    <p:sldId id="625" r:id="rId90"/>
    <p:sldId id="626" r:id="rId91"/>
    <p:sldId id="627" r:id="rId92"/>
    <p:sldId id="628" r:id="rId93"/>
    <p:sldId id="629" r:id="rId94"/>
    <p:sldId id="630" r:id="rId95"/>
    <p:sldId id="631" r:id="rId96"/>
    <p:sldId id="632" r:id="rId97"/>
    <p:sldId id="633" r:id="rId98"/>
    <p:sldId id="634" r:id="rId99"/>
    <p:sldId id="635" r:id="rId100"/>
    <p:sldId id="700" r:id="rId101"/>
    <p:sldId id="636" r:id="rId102"/>
    <p:sldId id="637" r:id="rId103"/>
    <p:sldId id="701" r:id="rId104"/>
    <p:sldId id="638" r:id="rId105"/>
    <p:sldId id="639" r:id="rId106"/>
    <p:sldId id="702" r:id="rId107"/>
    <p:sldId id="640" r:id="rId108"/>
    <p:sldId id="641" r:id="rId109"/>
    <p:sldId id="642" r:id="rId110"/>
    <p:sldId id="643" r:id="rId111"/>
    <p:sldId id="644" r:id="rId112"/>
    <p:sldId id="645" r:id="rId113"/>
    <p:sldId id="703" r:id="rId114"/>
    <p:sldId id="646" r:id="rId115"/>
    <p:sldId id="647" r:id="rId116"/>
    <p:sldId id="704" r:id="rId117"/>
    <p:sldId id="648" r:id="rId118"/>
    <p:sldId id="649" r:id="rId119"/>
    <p:sldId id="650" r:id="rId120"/>
    <p:sldId id="651" r:id="rId121"/>
    <p:sldId id="652" r:id="rId122"/>
    <p:sldId id="653" r:id="rId123"/>
    <p:sldId id="654" r:id="rId124"/>
    <p:sldId id="705" r:id="rId125"/>
    <p:sldId id="656" r:id="rId126"/>
    <p:sldId id="657" r:id="rId127"/>
    <p:sldId id="658" r:id="rId128"/>
    <p:sldId id="706" r:id="rId129"/>
    <p:sldId id="659" r:id="rId130"/>
    <p:sldId id="660" r:id="rId131"/>
    <p:sldId id="707" r:id="rId132"/>
    <p:sldId id="661" r:id="rId133"/>
    <p:sldId id="662" r:id="rId134"/>
    <p:sldId id="663" r:id="rId135"/>
    <p:sldId id="664" r:id="rId136"/>
    <p:sldId id="665" r:id="rId137"/>
    <p:sldId id="666" r:id="rId138"/>
    <p:sldId id="667" r:id="rId139"/>
    <p:sldId id="668" r:id="rId140"/>
    <p:sldId id="708" r:id="rId141"/>
    <p:sldId id="669" r:id="rId142"/>
    <p:sldId id="671" r:id="rId143"/>
    <p:sldId id="672" r:id="rId144"/>
    <p:sldId id="673" r:id="rId145"/>
    <p:sldId id="674" r:id="rId146"/>
    <p:sldId id="675" r:id="rId147"/>
    <p:sldId id="676" r:id="rId148"/>
    <p:sldId id="709" r:id="rId149"/>
    <p:sldId id="677" r:id="rId150"/>
    <p:sldId id="678" r:id="rId151"/>
    <p:sldId id="679" r:id="rId152"/>
    <p:sldId id="680" r:id="rId153"/>
  </p:sldIdLst>
  <p:sldSz cx="9144000" cy="6858000" type="screen4x3"/>
  <p:notesSz cx="7099300" cy="10234613"/>
  <p:custDataLst>
    <p:tags r:id="rId156"/>
  </p:custDataLst>
  <p:defaultTextStyle>
    <a:defPPr>
      <a:defRPr lang="en-GB"/>
    </a:defPPr>
    <a:lvl1pPr algn="l" rtl="0" fontAlgn="base">
      <a:spcBef>
        <a:spcPct val="50000"/>
      </a:spcBef>
      <a:spcAft>
        <a:spcPct val="0"/>
      </a:spcAft>
      <a:defRPr sz="1400" kern="1200">
        <a:solidFill>
          <a:schemeClr val="tx1"/>
        </a:solidFill>
        <a:latin typeface="Verdana" pitchFamily="1"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p:defaultTextStyle>
  <p:extLst>
    <p:ext uri="{521415D9-36F7-43E2-AB2F-B90AF26B5E84}">
      <p14:sectionLst xmlns:p14="http://schemas.microsoft.com/office/powerpoint/2010/main">
        <p14:section name="Standardabschnitt" id="{01B2625E-D8DF-4DD7-B357-7147152B5564}">
          <p14:sldIdLst>
            <p14:sldId id="555"/>
            <p14:sldId id="556"/>
            <p14:sldId id="557"/>
            <p14:sldId id="558"/>
            <p14:sldId id="559"/>
            <p14:sldId id="560"/>
            <p14:sldId id="561"/>
            <p14:sldId id="562"/>
            <p14:sldId id="563"/>
            <p14:sldId id="564"/>
            <p14:sldId id="565"/>
            <p14:sldId id="566"/>
            <p14:sldId id="681"/>
            <p14:sldId id="568"/>
            <p14:sldId id="682"/>
            <p14:sldId id="569"/>
            <p14:sldId id="570"/>
            <p14:sldId id="683"/>
            <p14:sldId id="571"/>
            <p14:sldId id="572"/>
            <p14:sldId id="573"/>
            <p14:sldId id="574"/>
            <p14:sldId id="684"/>
            <p14:sldId id="575"/>
            <p14:sldId id="576"/>
            <p14:sldId id="577"/>
            <p14:sldId id="578"/>
            <p14:sldId id="579"/>
            <p14:sldId id="580"/>
            <p14:sldId id="581"/>
            <p14:sldId id="582"/>
            <p14:sldId id="583"/>
            <p14:sldId id="584"/>
            <p14:sldId id="585"/>
            <p14:sldId id="685"/>
            <p14:sldId id="586"/>
            <p14:sldId id="587"/>
            <p14:sldId id="588"/>
            <p14:sldId id="687"/>
            <p14:sldId id="688"/>
            <p14:sldId id="689"/>
            <p14:sldId id="690"/>
            <p14:sldId id="691"/>
            <p14:sldId id="692"/>
            <p14:sldId id="693"/>
            <p14:sldId id="694"/>
            <p14:sldId id="695"/>
            <p14:sldId id="696"/>
            <p14:sldId id="686"/>
            <p14:sldId id="589"/>
            <p14:sldId id="590"/>
            <p14:sldId id="591"/>
            <p14:sldId id="592"/>
            <p14:sldId id="593"/>
            <p14:sldId id="594"/>
            <p14:sldId id="595"/>
            <p14:sldId id="596"/>
            <p14:sldId id="697"/>
            <p14:sldId id="598"/>
            <p14:sldId id="599"/>
            <p14:sldId id="600"/>
            <p14:sldId id="601"/>
            <p14:sldId id="602"/>
            <p14:sldId id="603"/>
            <p14:sldId id="604"/>
            <p14:sldId id="605"/>
            <p14:sldId id="606"/>
            <p14:sldId id="607"/>
            <p14:sldId id="608"/>
            <p14:sldId id="609"/>
            <p14:sldId id="610"/>
            <p14:sldId id="611"/>
            <p14:sldId id="612"/>
            <p14:sldId id="613"/>
            <p14:sldId id="614"/>
            <p14:sldId id="615"/>
            <p14:sldId id="616"/>
            <p14:sldId id="617"/>
            <p14:sldId id="618"/>
            <p14:sldId id="619"/>
            <p14:sldId id="698"/>
            <p14:sldId id="622"/>
            <p14:sldId id="623"/>
            <p14:sldId id="624"/>
            <p14:sldId id="699"/>
            <p14:sldId id="625"/>
            <p14:sldId id="626"/>
            <p14:sldId id="627"/>
            <p14:sldId id="628"/>
            <p14:sldId id="629"/>
            <p14:sldId id="630"/>
            <p14:sldId id="631"/>
            <p14:sldId id="632"/>
            <p14:sldId id="633"/>
            <p14:sldId id="634"/>
            <p14:sldId id="635"/>
            <p14:sldId id="700"/>
            <p14:sldId id="636"/>
            <p14:sldId id="637"/>
            <p14:sldId id="701"/>
            <p14:sldId id="638"/>
            <p14:sldId id="639"/>
            <p14:sldId id="702"/>
            <p14:sldId id="640"/>
            <p14:sldId id="641"/>
            <p14:sldId id="642"/>
            <p14:sldId id="643"/>
            <p14:sldId id="644"/>
            <p14:sldId id="645"/>
            <p14:sldId id="703"/>
            <p14:sldId id="646"/>
            <p14:sldId id="647"/>
            <p14:sldId id="704"/>
            <p14:sldId id="648"/>
            <p14:sldId id="649"/>
            <p14:sldId id="650"/>
            <p14:sldId id="651"/>
            <p14:sldId id="652"/>
            <p14:sldId id="653"/>
            <p14:sldId id="654"/>
            <p14:sldId id="705"/>
            <p14:sldId id="656"/>
            <p14:sldId id="657"/>
            <p14:sldId id="658"/>
            <p14:sldId id="706"/>
            <p14:sldId id="659"/>
            <p14:sldId id="660"/>
            <p14:sldId id="707"/>
            <p14:sldId id="661"/>
            <p14:sldId id="662"/>
            <p14:sldId id="663"/>
            <p14:sldId id="664"/>
            <p14:sldId id="665"/>
            <p14:sldId id="666"/>
            <p14:sldId id="667"/>
            <p14:sldId id="668"/>
            <p14:sldId id="708"/>
            <p14:sldId id="669"/>
            <p14:sldId id="671"/>
            <p14:sldId id="672"/>
            <p14:sldId id="673"/>
            <p14:sldId id="674"/>
            <p14:sldId id="675"/>
            <p14:sldId id="676"/>
            <p14:sldId id="709"/>
            <p14:sldId id="677"/>
            <p14:sldId id="678"/>
            <p14:sldId id="679"/>
            <p14:sldId id="680"/>
          </p14:sldIdLst>
        </p14:section>
      </p14:sectionLst>
    </p:ext>
    <p:ext uri="{EFAFB233-063F-42B5-8137-9DF3F51BA10A}">
      <p15:sldGuideLst xmlns:p15="http://schemas.microsoft.com/office/powerpoint/2012/main" xmlns="">
        <p15:guide id="1" orient="horz" pos="2180">
          <p15:clr>
            <a:srgbClr val="A4A3A4"/>
          </p15:clr>
        </p15:guide>
        <p15:guide id="2" orient="horz" pos="3838">
          <p15:clr>
            <a:srgbClr val="A4A3A4"/>
          </p15:clr>
        </p15:guide>
        <p15:guide id="3" orient="horz" pos="1356">
          <p15:clr>
            <a:srgbClr val="A4A3A4"/>
          </p15:clr>
        </p15:guide>
        <p15:guide id="4" orient="horz" pos="966">
          <p15:clr>
            <a:srgbClr val="A4A3A4"/>
          </p15:clr>
        </p15:guide>
        <p15:guide id="5" pos="240">
          <p15:clr>
            <a:srgbClr val="A4A3A4"/>
          </p15:clr>
        </p15:guide>
        <p15:guide id="6" pos="2875">
          <p15:clr>
            <a:srgbClr val="A4A3A4"/>
          </p15:clr>
        </p15:guide>
        <p15:guide id="7" pos="5620">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man Tilly" initials="R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7191"/>
    <a:srgbClr val="B1426D"/>
    <a:srgbClr val="BA5A7F"/>
    <a:srgbClr val="C471A3"/>
    <a:srgbClr val="A72B5A"/>
    <a:srgbClr val="D8A1B6"/>
    <a:srgbClr val="FBF5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720" autoAdjust="0"/>
    <p:restoredTop sz="94552" autoAdjust="0"/>
  </p:normalViewPr>
  <p:slideViewPr>
    <p:cSldViewPr snapToGrid="0">
      <p:cViewPr varScale="1">
        <p:scale>
          <a:sx n="96" d="100"/>
          <a:sy n="96" d="100"/>
        </p:scale>
        <p:origin x="-163" y="-86"/>
      </p:cViewPr>
      <p:guideLst>
        <p:guide orient="horz" pos="2180"/>
        <p:guide orient="horz" pos="3838"/>
        <p:guide orient="horz" pos="1356"/>
        <p:guide orient="horz" pos="966"/>
        <p:guide pos="240"/>
        <p:guide pos="2875"/>
        <p:guide pos="562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103" d="100"/>
          <a:sy n="103" d="100"/>
        </p:scale>
        <p:origin x="-4674"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notesMaster" Target="notesMasters/notesMaster1.xml"/><Relationship Id="rId159"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handoutMaster" Target="handoutMasters/handoutMaster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53" Type="http://schemas.openxmlformats.org/officeDocument/2006/relationships/slide" Target="slides/slide149.xml"/><Relationship Id="rId16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3"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pPr>
              <a:defRPr/>
            </a:pPr>
            <a:endParaRPr lang="en-US"/>
          </a:p>
        </p:txBody>
      </p:sp>
      <p:sp>
        <p:nvSpPr>
          <p:cNvPr id="486404"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5"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pPr>
              <a:defRPr/>
            </a:pPr>
            <a:fld id="{D8E92E66-36F2-4C70-AD25-4898FD03F8FB}" type="slidenum">
              <a:rPr lang="en-US"/>
              <a:pPr>
                <a:defRPr/>
              </a:pPr>
              <a:t>‹Nr.›</a:t>
            </a:fld>
            <a:endParaRPr lang="en-US"/>
          </a:p>
        </p:txBody>
      </p:sp>
    </p:spTree>
    <p:extLst>
      <p:ext uri="{BB962C8B-B14F-4D97-AF65-F5344CB8AC3E}">
        <p14:creationId xmlns:p14="http://schemas.microsoft.com/office/powerpoint/2010/main" val="1062914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lvl1pPr defTabSz="947738">
              <a:spcBef>
                <a:spcPct val="0"/>
              </a:spcBef>
              <a:defRPr sz="1200">
                <a:latin typeface="Arial" charset="0"/>
              </a:defRPr>
            </a:lvl1pPr>
          </a:lstStyle>
          <a:p>
            <a:pPr>
              <a:defRPr/>
            </a:pPr>
            <a:endParaRPr lang="en-GB"/>
          </a:p>
        </p:txBody>
      </p:sp>
      <p:sp>
        <p:nvSpPr>
          <p:cNvPr id="6147" name="Rectangle 3"/>
          <p:cNvSpPr>
            <a:spLocks noGrp="1" noChangeArrowheads="1"/>
          </p:cNvSpPr>
          <p:nvPr>
            <p:ph type="dt"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lvl1pPr algn="r" defTabSz="947738">
              <a:spcBef>
                <a:spcPct val="0"/>
              </a:spcBef>
              <a:defRPr sz="1200">
                <a:latin typeface="Arial" charset="0"/>
              </a:defRPr>
            </a:lvl1pPr>
          </a:lstStyle>
          <a:p>
            <a:pPr>
              <a:defRPr/>
            </a:pPr>
            <a:endParaRPr lang="en-GB"/>
          </a:p>
        </p:txBody>
      </p:sp>
      <p:sp>
        <p:nvSpPr>
          <p:cNvPr id="7172" name="Rectangle 4"/>
          <p:cNvSpPr>
            <a:spLocks noGrp="1" noRot="1" noChangeAspect="1" noChangeArrowheads="1" noTextEdit="1"/>
          </p:cNvSpPr>
          <p:nvPr>
            <p:ph type="sldImg" idx="2"/>
          </p:nvPr>
        </p:nvSpPr>
        <p:spPr bwMode="auto">
          <a:xfrm>
            <a:off x="989013" y="765175"/>
            <a:ext cx="5121275" cy="38401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09613" y="4862513"/>
            <a:ext cx="568007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b" anchorCtr="0" compatLnSpc="1">
            <a:prstTxWarp prst="textNoShape">
              <a:avLst/>
            </a:prstTxWarp>
          </a:bodyPr>
          <a:lstStyle>
            <a:lvl1pPr defTabSz="947738">
              <a:spcBef>
                <a:spcPct val="0"/>
              </a:spcBef>
              <a:defRPr sz="1200">
                <a:latin typeface="Arial" charset="0"/>
              </a:defRPr>
            </a:lvl1pPr>
          </a:lstStyle>
          <a:p>
            <a:pPr>
              <a:defRPr/>
            </a:pPr>
            <a:endParaRPr lang="en-GB"/>
          </a:p>
        </p:txBody>
      </p:sp>
      <p:sp>
        <p:nvSpPr>
          <p:cNvPr id="6151" name="Rectangle 7"/>
          <p:cNvSpPr>
            <a:spLocks noGrp="1" noChangeArrowheads="1"/>
          </p:cNvSpPr>
          <p:nvPr>
            <p:ph type="sldNum" sz="quarter" idx="5"/>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b" anchorCtr="0" compatLnSpc="1">
            <a:prstTxWarp prst="textNoShape">
              <a:avLst/>
            </a:prstTxWarp>
          </a:bodyPr>
          <a:lstStyle>
            <a:lvl1pPr algn="r" defTabSz="947738">
              <a:spcBef>
                <a:spcPct val="0"/>
              </a:spcBef>
              <a:defRPr sz="1200">
                <a:latin typeface="Arial" charset="0"/>
              </a:defRPr>
            </a:lvl1pPr>
          </a:lstStyle>
          <a:p>
            <a:pPr>
              <a:defRPr/>
            </a:pPr>
            <a:fld id="{D45DBDBB-69A1-4EF5-B9AC-2A20B331E44A}" type="slidenum">
              <a:rPr lang="en-GB"/>
              <a:pPr>
                <a:defRPr/>
              </a:pPr>
              <a:t>‹Nr.›</a:t>
            </a:fld>
            <a:endParaRPr lang="en-GB"/>
          </a:p>
        </p:txBody>
      </p:sp>
    </p:spTree>
    <p:extLst>
      <p:ext uri="{BB962C8B-B14F-4D97-AF65-F5344CB8AC3E}">
        <p14:creationId xmlns:p14="http://schemas.microsoft.com/office/powerpoint/2010/main" val="28359782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A79C95-2F26-4315-9170-22DD61441240}" type="slidenum">
              <a:rPr lang="en-US">
                <a:solidFill>
                  <a:prstClr val="black"/>
                </a:solidFill>
              </a:rPr>
              <a:pPr>
                <a:defRPr/>
              </a:pPr>
              <a:t>4</a:t>
            </a:fld>
            <a:endParaRPr lang="en-US">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874525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A79C95-2F26-4315-9170-22DD61441240}" type="slidenum">
              <a:rPr lang="en-US">
                <a:solidFill>
                  <a:prstClr val="black"/>
                </a:solidFill>
              </a:rPr>
              <a:pPr>
                <a:defRPr/>
              </a:pPr>
              <a:t>84</a:t>
            </a:fld>
            <a:endParaRPr lang="en-US">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500073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A79C95-2F26-4315-9170-22DD61441240}" type="slidenum">
              <a:rPr lang="en-US">
                <a:solidFill>
                  <a:prstClr val="black"/>
                </a:solidFill>
              </a:rPr>
              <a:pPr>
                <a:defRPr/>
              </a:pPr>
              <a:t>96</a:t>
            </a:fld>
            <a:endParaRPr lang="en-US">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583607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A79C95-2F26-4315-9170-22DD61441240}" type="slidenum">
              <a:rPr lang="en-US">
                <a:solidFill>
                  <a:prstClr val="black"/>
                </a:solidFill>
              </a:rPr>
              <a:pPr>
                <a:defRPr/>
              </a:pPr>
              <a:t>99</a:t>
            </a:fld>
            <a:endParaRPr lang="en-US">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824550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A79C95-2F26-4315-9170-22DD61441240}" type="slidenum">
              <a:rPr lang="en-US">
                <a:solidFill>
                  <a:prstClr val="black"/>
                </a:solidFill>
              </a:rPr>
              <a:pPr>
                <a:defRPr/>
              </a:pPr>
              <a:t>102</a:t>
            </a:fld>
            <a:endParaRPr lang="en-US">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061490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A79C95-2F26-4315-9170-22DD61441240}" type="slidenum">
              <a:rPr lang="en-US">
                <a:solidFill>
                  <a:prstClr val="black"/>
                </a:solidFill>
              </a:rPr>
              <a:pPr>
                <a:defRPr/>
              </a:pPr>
              <a:t>109</a:t>
            </a:fld>
            <a:endParaRPr lang="en-US">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761042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A79C95-2F26-4315-9170-22DD61441240}" type="slidenum">
              <a:rPr lang="en-US">
                <a:solidFill>
                  <a:prstClr val="black"/>
                </a:solidFill>
              </a:rPr>
              <a:pPr>
                <a:defRPr/>
              </a:pPr>
              <a:t>112</a:t>
            </a:fld>
            <a:endParaRPr lang="en-US">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619401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A79C95-2F26-4315-9170-22DD61441240}" type="slidenum">
              <a:rPr lang="en-US">
                <a:solidFill>
                  <a:prstClr val="black"/>
                </a:solidFill>
              </a:rPr>
              <a:pPr>
                <a:defRPr/>
              </a:pPr>
              <a:t>120</a:t>
            </a:fld>
            <a:endParaRPr lang="en-US">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4086615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A79C95-2F26-4315-9170-22DD61441240}" type="slidenum">
              <a:rPr lang="en-US">
                <a:solidFill>
                  <a:prstClr val="black"/>
                </a:solidFill>
              </a:rPr>
              <a:pPr>
                <a:defRPr/>
              </a:pPr>
              <a:t>124</a:t>
            </a:fld>
            <a:endParaRPr lang="en-US">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287256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61BC856-FAEC-4272-BD41-2B5381216203}" type="slidenum">
              <a:rPr lang="de-DE">
                <a:solidFill>
                  <a:prstClr val="black"/>
                </a:solidFill>
              </a:rPr>
              <a:pPr>
                <a:defRPr/>
              </a:pPr>
              <a:t>125</a:t>
            </a:fld>
            <a:endParaRPr lang="de-DE">
              <a:solidFill>
                <a:prstClr val="black"/>
              </a:solidFill>
            </a:endParaRPr>
          </a:p>
        </p:txBody>
      </p:sp>
      <p:sp>
        <p:nvSpPr>
          <p:cNvPr id="150531" name="Rectangle 2"/>
          <p:cNvSpPr>
            <a:spLocks noGrp="1" noRot="1" noChangeAspect="1" noChangeArrowheads="1" noTextEdit="1"/>
          </p:cNvSpPr>
          <p:nvPr>
            <p:ph type="sldImg"/>
          </p:nvPr>
        </p:nvSpPr>
        <p:spPr>
          <a:xfrm>
            <a:off x="992188" y="768350"/>
            <a:ext cx="5114925" cy="3836988"/>
          </a:xfrm>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400314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B0D992F-777D-4D61-9F96-B077A950B20C}" type="slidenum">
              <a:rPr lang="de-DE">
                <a:solidFill>
                  <a:prstClr val="black"/>
                </a:solidFill>
              </a:rPr>
              <a:pPr>
                <a:defRPr/>
              </a:pPr>
              <a:t>126</a:t>
            </a:fld>
            <a:endParaRPr lang="de-DE">
              <a:solidFill>
                <a:prstClr val="black"/>
              </a:solidFill>
            </a:endParaRPr>
          </a:p>
        </p:txBody>
      </p:sp>
      <p:sp>
        <p:nvSpPr>
          <p:cNvPr id="151555" name="Rectangle 2"/>
          <p:cNvSpPr>
            <a:spLocks noGrp="1" noRot="1" noChangeAspect="1" noChangeArrowheads="1" noTextEdit="1"/>
          </p:cNvSpPr>
          <p:nvPr>
            <p:ph type="sldImg"/>
          </p:nvPr>
        </p:nvSpPr>
        <p:spPr>
          <a:xfrm>
            <a:off x="992188" y="768350"/>
            <a:ext cx="5114925" cy="3836988"/>
          </a:xfrm>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6725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A79C95-2F26-4315-9170-22DD61441240}" type="slidenum">
              <a:rPr lang="en-US">
                <a:solidFill>
                  <a:prstClr val="black"/>
                </a:solidFill>
              </a:rPr>
              <a:pPr>
                <a:defRPr/>
              </a:pPr>
              <a:t>12</a:t>
            </a:fld>
            <a:endParaRPr lang="en-US">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819040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A79C95-2F26-4315-9170-22DD61441240}" type="slidenum">
              <a:rPr lang="en-US">
                <a:solidFill>
                  <a:prstClr val="black"/>
                </a:solidFill>
              </a:rPr>
              <a:pPr>
                <a:defRPr/>
              </a:pPr>
              <a:t>127</a:t>
            </a:fld>
            <a:endParaRPr lang="en-US">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210693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A79C95-2F26-4315-9170-22DD61441240}" type="slidenum">
              <a:rPr lang="en-US">
                <a:solidFill>
                  <a:prstClr val="black"/>
                </a:solidFill>
              </a:rPr>
              <a:pPr>
                <a:defRPr/>
              </a:pPr>
              <a:t>136</a:t>
            </a:fld>
            <a:endParaRPr lang="en-US">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575235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A79C95-2F26-4315-9170-22DD61441240}" type="slidenum">
              <a:rPr lang="en-US">
                <a:solidFill>
                  <a:prstClr val="black"/>
                </a:solidFill>
              </a:rPr>
              <a:pPr>
                <a:defRPr/>
              </a:pPr>
              <a:t>144</a:t>
            </a:fld>
            <a:endParaRPr lang="en-US">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610143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298D8F4-4E6E-4B74-B38A-99E2A0487652}" type="slidenum">
              <a:rPr lang="de-DE">
                <a:solidFill>
                  <a:prstClr val="black"/>
                </a:solidFill>
              </a:rPr>
              <a:pPr>
                <a:defRPr/>
              </a:pPr>
              <a:t>145</a:t>
            </a:fld>
            <a:endParaRPr lang="de-DE">
              <a:solidFill>
                <a:prstClr val="black"/>
              </a:solidFill>
            </a:endParaRPr>
          </a:p>
        </p:txBody>
      </p:sp>
      <p:sp>
        <p:nvSpPr>
          <p:cNvPr id="152579" name="Rectangle 2"/>
          <p:cNvSpPr>
            <a:spLocks noGrp="1" noRot="1" noChangeAspect="1" noChangeArrowheads="1" noTextEdit="1"/>
          </p:cNvSpPr>
          <p:nvPr>
            <p:ph type="sldImg"/>
          </p:nvPr>
        </p:nvSpPr>
        <p:spPr>
          <a:xfrm>
            <a:off x="992188" y="768350"/>
            <a:ext cx="5114925" cy="3836988"/>
          </a:xfrm>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761680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B1566D3-395D-4861-83C1-9D22C425C561}" type="slidenum">
              <a:rPr lang="de-DE">
                <a:solidFill>
                  <a:prstClr val="black"/>
                </a:solidFill>
              </a:rPr>
              <a:pPr>
                <a:defRPr/>
              </a:pPr>
              <a:t>146</a:t>
            </a:fld>
            <a:endParaRPr lang="de-DE">
              <a:solidFill>
                <a:prstClr val="black"/>
              </a:solidFill>
            </a:endParaRPr>
          </a:p>
        </p:txBody>
      </p:sp>
      <p:sp>
        <p:nvSpPr>
          <p:cNvPr id="154627" name="Rectangle 2"/>
          <p:cNvSpPr>
            <a:spLocks noGrp="1" noRot="1" noChangeAspect="1" noChangeArrowheads="1" noTextEdit="1"/>
          </p:cNvSpPr>
          <p:nvPr>
            <p:ph type="sldImg"/>
          </p:nvPr>
        </p:nvSpPr>
        <p:spPr>
          <a:xfrm>
            <a:off x="992188" y="768350"/>
            <a:ext cx="5114925" cy="3836988"/>
          </a:xfrm>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983985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A79C95-2F26-4315-9170-22DD61441240}" type="slidenum">
              <a:rPr lang="en-US">
                <a:solidFill>
                  <a:prstClr val="black"/>
                </a:solidFill>
              </a:rPr>
              <a:pPr>
                <a:defRPr/>
              </a:pPr>
              <a:t>14</a:t>
            </a:fld>
            <a:endParaRPr lang="en-US">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684659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A79C95-2F26-4315-9170-22DD61441240}" type="slidenum">
              <a:rPr lang="en-US">
                <a:solidFill>
                  <a:prstClr val="black"/>
                </a:solidFill>
              </a:rPr>
              <a:pPr>
                <a:defRPr/>
              </a:pPr>
              <a:t>17</a:t>
            </a:fld>
            <a:endParaRPr lang="en-US">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683975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A79C95-2F26-4315-9170-22DD61441240}" type="slidenum">
              <a:rPr lang="en-US">
                <a:solidFill>
                  <a:prstClr val="black"/>
                </a:solidFill>
              </a:rPr>
              <a:pPr>
                <a:defRPr/>
              </a:pPr>
              <a:t>22</a:t>
            </a:fld>
            <a:endParaRPr lang="en-US">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254560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A79C95-2F26-4315-9170-22DD61441240}" type="slidenum">
              <a:rPr lang="en-US">
                <a:solidFill>
                  <a:prstClr val="black"/>
                </a:solidFill>
              </a:rPr>
              <a:pPr>
                <a:defRPr/>
              </a:pPr>
              <a:t>34</a:t>
            </a:fld>
            <a:endParaRPr lang="en-US">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449621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A79C95-2F26-4315-9170-22DD61441240}" type="slidenum">
              <a:rPr lang="en-US">
                <a:solidFill>
                  <a:prstClr val="black"/>
                </a:solidFill>
              </a:rPr>
              <a:pPr>
                <a:defRPr/>
              </a:pPr>
              <a:t>48</a:t>
            </a:fld>
            <a:endParaRPr lang="en-US">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98507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A79C95-2F26-4315-9170-22DD61441240}" type="slidenum">
              <a:rPr lang="en-US">
                <a:solidFill>
                  <a:prstClr val="black"/>
                </a:solidFill>
              </a:rPr>
              <a:pPr>
                <a:defRPr/>
              </a:pPr>
              <a:t>57</a:t>
            </a:fld>
            <a:endParaRPr lang="en-US">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1739385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A79C95-2F26-4315-9170-22DD61441240}" type="slidenum">
              <a:rPr lang="en-US">
                <a:solidFill>
                  <a:prstClr val="black"/>
                </a:solidFill>
              </a:rPr>
              <a:pPr>
                <a:defRPr/>
              </a:pPr>
              <a:t>80</a:t>
            </a:fld>
            <a:endParaRPr lang="en-US">
              <a:solidFill>
                <a:prstClr val="black"/>
              </a:solidFill>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extLst>
      <p:ext uri="{BB962C8B-B14F-4D97-AF65-F5344CB8AC3E}">
        <p14:creationId xmlns:p14="http://schemas.microsoft.com/office/powerpoint/2010/main" val="31606421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BF5EA"/>
        </a:solidFill>
        <a:effectLst/>
      </p:bgPr>
    </p:bg>
    <p:spTree>
      <p:nvGrpSpPr>
        <p:cNvPr id="1" name=""/>
        <p:cNvGrpSpPr/>
        <p:nvPr/>
      </p:nvGrpSpPr>
      <p:grpSpPr>
        <a:xfrm>
          <a:off x="0" y="0"/>
          <a:ext cx="0" cy="0"/>
          <a:chOff x="0" y="0"/>
          <a:chExt cx="0" cy="0"/>
        </a:xfrm>
      </p:grpSpPr>
      <p:sp>
        <p:nvSpPr>
          <p:cNvPr id="2" name="Rectangle 4"/>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pic>
        <p:nvPicPr>
          <p:cNvPr id="3" name="Picture 10" descr="Pearson_Bound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earson_Strap_Bound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Always_Learning_Text_Blue_RGB"/>
          <p:cNvPicPr preferRelativeResize="0">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2867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21149377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marL="457200" indent="-457200">
              <a:buFont typeface="+mj-lt"/>
              <a:buAutoNum type="arabicPeriod"/>
              <a:defRPr b="0" baseline="0"/>
            </a:lvl1pPr>
            <a:lvl2pPr marL="693738" indent="-457200">
              <a:buFont typeface="+mj-lt"/>
              <a:buAutoNum type="arabicPeriod"/>
              <a:defRPr/>
            </a:lvl2pPr>
            <a:lvl3pPr marL="998537" indent="-457200">
              <a:buFont typeface="+mj-lt"/>
              <a:buAutoNum type="arabicPeriod"/>
              <a:tabLst/>
              <a:defRPr/>
            </a:lvl3pPr>
            <a:lvl4pPr marL="1219200" indent="-457200">
              <a:buFont typeface="+mj-lt"/>
              <a:buAutoNum type="arabicPeriod"/>
              <a:defRPr/>
            </a:lvl4pPr>
            <a:lvl5pPr marL="1438275" indent="-457200">
              <a:buFont typeface="+mj-lt"/>
              <a:buAutoNum type="arabicPeriod"/>
              <a:defRPr/>
            </a:lvl5pPr>
            <a:lvl6pPr marL="1474788" indent="-217488">
              <a:tabLst/>
              <a:defRPr/>
            </a:lvl6pPr>
            <a:lvl7pPr marL="2743200" indent="0">
              <a:buNone/>
              <a:defRPr/>
            </a:lvl7pPr>
          </a:lstStyle>
          <a:p>
            <a:pPr lvl="0"/>
            <a:r>
              <a:rPr lang="de-DE" dirty="0" smtClean="0"/>
              <a:t>Es gibt leider kein 1.1 in </a:t>
            </a:r>
            <a:r>
              <a:rPr lang="de-DE" dirty="0" err="1" smtClean="0"/>
              <a:t>Powerpoint</a:t>
            </a:r>
            <a:endParaRPr lang="de-DE" dirty="0" smtClean="0"/>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01501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6" name="Inhaltsplatzhalter 5"/>
          <p:cNvSpPr>
            <a:spLocks noGrp="1"/>
          </p:cNvSpPr>
          <p:nvPr>
            <p:ph sz="quarter" idx="12"/>
          </p:nvPr>
        </p:nvSpPr>
        <p:spPr>
          <a:xfrm>
            <a:off x="365125" y="1463675"/>
            <a:ext cx="4024313" cy="4718050"/>
          </a:xfrm>
          <a:prstGeom prst="rect">
            <a:avLst/>
          </a:prstGeo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Inhaltsplatzhalter 5"/>
          <p:cNvSpPr>
            <a:spLocks noGrp="1"/>
          </p:cNvSpPr>
          <p:nvPr>
            <p:ph sz="quarter" idx="13"/>
          </p:nvPr>
        </p:nvSpPr>
        <p:spPr>
          <a:xfrm>
            <a:off x="4570412" y="1463675"/>
            <a:ext cx="4024313" cy="4718050"/>
          </a:xfrm>
          <a:prstGeom prst="rect">
            <a:avLst/>
          </a:prstGeo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9" name="Subtitle 2"/>
          <p:cNvSpPr>
            <a:spLocks noGrp="1"/>
          </p:cNvSpPr>
          <p:nvPr>
            <p:ph type="subTitle" idx="14"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6306349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4"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1842146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anfa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27707" y="1946294"/>
            <a:ext cx="5352769" cy="1236743"/>
          </a:xfrm>
        </p:spPr>
        <p:txBody>
          <a:bodyPr/>
          <a:lstStyle>
            <a:lvl1pPr algn="ctr">
              <a:defRPr sz="4000"/>
            </a:lvl1pPr>
          </a:lstStyle>
          <a:p>
            <a:r>
              <a:rPr lang="de-DE" dirty="0" smtClean="0"/>
              <a:t>Kapitel</a:t>
            </a:r>
            <a:endParaRPr lang="de-DE" dirty="0"/>
          </a:p>
        </p:txBody>
      </p:sp>
      <p:sp>
        <p:nvSpPr>
          <p:cNvPr id="9" name="Inhaltsplatzhalter 8"/>
          <p:cNvSpPr>
            <a:spLocks noGrp="1"/>
          </p:cNvSpPr>
          <p:nvPr>
            <p:ph sz="quarter" idx="12" hasCustomPrompt="1"/>
          </p:nvPr>
        </p:nvSpPr>
        <p:spPr>
          <a:xfrm>
            <a:off x="1927225" y="3403600"/>
            <a:ext cx="5353050" cy="2244725"/>
          </a:xfrm>
          <a:prstGeom prst="rect">
            <a:avLst/>
          </a:prstGeom>
        </p:spPr>
        <p:txBody>
          <a:bodyPr/>
          <a:lstStyle>
            <a:lvl1pPr marL="0" indent="0" algn="ctr">
              <a:buNone/>
              <a:defRPr b="1" baseline="0"/>
            </a:lvl1pPr>
          </a:lstStyle>
          <a:p>
            <a:pPr lvl="0"/>
            <a:r>
              <a:rPr lang="de-DE" dirty="0" smtClean="0"/>
              <a:t>Name des Kapitels</a:t>
            </a:r>
            <a:endParaRPr lang="de-DE" dirty="0"/>
          </a:p>
        </p:txBody>
      </p:sp>
      <p:sp>
        <p:nvSpPr>
          <p:cNvPr id="6"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7304186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24396315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027" name="Rectangle 2"/>
          <p:cNvSpPr>
            <a:spLocks noGrp="1" noChangeArrowheads="1"/>
          </p:cNvSpPr>
          <p:nvPr>
            <p:ph type="title"/>
          </p:nvPr>
        </p:nvSpPr>
        <p:spPr bwMode="auto">
          <a:xfrm>
            <a:off x="365125" y="39528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dirty="0" smtClean="0"/>
              <a:t>Click to edit Master title style</a:t>
            </a:r>
          </a:p>
        </p:txBody>
      </p:sp>
      <p:pic>
        <p:nvPicPr>
          <p:cNvPr id="1031" name="Picture 12" descr="Pearson_Bound_White"/>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userDrawn="1"/>
        </p:nvSpPr>
        <p:spPr bwMode="gray">
          <a:xfrm>
            <a:off x="7696742" y="6724143"/>
            <a:ext cx="279571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en-US" sz="600" dirty="0" smtClean="0"/>
              <a:t>© </a:t>
            </a:r>
            <a:r>
              <a:rPr lang="en-US" sz="600" dirty="0" err="1" smtClean="0"/>
              <a:t>Laudon</a:t>
            </a:r>
            <a:r>
              <a:rPr lang="en-US" sz="600" dirty="0" smtClean="0"/>
              <a:t> /</a:t>
            </a:r>
            <a:r>
              <a:rPr lang="en-US" sz="600" dirty="0" err="1" smtClean="0"/>
              <a:t>Laudon</a:t>
            </a:r>
            <a:r>
              <a:rPr lang="en-US" sz="600" dirty="0" smtClean="0"/>
              <a:t> /</a:t>
            </a:r>
            <a:r>
              <a:rPr lang="en-US" sz="600" dirty="0" err="1" smtClean="0"/>
              <a:t>Schoder</a:t>
            </a:r>
            <a:endParaRPr lang="en-US" sz="600" dirty="0"/>
          </a:p>
        </p:txBody>
      </p:sp>
      <p:sp>
        <p:nvSpPr>
          <p:cNvPr id="10" name="Rectangle 5"/>
          <p:cNvSpPr txBox="1">
            <a:spLocks noChangeArrowheads="1"/>
          </p:cNvSpPr>
          <p:nvPr userDrawn="1"/>
        </p:nvSpPr>
        <p:spPr bwMode="gray">
          <a:xfrm>
            <a:off x="936216" y="6545881"/>
            <a:ext cx="6088697"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en-US" dirty="0" smtClean="0"/>
              <a:t>Name des</a:t>
            </a:r>
            <a:r>
              <a:rPr lang="en-US" baseline="0" dirty="0" smtClean="0"/>
              <a:t> </a:t>
            </a:r>
            <a:r>
              <a:rPr lang="en-US" baseline="0" dirty="0" err="1" smtClean="0"/>
              <a:t>Dozenten</a:t>
            </a:r>
            <a:r>
              <a:rPr lang="en-US" baseline="0" dirty="0" smtClean="0"/>
              <a:t>		Name der </a:t>
            </a:r>
            <a:r>
              <a:rPr lang="en-US" baseline="0" dirty="0" err="1" smtClean="0"/>
              <a:t>Vorlesung</a:t>
            </a:r>
            <a:endParaRPr lang="en-US" dirty="0"/>
          </a:p>
        </p:txBody>
      </p:sp>
      <p:sp>
        <p:nvSpPr>
          <p:cNvPr id="11" name="Foliennummernplatzhalter 3"/>
          <p:cNvSpPr>
            <a:spLocks noGrp="1"/>
          </p:cNvSpPr>
          <p:nvPr>
            <p:ph type="sldNum" sz="quarter" idx="4"/>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701" r:id="rId2"/>
    <p:sldLayoutId id="2147483705" r:id="rId3"/>
    <p:sldLayoutId id="2147483703" r:id="rId4"/>
    <p:sldLayoutId id="2147483702" r:id="rId5"/>
    <p:sldLayoutId id="2147483704" r:id="rId6"/>
    <p:sldLayoutId id="2147483706"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charset="0"/>
        </a:defRPr>
      </a:lvl2pPr>
      <a:lvl3pPr algn="l" rtl="0" eaLnBrk="0" fontAlgn="base" hangingPunct="0">
        <a:spcBef>
          <a:spcPct val="0"/>
        </a:spcBef>
        <a:spcAft>
          <a:spcPct val="0"/>
        </a:spcAft>
        <a:defRPr sz="2400" b="1">
          <a:solidFill>
            <a:schemeClr val="accent1"/>
          </a:solidFill>
          <a:latin typeface="Verdana" pitchFamily="34" charset="0"/>
          <a:cs typeface="Arial" charset="0"/>
        </a:defRPr>
      </a:lvl3pPr>
      <a:lvl4pPr algn="l" rtl="0" eaLnBrk="0" fontAlgn="base" hangingPunct="0">
        <a:spcBef>
          <a:spcPct val="0"/>
        </a:spcBef>
        <a:spcAft>
          <a:spcPct val="0"/>
        </a:spcAft>
        <a:defRPr sz="2400" b="1">
          <a:solidFill>
            <a:schemeClr val="accent1"/>
          </a:solidFill>
          <a:latin typeface="Verdana" pitchFamily="34" charset="0"/>
          <a:cs typeface="Arial" charset="0"/>
        </a:defRPr>
      </a:lvl4pPr>
      <a:lvl5pPr algn="l" rtl="0" eaLnBrk="0" fontAlgn="base" hangingPunct="0">
        <a:spcBef>
          <a:spcPct val="0"/>
        </a:spcBef>
        <a:spcAft>
          <a:spcPct val="0"/>
        </a:spcAft>
        <a:defRPr sz="2400" b="1">
          <a:solidFill>
            <a:schemeClr val="accent1"/>
          </a:solidFill>
          <a:latin typeface="Verdana" pitchFamily="34" charset="0"/>
          <a:cs typeface="Arial" charset="0"/>
        </a:defRPr>
      </a:lvl5pPr>
      <a:lvl6pPr marL="457200" algn="l" rtl="0" fontAlgn="base">
        <a:spcBef>
          <a:spcPct val="0"/>
        </a:spcBef>
        <a:spcAft>
          <a:spcPct val="0"/>
        </a:spcAft>
        <a:defRPr sz="2400" b="1">
          <a:solidFill>
            <a:schemeClr val="accent1"/>
          </a:solidFill>
          <a:latin typeface="Verdana" pitchFamily="34" charset="0"/>
          <a:cs typeface="Arial" charset="0"/>
        </a:defRPr>
      </a:lvl6pPr>
      <a:lvl7pPr marL="914400" algn="l" rtl="0" fontAlgn="base">
        <a:spcBef>
          <a:spcPct val="0"/>
        </a:spcBef>
        <a:spcAft>
          <a:spcPct val="0"/>
        </a:spcAft>
        <a:defRPr sz="2400" b="1">
          <a:solidFill>
            <a:schemeClr val="accent1"/>
          </a:solidFill>
          <a:latin typeface="Verdana" pitchFamily="34" charset="0"/>
          <a:cs typeface="Arial" charset="0"/>
        </a:defRPr>
      </a:lvl7pPr>
      <a:lvl8pPr marL="1371600" algn="l" rtl="0" fontAlgn="base">
        <a:spcBef>
          <a:spcPct val="0"/>
        </a:spcBef>
        <a:spcAft>
          <a:spcPct val="0"/>
        </a:spcAft>
        <a:defRPr sz="2400" b="1">
          <a:solidFill>
            <a:schemeClr val="accent1"/>
          </a:solidFill>
          <a:latin typeface="Verdana" pitchFamily="34" charset="0"/>
          <a:cs typeface="Arial" charset="0"/>
        </a:defRPr>
      </a:lvl8pPr>
      <a:lvl9pPr marL="1828800" algn="l" rtl="0" fontAlgn="base">
        <a:spcBef>
          <a:spcPct val="0"/>
        </a:spcBef>
        <a:spcAft>
          <a:spcPct val="0"/>
        </a:spcAft>
        <a:defRPr sz="2400" b="1">
          <a:solidFill>
            <a:schemeClr val="accent1"/>
          </a:solidFill>
          <a:latin typeface="Verdana" pitchFamily="34" charset="0"/>
          <a:cs typeface="Arial" charset="0"/>
        </a:defRPr>
      </a:lvl9pPr>
    </p:titleStyle>
    <p:bodyStyle>
      <a:lvl1pPr marL="185738" indent="-185738" algn="l" rtl="0" eaLnBrk="0" fontAlgn="base" hangingPunct="0">
        <a:spcBef>
          <a:spcPct val="50000"/>
        </a:spcBef>
        <a:spcAft>
          <a:spcPct val="0"/>
        </a:spcAft>
        <a:buSzPct val="80000"/>
        <a:buFont typeface="Arial" charset="0"/>
        <a:buChar char="•"/>
        <a:tabLst/>
        <a:defRPr sz="2400">
          <a:solidFill>
            <a:schemeClr val="tx1"/>
          </a:solidFill>
          <a:latin typeface="+mn-lt"/>
          <a:ea typeface="+mn-ea"/>
          <a:cs typeface="+mn-cs"/>
        </a:defRPr>
      </a:lvl1pPr>
      <a:lvl2pPr marL="541338" indent="-304800" algn="l" rtl="0" eaLnBrk="0" fontAlgn="base" hangingPunct="0">
        <a:spcBef>
          <a:spcPct val="50000"/>
        </a:spcBef>
        <a:spcAft>
          <a:spcPct val="0"/>
        </a:spcAft>
        <a:buSzPct val="80000"/>
        <a:buFont typeface="Wingdings" charset="2"/>
        <a:buChar char="Ø"/>
        <a:tabLst/>
        <a:defRPr sz="2000">
          <a:solidFill>
            <a:schemeClr val="tx1"/>
          </a:solidFill>
          <a:latin typeface="+mn-lt"/>
          <a:cs typeface="+mn-cs"/>
        </a:defRPr>
      </a:lvl2pPr>
      <a:lvl3pPr marL="541338" indent="220663" algn="l" rtl="0" eaLnBrk="0" fontAlgn="base" hangingPunct="0">
        <a:spcBef>
          <a:spcPct val="20000"/>
        </a:spcBef>
        <a:spcAft>
          <a:spcPct val="0"/>
        </a:spcAft>
        <a:buSzPct val="80000"/>
        <a:buFont typeface="Arial" charset="0"/>
        <a:buChar char="•"/>
        <a:tabLst/>
        <a:defRPr sz="2000">
          <a:solidFill>
            <a:schemeClr val="tx1"/>
          </a:solidFill>
          <a:latin typeface="+mn-lt"/>
          <a:cs typeface="+mn-cs"/>
        </a:defRPr>
      </a:lvl3pPr>
      <a:lvl4pPr marL="947738" indent="-185738" algn="l" rtl="0" eaLnBrk="0" fontAlgn="base" hangingPunct="0">
        <a:spcBef>
          <a:spcPct val="20000"/>
        </a:spcBef>
        <a:spcAft>
          <a:spcPct val="0"/>
        </a:spcAft>
        <a:buSzPct val="80000"/>
        <a:buFont typeface="Symbol" charset="2"/>
        <a:buChar char="-"/>
        <a:tabLst/>
        <a:defRPr sz="2000">
          <a:solidFill>
            <a:schemeClr val="tx1"/>
          </a:solidFill>
          <a:latin typeface="+mn-lt"/>
          <a:cs typeface="+mn-cs"/>
        </a:defRPr>
      </a:lvl4pPr>
      <a:lvl5pPr marL="1201738" indent="-220663" algn="l" rtl="0" eaLnBrk="0" fontAlgn="base" hangingPunct="0">
        <a:lnSpc>
          <a:spcPct val="120000"/>
        </a:lnSpc>
        <a:spcBef>
          <a:spcPct val="0"/>
        </a:spcBef>
        <a:spcAft>
          <a:spcPct val="0"/>
        </a:spcAft>
        <a:buSzPct val="80000"/>
        <a:buFont typeface="Courier New" charset="0"/>
        <a:buChar char="o"/>
        <a:tabLst/>
        <a:defRPr sz="2000">
          <a:solidFill>
            <a:schemeClr val="tx1"/>
          </a:solidFill>
          <a:latin typeface="+mn-lt"/>
          <a:cs typeface="+mn-cs"/>
        </a:defRPr>
      </a:lvl5pPr>
      <a:lvl6pPr marL="25146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520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r>
              <a:rPr lang="de-DE" altLang="de-DE" smtClean="0"/>
              <a:t>Herausforderungen für das Management</a:t>
            </a:r>
          </a:p>
        </p:txBody>
      </p:sp>
      <p:sp>
        <p:nvSpPr>
          <p:cNvPr id="2" name="Slide Number Placeholder 1"/>
          <p:cNvSpPr>
            <a:spLocks noGrp="1"/>
          </p:cNvSpPr>
          <p:nvPr>
            <p:ph type="sldNum" sz="quarter" idx="11"/>
          </p:nvPr>
        </p:nvSpPr>
        <p:spPr/>
        <p:txBody>
          <a:bodyPr/>
          <a:lstStyle/>
          <a:p>
            <a:fld id="{0D2F3B65-5D26-4378-875C-153D63999E65}" type="slidenum">
              <a:rPr lang="en-US" smtClean="0"/>
              <a:pPr/>
              <a:t>9</a:t>
            </a:fld>
            <a:endParaRPr lang="en-US" dirty="0"/>
          </a:p>
        </p:txBody>
      </p:sp>
      <p:sp>
        <p:nvSpPr>
          <p:cNvPr id="3" name="Inhaltsplatzhalter 2"/>
          <p:cNvSpPr>
            <a:spLocks noGrp="1"/>
          </p:cNvSpPr>
          <p:nvPr>
            <p:ph sz="quarter" idx="12"/>
          </p:nvPr>
        </p:nvSpPr>
        <p:spPr/>
        <p:txBody>
          <a:bodyPr/>
          <a:lstStyle/>
          <a:p>
            <a:r>
              <a:rPr lang="de-DE" smtClean="0"/>
              <a:t>Unternehmenserfolg abhängig von Technik zur Erleichterung des Erwerbs und der Anwendung von Wissen</a:t>
            </a:r>
          </a:p>
          <a:p>
            <a:r>
              <a:rPr lang="de-DE" smtClean="0"/>
              <a:t>Implementierung von Wissensmanagement-systemen schwierig und führt nicht immer zu gewünschten Ergebnissen</a:t>
            </a:r>
          </a:p>
          <a:p>
            <a:r>
              <a:rPr lang="de-DE" smtClean="0"/>
              <a:t>Wichtige Aufgaben und Bedingungen</a:t>
            </a:r>
          </a:p>
          <a:p>
            <a:pPr lvl="1"/>
            <a:r>
              <a:rPr lang="de-DE" smtClean="0"/>
              <a:t>Entwurf von Wissensmanagementsystemen, die die Leistung des Unternehmens tatsächlich verbessern</a:t>
            </a:r>
          </a:p>
          <a:p>
            <a:pPr lvl="1"/>
            <a:r>
              <a:rPr lang="de-DE" smtClean="0"/>
              <a:t>Identifizieren und Implementieren geeigneter Werkzeuge und Techniken für die Unterstützung von Wissensarbeitern</a:t>
            </a:r>
            <a:endParaRPr lang="de-DE" dirty="0"/>
          </a:p>
        </p:txBody>
      </p:sp>
      <p:sp>
        <p:nvSpPr>
          <p:cNvPr id="7" name="Untertitel 6"/>
          <p:cNvSpPr>
            <a:spLocks noGrp="1"/>
          </p:cNvSpPr>
          <p:nvPr>
            <p:ph type="subTitle" idx="13"/>
          </p:nvPr>
        </p:nvSpPr>
        <p:spPr/>
        <p:txBody>
          <a:bodyPr/>
          <a:lstStyle/>
          <a:p>
            <a:r>
              <a:rPr lang="de-DE" dirty="0" smtClean="0"/>
              <a:t>Blickpunkt Management</a:t>
            </a:r>
            <a:endParaRPr lang="de-DE" dirty="0"/>
          </a:p>
        </p:txBody>
      </p:sp>
    </p:spTree>
    <p:extLst>
      <p:ext uri="{BB962C8B-B14F-4D97-AF65-F5344CB8AC3E}">
        <p14:creationId xmlns:p14="http://schemas.microsoft.com/office/powerpoint/2010/main" val="221632063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
          <p:cNvSpPr>
            <a:spLocks noGrp="1"/>
          </p:cNvSpPr>
          <p:nvPr>
            <p:ph type="title"/>
          </p:nvPr>
        </p:nvSpPr>
        <p:spPr/>
        <p:txBody>
          <a:bodyPr/>
          <a:lstStyle/>
          <a:p>
            <a:r>
              <a:rPr lang="de-DE" altLang="de-DE" smtClean="0"/>
              <a:t>Gliederung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99</a:t>
            </a:fld>
            <a:endParaRPr lang="en-US" dirty="0"/>
          </a:p>
        </p:txBody>
      </p:sp>
      <p:sp>
        <p:nvSpPr>
          <p:cNvPr id="21507" name="Rectangle 5"/>
          <p:cNvSpPr>
            <a:spLocks noGrp="1" noChangeArrowheads="1"/>
          </p:cNvSpPr>
          <p:nvPr>
            <p:ph sz="quarter" idx="12"/>
          </p:nvPr>
        </p:nvSpPr>
        <p:spPr/>
        <p:txBody>
          <a:bodyPr>
            <a:normAutofit fontScale="92500" lnSpcReduction="10000"/>
          </a:bodyPr>
          <a:lstStyle/>
          <a:p>
            <a:pPr marL="457200" indent="-457200">
              <a:buFont typeface="+mj-lt"/>
              <a:buAutoNum type="arabicPeriod"/>
            </a:pPr>
            <a:r>
              <a:rPr lang="de-DE" altLang="de-DE" dirty="0" smtClean="0"/>
              <a:t>Die Wissensmanagement-Landschaft</a:t>
            </a:r>
          </a:p>
          <a:p>
            <a:pPr marL="457200" indent="-457200">
              <a:buFont typeface="+mj-lt"/>
              <a:buAutoNum type="arabicPeriod"/>
            </a:pPr>
            <a:r>
              <a:rPr lang="de-DE" altLang="de-DE" dirty="0" smtClean="0"/>
              <a:t>Wissensmanagementsysteme</a:t>
            </a:r>
          </a:p>
          <a:p>
            <a:pPr marL="457200" indent="-457200">
              <a:buFont typeface="+mj-lt"/>
              <a:buAutoNum type="arabicPeriod"/>
            </a:pPr>
            <a:r>
              <a:rPr lang="de-DE" altLang="de-DE" b="1" dirty="0" smtClean="0"/>
              <a:t>Techniken und Werkzeuge des Wissensmanagements</a:t>
            </a:r>
          </a:p>
          <a:p>
            <a:pPr marL="812800" lvl="1" indent="-457200">
              <a:buFont typeface="+mj-lt"/>
              <a:buAutoNum type="arabicPeriod"/>
            </a:pPr>
            <a:r>
              <a:rPr lang="de-DE" altLang="de-DE" dirty="0" smtClean="0"/>
              <a:t>Expertensysteme</a:t>
            </a:r>
            <a:endParaRPr lang="de-DE" altLang="de-DE" dirty="0"/>
          </a:p>
          <a:p>
            <a:pPr marL="812800" lvl="1" indent="-457200">
              <a:buFont typeface="+mj-lt"/>
              <a:buAutoNum type="arabicPeriod"/>
            </a:pPr>
            <a:r>
              <a:rPr lang="de-DE" altLang="de-DE" dirty="0" smtClean="0"/>
              <a:t>Fallbasiertes Schließen</a:t>
            </a:r>
            <a:endParaRPr lang="de-DE" altLang="de-DE" dirty="0"/>
          </a:p>
          <a:p>
            <a:pPr marL="812800" lvl="1" indent="-457200">
              <a:buFont typeface="+mj-lt"/>
              <a:buAutoNum type="arabicPeriod"/>
            </a:pPr>
            <a:r>
              <a:rPr lang="de-DE" altLang="de-DE" b="1" dirty="0" smtClean="0"/>
              <a:t>Fuzzy-Logik-Systeme</a:t>
            </a:r>
            <a:endParaRPr lang="de-DE" altLang="de-DE" b="1" dirty="0"/>
          </a:p>
          <a:p>
            <a:pPr marL="812800" lvl="1" indent="-457200">
              <a:buFont typeface="+mj-lt"/>
              <a:buAutoNum type="arabicPeriod"/>
            </a:pPr>
            <a:r>
              <a:rPr lang="de-DE" altLang="de-DE" dirty="0" smtClean="0"/>
              <a:t>Maschinelles Lernen</a:t>
            </a:r>
            <a:endParaRPr lang="de-DE" altLang="de-DE" dirty="0"/>
          </a:p>
          <a:p>
            <a:pPr marL="812800" lvl="1" indent="-457200">
              <a:buFont typeface="+mj-lt"/>
              <a:buAutoNum type="arabicPeriod"/>
            </a:pPr>
            <a:r>
              <a:rPr lang="de-DE" altLang="de-DE" dirty="0" smtClean="0"/>
              <a:t>Intelligente Agenten</a:t>
            </a:r>
            <a:endParaRPr lang="de-DE" altLang="de-DE" dirty="0"/>
          </a:p>
          <a:p>
            <a:pPr marL="812800" lvl="1" indent="-457200">
              <a:buFont typeface="+mj-lt"/>
              <a:buAutoNum type="arabicPeriod"/>
            </a:pPr>
            <a:r>
              <a:rPr lang="de-DE" altLang="de-DE" dirty="0" smtClean="0"/>
              <a:t>Semantische Technologien</a:t>
            </a:r>
          </a:p>
          <a:p>
            <a:pPr marL="457200" indent="-457200">
              <a:buFont typeface="+mj-lt"/>
              <a:buAutoNum type="arabicPeriod"/>
            </a:pPr>
            <a:r>
              <a:rPr lang="de-DE" altLang="de-DE" dirty="0" smtClean="0"/>
              <a:t>IT-gestützte Zusammenarbeit</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4196536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p:nvPr>
        </p:nvSpPr>
        <p:spPr/>
        <p:txBody>
          <a:bodyPr/>
          <a:lstStyle/>
          <a:p>
            <a:r>
              <a:rPr lang="de-DE" altLang="de-DE" smtClean="0"/>
              <a:t>Fuzzy-Logik-Systeme</a:t>
            </a:r>
          </a:p>
        </p:txBody>
      </p:sp>
      <p:sp>
        <p:nvSpPr>
          <p:cNvPr id="2" name="Slide Number Placeholder 1"/>
          <p:cNvSpPr>
            <a:spLocks noGrp="1"/>
          </p:cNvSpPr>
          <p:nvPr>
            <p:ph type="sldNum" sz="quarter" idx="11"/>
          </p:nvPr>
        </p:nvSpPr>
        <p:spPr/>
        <p:txBody>
          <a:bodyPr/>
          <a:lstStyle/>
          <a:p>
            <a:fld id="{0D2F3B65-5D26-4378-875C-153D63999E65}" type="slidenum">
              <a:rPr lang="en-US" smtClean="0"/>
              <a:pPr/>
              <a:t>100</a:t>
            </a:fld>
            <a:endParaRPr lang="en-US" dirty="0"/>
          </a:p>
        </p:txBody>
      </p:sp>
      <p:sp>
        <p:nvSpPr>
          <p:cNvPr id="104451" name="Rectangle 3"/>
          <p:cNvSpPr>
            <a:spLocks noGrp="1"/>
          </p:cNvSpPr>
          <p:nvPr>
            <p:ph sz="quarter" idx="12"/>
          </p:nvPr>
        </p:nvSpPr>
        <p:spPr/>
        <p:txBody>
          <a:bodyPr/>
          <a:lstStyle/>
          <a:p>
            <a:r>
              <a:rPr lang="de-DE" altLang="de-DE" dirty="0" smtClean="0"/>
              <a:t>regelbasierte </a:t>
            </a:r>
            <a:r>
              <a:rPr lang="de-DE" altLang="de-DE" dirty="0" smtClean="0"/>
              <a:t>Methode, die für die Modellierung von Unsicherheiten und </a:t>
            </a:r>
            <a:r>
              <a:rPr lang="de-DE" altLang="de-DE" dirty="0" err="1" smtClean="0"/>
              <a:t>Unschärfen</a:t>
            </a:r>
            <a:r>
              <a:rPr lang="de-DE" altLang="de-DE" dirty="0" smtClean="0"/>
              <a:t> von umgangssprachlichen Beschreibungen entwickelt wurde</a:t>
            </a:r>
          </a:p>
          <a:p>
            <a:r>
              <a:rPr lang="de-DE" altLang="de-DE" dirty="0" smtClean="0"/>
              <a:t>Kategorien (z.B. groß, mittel, klein) stellen Wertebereiche dar</a:t>
            </a:r>
          </a:p>
          <a:p>
            <a:r>
              <a:rPr lang="de-DE" altLang="de-DE" dirty="0" smtClean="0"/>
              <a:t>Fuzzy-Logik kann die Ungenauigkeit solcher Kategorien durch passende Regeln darstellen</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54800219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p:cNvSpPr>
          <p:nvPr>
            <p:ph type="title"/>
          </p:nvPr>
        </p:nvSpPr>
        <p:spPr/>
        <p:txBody>
          <a:bodyPr/>
          <a:lstStyle/>
          <a:p>
            <a:r>
              <a:rPr lang="de-DE" altLang="de-DE" dirty="0" smtClean="0"/>
              <a:t>Abbildung </a:t>
            </a:r>
            <a:r>
              <a:rPr lang="de-DE" altLang="de-DE" dirty="0"/>
              <a:t>von unscharfen Beschreibungen in Fuzzy-Logik-Regeln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101</a:t>
            </a:fld>
            <a:endParaRPr lang="en-US" dirty="0"/>
          </a:p>
        </p:txBody>
      </p:sp>
      <p:sp>
        <p:nvSpPr>
          <p:cNvPr id="6" name="Untertitel 5"/>
          <p:cNvSpPr>
            <a:spLocks noGrp="1"/>
          </p:cNvSpPr>
          <p:nvPr>
            <p:ph type="subTitle" idx="13"/>
          </p:nvPr>
        </p:nvSpPr>
        <p:spPr/>
        <p:txBody>
          <a:bodyPr/>
          <a:lstStyle/>
          <a:p>
            <a:endParaRPr lang="de-DE"/>
          </a:p>
        </p:txBody>
      </p:sp>
      <p:sp>
        <p:nvSpPr>
          <p:cNvPr id="7" name="Rechteck 6"/>
          <p:cNvSpPr/>
          <p:nvPr/>
        </p:nvSpPr>
        <p:spPr>
          <a:xfrm>
            <a:off x="360363" y="5359710"/>
            <a:ext cx="8935459" cy="738664"/>
          </a:xfrm>
          <a:prstGeom prst="rect">
            <a:avLst/>
          </a:prstGeom>
        </p:spPr>
        <p:txBody>
          <a:bodyPr wrap="none" anchor="b">
            <a:spAutoFit/>
          </a:bodyPr>
          <a:lstStyle/>
          <a:p>
            <a:r>
              <a:rPr lang="de-DE" sz="1200" b="1" dirty="0"/>
              <a:t>Abbildung </a:t>
            </a:r>
            <a:r>
              <a:rPr lang="de-DE" sz="1200" b="1" dirty="0" smtClean="0"/>
              <a:t>11.6</a:t>
            </a:r>
          </a:p>
          <a:p>
            <a:r>
              <a:rPr lang="de-DE" sz="1200" b="1" dirty="0" smtClean="0"/>
              <a:t>Quelle</a:t>
            </a:r>
            <a:r>
              <a:rPr lang="de-DE" sz="1200" b="1" dirty="0"/>
              <a:t>: James M. </a:t>
            </a:r>
            <a:r>
              <a:rPr lang="de-DE" sz="1200" b="1" dirty="0" err="1"/>
              <a:t>Sibigtroth</a:t>
            </a:r>
            <a:r>
              <a:rPr lang="de-DE" sz="1200" b="1" dirty="0"/>
              <a:t>, „</a:t>
            </a:r>
            <a:r>
              <a:rPr lang="de-DE" sz="1200" b="1" dirty="0" err="1"/>
              <a:t>Implementing</a:t>
            </a:r>
            <a:r>
              <a:rPr lang="de-DE" sz="1200" b="1" dirty="0"/>
              <a:t> </a:t>
            </a:r>
            <a:r>
              <a:rPr lang="de-DE" sz="1200" b="1" dirty="0" err="1"/>
              <a:t>Fuzzy</a:t>
            </a:r>
            <a:r>
              <a:rPr lang="de-DE" sz="1200" b="1" dirty="0"/>
              <a:t> Expert Rules in Hardware“, AI Expert, April 1992. </a:t>
            </a:r>
            <a:r>
              <a:rPr lang="de-DE" sz="1200" b="1" dirty="0" smtClean="0"/>
              <a:t/>
            </a:r>
            <a:br>
              <a:rPr lang="de-DE" sz="1200" b="1" dirty="0" smtClean="0"/>
            </a:br>
            <a:r>
              <a:rPr lang="de-DE" sz="1200" b="1" dirty="0" smtClean="0"/>
              <a:t>© </a:t>
            </a:r>
            <a:r>
              <a:rPr lang="de-DE" sz="1200" b="1" dirty="0"/>
              <a:t>1992 Miller Freeman, Inc. </a:t>
            </a:r>
            <a:r>
              <a:rPr lang="de-DE" sz="1200" b="1" dirty="0" smtClean="0"/>
              <a:t>Genehmigter Abdruck</a:t>
            </a:r>
            <a:r>
              <a:rPr lang="de-DE" sz="1200" b="1" dirty="0"/>
              <a:t>.</a:t>
            </a:r>
          </a:p>
        </p:txBody>
      </p:sp>
      <p:pic>
        <p:nvPicPr>
          <p:cNvPr id="8" name="Picture 2" descr="D:\WORK\PEARSON\000 FOLIEN\4269\JPG\4269-706.jpg"/>
          <p:cNvPicPr>
            <a:picLocks noChangeAspect="1" noChangeArrowheads="1"/>
          </p:cNvPicPr>
          <p:nvPr/>
        </p:nvPicPr>
        <p:blipFill rotWithShape="1">
          <a:blip r:embed="rId2">
            <a:extLst>
              <a:ext uri="{28A0092B-C50C-407E-A947-70E740481C1C}">
                <a14:useLocalDpi xmlns:a14="http://schemas.microsoft.com/office/drawing/2010/main" val="0"/>
              </a:ext>
            </a:extLst>
          </a:blip>
          <a:srcRect b="29974"/>
          <a:stretch/>
        </p:blipFill>
        <p:spPr bwMode="auto">
          <a:xfrm>
            <a:off x="65607" y="1892660"/>
            <a:ext cx="8738759" cy="334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p:cNvSpPr>
            <a:spLocks noGrp="1"/>
          </p:cNvSpPr>
          <p:nvPr>
            <p:ph sz="quarter" idx="12"/>
          </p:nvPr>
        </p:nvSpPr>
        <p:spPr/>
        <p:txBody>
          <a:bodyPr/>
          <a:lstStyle/>
          <a:p>
            <a:endParaRPr lang="de-DE" dirty="0"/>
          </a:p>
        </p:txBody>
      </p:sp>
    </p:spTree>
    <p:extLst>
      <p:ext uri="{BB962C8B-B14F-4D97-AF65-F5344CB8AC3E}">
        <p14:creationId xmlns:p14="http://schemas.microsoft.com/office/powerpoint/2010/main" val="209797793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
          <p:cNvSpPr>
            <a:spLocks noGrp="1"/>
          </p:cNvSpPr>
          <p:nvPr>
            <p:ph type="title"/>
          </p:nvPr>
        </p:nvSpPr>
        <p:spPr/>
        <p:txBody>
          <a:bodyPr/>
          <a:lstStyle/>
          <a:p>
            <a:r>
              <a:rPr lang="de-DE" altLang="de-DE" smtClean="0"/>
              <a:t>Gliederung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102</a:t>
            </a:fld>
            <a:endParaRPr lang="en-US" dirty="0"/>
          </a:p>
        </p:txBody>
      </p:sp>
      <p:sp>
        <p:nvSpPr>
          <p:cNvPr id="21507" name="Rectangle 5"/>
          <p:cNvSpPr>
            <a:spLocks noGrp="1" noChangeArrowheads="1"/>
          </p:cNvSpPr>
          <p:nvPr>
            <p:ph sz="quarter" idx="12"/>
          </p:nvPr>
        </p:nvSpPr>
        <p:spPr/>
        <p:txBody>
          <a:bodyPr>
            <a:normAutofit fontScale="92500" lnSpcReduction="10000"/>
          </a:bodyPr>
          <a:lstStyle/>
          <a:p>
            <a:pPr marL="457200" indent="-457200">
              <a:buFont typeface="+mj-lt"/>
              <a:buAutoNum type="arabicPeriod"/>
            </a:pPr>
            <a:r>
              <a:rPr lang="de-DE" altLang="de-DE" dirty="0" smtClean="0"/>
              <a:t>Die Wissensmanagement-Landschaft</a:t>
            </a:r>
          </a:p>
          <a:p>
            <a:pPr marL="457200" indent="-457200">
              <a:buFont typeface="+mj-lt"/>
              <a:buAutoNum type="arabicPeriod"/>
            </a:pPr>
            <a:r>
              <a:rPr lang="de-DE" altLang="de-DE" dirty="0" smtClean="0"/>
              <a:t>Wissensmanagementsysteme</a:t>
            </a:r>
          </a:p>
          <a:p>
            <a:pPr marL="457200" indent="-457200">
              <a:buFont typeface="+mj-lt"/>
              <a:buAutoNum type="arabicPeriod"/>
            </a:pPr>
            <a:r>
              <a:rPr lang="de-DE" altLang="de-DE" b="1" dirty="0" smtClean="0"/>
              <a:t>Techniken und Werkzeuge des Wissensmanagements</a:t>
            </a:r>
          </a:p>
          <a:p>
            <a:pPr marL="812800" lvl="1" indent="-457200">
              <a:buFont typeface="+mj-lt"/>
              <a:buAutoNum type="arabicPeriod"/>
            </a:pPr>
            <a:r>
              <a:rPr lang="de-DE" altLang="de-DE" dirty="0" smtClean="0"/>
              <a:t>Expertensysteme</a:t>
            </a:r>
            <a:endParaRPr lang="de-DE" altLang="de-DE" dirty="0"/>
          </a:p>
          <a:p>
            <a:pPr marL="812800" lvl="1" indent="-457200">
              <a:buFont typeface="+mj-lt"/>
              <a:buAutoNum type="arabicPeriod"/>
            </a:pPr>
            <a:r>
              <a:rPr lang="de-DE" altLang="de-DE" dirty="0" smtClean="0"/>
              <a:t>Fallbasiertes Schließen</a:t>
            </a:r>
            <a:endParaRPr lang="de-DE" altLang="de-DE" dirty="0"/>
          </a:p>
          <a:p>
            <a:pPr marL="812800" lvl="1" indent="-457200">
              <a:buFont typeface="+mj-lt"/>
              <a:buAutoNum type="arabicPeriod"/>
            </a:pPr>
            <a:r>
              <a:rPr lang="de-DE" altLang="de-DE" dirty="0" smtClean="0"/>
              <a:t>Fuzzy-Logik-Systeme</a:t>
            </a:r>
            <a:endParaRPr lang="de-DE" altLang="de-DE" dirty="0"/>
          </a:p>
          <a:p>
            <a:pPr marL="812800" lvl="1" indent="-457200">
              <a:buFont typeface="+mj-lt"/>
              <a:buAutoNum type="arabicPeriod"/>
            </a:pPr>
            <a:r>
              <a:rPr lang="de-DE" altLang="de-DE" b="1" dirty="0" smtClean="0"/>
              <a:t>Maschinelles Lernen</a:t>
            </a:r>
            <a:endParaRPr lang="de-DE" altLang="de-DE" b="1" dirty="0"/>
          </a:p>
          <a:p>
            <a:pPr marL="812800" lvl="1" indent="-457200">
              <a:buFont typeface="+mj-lt"/>
              <a:buAutoNum type="arabicPeriod"/>
            </a:pPr>
            <a:r>
              <a:rPr lang="de-DE" altLang="de-DE" dirty="0" smtClean="0"/>
              <a:t>Intelligente Agenten</a:t>
            </a:r>
            <a:endParaRPr lang="de-DE" altLang="de-DE" dirty="0"/>
          </a:p>
          <a:p>
            <a:pPr marL="812800" lvl="1" indent="-457200">
              <a:buFont typeface="+mj-lt"/>
              <a:buAutoNum type="arabicPeriod"/>
            </a:pPr>
            <a:r>
              <a:rPr lang="de-DE" altLang="de-DE" dirty="0" smtClean="0"/>
              <a:t>Semantische Technologien</a:t>
            </a:r>
          </a:p>
          <a:p>
            <a:pPr marL="457200" indent="-457200">
              <a:buFont typeface="+mj-lt"/>
              <a:buAutoNum type="arabicPeriod"/>
            </a:pPr>
            <a:r>
              <a:rPr lang="de-DE" altLang="de-DE" dirty="0" smtClean="0"/>
              <a:t>IT-gestützte Zusammenarbeit</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90244718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Maschinelles Lernen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103</a:t>
            </a:fld>
            <a:endParaRPr lang="en-US" dirty="0"/>
          </a:p>
        </p:txBody>
      </p:sp>
      <p:sp>
        <p:nvSpPr>
          <p:cNvPr id="4" name="Inhaltsplatzhalter 3"/>
          <p:cNvSpPr>
            <a:spLocks noGrp="1"/>
          </p:cNvSpPr>
          <p:nvPr>
            <p:ph sz="quarter" idx="12"/>
          </p:nvPr>
        </p:nvSpPr>
        <p:spPr/>
        <p:txBody>
          <a:bodyPr/>
          <a:lstStyle/>
          <a:p>
            <a:r>
              <a:rPr lang="de-DE" smtClean="0"/>
              <a:t>Fähigkeit von Computerprogrammen, ohne Eingriffe eines Programmierers ihre Performance zu verbessern, indem sie Muster in Daten erkennen und entsprechend ihr Verhalten ändern</a:t>
            </a:r>
          </a:p>
          <a:p>
            <a:r>
              <a:rPr lang="de-DE" smtClean="0"/>
              <a:t>Beispiele</a:t>
            </a:r>
          </a:p>
          <a:p>
            <a:pPr lvl="1"/>
            <a:r>
              <a:rPr lang="de-DE" smtClean="0"/>
              <a:t>Anpassung von Google-Suchergebnissen basierend auf historischen Suchen der Nutzer</a:t>
            </a:r>
          </a:p>
          <a:p>
            <a:pPr lvl="1"/>
            <a:r>
              <a:rPr lang="de-DE" smtClean="0"/>
              <a:t>Individuelle Produktvorschläge bei Amazon oder Netflix basierend auf Kaufverhalten der Nutzer</a:t>
            </a:r>
            <a:endParaRPr lang="de-DE" dirty="0" smtClean="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0579785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p:nvPr>
        </p:nvSpPr>
        <p:spPr/>
        <p:txBody>
          <a:bodyPr/>
          <a:lstStyle/>
          <a:p>
            <a:r>
              <a:rPr lang="de-DE" altLang="de-DE" smtClean="0"/>
              <a:t>Neuronale Netze</a:t>
            </a:r>
          </a:p>
        </p:txBody>
      </p:sp>
      <p:sp>
        <p:nvSpPr>
          <p:cNvPr id="2" name="Slide Number Placeholder 1"/>
          <p:cNvSpPr>
            <a:spLocks noGrp="1"/>
          </p:cNvSpPr>
          <p:nvPr>
            <p:ph type="sldNum" sz="quarter" idx="11"/>
          </p:nvPr>
        </p:nvSpPr>
        <p:spPr/>
        <p:txBody>
          <a:bodyPr/>
          <a:lstStyle/>
          <a:p>
            <a:fld id="{0D2F3B65-5D26-4378-875C-153D63999E65}" type="slidenum">
              <a:rPr lang="en-US" smtClean="0"/>
              <a:pPr/>
              <a:t>104</a:t>
            </a:fld>
            <a:endParaRPr lang="en-US" dirty="0"/>
          </a:p>
        </p:txBody>
      </p:sp>
      <p:sp>
        <p:nvSpPr>
          <p:cNvPr id="106499" name="Rectangle 3"/>
          <p:cNvSpPr>
            <a:spLocks noGrp="1"/>
          </p:cNvSpPr>
          <p:nvPr>
            <p:ph sz="quarter" idx="12"/>
          </p:nvPr>
        </p:nvSpPr>
        <p:spPr/>
        <p:txBody>
          <a:bodyPr/>
          <a:lstStyle/>
          <a:p>
            <a:r>
              <a:rPr lang="de-DE" altLang="de-DE" dirty="0" smtClean="0"/>
              <a:t>Hardware oder Software, die versucht, die Verarbeitungsmuster des biologischen Gehirns nachzubilden</a:t>
            </a:r>
          </a:p>
          <a:p>
            <a:r>
              <a:rPr lang="de-DE" altLang="de-DE" dirty="0" smtClean="0"/>
              <a:t>werden </a:t>
            </a:r>
            <a:r>
              <a:rPr lang="de-DE" altLang="de-DE" dirty="0" smtClean="0"/>
              <a:t>eingesetzt, um komplexe und schlecht verstandene Probleme zu modellieren, für die schon sehr große Datenmengen gesammelt wurden</a:t>
            </a:r>
          </a:p>
          <a:p>
            <a:r>
              <a:rPr lang="de-DE" altLang="de-DE" dirty="0" smtClean="0"/>
              <a:t>insbesondere </a:t>
            </a:r>
            <a:r>
              <a:rPr lang="de-DE" altLang="de-DE" dirty="0" smtClean="0"/>
              <a:t>praktisch, um Muster und Beziehungen in großen Datenmengen zu finden, die für die Analyse durch einen Menschen zu kompliziert und schwierig zu erkennen sind</a:t>
            </a:r>
          </a:p>
          <a:p>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0434470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p:nvPr>
        </p:nvSpPr>
        <p:spPr/>
        <p:txBody>
          <a:bodyPr/>
          <a:lstStyle/>
          <a:p>
            <a:r>
              <a:rPr lang="de-DE" altLang="de-DE" smtClean="0"/>
              <a:t>Funktionsweise neuronaler Netze</a:t>
            </a:r>
          </a:p>
        </p:txBody>
      </p:sp>
      <p:sp>
        <p:nvSpPr>
          <p:cNvPr id="2" name="Slide Number Placeholder 1"/>
          <p:cNvSpPr>
            <a:spLocks noGrp="1"/>
          </p:cNvSpPr>
          <p:nvPr>
            <p:ph type="sldNum" sz="quarter" idx="11"/>
          </p:nvPr>
        </p:nvSpPr>
        <p:spPr/>
        <p:txBody>
          <a:bodyPr/>
          <a:lstStyle/>
          <a:p>
            <a:fld id="{0D2F3B65-5D26-4378-875C-153D63999E65}" type="slidenum">
              <a:rPr lang="en-US" smtClean="0"/>
              <a:pPr/>
              <a:t>105</a:t>
            </a:fld>
            <a:endParaRPr lang="en-US" dirty="0"/>
          </a:p>
        </p:txBody>
      </p:sp>
      <p:sp>
        <p:nvSpPr>
          <p:cNvPr id="6" name="Untertitel 5"/>
          <p:cNvSpPr>
            <a:spLocks noGrp="1"/>
          </p:cNvSpPr>
          <p:nvPr>
            <p:ph type="subTitle" idx="13"/>
          </p:nvPr>
        </p:nvSpPr>
        <p:spPr/>
        <p:txBody>
          <a:bodyPr/>
          <a:lstStyle/>
          <a:p>
            <a:endParaRPr lang="de-DE"/>
          </a:p>
        </p:txBody>
      </p:sp>
      <p:sp>
        <p:nvSpPr>
          <p:cNvPr id="7" name="Rechteck 6"/>
          <p:cNvSpPr/>
          <p:nvPr/>
        </p:nvSpPr>
        <p:spPr>
          <a:xfrm>
            <a:off x="360363" y="5048131"/>
            <a:ext cx="8573181" cy="923330"/>
          </a:xfrm>
          <a:prstGeom prst="rect">
            <a:avLst/>
          </a:prstGeom>
        </p:spPr>
        <p:txBody>
          <a:bodyPr wrap="none" anchor="b">
            <a:spAutoFit/>
          </a:bodyPr>
          <a:lstStyle/>
          <a:p>
            <a:r>
              <a:rPr lang="de-DE" sz="1200" b="1" dirty="0"/>
              <a:t>Abbildung </a:t>
            </a:r>
            <a:r>
              <a:rPr lang="de-DE" sz="1200" b="1" dirty="0" smtClean="0"/>
              <a:t>11.7</a:t>
            </a:r>
          </a:p>
          <a:p>
            <a:r>
              <a:rPr lang="de-DE" sz="1200" b="1" dirty="0" smtClean="0"/>
              <a:t>Quelle</a:t>
            </a:r>
            <a:r>
              <a:rPr lang="de-DE" sz="1200" b="1" dirty="0"/>
              <a:t>: Herb Edelstein, „Technology </a:t>
            </a:r>
            <a:r>
              <a:rPr lang="de-DE" sz="1200" b="1" dirty="0" err="1"/>
              <a:t>How-To</a:t>
            </a:r>
            <a:r>
              <a:rPr lang="de-DE" sz="1200" b="1" dirty="0"/>
              <a:t>: Mining Data </a:t>
            </a:r>
            <a:r>
              <a:rPr lang="de-DE" sz="1200" b="1" dirty="0" err="1"/>
              <a:t>Warehouses</a:t>
            </a:r>
            <a:r>
              <a:rPr lang="de-DE" sz="1200" b="1" dirty="0"/>
              <a:t>“, </a:t>
            </a:r>
            <a:r>
              <a:rPr lang="de-DE" sz="1200" b="1" dirty="0" err="1"/>
              <a:t>InformationWeek</a:t>
            </a:r>
            <a:r>
              <a:rPr lang="de-DE" sz="1200" b="1" dirty="0"/>
              <a:t>, </a:t>
            </a:r>
            <a:r>
              <a:rPr lang="de-DE" sz="1200" b="1" dirty="0" smtClean="0"/>
              <a:t/>
            </a:r>
            <a:br>
              <a:rPr lang="de-DE" sz="1200" b="1" dirty="0" smtClean="0"/>
            </a:br>
            <a:r>
              <a:rPr lang="de-DE" sz="1200" b="1" dirty="0" smtClean="0"/>
              <a:t>8</a:t>
            </a:r>
            <a:r>
              <a:rPr lang="de-DE" sz="1200" b="1" dirty="0"/>
              <a:t>. Januar 1996. Copyright © 1996 CMP Media, </a:t>
            </a:r>
            <a:r>
              <a:rPr lang="de-DE" sz="1200" b="1" dirty="0" smtClean="0"/>
              <a:t>Inc. 600 </a:t>
            </a:r>
            <a:r>
              <a:rPr lang="de-DE" sz="1200" b="1" dirty="0"/>
              <a:t>Community Drive, </a:t>
            </a:r>
            <a:r>
              <a:rPr lang="de-DE" sz="1200" b="1" dirty="0" err="1"/>
              <a:t>Manhasset</a:t>
            </a:r>
            <a:r>
              <a:rPr lang="de-DE" sz="1200" b="1" dirty="0"/>
              <a:t>, NY 11030. </a:t>
            </a:r>
            <a:br>
              <a:rPr lang="de-DE" sz="1200" b="1" dirty="0"/>
            </a:br>
            <a:r>
              <a:rPr lang="de-DE" sz="1200" b="1" dirty="0" smtClean="0"/>
              <a:t>Genehmigter </a:t>
            </a:r>
            <a:r>
              <a:rPr lang="de-DE" sz="1200" b="1" dirty="0"/>
              <a:t>Abdruck.</a:t>
            </a:r>
          </a:p>
        </p:txBody>
      </p:sp>
      <p:sp>
        <p:nvSpPr>
          <p:cNvPr id="3" name="Inhaltsplatzhalter 2"/>
          <p:cNvSpPr>
            <a:spLocks noGrp="1"/>
          </p:cNvSpPr>
          <p:nvPr>
            <p:ph sz="quarter" idx="12"/>
          </p:nvPr>
        </p:nvSpPr>
        <p:spPr/>
        <p:txBody>
          <a:bodyPr/>
          <a:lstStyle/>
          <a:p>
            <a:endParaRPr lang="de-DE" dirty="0"/>
          </a:p>
        </p:txBody>
      </p:sp>
      <p:pic>
        <p:nvPicPr>
          <p:cNvPr id="8" name="Picture 2" descr="D:\WORK\PEARSON\000 FOLIEN\4269\JPG\4269-708.jpg"/>
          <p:cNvPicPr>
            <a:picLocks noChangeAspect="1" noChangeArrowheads="1"/>
          </p:cNvPicPr>
          <p:nvPr/>
        </p:nvPicPr>
        <p:blipFill rotWithShape="1">
          <a:blip r:embed="rId2">
            <a:extLst>
              <a:ext uri="{28A0092B-C50C-407E-A947-70E740481C1C}">
                <a14:useLocalDpi xmlns:a14="http://schemas.microsoft.com/office/drawing/2010/main" val="0"/>
              </a:ext>
            </a:extLst>
          </a:blip>
          <a:srcRect b="28366"/>
          <a:stretch/>
        </p:blipFill>
        <p:spPr bwMode="auto">
          <a:xfrm>
            <a:off x="360363" y="1701070"/>
            <a:ext cx="8716675" cy="299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897683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p:cNvSpPr>
          <p:nvPr>
            <p:ph type="title"/>
          </p:nvPr>
        </p:nvSpPr>
        <p:spPr/>
        <p:txBody>
          <a:bodyPr/>
          <a:lstStyle/>
          <a:p>
            <a:r>
              <a:rPr lang="de-DE" altLang="de-DE" smtClean="0"/>
              <a:t>Genetische Algorithmen</a:t>
            </a:r>
          </a:p>
        </p:txBody>
      </p:sp>
      <p:sp>
        <p:nvSpPr>
          <p:cNvPr id="2" name="Slide Number Placeholder 1"/>
          <p:cNvSpPr>
            <a:spLocks noGrp="1"/>
          </p:cNvSpPr>
          <p:nvPr>
            <p:ph type="sldNum" sz="quarter" idx="11"/>
          </p:nvPr>
        </p:nvSpPr>
        <p:spPr/>
        <p:txBody>
          <a:bodyPr/>
          <a:lstStyle/>
          <a:p>
            <a:fld id="{0D2F3B65-5D26-4378-875C-153D63999E65}" type="slidenum">
              <a:rPr lang="en-US" smtClean="0"/>
              <a:pPr/>
              <a:t>106</a:t>
            </a:fld>
            <a:endParaRPr lang="en-US" dirty="0"/>
          </a:p>
        </p:txBody>
      </p:sp>
      <p:sp>
        <p:nvSpPr>
          <p:cNvPr id="108547" name="Rectangle 3"/>
          <p:cNvSpPr>
            <a:spLocks noGrp="1"/>
          </p:cNvSpPr>
          <p:nvPr>
            <p:ph sz="quarter" idx="12"/>
          </p:nvPr>
        </p:nvSpPr>
        <p:spPr/>
        <p:txBody>
          <a:bodyPr>
            <a:normAutofit fontScale="92500" lnSpcReduction="10000"/>
          </a:bodyPr>
          <a:lstStyle/>
          <a:p>
            <a:r>
              <a:rPr lang="de-DE" altLang="de-DE" dirty="0" smtClean="0"/>
              <a:t>Problemlösungsmethode, die die Evolution von Lösungen bestimmter Probleme nach dem Modell lebender Organismen unterstützt, die sich an ihre Umgebungen anpassen</a:t>
            </a:r>
          </a:p>
          <a:p>
            <a:r>
              <a:rPr lang="de-DE" altLang="de-DE" dirty="0" smtClean="0"/>
              <a:t>auch </a:t>
            </a:r>
            <a:r>
              <a:rPr lang="de-DE" altLang="de-DE" dirty="0" smtClean="0"/>
              <a:t>als adaptive Programmierung bezeichnet</a:t>
            </a:r>
          </a:p>
          <a:p>
            <a:r>
              <a:rPr lang="de-DE" altLang="de-DE" dirty="0" smtClean="0"/>
              <a:t>werden </a:t>
            </a:r>
            <a:r>
              <a:rPr lang="de-DE" altLang="de-DE" dirty="0" smtClean="0"/>
              <a:t>eingesetzt, um </a:t>
            </a:r>
            <a:r>
              <a:rPr lang="de-DE" altLang="de-DE" dirty="0" smtClean="0"/>
              <a:t>eine / optimale </a:t>
            </a:r>
            <a:r>
              <a:rPr lang="de-DE" altLang="de-DE" dirty="0" smtClean="0"/>
              <a:t>Lösung für ein bestimmtes Problem zu finden, indem eine sehr große Anzahl möglicher Lösungen für dieses Problem ausgewertet wird</a:t>
            </a:r>
          </a:p>
          <a:p>
            <a:r>
              <a:rPr lang="de-DE" altLang="de-DE" dirty="0" smtClean="0"/>
              <a:t>lösen </a:t>
            </a:r>
            <a:r>
              <a:rPr lang="de-DE" altLang="de-DE" dirty="0" smtClean="0"/>
              <a:t>Probleme, indem sie ihre Komponententeile mithilfe von Prozessen wie beispielsweise Reproduktion, Mutation und natürlicher Auswahl ändern und neu anordnen</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14526766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p:cNvSpPr>
          <p:nvPr>
            <p:ph type="title"/>
          </p:nvPr>
        </p:nvSpPr>
        <p:spPr/>
        <p:txBody>
          <a:bodyPr/>
          <a:lstStyle/>
          <a:p>
            <a:r>
              <a:rPr lang="de-DE" altLang="de-DE" smtClean="0"/>
              <a:t>Komponenten eines genetischen Algorithmus</a:t>
            </a:r>
          </a:p>
        </p:txBody>
      </p:sp>
      <p:sp>
        <p:nvSpPr>
          <p:cNvPr id="2" name="Slide Number Placeholder 1"/>
          <p:cNvSpPr>
            <a:spLocks noGrp="1"/>
          </p:cNvSpPr>
          <p:nvPr>
            <p:ph type="sldNum" sz="quarter" idx="11"/>
          </p:nvPr>
        </p:nvSpPr>
        <p:spPr/>
        <p:txBody>
          <a:bodyPr/>
          <a:lstStyle/>
          <a:p>
            <a:fld id="{0D2F3B65-5D26-4378-875C-153D63999E65}" type="slidenum">
              <a:rPr lang="en-US" smtClean="0"/>
              <a:pPr/>
              <a:t>107</a:t>
            </a:fld>
            <a:endParaRPr lang="en-US" dirty="0"/>
          </a:p>
        </p:txBody>
      </p:sp>
      <p:pic>
        <p:nvPicPr>
          <p:cNvPr id="6146" name="Picture 2"/>
          <p:cNvPicPr>
            <a:picLocks noGrp="1" noChangeAspect="1" noChangeArrowheads="1"/>
          </p:cNvPicPr>
          <p:nvPr>
            <p:ph sz="quarter" idx="12"/>
          </p:nvPr>
        </p:nvPicPr>
        <p:blipFill rotWithShape="1">
          <a:blip r:embed="rId2">
            <a:extLst>
              <a:ext uri="{28A0092B-C50C-407E-A947-70E740481C1C}">
                <a14:useLocalDpi xmlns:a14="http://schemas.microsoft.com/office/drawing/2010/main" val="0"/>
              </a:ext>
            </a:extLst>
          </a:blip>
          <a:srcRect l="4502" r="4835" b="20665"/>
          <a:stretch/>
        </p:blipFill>
        <p:spPr>
          <a:xfrm>
            <a:off x="510487" y="2029029"/>
            <a:ext cx="8084238" cy="3466378"/>
          </a:xfrm>
        </p:spPr>
      </p:pic>
      <p:sp>
        <p:nvSpPr>
          <p:cNvPr id="6" name="Untertitel 5"/>
          <p:cNvSpPr>
            <a:spLocks noGrp="1"/>
          </p:cNvSpPr>
          <p:nvPr>
            <p:ph type="subTitle" idx="13"/>
          </p:nvPr>
        </p:nvSpPr>
        <p:spPr/>
        <p:txBody>
          <a:bodyPr/>
          <a:lstStyle/>
          <a:p>
            <a:endParaRPr lang="de-DE"/>
          </a:p>
        </p:txBody>
      </p:sp>
      <p:sp>
        <p:nvSpPr>
          <p:cNvPr id="8" name="Rechteck 7"/>
          <p:cNvSpPr/>
          <p:nvPr/>
        </p:nvSpPr>
        <p:spPr>
          <a:xfrm>
            <a:off x="310282" y="5889853"/>
            <a:ext cx="1494320" cy="276999"/>
          </a:xfrm>
          <a:prstGeom prst="rect">
            <a:avLst/>
          </a:prstGeom>
        </p:spPr>
        <p:txBody>
          <a:bodyPr wrap="none">
            <a:spAutoFit/>
          </a:bodyPr>
          <a:lstStyle/>
          <a:p>
            <a:r>
              <a:rPr lang="de-DE" sz="1200" b="1" dirty="0"/>
              <a:t>Abbildung </a:t>
            </a:r>
            <a:r>
              <a:rPr lang="de-DE" sz="1200" b="1" dirty="0" smtClean="0"/>
              <a:t>11.8</a:t>
            </a:r>
            <a:endParaRPr lang="de-DE" sz="1200" b="1" dirty="0"/>
          </a:p>
        </p:txBody>
      </p:sp>
    </p:spTree>
    <p:extLst>
      <p:ext uri="{BB962C8B-B14F-4D97-AF65-F5344CB8AC3E}">
        <p14:creationId xmlns:p14="http://schemas.microsoft.com/office/powerpoint/2010/main" val="75104771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p:cNvSpPr>
          <p:nvPr>
            <p:ph type="title"/>
          </p:nvPr>
        </p:nvSpPr>
        <p:spPr/>
        <p:txBody>
          <a:bodyPr/>
          <a:lstStyle/>
          <a:p>
            <a:r>
              <a:rPr lang="de-DE" altLang="de-DE" smtClean="0"/>
              <a:t>Hybride KI-Systeme</a:t>
            </a:r>
          </a:p>
        </p:txBody>
      </p:sp>
      <p:sp>
        <p:nvSpPr>
          <p:cNvPr id="2" name="Slide Number Placeholder 1"/>
          <p:cNvSpPr>
            <a:spLocks noGrp="1"/>
          </p:cNvSpPr>
          <p:nvPr>
            <p:ph type="sldNum" sz="quarter" idx="11"/>
          </p:nvPr>
        </p:nvSpPr>
        <p:spPr/>
        <p:txBody>
          <a:bodyPr/>
          <a:lstStyle/>
          <a:p>
            <a:fld id="{0D2F3B65-5D26-4378-875C-153D63999E65}" type="slidenum">
              <a:rPr lang="en-US" smtClean="0"/>
              <a:pPr/>
              <a:t>108</a:t>
            </a:fld>
            <a:endParaRPr lang="en-US" dirty="0"/>
          </a:p>
        </p:txBody>
      </p:sp>
      <p:sp>
        <p:nvSpPr>
          <p:cNvPr id="110595" name="Rectangle 3"/>
          <p:cNvSpPr>
            <a:spLocks noGrp="1"/>
          </p:cNvSpPr>
          <p:nvPr>
            <p:ph sz="quarter" idx="12"/>
          </p:nvPr>
        </p:nvSpPr>
        <p:spPr/>
        <p:txBody>
          <a:bodyPr/>
          <a:lstStyle/>
          <a:p>
            <a:r>
              <a:rPr lang="de-DE" altLang="de-DE" smtClean="0"/>
              <a:t>Integration mehrerer KI-Techniken in eine einzige Anwendung, um die besten Funktionsmerkmale aus diesen Techniken zu nutzen</a:t>
            </a:r>
          </a:p>
          <a:p>
            <a:r>
              <a:rPr lang="de-DE" altLang="de-DE" smtClean="0"/>
              <a:t>Beispiele: In Japan haben Hitachi, Mitsubishi, Ricoh, Sanyo und andere begonnen, hybride KI in Produkten wie beispielsweise Haushaltsgeräten, Fabrikmaschinen und Büroausstattung einzusetzen</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511973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r>
              <a:rPr lang="de-DE" altLang="de-DE" smtClean="0"/>
              <a:t>Herausforderungen für das Management</a:t>
            </a:r>
          </a:p>
        </p:txBody>
      </p:sp>
      <p:sp>
        <p:nvSpPr>
          <p:cNvPr id="2" name="Slide Number Placeholder 1"/>
          <p:cNvSpPr>
            <a:spLocks noGrp="1"/>
          </p:cNvSpPr>
          <p:nvPr>
            <p:ph type="sldNum" sz="quarter" idx="11"/>
          </p:nvPr>
        </p:nvSpPr>
        <p:spPr/>
        <p:txBody>
          <a:bodyPr/>
          <a:lstStyle/>
          <a:p>
            <a:fld id="{0D2F3B65-5D26-4378-875C-153D63999E65}" type="slidenum">
              <a:rPr lang="en-US" smtClean="0"/>
              <a:pPr/>
              <a:t>10</a:t>
            </a:fld>
            <a:endParaRPr lang="en-US" dirty="0"/>
          </a:p>
        </p:txBody>
      </p:sp>
      <p:sp>
        <p:nvSpPr>
          <p:cNvPr id="3" name="Inhaltsplatzhalter 2"/>
          <p:cNvSpPr>
            <a:spLocks noGrp="1"/>
          </p:cNvSpPr>
          <p:nvPr>
            <p:ph sz="quarter" idx="12"/>
          </p:nvPr>
        </p:nvSpPr>
        <p:spPr/>
        <p:txBody>
          <a:bodyPr>
            <a:normAutofit fontScale="92500" lnSpcReduction="20000"/>
          </a:bodyPr>
          <a:lstStyle/>
          <a:p>
            <a:r>
              <a:rPr lang="de-DE" dirty="0" smtClean="0"/>
              <a:t>Probleme</a:t>
            </a:r>
          </a:p>
          <a:p>
            <a:pPr lvl="1"/>
            <a:r>
              <a:rPr lang="de-DE" dirty="0" smtClean="0"/>
              <a:t>unzureichende </a:t>
            </a:r>
            <a:r>
              <a:rPr lang="de-DE" dirty="0" smtClean="0"/>
              <a:t>Ressourcen für die Strukturierung und Aktualisierung des Inhalts (</a:t>
            </a:r>
            <a:r>
              <a:rPr lang="de-DE" dirty="0" err="1" smtClean="0"/>
              <a:t>content</a:t>
            </a:r>
            <a:r>
              <a:rPr lang="de-DE" dirty="0" smtClean="0"/>
              <a:t>) in Wissensspeichern (</a:t>
            </a:r>
            <a:r>
              <a:rPr lang="de-DE" dirty="0" err="1" smtClean="0"/>
              <a:t>repository</a:t>
            </a:r>
            <a:r>
              <a:rPr lang="de-DE" dirty="0" smtClean="0"/>
              <a:t>)</a:t>
            </a:r>
            <a:endParaRPr lang="de-DE" dirty="0" smtClean="0"/>
          </a:p>
          <a:p>
            <a:pPr lvl="1"/>
            <a:r>
              <a:rPr lang="de-DE" dirty="0" smtClean="0"/>
              <a:t>schlechte </a:t>
            </a:r>
            <a:r>
              <a:rPr lang="de-DE" dirty="0" smtClean="0"/>
              <a:t>oder stark schwankende Qualität der Inhalte aufgrund unzureichender </a:t>
            </a:r>
            <a:r>
              <a:rPr lang="de-DE" dirty="0" smtClean="0"/>
              <a:t>Bewertungsmechanismen</a:t>
            </a:r>
            <a:endParaRPr lang="de-DE" dirty="0" smtClean="0"/>
          </a:p>
          <a:p>
            <a:pPr lvl="1"/>
            <a:r>
              <a:rPr lang="de-DE" dirty="0" smtClean="0"/>
              <a:t>Inhalte in Wissensspeichern sind häufig zusammenhanglos, sodass es schwierig ist, Dokumente zu verstehen, weil Zusammenhänge </a:t>
            </a:r>
            <a:r>
              <a:rPr lang="de-DE" dirty="0" smtClean="0"/>
              <a:t>fehlen</a:t>
            </a:r>
            <a:endParaRPr lang="de-DE" dirty="0" smtClean="0"/>
          </a:p>
          <a:p>
            <a:pPr lvl="1"/>
            <a:r>
              <a:rPr lang="de-DE" dirty="0" smtClean="0"/>
              <a:t>einzelne </a:t>
            </a:r>
            <a:r>
              <a:rPr lang="de-DE" dirty="0" smtClean="0"/>
              <a:t>Angestellte werden nicht belohnt, wenn sie Inhalte beisteuern, gleichzeitig haben viele Angst, ihr Wissen anderen Angestellten </a:t>
            </a:r>
            <a:r>
              <a:rPr lang="de-DE" dirty="0" smtClean="0"/>
              <a:t>preiszugeben</a:t>
            </a:r>
            <a:endParaRPr lang="de-DE" dirty="0" smtClean="0"/>
          </a:p>
          <a:p>
            <a:pPr lvl="1"/>
            <a:r>
              <a:rPr lang="de-DE" dirty="0" smtClean="0"/>
              <a:t>Suchmaschinen geben zumeist übermäßig lange Antwortlisten aus, was das Fehlen einer Wissensstruktur oder Taxonomie </a:t>
            </a:r>
            <a:r>
              <a:rPr lang="de-DE" dirty="0" smtClean="0"/>
              <a:t>widerspiegelt</a:t>
            </a:r>
            <a:endParaRPr lang="de-DE" dirty="0"/>
          </a:p>
        </p:txBody>
      </p:sp>
      <p:sp>
        <p:nvSpPr>
          <p:cNvPr id="7" name="Untertitel 6"/>
          <p:cNvSpPr>
            <a:spLocks noGrp="1"/>
          </p:cNvSpPr>
          <p:nvPr>
            <p:ph type="subTitle" idx="13"/>
          </p:nvPr>
        </p:nvSpPr>
        <p:spPr>
          <a:xfrm>
            <a:off x="360363" y="1172918"/>
            <a:ext cx="8234362" cy="307777"/>
          </a:xfrm>
        </p:spPr>
        <p:txBody>
          <a:bodyPr/>
          <a:lstStyle/>
          <a:p>
            <a:r>
              <a:rPr lang="de-DE" dirty="0"/>
              <a:t>Blickpunkt </a:t>
            </a:r>
            <a:r>
              <a:rPr lang="de-DE" dirty="0" smtClean="0"/>
              <a:t>Management</a:t>
            </a:r>
            <a:endParaRPr lang="de-DE" dirty="0"/>
          </a:p>
        </p:txBody>
      </p:sp>
    </p:spTree>
    <p:extLst>
      <p:ext uri="{BB962C8B-B14F-4D97-AF65-F5344CB8AC3E}">
        <p14:creationId xmlns:p14="http://schemas.microsoft.com/office/powerpoint/2010/main" val="289635571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
          <p:cNvSpPr>
            <a:spLocks noGrp="1"/>
          </p:cNvSpPr>
          <p:nvPr>
            <p:ph type="title"/>
          </p:nvPr>
        </p:nvSpPr>
        <p:spPr/>
        <p:txBody>
          <a:bodyPr/>
          <a:lstStyle/>
          <a:p>
            <a:r>
              <a:rPr lang="de-DE" altLang="de-DE" smtClean="0"/>
              <a:t>Gliederung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109</a:t>
            </a:fld>
            <a:endParaRPr lang="en-US" dirty="0"/>
          </a:p>
        </p:txBody>
      </p:sp>
      <p:sp>
        <p:nvSpPr>
          <p:cNvPr id="21507" name="Rectangle 5"/>
          <p:cNvSpPr>
            <a:spLocks noGrp="1" noChangeArrowheads="1"/>
          </p:cNvSpPr>
          <p:nvPr>
            <p:ph sz="quarter" idx="12"/>
          </p:nvPr>
        </p:nvSpPr>
        <p:spPr/>
        <p:txBody>
          <a:bodyPr>
            <a:normAutofit fontScale="92500" lnSpcReduction="10000"/>
          </a:bodyPr>
          <a:lstStyle/>
          <a:p>
            <a:pPr marL="457200" indent="-457200">
              <a:buFont typeface="+mj-lt"/>
              <a:buAutoNum type="arabicPeriod"/>
            </a:pPr>
            <a:r>
              <a:rPr lang="de-DE" altLang="de-DE" dirty="0" smtClean="0"/>
              <a:t>Die Wissensmanagement-Landschaft</a:t>
            </a:r>
          </a:p>
          <a:p>
            <a:pPr marL="457200" indent="-457200">
              <a:buFont typeface="+mj-lt"/>
              <a:buAutoNum type="arabicPeriod"/>
            </a:pPr>
            <a:r>
              <a:rPr lang="de-DE" altLang="de-DE" dirty="0" smtClean="0"/>
              <a:t>Wissensmanagementsysteme</a:t>
            </a:r>
          </a:p>
          <a:p>
            <a:pPr marL="457200" indent="-457200">
              <a:buFont typeface="+mj-lt"/>
              <a:buAutoNum type="arabicPeriod"/>
            </a:pPr>
            <a:r>
              <a:rPr lang="de-DE" altLang="de-DE" b="1" dirty="0" smtClean="0"/>
              <a:t>Techniken und Werkzeuge des Wissensmanagements</a:t>
            </a:r>
          </a:p>
          <a:p>
            <a:pPr marL="812800" lvl="1" indent="-457200">
              <a:buFont typeface="+mj-lt"/>
              <a:buAutoNum type="arabicPeriod"/>
            </a:pPr>
            <a:r>
              <a:rPr lang="de-DE" altLang="de-DE" dirty="0" smtClean="0"/>
              <a:t>Expertensysteme</a:t>
            </a:r>
            <a:endParaRPr lang="de-DE" altLang="de-DE" dirty="0"/>
          </a:p>
          <a:p>
            <a:pPr marL="812800" lvl="1" indent="-457200">
              <a:buFont typeface="+mj-lt"/>
              <a:buAutoNum type="arabicPeriod"/>
            </a:pPr>
            <a:r>
              <a:rPr lang="de-DE" altLang="de-DE" dirty="0" smtClean="0"/>
              <a:t>Fallbasiertes Schließen</a:t>
            </a:r>
            <a:endParaRPr lang="de-DE" altLang="de-DE" dirty="0"/>
          </a:p>
          <a:p>
            <a:pPr marL="812800" lvl="1" indent="-457200">
              <a:buFont typeface="+mj-lt"/>
              <a:buAutoNum type="arabicPeriod"/>
            </a:pPr>
            <a:r>
              <a:rPr lang="de-DE" altLang="de-DE" dirty="0" smtClean="0"/>
              <a:t>Fuzzy-Logik-Systeme</a:t>
            </a:r>
            <a:endParaRPr lang="de-DE" altLang="de-DE" dirty="0"/>
          </a:p>
          <a:p>
            <a:pPr marL="812800" lvl="1" indent="-457200">
              <a:buFont typeface="+mj-lt"/>
              <a:buAutoNum type="arabicPeriod"/>
            </a:pPr>
            <a:r>
              <a:rPr lang="de-DE" altLang="de-DE" dirty="0" smtClean="0"/>
              <a:t>Maschinelles Lernen</a:t>
            </a:r>
            <a:endParaRPr lang="de-DE" altLang="de-DE" dirty="0"/>
          </a:p>
          <a:p>
            <a:pPr marL="812800" lvl="1" indent="-457200">
              <a:buFont typeface="+mj-lt"/>
              <a:buAutoNum type="arabicPeriod"/>
            </a:pPr>
            <a:r>
              <a:rPr lang="de-DE" altLang="de-DE" b="1" dirty="0" smtClean="0"/>
              <a:t>Intelligente Agenten</a:t>
            </a:r>
            <a:endParaRPr lang="de-DE" altLang="de-DE" b="1" dirty="0"/>
          </a:p>
          <a:p>
            <a:pPr marL="812800" lvl="1" indent="-457200">
              <a:buFont typeface="+mj-lt"/>
              <a:buAutoNum type="arabicPeriod"/>
            </a:pPr>
            <a:r>
              <a:rPr lang="de-DE" altLang="de-DE" dirty="0" smtClean="0"/>
              <a:t>Semantische Technologien</a:t>
            </a:r>
          </a:p>
          <a:p>
            <a:pPr marL="457200" indent="-457200">
              <a:buFont typeface="+mj-lt"/>
              <a:buAutoNum type="arabicPeriod"/>
            </a:pPr>
            <a:r>
              <a:rPr lang="de-DE" altLang="de-DE" dirty="0" smtClean="0"/>
              <a:t>IT-gestützte Zusammenarbeit</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85669091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p:nvPr>
        </p:nvSpPr>
        <p:spPr/>
        <p:txBody>
          <a:bodyPr/>
          <a:lstStyle/>
          <a:p>
            <a:r>
              <a:rPr lang="de-DE" altLang="de-DE" smtClean="0"/>
              <a:t>Intelligente Agenten</a:t>
            </a:r>
          </a:p>
        </p:txBody>
      </p:sp>
      <p:sp>
        <p:nvSpPr>
          <p:cNvPr id="2" name="Slide Number Placeholder 1"/>
          <p:cNvSpPr>
            <a:spLocks noGrp="1"/>
          </p:cNvSpPr>
          <p:nvPr>
            <p:ph type="sldNum" sz="quarter" idx="11"/>
          </p:nvPr>
        </p:nvSpPr>
        <p:spPr/>
        <p:txBody>
          <a:bodyPr/>
          <a:lstStyle/>
          <a:p>
            <a:fld id="{0D2F3B65-5D26-4378-875C-153D63999E65}" type="slidenum">
              <a:rPr lang="en-US" smtClean="0"/>
              <a:pPr/>
              <a:t>110</a:t>
            </a:fld>
            <a:endParaRPr lang="en-US" dirty="0"/>
          </a:p>
        </p:txBody>
      </p:sp>
      <p:sp>
        <p:nvSpPr>
          <p:cNvPr id="111619" name="Rectangle 3"/>
          <p:cNvSpPr>
            <a:spLocks noGrp="1"/>
          </p:cNvSpPr>
          <p:nvPr>
            <p:ph sz="quarter" idx="12"/>
          </p:nvPr>
        </p:nvSpPr>
        <p:spPr/>
        <p:txBody>
          <a:bodyPr>
            <a:normAutofit fontScale="92500"/>
          </a:bodyPr>
          <a:lstStyle/>
          <a:p>
            <a:r>
              <a:rPr lang="de-DE" altLang="de-DE" dirty="0" smtClean="0"/>
              <a:t>Software, die eine eingebaute oder erlernte Wissensbasis nutzt, um bestimmte wiederholte und vorhersehbare Aufgaben für einen einzelnen Benutzer, einen Geschäftsprozess oder eine Softwareanwendung auszuführen</a:t>
            </a:r>
          </a:p>
          <a:p>
            <a:r>
              <a:rPr lang="de-DE" altLang="de-DE" dirty="0" smtClean="0"/>
              <a:t>kann </a:t>
            </a:r>
            <a:r>
              <a:rPr lang="de-DE" altLang="de-DE" dirty="0" smtClean="0"/>
              <a:t>Unternehmen helfen, sich innerhalb großer Datenmengen zurechtzufinden, um nur die Information zu finden, die als wichtig erachtet wird</a:t>
            </a:r>
          </a:p>
          <a:p>
            <a:r>
              <a:rPr lang="de-DE" altLang="de-DE" dirty="0" smtClean="0"/>
              <a:t>können </a:t>
            </a:r>
            <a:r>
              <a:rPr lang="de-DE" altLang="de-DE" dirty="0" smtClean="0"/>
              <a:t>so programmiert werden, dass sie ihre Entscheidungen auf der Grundlage der persönlichen Nutzerpräferenzen treffen (z.B. E-Mail-Filter)</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68830193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p:cNvSpPr>
          <p:nvPr>
            <p:ph type="title"/>
          </p:nvPr>
        </p:nvSpPr>
        <p:spPr/>
        <p:txBody>
          <a:bodyPr/>
          <a:lstStyle/>
          <a:p>
            <a:r>
              <a:rPr lang="de-DE" altLang="de-DE" smtClean="0"/>
              <a:t>Intelligente Agenten in P&amp;Gs Supply-Chain-Netzwerk</a:t>
            </a:r>
          </a:p>
        </p:txBody>
      </p:sp>
      <p:sp>
        <p:nvSpPr>
          <p:cNvPr id="2" name="Slide Number Placeholder 1"/>
          <p:cNvSpPr>
            <a:spLocks noGrp="1"/>
          </p:cNvSpPr>
          <p:nvPr>
            <p:ph type="sldNum" sz="quarter" idx="11"/>
          </p:nvPr>
        </p:nvSpPr>
        <p:spPr/>
        <p:txBody>
          <a:bodyPr/>
          <a:lstStyle/>
          <a:p>
            <a:fld id="{0D2F3B65-5D26-4378-875C-153D63999E65}" type="slidenum">
              <a:rPr lang="en-US" smtClean="0"/>
              <a:pPr/>
              <a:t>111</a:t>
            </a:fld>
            <a:endParaRPr lang="en-US" dirty="0"/>
          </a:p>
        </p:txBody>
      </p:sp>
      <p:sp>
        <p:nvSpPr>
          <p:cNvPr id="6" name="Untertitel 5"/>
          <p:cNvSpPr>
            <a:spLocks noGrp="1"/>
          </p:cNvSpPr>
          <p:nvPr>
            <p:ph type="subTitle" idx="13"/>
          </p:nvPr>
        </p:nvSpPr>
        <p:spPr/>
        <p:txBody>
          <a:bodyPr/>
          <a:lstStyle/>
          <a:p>
            <a:endParaRPr lang="de-DE"/>
          </a:p>
        </p:txBody>
      </p:sp>
      <p:sp>
        <p:nvSpPr>
          <p:cNvPr id="7" name="Rechteck 6"/>
          <p:cNvSpPr/>
          <p:nvPr/>
        </p:nvSpPr>
        <p:spPr>
          <a:xfrm>
            <a:off x="310282" y="5889853"/>
            <a:ext cx="1494320" cy="276999"/>
          </a:xfrm>
          <a:prstGeom prst="rect">
            <a:avLst/>
          </a:prstGeom>
        </p:spPr>
        <p:txBody>
          <a:bodyPr wrap="none">
            <a:spAutoFit/>
          </a:bodyPr>
          <a:lstStyle/>
          <a:p>
            <a:r>
              <a:rPr lang="de-DE" sz="1200" b="1" dirty="0"/>
              <a:t>Abbildung </a:t>
            </a:r>
            <a:r>
              <a:rPr lang="de-DE" sz="1200" b="1" dirty="0" smtClean="0"/>
              <a:t>11.9</a:t>
            </a:r>
            <a:endParaRPr lang="de-DE" sz="1200" b="1" dirty="0"/>
          </a:p>
        </p:txBody>
      </p:sp>
      <p:pic>
        <p:nvPicPr>
          <p:cNvPr id="8" name="Picture 2" descr="D:\WORK\PEARSON\000 FOLIEN\4269\JPG\4269-711.jpg"/>
          <p:cNvPicPr>
            <a:picLocks noChangeAspect="1" noChangeArrowheads="1"/>
          </p:cNvPicPr>
          <p:nvPr/>
        </p:nvPicPr>
        <p:blipFill rotWithShape="1">
          <a:blip r:embed="rId2">
            <a:extLst>
              <a:ext uri="{28A0092B-C50C-407E-A947-70E740481C1C}">
                <a14:useLocalDpi xmlns:a14="http://schemas.microsoft.com/office/drawing/2010/main" val="0"/>
              </a:ext>
            </a:extLst>
          </a:blip>
          <a:srcRect b="8881"/>
          <a:stretch/>
        </p:blipFill>
        <p:spPr bwMode="auto">
          <a:xfrm>
            <a:off x="961708" y="1214471"/>
            <a:ext cx="6902132" cy="476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p:cNvSpPr>
            <a:spLocks noGrp="1"/>
          </p:cNvSpPr>
          <p:nvPr>
            <p:ph sz="quarter" idx="12"/>
          </p:nvPr>
        </p:nvSpPr>
        <p:spPr/>
        <p:txBody>
          <a:bodyPr/>
          <a:lstStyle/>
          <a:p>
            <a:endParaRPr lang="de-DE" dirty="0"/>
          </a:p>
        </p:txBody>
      </p:sp>
    </p:spTree>
    <p:extLst>
      <p:ext uri="{BB962C8B-B14F-4D97-AF65-F5344CB8AC3E}">
        <p14:creationId xmlns:p14="http://schemas.microsoft.com/office/powerpoint/2010/main" val="185586874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
          <p:cNvSpPr>
            <a:spLocks noGrp="1"/>
          </p:cNvSpPr>
          <p:nvPr>
            <p:ph type="title"/>
          </p:nvPr>
        </p:nvSpPr>
        <p:spPr/>
        <p:txBody>
          <a:bodyPr/>
          <a:lstStyle/>
          <a:p>
            <a:r>
              <a:rPr lang="de-DE" altLang="de-DE" smtClean="0"/>
              <a:t>Gliederung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112</a:t>
            </a:fld>
            <a:endParaRPr lang="en-US" dirty="0"/>
          </a:p>
        </p:txBody>
      </p:sp>
      <p:sp>
        <p:nvSpPr>
          <p:cNvPr id="21507" name="Rectangle 5"/>
          <p:cNvSpPr>
            <a:spLocks noGrp="1" noChangeArrowheads="1"/>
          </p:cNvSpPr>
          <p:nvPr>
            <p:ph sz="quarter" idx="12"/>
          </p:nvPr>
        </p:nvSpPr>
        <p:spPr/>
        <p:txBody>
          <a:bodyPr>
            <a:normAutofit fontScale="92500" lnSpcReduction="10000"/>
          </a:bodyPr>
          <a:lstStyle/>
          <a:p>
            <a:pPr marL="457200" indent="-457200">
              <a:buFont typeface="+mj-lt"/>
              <a:buAutoNum type="arabicPeriod"/>
            </a:pPr>
            <a:r>
              <a:rPr lang="de-DE" altLang="de-DE" dirty="0" smtClean="0"/>
              <a:t>Die Wissensmanagement-Landschaft</a:t>
            </a:r>
          </a:p>
          <a:p>
            <a:pPr marL="457200" indent="-457200">
              <a:buFont typeface="+mj-lt"/>
              <a:buAutoNum type="arabicPeriod"/>
            </a:pPr>
            <a:r>
              <a:rPr lang="de-DE" altLang="de-DE" dirty="0" smtClean="0"/>
              <a:t>Wissensmanagementsysteme</a:t>
            </a:r>
          </a:p>
          <a:p>
            <a:pPr marL="457200" indent="-457200">
              <a:buFont typeface="+mj-lt"/>
              <a:buAutoNum type="arabicPeriod"/>
            </a:pPr>
            <a:r>
              <a:rPr lang="de-DE" altLang="de-DE" b="1" dirty="0" smtClean="0"/>
              <a:t>Techniken und Werkzeuge des Wissensmanagements</a:t>
            </a:r>
          </a:p>
          <a:p>
            <a:pPr marL="812800" lvl="1" indent="-457200">
              <a:buFont typeface="+mj-lt"/>
              <a:buAutoNum type="arabicPeriod"/>
            </a:pPr>
            <a:r>
              <a:rPr lang="de-DE" altLang="de-DE" dirty="0" smtClean="0"/>
              <a:t>Expertensysteme</a:t>
            </a:r>
            <a:endParaRPr lang="de-DE" altLang="de-DE" dirty="0"/>
          </a:p>
          <a:p>
            <a:pPr marL="812800" lvl="1" indent="-457200">
              <a:buFont typeface="+mj-lt"/>
              <a:buAutoNum type="arabicPeriod"/>
            </a:pPr>
            <a:r>
              <a:rPr lang="de-DE" altLang="de-DE" dirty="0" smtClean="0"/>
              <a:t>Fallbasiertes Schließen</a:t>
            </a:r>
            <a:endParaRPr lang="de-DE" altLang="de-DE" dirty="0"/>
          </a:p>
          <a:p>
            <a:pPr marL="812800" lvl="1" indent="-457200">
              <a:buFont typeface="+mj-lt"/>
              <a:buAutoNum type="arabicPeriod"/>
            </a:pPr>
            <a:r>
              <a:rPr lang="de-DE" altLang="de-DE" dirty="0" smtClean="0"/>
              <a:t>Fuzzy-Logik-Systeme</a:t>
            </a:r>
            <a:endParaRPr lang="de-DE" altLang="de-DE" dirty="0"/>
          </a:p>
          <a:p>
            <a:pPr marL="812800" lvl="1" indent="-457200">
              <a:buFont typeface="+mj-lt"/>
              <a:buAutoNum type="arabicPeriod"/>
            </a:pPr>
            <a:r>
              <a:rPr lang="de-DE" altLang="de-DE" dirty="0" smtClean="0"/>
              <a:t>Maschinelles Lernen</a:t>
            </a:r>
            <a:endParaRPr lang="de-DE" altLang="de-DE" dirty="0"/>
          </a:p>
          <a:p>
            <a:pPr marL="812800" lvl="1" indent="-457200">
              <a:buFont typeface="+mj-lt"/>
              <a:buAutoNum type="arabicPeriod"/>
            </a:pPr>
            <a:r>
              <a:rPr lang="de-DE" altLang="de-DE" dirty="0" smtClean="0"/>
              <a:t>Intelligente Agenten</a:t>
            </a:r>
            <a:endParaRPr lang="de-DE" altLang="de-DE" dirty="0"/>
          </a:p>
          <a:p>
            <a:pPr marL="812800" lvl="1" indent="-457200">
              <a:buFont typeface="+mj-lt"/>
              <a:buAutoNum type="arabicPeriod"/>
            </a:pPr>
            <a:r>
              <a:rPr lang="de-DE" altLang="de-DE" b="1" dirty="0" smtClean="0"/>
              <a:t>Semantische Technologien</a:t>
            </a:r>
          </a:p>
          <a:p>
            <a:pPr marL="457200" indent="-457200">
              <a:buFont typeface="+mj-lt"/>
              <a:buAutoNum type="arabicPeriod"/>
            </a:pPr>
            <a:r>
              <a:rPr lang="de-DE" altLang="de-DE" dirty="0" smtClean="0"/>
              <a:t>IT-gestützte Zusammenarbeit</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15474694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p:cNvSpPr>
          <p:nvPr>
            <p:ph type="title"/>
          </p:nvPr>
        </p:nvSpPr>
        <p:spPr/>
        <p:txBody>
          <a:bodyPr/>
          <a:lstStyle/>
          <a:p>
            <a:r>
              <a:rPr lang="de-DE" altLang="de-DE" smtClean="0"/>
              <a:t>Semantische Technologien</a:t>
            </a:r>
          </a:p>
        </p:txBody>
      </p:sp>
      <p:sp>
        <p:nvSpPr>
          <p:cNvPr id="2" name="Slide Number Placeholder 1"/>
          <p:cNvSpPr>
            <a:spLocks noGrp="1"/>
          </p:cNvSpPr>
          <p:nvPr>
            <p:ph type="sldNum" sz="quarter" idx="11"/>
          </p:nvPr>
        </p:nvSpPr>
        <p:spPr/>
        <p:txBody>
          <a:bodyPr/>
          <a:lstStyle/>
          <a:p>
            <a:fld id="{0D2F3B65-5D26-4378-875C-153D63999E65}" type="slidenum">
              <a:rPr lang="en-US" smtClean="0"/>
              <a:pPr/>
              <a:t>113</a:t>
            </a:fld>
            <a:endParaRPr lang="en-US" dirty="0"/>
          </a:p>
        </p:txBody>
      </p:sp>
      <p:sp>
        <p:nvSpPr>
          <p:cNvPr id="113667" name="Rectangle 3"/>
          <p:cNvSpPr>
            <a:spLocks noGrp="1"/>
          </p:cNvSpPr>
          <p:nvPr>
            <p:ph sz="quarter" idx="12"/>
          </p:nvPr>
        </p:nvSpPr>
        <p:spPr/>
        <p:txBody>
          <a:bodyPr>
            <a:normAutofit/>
          </a:bodyPr>
          <a:lstStyle/>
          <a:p>
            <a:r>
              <a:rPr lang="de-DE" altLang="de-DE" dirty="0" smtClean="0"/>
              <a:t>weniger </a:t>
            </a:r>
            <a:r>
              <a:rPr lang="de-DE" altLang="de-DE" dirty="0" smtClean="0"/>
              <a:t>eine eigenständige Technik oder ein neues Programmierparadigma oder Ähnliches</a:t>
            </a:r>
          </a:p>
          <a:p>
            <a:r>
              <a:rPr lang="de-DE" altLang="de-DE" dirty="0" smtClean="0"/>
              <a:t>im </a:t>
            </a:r>
            <a:r>
              <a:rPr lang="de-DE" altLang="de-DE" dirty="0" smtClean="0"/>
              <a:t>Vordergrund stehen die eigentlichen Informationsressourcen – genauer: ihre Inhalte – und ihre Beziehungen zueinander</a:t>
            </a:r>
          </a:p>
          <a:p>
            <a:r>
              <a:rPr lang="de-DE" altLang="de-DE" dirty="0" smtClean="0"/>
              <a:t>vielfältige </a:t>
            </a:r>
            <a:r>
              <a:rPr lang="de-DE" altLang="de-DE" dirty="0" smtClean="0"/>
              <a:t>Anwendbarkeit der Ideen und Konzepte des </a:t>
            </a:r>
            <a:r>
              <a:rPr lang="de-DE" altLang="de-DE" dirty="0" err="1" smtClean="0"/>
              <a:t>Semantic</a:t>
            </a:r>
            <a:r>
              <a:rPr lang="de-DE" altLang="de-DE" dirty="0" smtClean="0"/>
              <a:t> Web auch auf unternehmensweite Wissensspeicher</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76388005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p:cNvSpPr>
          <p:nvPr>
            <p:ph type="title"/>
          </p:nvPr>
        </p:nvSpPr>
        <p:spPr/>
        <p:txBody>
          <a:bodyPr/>
          <a:lstStyle/>
          <a:p>
            <a:r>
              <a:rPr lang="de-DE" altLang="de-DE" smtClean="0"/>
              <a:t>Semantische Technologien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114</a:t>
            </a:fld>
            <a:endParaRPr lang="en-US" dirty="0"/>
          </a:p>
        </p:txBody>
      </p:sp>
      <p:sp>
        <p:nvSpPr>
          <p:cNvPr id="114691" name="Rectangle 3"/>
          <p:cNvSpPr>
            <a:spLocks noGrp="1"/>
          </p:cNvSpPr>
          <p:nvPr>
            <p:ph sz="quarter" idx="12"/>
          </p:nvPr>
        </p:nvSpPr>
        <p:spPr/>
        <p:txBody>
          <a:bodyPr>
            <a:normAutofit fontScale="92500" lnSpcReduction="20000"/>
          </a:bodyPr>
          <a:lstStyle/>
          <a:p>
            <a:r>
              <a:rPr lang="de-DE" altLang="de-DE" dirty="0" smtClean="0"/>
              <a:t>Suchmaschinen funktionieren </a:t>
            </a:r>
            <a:r>
              <a:rPr lang="de-DE" altLang="de-DE" dirty="0" smtClean="0"/>
              <a:t>zumeist heute </a:t>
            </a:r>
            <a:r>
              <a:rPr lang="de-DE" altLang="de-DE" dirty="0" smtClean="0"/>
              <a:t>noch lediglich stichwortbasiert (Beispiel: Apple kann Apfel bedeuten oder die gleichnamige Firma; die Suchmaschine kennt die jeweilige Bedeutung nicht)</a:t>
            </a:r>
          </a:p>
          <a:p>
            <a:r>
              <a:rPr lang="de-DE" altLang="de-DE" dirty="0" smtClean="0"/>
              <a:t>eine </a:t>
            </a:r>
            <a:r>
              <a:rPr lang="de-DE" altLang="de-DE" dirty="0" smtClean="0"/>
              <a:t>echte inhaltliche Suche ist dann nicht möglich, da hierfür Wissen über die Semantik eines Wortes oder eines Konzeptes notwendig ist</a:t>
            </a:r>
          </a:p>
          <a:p>
            <a:r>
              <a:rPr lang="de-DE" altLang="de-DE" dirty="0" smtClean="0"/>
              <a:t>es </a:t>
            </a:r>
            <a:r>
              <a:rPr lang="de-DE" altLang="de-DE" dirty="0" smtClean="0"/>
              <a:t>fehlen Methoden zum Interpretieren, Abstrahieren, Vergleichen, Bewerten oder Ableiten von Schlussfolgerungen bei der Analyse von Informationen</a:t>
            </a:r>
          </a:p>
          <a:p>
            <a:r>
              <a:rPr lang="de-DE" altLang="de-DE" dirty="0" smtClean="0"/>
              <a:t>durch </a:t>
            </a:r>
            <a:r>
              <a:rPr lang="de-DE" altLang="de-DE" dirty="0" smtClean="0"/>
              <a:t>das </a:t>
            </a:r>
            <a:r>
              <a:rPr lang="de-DE" altLang="de-DE" dirty="0" err="1" smtClean="0"/>
              <a:t>Semantic</a:t>
            </a:r>
            <a:r>
              <a:rPr lang="de-DE" altLang="de-DE" dirty="0" smtClean="0"/>
              <a:t> Web sollen nun Maschinen bzw. Computer in die Lage versetzt werden, diese Aktivitäten für den Menschen (bis zu einem gewissen Grade) automatisiert zu übernehmen</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34324846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p:cNvSpPr>
          <p:nvPr>
            <p:ph type="title"/>
          </p:nvPr>
        </p:nvSpPr>
        <p:spPr/>
        <p:txBody>
          <a:bodyPr/>
          <a:lstStyle/>
          <a:p>
            <a:r>
              <a:rPr lang="de-DE" altLang="de-DE" smtClean="0"/>
              <a:t>Semantik</a:t>
            </a:r>
          </a:p>
        </p:txBody>
      </p:sp>
      <p:sp>
        <p:nvSpPr>
          <p:cNvPr id="2" name="Slide Number Placeholder 1"/>
          <p:cNvSpPr>
            <a:spLocks noGrp="1"/>
          </p:cNvSpPr>
          <p:nvPr>
            <p:ph type="sldNum" sz="quarter" idx="11"/>
          </p:nvPr>
        </p:nvSpPr>
        <p:spPr/>
        <p:txBody>
          <a:bodyPr/>
          <a:lstStyle/>
          <a:p>
            <a:fld id="{0D2F3B65-5D26-4378-875C-153D63999E65}" type="slidenum">
              <a:rPr lang="en-US" smtClean="0"/>
              <a:pPr/>
              <a:t>115</a:t>
            </a:fld>
            <a:endParaRPr lang="en-US" dirty="0"/>
          </a:p>
        </p:txBody>
      </p:sp>
      <p:sp>
        <p:nvSpPr>
          <p:cNvPr id="115715" name="Rectangle 3"/>
          <p:cNvSpPr>
            <a:spLocks noGrp="1"/>
          </p:cNvSpPr>
          <p:nvPr>
            <p:ph sz="quarter" idx="12"/>
          </p:nvPr>
        </p:nvSpPr>
        <p:spPr/>
        <p:txBody>
          <a:bodyPr/>
          <a:lstStyle/>
          <a:p>
            <a:r>
              <a:rPr lang="de-DE" altLang="de-DE" smtClean="0"/>
              <a:t>Lehre der Bedeutung von Zeichensystemen im Hinblick auf das, was durch die Zeichen gemeint ist</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8875009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mtClean="0"/>
              <a:t>Semantic Web</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116</a:t>
            </a:fld>
            <a:endParaRPr lang="en-US" dirty="0"/>
          </a:p>
        </p:txBody>
      </p:sp>
      <p:sp>
        <p:nvSpPr>
          <p:cNvPr id="4" name="Inhaltsplatzhalter 3"/>
          <p:cNvSpPr>
            <a:spLocks noGrp="1"/>
          </p:cNvSpPr>
          <p:nvPr>
            <p:ph sz="quarter" idx="12"/>
          </p:nvPr>
        </p:nvSpPr>
        <p:spPr/>
        <p:txBody>
          <a:bodyPr>
            <a:normAutofit fontScale="92500"/>
          </a:bodyPr>
          <a:lstStyle/>
          <a:p>
            <a:r>
              <a:rPr lang="de-DE" smtClean="0"/>
              <a:t>Ziel: Erweiterung des World Wide Web durch Beschreibung von Inhalten mit maschinenlesbaren Metadaten</a:t>
            </a:r>
          </a:p>
          <a:p>
            <a:r>
              <a:rPr lang="de-DE" smtClean="0"/>
              <a:t>Ursprünglich zwei Hauptaufgaben des Semantic Web:</a:t>
            </a:r>
          </a:p>
          <a:p>
            <a:pPr lvl="1"/>
            <a:r>
              <a:rPr lang="de-DE" smtClean="0"/>
              <a:t>Die Entwicklung allgemeiner, offener Standards für Formate, die die Integration und die Kombination von Daten, die verschiedenen Quellen entstammen, ermöglichen und damit den Austausch von Dokumenten aller Art unterstützen.</a:t>
            </a:r>
          </a:p>
          <a:p>
            <a:pPr lvl="1"/>
            <a:r>
              <a:rPr lang="de-DE" smtClean="0"/>
              <a:t>Die Entwicklung formaler Sprachen, welche mächtig genug sind um auszudrücken, wie Ressourcen in der realen Welt und aus Sicht von menschlichen Adressaten auf inhaltlicher Ebene zueinander in Beziehung stehen.</a:t>
            </a:r>
          </a:p>
          <a:p>
            <a:pPr lvl="1"/>
            <a:endParaRPr lang="de-DE" dirty="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2223307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mtClean="0"/>
              <a:t>Semantic Web</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117</a:t>
            </a:fld>
            <a:endParaRPr lang="en-US" dirty="0"/>
          </a:p>
        </p:txBody>
      </p:sp>
      <p:sp>
        <p:nvSpPr>
          <p:cNvPr id="4" name="Inhaltsplatzhalter 3"/>
          <p:cNvSpPr>
            <a:spLocks noGrp="1"/>
          </p:cNvSpPr>
          <p:nvPr>
            <p:ph sz="quarter" idx="12"/>
          </p:nvPr>
        </p:nvSpPr>
        <p:spPr/>
        <p:txBody>
          <a:bodyPr>
            <a:normAutofit lnSpcReduction="10000"/>
          </a:bodyPr>
          <a:lstStyle/>
          <a:p>
            <a:r>
              <a:rPr lang="de-DE" dirty="0" smtClean="0"/>
              <a:t>Konzeption des </a:t>
            </a:r>
            <a:r>
              <a:rPr lang="de-DE" dirty="0" err="1" smtClean="0"/>
              <a:t>Semantic</a:t>
            </a:r>
            <a:r>
              <a:rPr lang="de-DE" dirty="0" smtClean="0"/>
              <a:t> Web wird inzwischen jedoch weithin als zu kompliziert angesehen, insb. mit Hinblick auf das WM:</a:t>
            </a:r>
          </a:p>
          <a:p>
            <a:pPr lvl="1"/>
            <a:r>
              <a:rPr lang="de-DE" dirty="0" smtClean="0"/>
              <a:t>relativ </a:t>
            </a:r>
            <a:r>
              <a:rPr lang="de-DE" dirty="0" smtClean="0"/>
              <a:t>kleine Gruppe von Personen beim WM und verhältnismäßig großer Aufwand für Pflege der Metadaten</a:t>
            </a:r>
          </a:p>
          <a:p>
            <a:pPr lvl="1"/>
            <a:r>
              <a:rPr lang="de-DE" dirty="0" smtClean="0"/>
              <a:t>Schwierigkeit, sich auf eine Ontologie zur Beschreibung der Inhalte zu verständigen</a:t>
            </a:r>
          </a:p>
          <a:p>
            <a:pPr lvl="1"/>
            <a:r>
              <a:rPr lang="de-DE" dirty="0" smtClean="0"/>
              <a:t>nachträgliche </a:t>
            </a:r>
            <a:r>
              <a:rPr lang="de-DE" dirty="0" smtClean="0"/>
              <a:t>Bearbeitung bestehender Inhalte erforderlich</a:t>
            </a:r>
          </a:p>
          <a:p>
            <a:pPr lvl="1"/>
            <a:r>
              <a:rPr lang="de-DE" dirty="0" smtClean="0"/>
              <a:t>Pflege von Metadaten bei der Inhaltserstellung bedeutet zusätzlichen Aufwand, der bei WM-Systemen ein weiteres Hindernis darstellt</a:t>
            </a:r>
          </a:p>
          <a:p>
            <a:pPr lvl="1"/>
            <a:r>
              <a:rPr lang="de-DE" dirty="0" smtClean="0"/>
              <a:t>Pflege und Wartung der Ontologie notwendig</a:t>
            </a:r>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96251241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p:txBody>
          <a:bodyPr/>
          <a:lstStyle/>
          <a:p>
            <a:r>
              <a:rPr lang="de-DE" altLang="de-DE" dirty="0" smtClean="0"/>
              <a:t>Die </a:t>
            </a:r>
            <a:r>
              <a:rPr lang="de-DE" altLang="de-DE" dirty="0" err="1" smtClean="0"/>
              <a:t>Semantic</a:t>
            </a:r>
            <a:r>
              <a:rPr lang="de-DE" altLang="de-DE" dirty="0" smtClean="0"/>
              <a:t>-Web-Diskussion</a:t>
            </a:r>
          </a:p>
        </p:txBody>
      </p:sp>
      <p:sp>
        <p:nvSpPr>
          <p:cNvPr id="2" name="Slide Number Placeholder 1"/>
          <p:cNvSpPr>
            <a:spLocks noGrp="1"/>
          </p:cNvSpPr>
          <p:nvPr>
            <p:ph type="sldNum" sz="quarter" idx="11"/>
          </p:nvPr>
        </p:nvSpPr>
        <p:spPr/>
        <p:txBody>
          <a:bodyPr/>
          <a:lstStyle/>
          <a:p>
            <a:fld id="{0D2F3B65-5D26-4378-875C-153D63999E65}" type="slidenum">
              <a:rPr lang="en-US" smtClean="0"/>
              <a:pPr/>
              <a:t>118</a:t>
            </a:fld>
            <a:endParaRPr lang="en-US" dirty="0"/>
          </a:p>
        </p:txBody>
      </p:sp>
      <p:sp>
        <p:nvSpPr>
          <p:cNvPr id="123907" name="Rectangle 3"/>
          <p:cNvSpPr>
            <a:spLocks noGrp="1"/>
          </p:cNvSpPr>
          <p:nvPr>
            <p:ph sz="quarter" idx="12"/>
          </p:nvPr>
        </p:nvSpPr>
        <p:spPr/>
        <p:txBody>
          <a:bodyPr/>
          <a:lstStyle/>
          <a:p>
            <a:r>
              <a:rPr lang="de-DE" altLang="de-DE" dirty="0" smtClean="0"/>
              <a:t>Die Ambitionen des </a:t>
            </a:r>
            <a:r>
              <a:rPr lang="de-DE" altLang="de-DE" dirty="0" err="1" smtClean="0"/>
              <a:t>Semantic</a:t>
            </a:r>
            <a:r>
              <a:rPr lang="de-DE" altLang="de-DE" dirty="0" smtClean="0"/>
              <a:t> Web sind ehrgeizig:</a:t>
            </a:r>
          </a:p>
          <a:p>
            <a:pPr lvl="1"/>
            <a:r>
              <a:rPr lang="de-DE" altLang="de-DE" dirty="0" smtClean="0"/>
              <a:t>Ziel ist „eine Sprache bereitzustellen, die sowohl Daten als auch Regeln zum Ableiten von Schlussfolgerungen aus diesen Daten ausdrücken kann, welche es zudem erlaubt, Regeln aus jedem beliebigen Wissensrepräsentationssystem zu exportieren“ (Berners-Lee, 2001)</a:t>
            </a:r>
          </a:p>
          <a:p>
            <a:r>
              <a:rPr lang="de-DE" altLang="de-DE" dirty="0" smtClean="0"/>
              <a:t>das </a:t>
            </a:r>
            <a:r>
              <a:rPr lang="de-DE" altLang="de-DE" dirty="0" err="1" smtClean="0"/>
              <a:t>Semantic</a:t>
            </a:r>
            <a:r>
              <a:rPr lang="de-DE" altLang="de-DE" dirty="0" smtClean="0"/>
              <a:t> Web muss, wie viele andere Ansätze, eine Balance finden zwischen Entscheidbarkeit und Ausdrucksstärke</a:t>
            </a:r>
          </a:p>
        </p:txBody>
      </p:sp>
      <p:sp>
        <p:nvSpPr>
          <p:cNvPr id="6" name="Untertitel 5"/>
          <p:cNvSpPr>
            <a:spLocks noGrp="1"/>
          </p:cNvSpPr>
          <p:nvPr>
            <p:ph type="subTitle" idx="13"/>
          </p:nvPr>
        </p:nvSpPr>
        <p:spPr/>
        <p:txBody>
          <a:bodyPr/>
          <a:lstStyle/>
          <a:p>
            <a:r>
              <a:rPr lang="de-DE" altLang="de-DE" dirty="0"/>
              <a:t>EXKURS</a:t>
            </a:r>
            <a:endParaRPr lang="de-DE" dirty="0"/>
          </a:p>
        </p:txBody>
      </p:sp>
    </p:spTree>
    <p:extLst>
      <p:ext uri="{BB962C8B-B14F-4D97-AF65-F5344CB8AC3E}">
        <p14:creationId xmlns:p14="http://schemas.microsoft.com/office/powerpoint/2010/main" val="479215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r>
              <a:rPr lang="de-DE" altLang="de-DE" dirty="0" smtClean="0"/>
              <a:t>Medikamente virtuell entwerfen</a:t>
            </a:r>
          </a:p>
        </p:txBody>
      </p:sp>
      <p:sp>
        <p:nvSpPr>
          <p:cNvPr id="2" name="Slide Number Placeholder 1"/>
          <p:cNvSpPr>
            <a:spLocks noGrp="1"/>
          </p:cNvSpPr>
          <p:nvPr>
            <p:ph type="sldNum" sz="quarter" idx="11"/>
          </p:nvPr>
        </p:nvSpPr>
        <p:spPr/>
        <p:txBody>
          <a:bodyPr/>
          <a:lstStyle/>
          <a:p>
            <a:fld id="{0D2F3B65-5D26-4378-875C-153D63999E65}" type="slidenum">
              <a:rPr lang="en-US" smtClean="0"/>
              <a:pPr/>
              <a:t>11</a:t>
            </a:fld>
            <a:endParaRPr lang="en-US" dirty="0"/>
          </a:p>
        </p:txBody>
      </p:sp>
      <p:pic>
        <p:nvPicPr>
          <p:cNvPr id="6" name="Picture 2"/>
          <p:cNvPicPr>
            <a:picLocks noGrp="1" noChangeAspect="1" noChangeArrowheads="1"/>
          </p:cNvPicPr>
          <p:nvPr>
            <p:ph sz="quarter" idx="12"/>
          </p:nvPr>
        </p:nvPicPr>
        <p:blipFill>
          <a:blip r:embed="rId2" cstate="print">
            <a:extLst>
              <a:ext uri="{28A0092B-C50C-407E-A947-70E740481C1C}">
                <a14:useLocalDpi xmlns:a14="http://schemas.microsoft.com/office/drawing/2010/main" val="0"/>
              </a:ext>
            </a:extLst>
          </a:blip>
          <a:stretch>
            <a:fillRect/>
          </a:stretch>
        </p:blipFill>
        <p:spPr>
          <a:xfrm>
            <a:off x="365125" y="2032317"/>
            <a:ext cx="8229600" cy="3741104"/>
          </a:xfrm>
        </p:spPr>
      </p:pic>
      <p:sp>
        <p:nvSpPr>
          <p:cNvPr id="7" name="Untertitel 6"/>
          <p:cNvSpPr>
            <a:spLocks noGrp="1"/>
          </p:cNvSpPr>
          <p:nvPr>
            <p:ph type="subTitle" idx="13"/>
          </p:nvPr>
        </p:nvSpPr>
        <p:spPr/>
        <p:txBody>
          <a:bodyPr/>
          <a:lstStyle/>
          <a:p>
            <a:r>
              <a:rPr lang="de-DE" altLang="de-DE" dirty="0" smtClean="0"/>
              <a:t>WI-spezifische Sicht auf die einführende </a:t>
            </a:r>
            <a:r>
              <a:rPr lang="de-DE" altLang="de-DE" dirty="0"/>
              <a:t>Fallstudie</a:t>
            </a:r>
            <a:endParaRPr lang="de-DE" dirty="0"/>
          </a:p>
        </p:txBody>
      </p:sp>
    </p:spTree>
    <p:extLst>
      <p:ext uri="{BB962C8B-B14F-4D97-AF65-F5344CB8AC3E}">
        <p14:creationId xmlns:p14="http://schemas.microsoft.com/office/powerpoint/2010/main" val="221776674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p:cNvSpPr>
          <p:nvPr>
            <p:ph type="title"/>
          </p:nvPr>
        </p:nvSpPr>
        <p:spPr/>
        <p:txBody>
          <a:bodyPr/>
          <a:lstStyle/>
          <a:p>
            <a:r>
              <a:rPr lang="de-DE" altLang="de-DE" dirty="0" smtClean="0"/>
              <a:t>Die </a:t>
            </a:r>
            <a:r>
              <a:rPr lang="de-DE" altLang="de-DE" dirty="0" err="1" smtClean="0"/>
              <a:t>Semantic</a:t>
            </a:r>
            <a:r>
              <a:rPr lang="de-DE" altLang="de-DE" dirty="0" smtClean="0"/>
              <a:t>-Web-Diskussion</a:t>
            </a:r>
          </a:p>
        </p:txBody>
      </p:sp>
      <p:sp>
        <p:nvSpPr>
          <p:cNvPr id="2" name="Slide Number Placeholder 1"/>
          <p:cNvSpPr>
            <a:spLocks noGrp="1"/>
          </p:cNvSpPr>
          <p:nvPr>
            <p:ph type="sldNum" sz="quarter" idx="11"/>
          </p:nvPr>
        </p:nvSpPr>
        <p:spPr/>
        <p:txBody>
          <a:bodyPr/>
          <a:lstStyle/>
          <a:p>
            <a:fld id="{0D2F3B65-5D26-4378-875C-153D63999E65}" type="slidenum">
              <a:rPr lang="en-US" smtClean="0"/>
              <a:pPr/>
              <a:t>119</a:t>
            </a:fld>
            <a:endParaRPr lang="en-US" dirty="0"/>
          </a:p>
        </p:txBody>
      </p:sp>
      <p:sp>
        <p:nvSpPr>
          <p:cNvPr id="124931" name="Rectangle 3"/>
          <p:cNvSpPr>
            <a:spLocks noGrp="1"/>
          </p:cNvSpPr>
          <p:nvPr>
            <p:ph sz="quarter" idx="12"/>
          </p:nvPr>
        </p:nvSpPr>
        <p:spPr/>
        <p:txBody>
          <a:bodyPr>
            <a:normAutofit fontScale="92500"/>
          </a:bodyPr>
          <a:lstStyle/>
          <a:p>
            <a:r>
              <a:rPr lang="de-DE" altLang="de-DE" dirty="0" smtClean="0"/>
              <a:t>bei </a:t>
            </a:r>
            <a:r>
              <a:rPr lang="de-DE" altLang="de-DE" dirty="0" smtClean="0"/>
              <a:t>der Beschränkung auf eine bestimmte Nutzergruppe und auf eine ganz bestimmte Wissensdomäne oder ein Anwendungsgebiet, ist es sehr viel weniger problematisch, sich auf ein gemeinsames Verständnis von Begrifflichkeiten und Zusammenhängen zu einigen</a:t>
            </a:r>
          </a:p>
          <a:p>
            <a:r>
              <a:rPr lang="de-DE" altLang="de-DE" dirty="0" smtClean="0"/>
              <a:t>Unternehmenskontext, Arbeitsbezogenheit und gemeinsame Erfahrungen können als gemeinsame Grundlage dienen</a:t>
            </a:r>
          </a:p>
          <a:p>
            <a:r>
              <a:rPr lang="de-DE" altLang="de-DE" dirty="0" smtClean="0"/>
              <a:t>für </a:t>
            </a:r>
            <a:r>
              <a:rPr lang="de-DE" altLang="de-DE" dirty="0" smtClean="0"/>
              <a:t>viele Aufgaben sind Ansätze wie Expertensysteme schlicht überdimensioniert, der semantische Ansatz hingegen sehr viel leichtgewichtiger und flexibler</a:t>
            </a:r>
          </a:p>
        </p:txBody>
      </p:sp>
      <p:sp>
        <p:nvSpPr>
          <p:cNvPr id="6" name="Untertitel 5"/>
          <p:cNvSpPr>
            <a:spLocks noGrp="1"/>
          </p:cNvSpPr>
          <p:nvPr>
            <p:ph type="subTitle" idx="13"/>
          </p:nvPr>
        </p:nvSpPr>
        <p:spPr/>
        <p:txBody>
          <a:bodyPr/>
          <a:lstStyle/>
          <a:p>
            <a:r>
              <a:rPr lang="de-DE" altLang="de-DE" dirty="0"/>
              <a:t>EXKURS</a:t>
            </a:r>
            <a:endParaRPr lang="de-DE" dirty="0"/>
          </a:p>
        </p:txBody>
      </p:sp>
    </p:spTree>
    <p:extLst>
      <p:ext uri="{BB962C8B-B14F-4D97-AF65-F5344CB8AC3E}">
        <p14:creationId xmlns:p14="http://schemas.microsoft.com/office/powerpoint/2010/main" val="324239272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
          <p:cNvSpPr>
            <a:spLocks noGrp="1"/>
          </p:cNvSpPr>
          <p:nvPr>
            <p:ph type="title"/>
          </p:nvPr>
        </p:nvSpPr>
        <p:spPr/>
        <p:txBody>
          <a:bodyPr/>
          <a:lstStyle/>
          <a:p>
            <a:r>
              <a:rPr lang="de-DE" altLang="de-DE" smtClean="0"/>
              <a:t>Gliederung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120</a:t>
            </a:fld>
            <a:endParaRPr lang="en-US" dirty="0"/>
          </a:p>
        </p:txBody>
      </p:sp>
      <p:sp>
        <p:nvSpPr>
          <p:cNvPr id="21507" name="Rectangle 5"/>
          <p:cNvSpPr>
            <a:spLocks noGrp="1" noChangeArrowheads="1"/>
          </p:cNvSpPr>
          <p:nvPr>
            <p:ph sz="quarter" idx="12"/>
          </p:nvPr>
        </p:nvSpPr>
        <p:spPr/>
        <p:txBody>
          <a:bodyPr>
            <a:normAutofit lnSpcReduction="10000"/>
          </a:bodyPr>
          <a:lstStyle/>
          <a:p>
            <a:pPr marL="457200" indent="-457200">
              <a:buFont typeface="+mj-lt"/>
              <a:buAutoNum type="arabicPeriod"/>
            </a:pPr>
            <a:r>
              <a:rPr lang="de-DE" altLang="de-DE" dirty="0" smtClean="0"/>
              <a:t>Die Wissensmanagement-Landschaft</a:t>
            </a:r>
          </a:p>
          <a:p>
            <a:pPr marL="457200" indent="-457200">
              <a:buFont typeface="+mj-lt"/>
              <a:buAutoNum type="arabicPeriod"/>
            </a:pPr>
            <a:r>
              <a:rPr lang="de-DE" altLang="de-DE" dirty="0" smtClean="0"/>
              <a:t>Wissensmanagementsysteme</a:t>
            </a:r>
          </a:p>
          <a:p>
            <a:pPr marL="457200" indent="-457200">
              <a:buFont typeface="+mj-lt"/>
              <a:buAutoNum type="arabicPeriod"/>
            </a:pPr>
            <a:r>
              <a:rPr lang="de-DE" altLang="de-DE" dirty="0" smtClean="0"/>
              <a:t>Techniken und Werkzeuge des Wissensmanagements</a:t>
            </a:r>
          </a:p>
          <a:p>
            <a:pPr marL="457200" indent="-457200">
              <a:buFont typeface="+mj-lt"/>
              <a:buAutoNum type="arabicPeriod"/>
            </a:pPr>
            <a:r>
              <a:rPr lang="de-DE" altLang="de-DE" b="1" dirty="0" smtClean="0"/>
              <a:t>IT-gestützte Zusammenarbeit</a:t>
            </a:r>
          </a:p>
          <a:p>
            <a:pPr marL="812800" lvl="1" indent="-457200">
              <a:buFont typeface="+mj-lt"/>
              <a:buAutoNum type="arabicPeriod"/>
            </a:pPr>
            <a:r>
              <a:rPr lang="de-DE" altLang="de-DE" b="1" dirty="0"/>
              <a:t>Was verstehen wir unter Zusammenarbeit? </a:t>
            </a:r>
            <a:endParaRPr lang="de-DE" altLang="de-DE" b="1" dirty="0" smtClean="0"/>
          </a:p>
          <a:p>
            <a:pPr marL="812800" lvl="1" indent="-457200">
              <a:buFont typeface="+mj-lt"/>
              <a:buAutoNum type="arabicPeriod"/>
            </a:pPr>
            <a:r>
              <a:rPr lang="de-DE" altLang="de-DE" dirty="0" smtClean="0"/>
              <a:t>Klassifikationsansätze</a:t>
            </a:r>
            <a:endParaRPr lang="de-DE" altLang="de-DE" dirty="0"/>
          </a:p>
          <a:p>
            <a:pPr marL="812800" lvl="1" indent="-457200">
              <a:buFont typeface="+mj-lt"/>
              <a:buAutoNum type="arabicPeriod"/>
            </a:pPr>
            <a:r>
              <a:rPr lang="de-DE" altLang="de-DE" dirty="0" smtClean="0"/>
              <a:t>Die </a:t>
            </a:r>
            <a:r>
              <a:rPr lang="de-DE" altLang="de-DE" dirty="0"/>
              <a:t>Rolle von </a:t>
            </a:r>
            <a:r>
              <a:rPr lang="de-DE" altLang="de-DE" dirty="0" err="1"/>
              <a:t>Social</a:t>
            </a:r>
            <a:r>
              <a:rPr lang="de-DE" altLang="de-DE" dirty="0"/>
              <a:t> Media und </a:t>
            </a:r>
            <a:r>
              <a:rPr lang="de-DE" altLang="de-DE" dirty="0" err="1"/>
              <a:t>Social</a:t>
            </a:r>
            <a:r>
              <a:rPr lang="de-DE" altLang="de-DE" dirty="0"/>
              <a:t> </a:t>
            </a:r>
            <a:r>
              <a:rPr lang="de-DE" altLang="de-DE" dirty="0" smtClean="0"/>
              <a:t>Software</a:t>
            </a:r>
            <a:endParaRPr lang="de-DE" altLang="de-DE" dirty="0"/>
          </a:p>
          <a:p>
            <a:pPr marL="812800" lvl="1" indent="-457200">
              <a:buFont typeface="+mj-lt"/>
              <a:buAutoNum type="arabicPeriod"/>
            </a:pPr>
            <a:r>
              <a:rPr lang="de-DE" altLang="de-DE" dirty="0" smtClean="0"/>
              <a:t>Werkzeuge </a:t>
            </a:r>
            <a:r>
              <a:rPr lang="de-DE" altLang="de-DE" dirty="0"/>
              <a:t>und </a:t>
            </a:r>
            <a:r>
              <a:rPr lang="de-DE" altLang="de-DE" dirty="0" smtClean="0"/>
              <a:t>Anwendungssysteme</a:t>
            </a:r>
            <a:endParaRPr lang="de-DE" altLang="de-DE" dirty="0"/>
          </a:p>
          <a:p>
            <a:pPr marL="812800" lvl="1" indent="-457200">
              <a:buFont typeface="+mj-lt"/>
              <a:buAutoNum type="arabicPeriod"/>
            </a:pPr>
            <a:r>
              <a:rPr lang="de-DE" altLang="de-DE" dirty="0" smtClean="0"/>
              <a:t>Koexistenz</a:t>
            </a:r>
            <a:r>
              <a:rPr lang="de-DE" altLang="de-DE" dirty="0"/>
              <a:t>, Unterstützung der Awareness </a:t>
            </a:r>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82275291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Was verstehen wir unter Zusammenarbeit?</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121</a:t>
            </a:fld>
            <a:endParaRPr lang="en-US" dirty="0"/>
          </a:p>
        </p:txBody>
      </p:sp>
      <p:sp>
        <p:nvSpPr>
          <p:cNvPr id="4" name="Inhaltsplatzhalter 3"/>
          <p:cNvSpPr>
            <a:spLocks noGrp="1"/>
          </p:cNvSpPr>
          <p:nvPr>
            <p:ph sz="quarter" idx="12"/>
          </p:nvPr>
        </p:nvSpPr>
        <p:spPr/>
        <p:txBody>
          <a:bodyPr/>
          <a:lstStyle/>
          <a:p>
            <a:r>
              <a:rPr lang="de-DE" smtClean="0"/>
              <a:t>Unternehmen benötigen spezielle Systeme, die die Zusammenarbeit unterstützen</a:t>
            </a:r>
          </a:p>
          <a:p>
            <a:r>
              <a:rPr lang="de-DE" smtClean="0"/>
              <a:t>Zusammenarbeit bedeutet, mit anderen auf gemeinsame explizite Ziele hinzuarbeiten</a:t>
            </a:r>
          </a:p>
          <a:p>
            <a:r>
              <a:rPr lang="de-DE" smtClean="0"/>
              <a:t>Zusammenarbeit kann</a:t>
            </a:r>
          </a:p>
          <a:p>
            <a:pPr lvl="1"/>
            <a:r>
              <a:rPr lang="de-DE" smtClean="0"/>
              <a:t>kurzfristig oder längerfristig angelegt sein,</a:t>
            </a:r>
          </a:p>
          <a:p>
            <a:pPr lvl="1"/>
            <a:r>
              <a:rPr lang="de-DE" smtClean="0"/>
              <a:t>auf Eins-zu-Eins- oder Viele-zu-Viele-Basis erfolgen,</a:t>
            </a:r>
          </a:p>
          <a:p>
            <a:pPr lvl="1"/>
            <a:r>
              <a:rPr lang="de-DE" smtClean="0"/>
              <a:t>informelle oder formelle Teams / Gruppen umfassen usw.</a:t>
            </a:r>
            <a:endParaRPr lang="de-DE" dirty="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6730195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Was verstehen wir unter Zusammenarbeit?</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122</a:t>
            </a:fld>
            <a:endParaRPr lang="en-US" dirty="0"/>
          </a:p>
        </p:txBody>
      </p:sp>
      <p:sp>
        <p:nvSpPr>
          <p:cNvPr id="4" name="Inhaltsplatzhalter 3"/>
          <p:cNvSpPr>
            <a:spLocks noGrp="1"/>
          </p:cNvSpPr>
          <p:nvPr>
            <p:ph sz="quarter" idx="12"/>
          </p:nvPr>
        </p:nvSpPr>
        <p:spPr/>
        <p:txBody>
          <a:bodyPr/>
          <a:lstStyle/>
          <a:p>
            <a:r>
              <a:rPr lang="de-DE" smtClean="0"/>
              <a:t>Zusammenarbeit wird aus mehreren Gründen wichtiger</a:t>
            </a:r>
          </a:p>
          <a:p>
            <a:pPr lvl="1"/>
            <a:r>
              <a:rPr lang="de-DE" smtClean="0"/>
              <a:t>Veränderung der Arbeitsformen</a:t>
            </a:r>
          </a:p>
          <a:p>
            <a:pPr lvl="1"/>
            <a:r>
              <a:rPr lang="de-DE" smtClean="0"/>
              <a:t>Zunahme an akademischer Arbeit</a:t>
            </a:r>
          </a:p>
          <a:p>
            <a:pPr lvl="1"/>
            <a:r>
              <a:rPr lang="de-DE" smtClean="0"/>
              <a:t>Veränderung der Unternehmensorganisation</a:t>
            </a:r>
          </a:p>
          <a:p>
            <a:pPr lvl="1"/>
            <a:r>
              <a:rPr lang="de-DE" smtClean="0"/>
              <a:t>Veränderung der Reichweite eines Unternehmens</a:t>
            </a:r>
          </a:p>
          <a:p>
            <a:pPr lvl="1"/>
            <a:r>
              <a:rPr lang="de-DE" smtClean="0"/>
              <a:t>Innovationsorientierung</a:t>
            </a:r>
          </a:p>
          <a:p>
            <a:pPr lvl="1"/>
            <a:r>
              <a:rPr lang="de-DE" smtClean="0"/>
              <a:t>Änderung der Arbeits- und Unternehmenskultur</a:t>
            </a:r>
            <a:endParaRPr lang="de-DE" dirty="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20511872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p:cNvSpPr>
          <p:nvPr>
            <p:ph type="title"/>
          </p:nvPr>
        </p:nvSpPr>
        <p:spPr/>
        <p:txBody>
          <a:bodyPr/>
          <a:lstStyle/>
          <a:p>
            <a:r>
              <a:rPr lang="de-DE" altLang="de-DE" smtClean="0"/>
              <a:t>Computer-Supported Cooperative Work (CSCW)</a:t>
            </a:r>
            <a:br>
              <a:rPr lang="de-DE" altLang="de-DE" smtClean="0"/>
            </a:b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123</a:t>
            </a:fld>
            <a:endParaRPr lang="en-US" dirty="0"/>
          </a:p>
        </p:txBody>
      </p:sp>
      <p:sp>
        <p:nvSpPr>
          <p:cNvPr id="126979" name="Rectangle 3"/>
          <p:cNvSpPr>
            <a:spLocks noGrp="1"/>
          </p:cNvSpPr>
          <p:nvPr>
            <p:ph sz="quarter" idx="12"/>
          </p:nvPr>
        </p:nvSpPr>
        <p:spPr/>
        <p:txBody>
          <a:bodyPr>
            <a:normAutofit lnSpcReduction="10000"/>
          </a:bodyPr>
          <a:lstStyle/>
          <a:p>
            <a:r>
              <a:rPr lang="de-DE" altLang="de-DE" dirty="0" smtClean="0"/>
              <a:t>„computerunterstützte Gruppenarbeit“</a:t>
            </a:r>
          </a:p>
          <a:p>
            <a:r>
              <a:rPr lang="de-DE" altLang="de-DE" dirty="0" smtClean="0"/>
              <a:t>interdisziplinäres Forschungsgebiet, das sich mit der Unterstützung der Zusammenarbeit sozialer Akteure durch Informations- und Kommunikationstechnologien befasst</a:t>
            </a:r>
          </a:p>
          <a:p>
            <a:r>
              <a:rPr lang="de-DE" altLang="de-DE" dirty="0" smtClean="0"/>
              <a:t>schließt </a:t>
            </a:r>
            <a:r>
              <a:rPr lang="de-DE" altLang="de-DE" dirty="0" smtClean="0"/>
              <a:t>die Analyse sozialer Interaktionen ebenso ein wie das Design, die Implementierung und die Evaluation derartiger Anwendungssysteme</a:t>
            </a:r>
          </a:p>
          <a:p>
            <a:r>
              <a:rPr lang="de-DE" altLang="de-DE" dirty="0" smtClean="0"/>
              <a:t>verschiedene </a:t>
            </a:r>
            <a:r>
              <a:rPr lang="de-DE" altLang="de-DE" dirty="0" smtClean="0"/>
              <a:t>Forscher haben in ihren Definitionen unterschiedliche Dimensionen von CSCW betont (z.B. den „Gruppencharakter“)</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22367509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
          <p:cNvSpPr>
            <a:spLocks noGrp="1"/>
          </p:cNvSpPr>
          <p:nvPr>
            <p:ph type="title"/>
          </p:nvPr>
        </p:nvSpPr>
        <p:spPr/>
        <p:txBody>
          <a:bodyPr/>
          <a:lstStyle/>
          <a:p>
            <a:r>
              <a:rPr lang="de-DE" altLang="de-DE" smtClean="0"/>
              <a:t>Gliederung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124</a:t>
            </a:fld>
            <a:endParaRPr lang="en-US" dirty="0"/>
          </a:p>
        </p:txBody>
      </p:sp>
      <p:sp>
        <p:nvSpPr>
          <p:cNvPr id="21507" name="Rectangle 5"/>
          <p:cNvSpPr>
            <a:spLocks noGrp="1" noChangeArrowheads="1"/>
          </p:cNvSpPr>
          <p:nvPr>
            <p:ph sz="quarter" idx="12"/>
          </p:nvPr>
        </p:nvSpPr>
        <p:spPr/>
        <p:txBody>
          <a:bodyPr>
            <a:normAutofit lnSpcReduction="10000"/>
          </a:bodyPr>
          <a:lstStyle/>
          <a:p>
            <a:pPr marL="457200" indent="-457200">
              <a:buFont typeface="+mj-lt"/>
              <a:buAutoNum type="arabicPeriod"/>
            </a:pPr>
            <a:r>
              <a:rPr lang="de-DE" altLang="de-DE" dirty="0" smtClean="0"/>
              <a:t>Die Wissensmanagement-Landschaft</a:t>
            </a:r>
          </a:p>
          <a:p>
            <a:pPr marL="457200" indent="-457200">
              <a:buFont typeface="+mj-lt"/>
              <a:buAutoNum type="arabicPeriod"/>
            </a:pPr>
            <a:r>
              <a:rPr lang="de-DE" altLang="de-DE" dirty="0" smtClean="0"/>
              <a:t>Wissensmanagementsysteme</a:t>
            </a:r>
          </a:p>
          <a:p>
            <a:pPr marL="457200" indent="-457200">
              <a:buFont typeface="+mj-lt"/>
              <a:buAutoNum type="arabicPeriod"/>
            </a:pPr>
            <a:r>
              <a:rPr lang="de-DE" altLang="de-DE" dirty="0" smtClean="0"/>
              <a:t>Techniken und Werkzeuge des Wissensmanagements</a:t>
            </a:r>
          </a:p>
          <a:p>
            <a:pPr marL="457200" indent="-457200">
              <a:buFont typeface="+mj-lt"/>
              <a:buAutoNum type="arabicPeriod"/>
            </a:pPr>
            <a:r>
              <a:rPr lang="de-DE" altLang="de-DE" b="1" dirty="0" smtClean="0"/>
              <a:t>IT-gestützte Zusammenarbeit</a:t>
            </a:r>
          </a:p>
          <a:p>
            <a:pPr marL="812800" lvl="1" indent="-457200">
              <a:buFont typeface="+mj-lt"/>
              <a:buAutoNum type="arabicPeriod"/>
            </a:pPr>
            <a:r>
              <a:rPr lang="de-DE" altLang="de-DE" dirty="0"/>
              <a:t>Was verstehen wir unter Zusammenarbeit? </a:t>
            </a:r>
            <a:endParaRPr lang="de-DE" altLang="de-DE" dirty="0" smtClean="0"/>
          </a:p>
          <a:p>
            <a:pPr marL="812800" lvl="1" indent="-457200">
              <a:buFont typeface="+mj-lt"/>
              <a:buAutoNum type="arabicPeriod"/>
            </a:pPr>
            <a:r>
              <a:rPr lang="de-DE" altLang="de-DE" b="1" dirty="0" smtClean="0"/>
              <a:t>Klassifikationsansätze</a:t>
            </a:r>
            <a:endParaRPr lang="de-DE" altLang="de-DE" b="1" dirty="0"/>
          </a:p>
          <a:p>
            <a:pPr marL="812800" lvl="1" indent="-457200">
              <a:buFont typeface="+mj-lt"/>
              <a:buAutoNum type="arabicPeriod"/>
            </a:pPr>
            <a:r>
              <a:rPr lang="de-DE" altLang="de-DE" dirty="0" smtClean="0"/>
              <a:t>Die </a:t>
            </a:r>
            <a:r>
              <a:rPr lang="de-DE" altLang="de-DE" dirty="0"/>
              <a:t>Rolle von </a:t>
            </a:r>
            <a:r>
              <a:rPr lang="de-DE" altLang="de-DE" dirty="0" err="1"/>
              <a:t>Social</a:t>
            </a:r>
            <a:r>
              <a:rPr lang="de-DE" altLang="de-DE" dirty="0"/>
              <a:t> Media und </a:t>
            </a:r>
            <a:r>
              <a:rPr lang="de-DE" altLang="de-DE" dirty="0" err="1"/>
              <a:t>Social</a:t>
            </a:r>
            <a:r>
              <a:rPr lang="de-DE" altLang="de-DE" dirty="0"/>
              <a:t> </a:t>
            </a:r>
            <a:r>
              <a:rPr lang="de-DE" altLang="de-DE" dirty="0" smtClean="0"/>
              <a:t>Software</a:t>
            </a:r>
            <a:endParaRPr lang="de-DE" altLang="de-DE" dirty="0"/>
          </a:p>
          <a:p>
            <a:pPr marL="812800" lvl="1" indent="-457200">
              <a:buFont typeface="+mj-lt"/>
              <a:buAutoNum type="arabicPeriod"/>
            </a:pPr>
            <a:r>
              <a:rPr lang="de-DE" altLang="de-DE" dirty="0" smtClean="0"/>
              <a:t>Werkzeuge </a:t>
            </a:r>
            <a:r>
              <a:rPr lang="de-DE" altLang="de-DE" dirty="0"/>
              <a:t>und </a:t>
            </a:r>
            <a:r>
              <a:rPr lang="de-DE" altLang="de-DE" dirty="0" smtClean="0"/>
              <a:t>Anwendungssysteme</a:t>
            </a:r>
            <a:endParaRPr lang="de-DE" altLang="de-DE" dirty="0"/>
          </a:p>
          <a:p>
            <a:pPr marL="812800" lvl="1" indent="-457200">
              <a:buFont typeface="+mj-lt"/>
              <a:buAutoNum type="arabicPeriod"/>
            </a:pPr>
            <a:r>
              <a:rPr lang="de-DE" altLang="de-DE" dirty="0" smtClean="0"/>
              <a:t>Koexistenz</a:t>
            </a:r>
            <a:r>
              <a:rPr lang="de-DE" altLang="de-DE" dirty="0"/>
              <a:t>, Unterstützung der Awareness </a:t>
            </a:r>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22466044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title"/>
          </p:nvPr>
        </p:nvSpPr>
        <p:spPr/>
        <p:txBody>
          <a:bodyPr/>
          <a:lstStyle/>
          <a:p>
            <a:r>
              <a:rPr lang="de-DE" altLang="de-DE" smtClean="0"/>
              <a:t>Klassifikationsansätze: 4-K-Modell</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125</a:t>
            </a:fld>
            <a:endParaRPr lang="en-US" dirty="0"/>
          </a:p>
        </p:txBody>
      </p:sp>
      <p:sp>
        <p:nvSpPr>
          <p:cNvPr id="129027" name="Inhaltsplatzhalter 4"/>
          <p:cNvSpPr>
            <a:spLocks noGrp="1"/>
          </p:cNvSpPr>
          <p:nvPr>
            <p:ph sz="quarter" idx="12"/>
          </p:nvPr>
        </p:nvSpPr>
        <p:spPr/>
        <p:txBody>
          <a:bodyPr>
            <a:normAutofit fontScale="85000" lnSpcReduction="10000"/>
          </a:bodyPr>
          <a:lstStyle/>
          <a:p>
            <a:r>
              <a:rPr lang="de-DE" altLang="de-DE" dirty="0" smtClean="0"/>
              <a:t>Unterscheidung von IT-Systemen zu Unterstützung der Zusammenarbeit nach 4 Dimensionen</a:t>
            </a:r>
          </a:p>
          <a:p>
            <a:pPr lvl="1"/>
            <a:r>
              <a:rPr lang="de-DE" altLang="de-DE" b="1" dirty="0" smtClean="0"/>
              <a:t>Kommunikation</a:t>
            </a:r>
            <a:r>
              <a:rPr lang="de-DE" altLang="de-DE" dirty="0" smtClean="0"/>
              <a:t> bezeichnet die Verständigung mehrerer sozialer Akteure untereinander durch den Austausch von Informationen</a:t>
            </a:r>
          </a:p>
          <a:p>
            <a:pPr lvl="1"/>
            <a:r>
              <a:rPr lang="de-DE" altLang="de-DE" b="1" dirty="0" smtClean="0"/>
              <a:t>Koordination</a:t>
            </a:r>
            <a:r>
              <a:rPr lang="de-DE" altLang="de-DE" dirty="0" smtClean="0"/>
              <a:t> geht über die Kommunikation hinaus und charakterisiert Kommunikation zur Abstimmung auftragsbezogener Tätigkeiten, die notwendig ist, wenn die Aktionen, die durch soziale Akteure ausgeführt werden, in wechselseitiger Abhängigkeit zueinander stehen</a:t>
            </a:r>
          </a:p>
          <a:p>
            <a:pPr lvl="1"/>
            <a:r>
              <a:rPr lang="de-DE" altLang="de-DE" b="1" dirty="0" smtClean="0"/>
              <a:t>Kooperation</a:t>
            </a:r>
            <a:r>
              <a:rPr lang="de-DE" altLang="de-DE" dirty="0" smtClean="0"/>
              <a:t> bezeichnet die tatsächliche Zusammenarbeit im engeren Sinne</a:t>
            </a:r>
          </a:p>
          <a:p>
            <a:pPr lvl="1"/>
            <a:r>
              <a:rPr lang="de-DE" altLang="de-DE" b="1" dirty="0" smtClean="0"/>
              <a:t>Koexistenz</a:t>
            </a:r>
            <a:r>
              <a:rPr lang="de-DE" altLang="de-DE" dirty="0" smtClean="0"/>
              <a:t> bezeichnet die gleichzeitige physische oder virtuelle Anwesenheit sozialer Akteure. Anwendungssysteme unterstützten die Akteure beim Austausch entsprechender Informationen, die Auskünfte über die Präsenz, Intentionen und Aktionen beinhalten kann. </a:t>
            </a:r>
            <a:endParaRPr lang="de-DE" altLang="de-DE" dirty="0"/>
          </a:p>
        </p:txBody>
      </p:sp>
      <p:sp>
        <p:nvSpPr>
          <p:cNvPr id="6" name="Untertitel 5"/>
          <p:cNvSpPr>
            <a:spLocks noGrp="1"/>
          </p:cNvSpPr>
          <p:nvPr>
            <p:ph type="subTitle" idx="13"/>
          </p:nvPr>
        </p:nvSpPr>
        <p:spPr/>
        <p:txBody>
          <a:bodyPr/>
          <a:lstStyle/>
          <a:p>
            <a:endParaRPr lang="de-DE"/>
          </a:p>
        </p:txBody>
      </p:sp>
      <p:sp>
        <p:nvSpPr>
          <p:cNvPr id="129029" name="Inhaltsplatzhalter 4"/>
          <p:cNvSpPr>
            <a:spLocks/>
          </p:cNvSpPr>
          <p:nvPr/>
        </p:nvSpPr>
        <p:spPr bwMode="auto">
          <a:xfrm>
            <a:off x="250825" y="6167438"/>
            <a:ext cx="87137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Times New Roman" pitchFamily="18" charset="0"/>
                <a:ea typeface="ヒラギノ角ゴ Pro W3"/>
                <a:cs typeface="ヒラギノ角ゴ Pro W3"/>
              </a:defRPr>
            </a:lvl1pPr>
            <a:lvl2pPr marL="742950" indent="-285750" eaLnBrk="0" hangingPunct="0">
              <a:defRPr sz="2800">
                <a:solidFill>
                  <a:schemeClr val="tx1"/>
                </a:solidFill>
                <a:latin typeface="Times New Roman" pitchFamily="18" charset="0"/>
                <a:ea typeface="ヒラギノ角ゴ Pro W3"/>
                <a:cs typeface="ヒラギノ角ゴ Pro W3"/>
              </a:defRPr>
            </a:lvl2pPr>
            <a:lvl3pPr marL="1143000" indent="-228600" eaLnBrk="0" hangingPunct="0">
              <a:defRPr sz="2800">
                <a:solidFill>
                  <a:schemeClr val="tx1"/>
                </a:solidFill>
                <a:latin typeface="Times New Roman" pitchFamily="18" charset="0"/>
                <a:ea typeface="ヒラギノ角ゴ Pro W3"/>
                <a:cs typeface="ヒラギノ角ゴ Pro W3"/>
              </a:defRPr>
            </a:lvl3pPr>
            <a:lvl4pPr marL="1600200" indent="-228600" eaLnBrk="0" hangingPunct="0">
              <a:defRPr sz="2800">
                <a:solidFill>
                  <a:schemeClr val="tx1"/>
                </a:solidFill>
                <a:latin typeface="Times New Roman" pitchFamily="18" charset="0"/>
                <a:ea typeface="ヒラギノ角ゴ Pro W3"/>
                <a:cs typeface="ヒラギノ角ゴ Pro W3"/>
              </a:defRPr>
            </a:lvl4pPr>
            <a:lvl5pPr marL="2057400" indent="-228600" eaLnBrk="0" hangingPunct="0">
              <a:defRPr sz="2800">
                <a:solidFill>
                  <a:schemeClr val="tx1"/>
                </a:solidFill>
                <a:latin typeface="Times New Roman" pitchFamily="18" charset="0"/>
                <a:ea typeface="ヒラギノ角ゴ Pro W3"/>
                <a:cs typeface="ヒラギノ角ゴ Pro W3"/>
              </a:defRPr>
            </a:lvl5pPr>
            <a:lvl6pPr marL="2514600" indent="-228600" eaLnBrk="0" fontAlgn="base" hangingPunct="0">
              <a:spcBef>
                <a:spcPct val="0"/>
              </a:spcBef>
              <a:spcAft>
                <a:spcPct val="0"/>
              </a:spcAft>
              <a:defRPr sz="2800">
                <a:solidFill>
                  <a:schemeClr val="tx1"/>
                </a:solidFill>
                <a:latin typeface="Times New Roman" pitchFamily="18" charset="0"/>
                <a:ea typeface="ヒラギノ角ゴ Pro W3"/>
                <a:cs typeface="ヒラギノ角ゴ Pro W3"/>
              </a:defRPr>
            </a:lvl6pPr>
            <a:lvl7pPr marL="2971800" indent="-228600" eaLnBrk="0" fontAlgn="base" hangingPunct="0">
              <a:spcBef>
                <a:spcPct val="0"/>
              </a:spcBef>
              <a:spcAft>
                <a:spcPct val="0"/>
              </a:spcAft>
              <a:defRPr sz="2800">
                <a:solidFill>
                  <a:schemeClr val="tx1"/>
                </a:solidFill>
                <a:latin typeface="Times New Roman" pitchFamily="18" charset="0"/>
                <a:ea typeface="ヒラギノ角ゴ Pro W3"/>
                <a:cs typeface="ヒラギノ角ゴ Pro W3"/>
              </a:defRPr>
            </a:lvl7pPr>
            <a:lvl8pPr marL="3429000" indent="-228600" eaLnBrk="0" fontAlgn="base" hangingPunct="0">
              <a:spcBef>
                <a:spcPct val="0"/>
              </a:spcBef>
              <a:spcAft>
                <a:spcPct val="0"/>
              </a:spcAft>
              <a:defRPr sz="2800">
                <a:solidFill>
                  <a:schemeClr val="tx1"/>
                </a:solidFill>
                <a:latin typeface="Times New Roman" pitchFamily="18" charset="0"/>
                <a:ea typeface="ヒラギノ角ゴ Pro W3"/>
                <a:cs typeface="ヒラギノ角ゴ Pro W3"/>
              </a:defRPr>
            </a:lvl8pPr>
            <a:lvl9pPr marL="3886200" indent="-228600" eaLnBrk="0" fontAlgn="base" hangingPunct="0">
              <a:spcBef>
                <a:spcPct val="0"/>
              </a:spcBef>
              <a:spcAft>
                <a:spcPct val="0"/>
              </a:spcAft>
              <a:defRPr sz="2800">
                <a:solidFill>
                  <a:schemeClr val="tx1"/>
                </a:solidFill>
                <a:latin typeface="Times New Roman" pitchFamily="18" charset="0"/>
                <a:ea typeface="ヒラギノ角ゴ Pro W3"/>
                <a:cs typeface="ヒラギノ角ゴ Pro W3"/>
              </a:defRPr>
            </a:lvl9pPr>
          </a:lstStyle>
          <a:p>
            <a:pPr>
              <a:spcBef>
                <a:spcPct val="20000"/>
              </a:spcBef>
              <a:buFont typeface="Arial" pitchFamily="34" charset="0"/>
              <a:buNone/>
            </a:pPr>
            <a:endParaRPr lang="de-DE" altLang="de-DE" sz="1400">
              <a:latin typeface="Calibri" pitchFamily="34" charset="0"/>
            </a:endParaRPr>
          </a:p>
        </p:txBody>
      </p:sp>
    </p:spTree>
    <p:extLst>
      <p:ext uri="{BB962C8B-B14F-4D97-AF65-F5344CB8AC3E}">
        <p14:creationId xmlns:p14="http://schemas.microsoft.com/office/powerpoint/2010/main" val="3381583513"/>
      </p:ext>
    </p:extLst>
  </p:cSld>
  <p:clrMapOvr>
    <a:masterClrMapping/>
  </p:clrMapOvr>
  <p:transition>
    <p:dissolv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4"/>
          <p:cNvSpPr>
            <a:spLocks noGrp="1" noChangeArrowheads="1"/>
          </p:cNvSpPr>
          <p:nvPr>
            <p:ph type="title"/>
          </p:nvPr>
        </p:nvSpPr>
        <p:spPr/>
        <p:txBody>
          <a:bodyPr/>
          <a:lstStyle/>
          <a:p>
            <a:r>
              <a:rPr lang="de-DE" altLang="de-DE" smtClean="0"/>
              <a:t>Klassifikationsansätze: Raum-Zeit-Matrix</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126</a:t>
            </a:fld>
            <a:endParaRPr lang="en-US" dirty="0"/>
          </a:p>
        </p:txBody>
      </p:sp>
      <p:sp>
        <p:nvSpPr>
          <p:cNvPr id="6" name="Untertitel 5"/>
          <p:cNvSpPr>
            <a:spLocks noGrp="1"/>
          </p:cNvSpPr>
          <p:nvPr>
            <p:ph type="subTitle" idx="13"/>
          </p:nvPr>
        </p:nvSpPr>
        <p:spPr/>
        <p:txBody>
          <a:bodyPr/>
          <a:lstStyle/>
          <a:p>
            <a:endParaRPr lang="de-DE"/>
          </a:p>
        </p:txBody>
      </p:sp>
      <p:sp>
        <p:nvSpPr>
          <p:cNvPr id="130053" name="Inhaltsplatzhalter 4"/>
          <p:cNvSpPr>
            <a:spLocks/>
          </p:cNvSpPr>
          <p:nvPr/>
        </p:nvSpPr>
        <p:spPr bwMode="auto">
          <a:xfrm>
            <a:off x="250825" y="6165850"/>
            <a:ext cx="87137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Times New Roman" pitchFamily="18" charset="0"/>
                <a:ea typeface="ヒラギノ角ゴ Pro W3"/>
                <a:cs typeface="ヒラギノ角ゴ Pro W3"/>
              </a:defRPr>
            </a:lvl1pPr>
            <a:lvl2pPr marL="742950" indent="-285750" eaLnBrk="0" hangingPunct="0">
              <a:defRPr sz="2800">
                <a:solidFill>
                  <a:schemeClr val="tx1"/>
                </a:solidFill>
                <a:latin typeface="Times New Roman" pitchFamily="18" charset="0"/>
                <a:ea typeface="ヒラギノ角ゴ Pro W3"/>
                <a:cs typeface="ヒラギノ角ゴ Pro W3"/>
              </a:defRPr>
            </a:lvl2pPr>
            <a:lvl3pPr marL="1143000" indent="-228600" eaLnBrk="0" hangingPunct="0">
              <a:defRPr sz="2800">
                <a:solidFill>
                  <a:schemeClr val="tx1"/>
                </a:solidFill>
                <a:latin typeface="Times New Roman" pitchFamily="18" charset="0"/>
                <a:ea typeface="ヒラギノ角ゴ Pro W3"/>
                <a:cs typeface="ヒラギノ角ゴ Pro W3"/>
              </a:defRPr>
            </a:lvl3pPr>
            <a:lvl4pPr marL="1600200" indent="-228600" eaLnBrk="0" hangingPunct="0">
              <a:defRPr sz="2800">
                <a:solidFill>
                  <a:schemeClr val="tx1"/>
                </a:solidFill>
                <a:latin typeface="Times New Roman" pitchFamily="18" charset="0"/>
                <a:ea typeface="ヒラギノ角ゴ Pro W3"/>
                <a:cs typeface="ヒラギノ角ゴ Pro W3"/>
              </a:defRPr>
            </a:lvl4pPr>
            <a:lvl5pPr marL="2057400" indent="-228600" eaLnBrk="0" hangingPunct="0">
              <a:defRPr sz="2800">
                <a:solidFill>
                  <a:schemeClr val="tx1"/>
                </a:solidFill>
                <a:latin typeface="Times New Roman" pitchFamily="18" charset="0"/>
                <a:ea typeface="ヒラギノ角ゴ Pro W3"/>
                <a:cs typeface="ヒラギノ角ゴ Pro W3"/>
              </a:defRPr>
            </a:lvl5pPr>
            <a:lvl6pPr marL="2514600" indent="-228600" eaLnBrk="0" fontAlgn="base" hangingPunct="0">
              <a:spcBef>
                <a:spcPct val="0"/>
              </a:spcBef>
              <a:spcAft>
                <a:spcPct val="0"/>
              </a:spcAft>
              <a:defRPr sz="2800">
                <a:solidFill>
                  <a:schemeClr val="tx1"/>
                </a:solidFill>
                <a:latin typeface="Times New Roman" pitchFamily="18" charset="0"/>
                <a:ea typeface="ヒラギノ角ゴ Pro W3"/>
                <a:cs typeface="ヒラギノ角ゴ Pro W3"/>
              </a:defRPr>
            </a:lvl6pPr>
            <a:lvl7pPr marL="2971800" indent="-228600" eaLnBrk="0" fontAlgn="base" hangingPunct="0">
              <a:spcBef>
                <a:spcPct val="0"/>
              </a:spcBef>
              <a:spcAft>
                <a:spcPct val="0"/>
              </a:spcAft>
              <a:defRPr sz="2800">
                <a:solidFill>
                  <a:schemeClr val="tx1"/>
                </a:solidFill>
                <a:latin typeface="Times New Roman" pitchFamily="18" charset="0"/>
                <a:ea typeface="ヒラギノ角ゴ Pro W3"/>
                <a:cs typeface="ヒラギノ角ゴ Pro W3"/>
              </a:defRPr>
            </a:lvl7pPr>
            <a:lvl8pPr marL="3429000" indent="-228600" eaLnBrk="0" fontAlgn="base" hangingPunct="0">
              <a:spcBef>
                <a:spcPct val="0"/>
              </a:spcBef>
              <a:spcAft>
                <a:spcPct val="0"/>
              </a:spcAft>
              <a:defRPr sz="2800">
                <a:solidFill>
                  <a:schemeClr val="tx1"/>
                </a:solidFill>
                <a:latin typeface="Times New Roman" pitchFamily="18" charset="0"/>
                <a:ea typeface="ヒラギノ角ゴ Pro W3"/>
                <a:cs typeface="ヒラギノ角ゴ Pro W3"/>
              </a:defRPr>
            </a:lvl8pPr>
            <a:lvl9pPr marL="3886200" indent="-228600" eaLnBrk="0" fontAlgn="base" hangingPunct="0">
              <a:spcBef>
                <a:spcPct val="0"/>
              </a:spcBef>
              <a:spcAft>
                <a:spcPct val="0"/>
              </a:spcAft>
              <a:defRPr sz="2800">
                <a:solidFill>
                  <a:schemeClr val="tx1"/>
                </a:solidFill>
                <a:latin typeface="Times New Roman" pitchFamily="18" charset="0"/>
                <a:ea typeface="ヒラギノ角ゴ Pro W3"/>
                <a:cs typeface="ヒラギノ角ゴ Pro W3"/>
              </a:defRPr>
            </a:lvl9pPr>
          </a:lstStyle>
          <a:p>
            <a:pPr>
              <a:spcBef>
                <a:spcPct val="20000"/>
              </a:spcBef>
              <a:buFont typeface="Arial" pitchFamily="34" charset="0"/>
              <a:buNone/>
            </a:pPr>
            <a:endParaRPr lang="de-DE" altLang="de-DE" sz="1400">
              <a:latin typeface="Calibri" pitchFamily="34" charset="0"/>
            </a:endParaRPr>
          </a:p>
        </p:txBody>
      </p:sp>
      <p:sp>
        <p:nvSpPr>
          <p:cNvPr id="7" name="Rechteck 6"/>
          <p:cNvSpPr/>
          <p:nvPr/>
        </p:nvSpPr>
        <p:spPr>
          <a:xfrm>
            <a:off x="310282" y="5889853"/>
            <a:ext cx="1603324" cy="276999"/>
          </a:xfrm>
          <a:prstGeom prst="rect">
            <a:avLst/>
          </a:prstGeom>
        </p:spPr>
        <p:txBody>
          <a:bodyPr wrap="none">
            <a:spAutoFit/>
          </a:bodyPr>
          <a:lstStyle/>
          <a:p>
            <a:r>
              <a:rPr lang="de-DE" sz="1200" b="1" dirty="0"/>
              <a:t>Abbildung </a:t>
            </a:r>
            <a:r>
              <a:rPr lang="de-DE" sz="1200" b="1" dirty="0" smtClean="0"/>
              <a:t>11.10</a:t>
            </a:r>
            <a:endParaRPr lang="de-DE" sz="1200" b="1" dirty="0"/>
          </a:p>
        </p:txBody>
      </p:sp>
      <p:pic>
        <p:nvPicPr>
          <p:cNvPr id="8" name="Picture 2" descr="D:\WORK\PEARSON\000 FOLIEN\4269\JPG\4269-717.jpg"/>
          <p:cNvPicPr>
            <a:picLocks noChangeAspect="1" noChangeArrowheads="1"/>
          </p:cNvPicPr>
          <p:nvPr/>
        </p:nvPicPr>
        <p:blipFill rotWithShape="1">
          <a:blip r:embed="rId3">
            <a:extLst>
              <a:ext uri="{28A0092B-C50C-407E-A947-70E740481C1C}">
                <a14:useLocalDpi xmlns:a14="http://schemas.microsoft.com/office/drawing/2010/main" val="0"/>
              </a:ext>
            </a:extLst>
          </a:blip>
          <a:srcRect b="13989"/>
          <a:stretch/>
        </p:blipFill>
        <p:spPr bwMode="auto">
          <a:xfrm>
            <a:off x="-256279" y="1451000"/>
            <a:ext cx="8947433" cy="4154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p:cNvSpPr>
            <a:spLocks noGrp="1"/>
          </p:cNvSpPr>
          <p:nvPr>
            <p:ph sz="quarter" idx="12"/>
          </p:nvPr>
        </p:nvSpPr>
        <p:spPr>
          <a:xfrm>
            <a:off x="365125" y="1608138"/>
            <a:ext cx="8229600" cy="3286079"/>
          </a:xfrm>
        </p:spPr>
        <p:txBody>
          <a:bodyPr/>
          <a:lstStyle/>
          <a:p>
            <a:endParaRPr lang="de-DE" dirty="0"/>
          </a:p>
        </p:txBody>
      </p:sp>
    </p:spTree>
    <p:extLst>
      <p:ext uri="{BB962C8B-B14F-4D97-AF65-F5344CB8AC3E}">
        <p14:creationId xmlns:p14="http://schemas.microsoft.com/office/powerpoint/2010/main" val="1364323417"/>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
          <p:cNvSpPr>
            <a:spLocks noGrp="1"/>
          </p:cNvSpPr>
          <p:nvPr>
            <p:ph type="title"/>
          </p:nvPr>
        </p:nvSpPr>
        <p:spPr/>
        <p:txBody>
          <a:bodyPr/>
          <a:lstStyle/>
          <a:p>
            <a:r>
              <a:rPr lang="de-DE" altLang="de-DE" smtClean="0"/>
              <a:t>Gliederung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127</a:t>
            </a:fld>
            <a:endParaRPr lang="en-US" dirty="0"/>
          </a:p>
        </p:txBody>
      </p:sp>
      <p:sp>
        <p:nvSpPr>
          <p:cNvPr id="21507" name="Rectangle 5"/>
          <p:cNvSpPr>
            <a:spLocks noGrp="1" noChangeArrowheads="1"/>
          </p:cNvSpPr>
          <p:nvPr>
            <p:ph sz="quarter" idx="12"/>
          </p:nvPr>
        </p:nvSpPr>
        <p:spPr/>
        <p:txBody>
          <a:bodyPr>
            <a:normAutofit lnSpcReduction="10000"/>
          </a:bodyPr>
          <a:lstStyle/>
          <a:p>
            <a:pPr marL="457200" indent="-457200">
              <a:buFont typeface="+mj-lt"/>
              <a:buAutoNum type="arabicPeriod"/>
            </a:pPr>
            <a:r>
              <a:rPr lang="de-DE" altLang="de-DE" dirty="0" smtClean="0"/>
              <a:t>Die Wissensmanagement-Landschaft</a:t>
            </a:r>
          </a:p>
          <a:p>
            <a:pPr marL="457200" indent="-457200">
              <a:buFont typeface="+mj-lt"/>
              <a:buAutoNum type="arabicPeriod"/>
            </a:pPr>
            <a:r>
              <a:rPr lang="de-DE" altLang="de-DE" dirty="0" smtClean="0"/>
              <a:t>Wissensmanagementsysteme</a:t>
            </a:r>
          </a:p>
          <a:p>
            <a:pPr marL="457200" indent="-457200">
              <a:buFont typeface="+mj-lt"/>
              <a:buAutoNum type="arabicPeriod"/>
            </a:pPr>
            <a:r>
              <a:rPr lang="de-DE" altLang="de-DE" dirty="0" smtClean="0"/>
              <a:t>Techniken und Werkzeuge des Wissensmanagements</a:t>
            </a:r>
          </a:p>
          <a:p>
            <a:pPr marL="457200" indent="-457200">
              <a:buFont typeface="+mj-lt"/>
              <a:buAutoNum type="arabicPeriod"/>
            </a:pPr>
            <a:r>
              <a:rPr lang="de-DE" altLang="de-DE" b="1" dirty="0" smtClean="0"/>
              <a:t>IT-gestützte Zusammenarbeit</a:t>
            </a:r>
          </a:p>
          <a:p>
            <a:pPr marL="812800" lvl="1" indent="-457200">
              <a:buFont typeface="+mj-lt"/>
              <a:buAutoNum type="arabicPeriod"/>
            </a:pPr>
            <a:r>
              <a:rPr lang="de-DE" altLang="de-DE" dirty="0"/>
              <a:t>Was verstehen wir unter Zusammenarbeit? </a:t>
            </a:r>
            <a:endParaRPr lang="de-DE" altLang="de-DE" dirty="0" smtClean="0"/>
          </a:p>
          <a:p>
            <a:pPr marL="812800" lvl="1" indent="-457200">
              <a:buFont typeface="+mj-lt"/>
              <a:buAutoNum type="arabicPeriod"/>
            </a:pPr>
            <a:r>
              <a:rPr lang="de-DE" altLang="de-DE" dirty="0" smtClean="0"/>
              <a:t>Klassifikationsansätze</a:t>
            </a:r>
            <a:endParaRPr lang="de-DE" altLang="de-DE" dirty="0"/>
          </a:p>
          <a:p>
            <a:pPr marL="812800" lvl="1" indent="-457200">
              <a:buFont typeface="+mj-lt"/>
              <a:buAutoNum type="arabicPeriod"/>
            </a:pPr>
            <a:r>
              <a:rPr lang="de-DE" altLang="de-DE" b="1" dirty="0" smtClean="0"/>
              <a:t>Die </a:t>
            </a:r>
            <a:r>
              <a:rPr lang="de-DE" altLang="de-DE" b="1" dirty="0"/>
              <a:t>Rolle von </a:t>
            </a:r>
            <a:r>
              <a:rPr lang="de-DE" altLang="de-DE" b="1" dirty="0" err="1"/>
              <a:t>Social</a:t>
            </a:r>
            <a:r>
              <a:rPr lang="de-DE" altLang="de-DE" b="1" dirty="0"/>
              <a:t> Media und </a:t>
            </a:r>
            <a:r>
              <a:rPr lang="de-DE" altLang="de-DE" b="1" dirty="0" err="1"/>
              <a:t>Social</a:t>
            </a:r>
            <a:r>
              <a:rPr lang="de-DE" altLang="de-DE" b="1" dirty="0"/>
              <a:t> </a:t>
            </a:r>
            <a:r>
              <a:rPr lang="de-DE" altLang="de-DE" b="1" dirty="0" smtClean="0"/>
              <a:t>Software</a:t>
            </a:r>
            <a:endParaRPr lang="de-DE" altLang="de-DE" b="1" dirty="0"/>
          </a:p>
          <a:p>
            <a:pPr marL="812800" lvl="1" indent="-457200">
              <a:buFont typeface="+mj-lt"/>
              <a:buAutoNum type="arabicPeriod"/>
            </a:pPr>
            <a:r>
              <a:rPr lang="de-DE" altLang="de-DE" dirty="0" smtClean="0"/>
              <a:t>Werkzeuge </a:t>
            </a:r>
            <a:r>
              <a:rPr lang="de-DE" altLang="de-DE" dirty="0"/>
              <a:t>und </a:t>
            </a:r>
            <a:r>
              <a:rPr lang="de-DE" altLang="de-DE" dirty="0" smtClean="0"/>
              <a:t>Anwendungssysteme</a:t>
            </a:r>
            <a:endParaRPr lang="de-DE" altLang="de-DE" dirty="0"/>
          </a:p>
          <a:p>
            <a:pPr marL="812800" lvl="1" indent="-457200">
              <a:buFont typeface="+mj-lt"/>
              <a:buAutoNum type="arabicPeriod"/>
            </a:pPr>
            <a:r>
              <a:rPr lang="de-DE" altLang="de-DE" dirty="0" smtClean="0"/>
              <a:t>Koexistenz</a:t>
            </a:r>
            <a:r>
              <a:rPr lang="de-DE" altLang="de-DE" dirty="0"/>
              <a:t>, Unterstützung der Awareness </a:t>
            </a:r>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01440919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Die Rolle von Social Media und Social Software</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128</a:t>
            </a:fld>
            <a:endParaRPr lang="en-US" dirty="0"/>
          </a:p>
        </p:txBody>
      </p:sp>
      <p:sp>
        <p:nvSpPr>
          <p:cNvPr id="4" name="Inhaltsplatzhalter 3"/>
          <p:cNvSpPr>
            <a:spLocks noGrp="1"/>
          </p:cNvSpPr>
          <p:nvPr>
            <p:ph sz="quarter" idx="12"/>
          </p:nvPr>
        </p:nvSpPr>
        <p:spPr/>
        <p:txBody>
          <a:bodyPr>
            <a:normAutofit lnSpcReduction="10000"/>
          </a:bodyPr>
          <a:lstStyle/>
          <a:p>
            <a:r>
              <a:rPr lang="de-DE" dirty="0" smtClean="0"/>
              <a:t>Mitarbeiter, Kunden und Lieferanten sollen besser vernetzt werden, um damit die Fähigkeit zur Koordination, Kooperation und Kommunikation der beteiligten Akteure zu erhöhen</a:t>
            </a:r>
          </a:p>
          <a:p>
            <a:r>
              <a:rPr lang="de-DE" dirty="0" smtClean="0"/>
              <a:t>so </a:t>
            </a:r>
            <a:r>
              <a:rPr lang="de-DE" dirty="0" smtClean="0"/>
              <a:t>soll die Interaktion mit unternehmensinternen und -externen Gruppen vertieft werden, um Innovationen, Entscheidungen und das Teilen von Informationen zu verbessern</a:t>
            </a:r>
          </a:p>
          <a:p>
            <a:pPr lvl="1"/>
            <a:r>
              <a:rPr lang="de-DE" dirty="0" smtClean="0"/>
              <a:t>Mitarbeiter erfahren schneller, was Kunden oder Kollegen denken</a:t>
            </a:r>
          </a:p>
          <a:p>
            <a:pPr lvl="1"/>
            <a:r>
              <a:rPr lang="de-DE" dirty="0" smtClean="0"/>
              <a:t>Lieferanten erfahren die Meinungen ihrer Supply Chain Partner</a:t>
            </a:r>
          </a:p>
          <a:p>
            <a:pPr lvl="1"/>
            <a:endParaRPr lang="de-DE" dirty="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95434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
          <p:cNvSpPr>
            <a:spLocks noGrp="1"/>
          </p:cNvSpPr>
          <p:nvPr>
            <p:ph type="title"/>
          </p:nvPr>
        </p:nvSpPr>
        <p:spPr/>
        <p:txBody>
          <a:bodyPr/>
          <a:lstStyle/>
          <a:p>
            <a:r>
              <a:rPr lang="de-DE" altLang="de-DE" smtClean="0"/>
              <a:t>Gliederung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12</a:t>
            </a:fld>
            <a:endParaRPr lang="en-US" dirty="0"/>
          </a:p>
        </p:txBody>
      </p:sp>
      <p:sp>
        <p:nvSpPr>
          <p:cNvPr id="21507" name="Rectangle 5"/>
          <p:cNvSpPr>
            <a:spLocks noGrp="1" noChangeArrowheads="1"/>
          </p:cNvSpPr>
          <p:nvPr>
            <p:ph sz="quarter" idx="12"/>
          </p:nvPr>
        </p:nvSpPr>
        <p:spPr/>
        <p:txBody>
          <a:bodyPr>
            <a:normAutofit lnSpcReduction="10000"/>
          </a:bodyPr>
          <a:lstStyle/>
          <a:p>
            <a:pPr marL="457200" indent="-457200">
              <a:buFont typeface="+mj-lt"/>
              <a:buAutoNum type="arabicPeriod"/>
            </a:pPr>
            <a:r>
              <a:rPr lang="de-DE" altLang="de-DE" b="1" dirty="0" smtClean="0"/>
              <a:t>Die Wissensmanagement-Landschaft</a:t>
            </a:r>
          </a:p>
          <a:p>
            <a:pPr marL="812800" lvl="1" indent="-457200">
              <a:buFont typeface="+mj-lt"/>
              <a:buAutoNum type="arabicPeriod"/>
            </a:pPr>
            <a:r>
              <a:rPr lang="de-DE" altLang="de-DE" dirty="0"/>
              <a:t>Abgrenzung vom </a:t>
            </a:r>
            <a:r>
              <a:rPr lang="de-DE" altLang="de-DE" dirty="0" smtClean="0"/>
              <a:t>Informationsmanagement</a:t>
            </a:r>
            <a:endParaRPr lang="de-DE" altLang="de-DE" dirty="0"/>
          </a:p>
          <a:p>
            <a:pPr marL="812800" lvl="1" indent="-457200">
              <a:buFont typeface="+mj-lt"/>
              <a:buAutoNum type="arabicPeriod"/>
            </a:pPr>
            <a:r>
              <a:rPr lang="de-DE" altLang="de-DE" dirty="0" smtClean="0"/>
              <a:t>Daten</a:t>
            </a:r>
            <a:r>
              <a:rPr lang="de-DE" altLang="de-DE" dirty="0"/>
              <a:t>, Informationen, </a:t>
            </a:r>
            <a:r>
              <a:rPr lang="de-DE" altLang="de-DE" dirty="0" smtClean="0"/>
              <a:t>Wissen</a:t>
            </a:r>
            <a:endParaRPr lang="de-DE" altLang="de-DE" dirty="0"/>
          </a:p>
          <a:p>
            <a:pPr marL="812800" lvl="1" indent="-457200">
              <a:buFont typeface="+mj-lt"/>
              <a:buAutoNum type="arabicPeriod"/>
            </a:pPr>
            <a:r>
              <a:rPr lang="de-DE" altLang="de-DE" dirty="0" smtClean="0"/>
              <a:t>Dimensionen und </a:t>
            </a:r>
            <a:r>
              <a:rPr lang="de-DE" altLang="de-DE" dirty="0"/>
              <a:t>Nutzbarmachung von </a:t>
            </a:r>
            <a:r>
              <a:rPr lang="de-DE" altLang="de-DE" dirty="0" smtClean="0"/>
              <a:t>Wissen</a:t>
            </a:r>
            <a:endParaRPr lang="de-DE" altLang="de-DE" dirty="0"/>
          </a:p>
          <a:p>
            <a:pPr marL="812800" lvl="1" indent="-457200">
              <a:buFont typeface="+mj-lt"/>
              <a:buAutoNum type="arabicPeriod"/>
            </a:pPr>
            <a:r>
              <a:rPr lang="de-DE" altLang="de-DE" dirty="0" smtClean="0"/>
              <a:t>Aufgaben </a:t>
            </a:r>
            <a:r>
              <a:rPr lang="de-DE" altLang="de-DE" dirty="0"/>
              <a:t>und Phasen des </a:t>
            </a:r>
            <a:r>
              <a:rPr lang="de-DE" altLang="de-DE" dirty="0" smtClean="0"/>
              <a:t>Wissensmanagements</a:t>
            </a:r>
            <a:endParaRPr lang="de-DE" altLang="de-DE" dirty="0"/>
          </a:p>
          <a:p>
            <a:pPr marL="812800" lvl="1" indent="-457200">
              <a:buFont typeface="+mj-lt"/>
              <a:buAutoNum type="arabicPeriod"/>
            </a:pPr>
            <a:r>
              <a:rPr lang="de-DE" altLang="de-DE" dirty="0" smtClean="0"/>
              <a:t>Rolle </a:t>
            </a:r>
            <a:r>
              <a:rPr lang="de-DE" altLang="de-DE" dirty="0"/>
              <a:t>von Organisation und </a:t>
            </a:r>
            <a:r>
              <a:rPr lang="de-DE" altLang="de-DE" dirty="0" smtClean="0"/>
              <a:t>Management</a:t>
            </a:r>
          </a:p>
          <a:p>
            <a:pPr marL="457200" indent="-457200">
              <a:buFont typeface="+mj-lt"/>
              <a:buAutoNum type="arabicPeriod"/>
            </a:pPr>
            <a:r>
              <a:rPr lang="de-DE" altLang="de-DE" dirty="0" smtClean="0"/>
              <a:t>Wissensmanagementsysteme</a:t>
            </a:r>
          </a:p>
          <a:p>
            <a:pPr marL="457200" indent="-457200">
              <a:buFont typeface="+mj-lt"/>
              <a:buAutoNum type="arabicPeriod"/>
            </a:pPr>
            <a:r>
              <a:rPr lang="de-DE" altLang="de-DE" dirty="0" smtClean="0"/>
              <a:t>Techniken und Werkzeuge des Wissensmanagements</a:t>
            </a:r>
          </a:p>
          <a:p>
            <a:pPr marL="457200" indent="-457200">
              <a:buFont typeface="+mj-lt"/>
              <a:buAutoNum type="arabicPeriod"/>
            </a:pPr>
            <a:r>
              <a:rPr lang="de-DE" altLang="de-DE" dirty="0" smtClean="0"/>
              <a:t>IT-gestützte Zusammenarbeit</a:t>
            </a:r>
          </a:p>
          <a:p>
            <a:pPr marL="812800" lvl="1" indent="-457200">
              <a:buFont typeface="+mj-lt"/>
              <a:buAutoNum type="arabicPeriod"/>
            </a:pPr>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81144871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Social Software</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129</a:t>
            </a:fld>
            <a:endParaRPr lang="en-US" dirty="0"/>
          </a:p>
        </p:txBody>
      </p:sp>
      <p:sp>
        <p:nvSpPr>
          <p:cNvPr id="4" name="Inhaltsplatzhalter 3"/>
          <p:cNvSpPr>
            <a:spLocks noGrp="1"/>
          </p:cNvSpPr>
          <p:nvPr>
            <p:ph sz="quarter" idx="12"/>
          </p:nvPr>
        </p:nvSpPr>
        <p:spPr/>
        <p:txBody>
          <a:bodyPr>
            <a:normAutofit fontScale="92500"/>
          </a:bodyPr>
          <a:lstStyle/>
          <a:p>
            <a:r>
              <a:rPr lang="de-DE" smtClean="0"/>
              <a:t>Anwendungssysteme, die indirekte und direkte zwischenmenschliche Interaktion (Kommunikation, Koordination, Kooperation, Koexistenz) und insbesondere Informations-, Identitäts- und Beziehungsmanagement in den (Teil-)Öffentlichkeiten hypertextueller und sozialer Netzwerke unterstützen</a:t>
            </a:r>
          </a:p>
          <a:p>
            <a:r>
              <a:rPr lang="de-DE" smtClean="0"/>
              <a:t>Aufbau und Pflege unternehmensinterner sozialer Netzwerke, indem sie die Mitarbeiter einer Organisation über Profile, Aktualisierungen und Benachrichtigungen miteinander verbinden</a:t>
            </a:r>
          </a:p>
          <a:p>
            <a:r>
              <a:rPr lang="de-DE" smtClean="0"/>
              <a:t>Spezielle Anwendungen für Branchen oder Aufgabenbereiche</a:t>
            </a:r>
          </a:p>
          <a:p>
            <a:endParaRPr lang="de-DE" dirty="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72913479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Softwarefunktionalität von unternehmensinternen sozialen Netzen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130</a:t>
            </a:fld>
            <a:endParaRPr lang="en-US" dirty="0"/>
          </a:p>
        </p:txBody>
      </p:sp>
      <p:pic>
        <p:nvPicPr>
          <p:cNvPr id="9218"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tretch>
            <a:fillRect/>
          </a:stretch>
        </p:blipFill>
        <p:spPr>
          <a:xfrm>
            <a:off x="690430" y="1669774"/>
            <a:ext cx="7578990" cy="4466190"/>
          </a:xfrm>
        </p:spPr>
      </p:pic>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70142980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Anwendungen von Social Media und Social Software für die Zusammenarbeit</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131</a:t>
            </a:fld>
            <a:endParaRPr lang="en-US" dirty="0"/>
          </a:p>
        </p:txBody>
      </p:sp>
      <p:sp>
        <p:nvSpPr>
          <p:cNvPr id="11" name="Untertitel 10"/>
          <p:cNvSpPr>
            <a:spLocks noGrp="1"/>
          </p:cNvSpPr>
          <p:nvPr>
            <p:ph type="subTitle" idx="13"/>
          </p:nvPr>
        </p:nvSpPr>
        <p:spPr/>
        <p:txBody>
          <a:bodyPr/>
          <a:lstStyle/>
          <a:p>
            <a:endParaRPr lang="de-DE"/>
          </a:p>
        </p:txBody>
      </p:sp>
      <p:grpSp>
        <p:nvGrpSpPr>
          <p:cNvPr id="15" name="Gruppieren 14"/>
          <p:cNvGrpSpPr>
            <a:grpSpLocks noChangeAspect="1"/>
          </p:cNvGrpSpPr>
          <p:nvPr/>
        </p:nvGrpSpPr>
        <p:grpSpPr>
          <a:xfrm>
            <a:off x="191659" y="1643270"/>
            <a:ext cx="8760682" cy="4679664"/>
            <a:chOff x="1688148" y="2530475"/>
            <a:chExt cx="5738177" cy="3065144"/>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675" y="2530475"/>
              <a:ext cx="5708650" cy="179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148" y="4249419"/>
              <a:ext cx="5727700" cy="134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2591603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Folgen der IT-gestützten Zusammenarbeit </a:t>
            </a:r>
            <a:br>
              <a:rPr lang="de-DE" smtClean="0"/>
            </a:br>
            <a:r>
              <a:rPr lang="de-DE" smtClean="0"/>
              <a:t>für Unternehmen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132</a:t>
            </a:fld>
            <a:endParaRPr lang="en-US" dirty="0"/>
          </a:p>
        </p:txBody>
      </p:sp>
      <p:sp>
        <p:nvSpPr>
          <p:cNvPr id="4" name="Inhaltsplatzhalter 3"/>
          <p:cNvSpPr>
            <a:spLocks noGrp="1"/>
          </p:cNvSpPr>
          <p:nvPr>
            <p:ph sz="quarter" idx="12"/>
          </p:nvPr>
        </p:nvSpPr>
        <p:spPr/>
        <p:txBody>
          <a:bodyPr>
            <a:normAutofit fontScale="92500"/>
          </a:bodyPr>
          <a:lstStyle/>
          <a:p>
            <a:r>
              <a:rPr lang="de-DE" dirty="0" smtClean="0"/>
              <a:t>Allgemeine Auffassung, dass Kollaborationsorientierung Unternehmen erfolgreicher macht</a:t>
            </a:r>
          </a:p>
          <a:p>
            <a:r>
              <a:rPr lang="de-DE" dirty="0" smtClean="0"/>
              <a:t>entsprechende </a:t>
            </a:r>
            <a:r>
              <a:rPr lang="de-DE" dirty="0" smtClean="0"/>
              <a:t>IT-Investitionen in Kollaborationssysteme solle sich um ein vielfaches auszahlen und die Produktivität steigern</a:t>
            </a:r>
          </a:p>
          <a:p>
            <a:r>
              <a:rPr lang="de-DE" dirty="0" smtClean="0"/>
              <a:t>Nutzung verborgener Effizienz-, Wissens- und Innovationsressourcen</a:t>
            </a:r>
          </a:p>
          <a:p>
            <a:r>
              <a:rPr lang="de-DE" dirty="0" smtClean="0"/>
              <a:t>Es gibt allerdings auch Herausforderungen</a:t>
            </a:r>
          </a:p>
          <a:p>
            <a:pPr lvl="1"/>
            <a:r>
              <a:rPr lang="de-DE" dirty="0" smtClean="0"/>
              <a:t>Unternehmensgrenzen bei Einbindung externer Partner?</a:t>
            </a:r>
          </a:p>
          <a:p>
            <a:pPr lvl="1"/>
            <a:r>
              <a:rPr lang="de-DE" dirty="0" smtClean="0"/>
              <a:t>Schutz von Wikis vor unbefugtem Zugriff oder Verbreitung?</a:t>
            </a:r>
          </a:p>
          <a:p>
            <a:pPr lvl="1"/>
            <a:r>
              <a:rPr lang="de-DE" dirty="0" smtClean="0"/>
              <a:t>Chancen und Risiken anonymer Meetings?</a:t>
            </a:r>
            <a:endParaRPr lang="de-DE" dirty="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67026822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Vorteile IT-gestützter Zusammenarbeit für Unternehmen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133</a:t>
            </a:fld>
            <a:endParaRPr lang="en-US" dirty="0"/>
          </a:p>
        </p:txBody>
      </p:sp>
      <p:pic>
        <p:nvPicPr>
          <p:cNvPr id="11266"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tretch>
            <a:fillRect/>
          </a:stretch>
        </p:blipFill>
        <p:spPr>
          <a:xfrm>
            <a:off x="610979" y="1793711"/>
            <a:ext cx="7737892" cy="4218316"/>
          </a:xfrm>
        </p:spPr>
      </p:pic>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91903728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Zusammenarbeit, Unternehmenskultur </a:t>
            </a:r>
            <a:br>
              <a:rPr lang="de-DE" smtClean="0"/>
            </a:br>
            <a:r>
              <a:rPr lang="de-DE" smtClean="0"/>
              <a:t>und Geschäftsprozesse</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134</a:t>
            </a:fld>
            <a:endParaRPr lang="en-US" dirty="0"/>
          </a:p>
        </p:txBody>
      </p:sp>
      <p:sp>
        <p:nvSpPr>
          <p:cNvPr id="4" name="Inhaltsplatzhalter 3"/>
          <p:cNvSpPr>
            <a:spLocks noGrp="1"/>
          </p:cNvSpPr>
          <p:nvPr>
            <p:ph sz="quarter" idx="12"/>
          </p:nvPr>
        </p:nvSpPr>
        <p:spPr/>
        <p:txBody>
          <a:bodyPr>
            <a:normAutofit fontScale="92500"/>
          </a:bodyPr>
          <a:lstStyle/>
          <a:p>
            <a:r>
              <a:rPr lang="de-DE" smtClean="0"/>
              <a:t>(vor allem große) Unternehmen verfolgten in der Vergangenheit häufig das Prinzip „command and control“, das eine entsprechende Unternehmenskultur geformt hat</a:t>
            </a:r>
          </a:p>
          <a:p>
            <a:r>
              <a:rPr lang="de-DE" smtClean="0"/>
              <a:t>Gegensatz hierzu ist eine Unternehmenskultur offener Kommunikation und Zusammenarbeit mit entsprechenden Geschäftsprozessen</a:t>
            </a:r>
          </a:p>
          <a:p>
            <a:pPr lvl="1"/>
            <a:r>
              <a:rPr lang="de-DE" smtClean="0"/>
              <a:t>Manager tragen Ergebnisverantwortung, verlassen sich hinsichtlich der Erreichung aber auf ihre Teams</a:t>
            </a:r>
          </a:p>
          <a:p>
            <a:pPr lvl="1"/>
            <a:r>
              <a:rPr lang="de-DE" smtClean="0"/>
              <a:t>Teams und Einzelpersonen werden für ihre Leistung belohnt</a:t>
            </a:r>
          </a:p>
          <a:p>
            <a:pPr lvl="1"/>
            <a:r>
              <a:rPr lang="de-DE" smtClean="0"/>
              <a:t>Mittleres Management stellt Teams zusammen, koordiniert und überwacht</a:t>
            </a:r>
            <a:endParaRPr lang="de-DE" dirty="0" smtClean="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34366419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Voraussetzungen für die </a:t>
            </a:r>
            <a:r>
              <a:rPr lang="de-DE" dirty="0" smtClean="0"/>
              <a:t>Zusammenarbeit</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135</a:t>
            </a:fld>
            <a:endParaRPr lang="en-US" dirty="0"/>
          </a:p>
        </p:txBody>
      </p:sp>
      <p:pic>
        <p:nvPicPr>
          <p:cNvPr id="12290" name="Picture 2"/>
          <p:cNvPicPr>
            <a:picLocks noGrp="1" noChangeAspect="1" noChangeArrowheads="1"/>
          </p:cNvPicPr>
          <p:nvPr>
            <p:ph sz="quarter" idx="12"/>
          </p:nvPr>
        </p:nvPicPr>
        <p:blipFill rotWithShape="1">
          <a:blip r:embed="rId2">
            <a:extLst>
              <a:ext uri="{28A0092B-C50C-407E-A947-70E740481C1C}">
                <a14:useLocalDpi xmlns:a14="http://schemas.microsoft.com/office/drawing/2010/main" val="0"/>
              </a:ext>
            </a:extLst>
          </a:blip>
          <a:srcRect l="9800" r="3773" b="8454"/>
          <a:stretch/>
        </p:blipFill>
        <p:spPr>
          <a:xfrm>
            <a:off x="1512900" y="1617930"/>
            <a:ext cx="6263976" cy="4271924"/>
          </a:xfrm>
        </p:spPr>
      </p:pic>
      <p:sp>
        <p:nvSpPr>
          <p:cNvPr id="7" name="Untertitel 6"/>
          <p:cNvSpPr>
            <a:spLocks noGrp="1"/>
          </p:cNvSpPr>
          <p:nvPr>
            <p:ph type="subTitle" idx="13"/>
          </p:nvPr>
        </p:nvSpPr>
        <p:spPr/>
        <p:txBody>
          <a:bodyPr/>
          <a:lstStyle/>
          <a:p>
            <a:endParaRPr lang="de-DE"/>
          </a:p>
        </p:txBody>
      </p:sp>
      <p:sp>
        <p:nvSpPr>
          <p:cNvPr id="6" name="Rechteck 5"/>
          <p:cNvSpPr/>
          <p:nvPr/>
        </p:nvSpPr>
        <p:spPr>
          <a:xfrm>
            <a:off x="310282" y="5889853"/>
            <a:ext cx="1492716" cy="261610"/>
          </a:xfrm>
          <a:prstGeom prst="rect">
            <a:avLst/>
          </a:prstGeom>
        </p:spPr>
        <p:txBody>
          <a:bodyPr wrap="none">
            <a:spAutoFit/>
          </a:bodyPr>
          <a:lstStyle/>
          <a:p>
            <a:r>
              <a:rPr lang="de-DE" sz="1100" b="1" dirty="0"/>
              <a:t>Abbildung </a:t>
            </a:r>
            <a:r>
              <a:rPr lang="de-DE" sz="1100" b="1" dirty="0" smtClean="0"/>
              <a:t>11.11</a:t>
            </a:r>
            <a:endParaRPr lang="de-DE" sz="1100" b="1" dirty="0"/>
          </a:p>
        </p:txBody>
      </p:sp>
    </p:spTree>
    <p:extLst>
      <p:ext uri="{BB962C8B-B14F-4D97-AF65-F5344CB8AC3E}">
        <p14:creationId xmlns:p14="http://schemas.microsoft.com/office/powerpoint/2010/main" val="14755533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
          <p:cNvSpPr>
            <a:spLocks noGrp="1"/>
          </p:cNvSpPr>
          <p:nvPr>
            <p:ph type="title"/>
          </p:nvPr>
        </p:nvSpPr>
        <p:spPr/>
        <p:txBody>
          <a:bodyPr/>
          <a:lstStyle/>
          <a:p>
            <a:r>
              <a:rPr lang="de-DE" altLang="de-DE" smtClean="0"/>
              <a:t>Gliederung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136</a:t>
            </a:fld>
            <a:endParaRPr lang="en-US" dirty="0"/>
          </a:p>
        </p:txBody>
      </p:sp>
      <p:sp>
        <p:nvSpPr>
          <p:cNvPr id="21507" name="Rectangle 5"/>
          <p:cNvSpPr>
            <a:spLocks noGrp="1" noChangeArrowheads="1"/>
          </p:cNvSpPr>
          <p:nvPr>
            <p:ph sz="quarter" idx="12"/>
          </p:nvPr>
        </p:nvSpPr>
        <p:spPr/>
        <p:txBody>
          <a:bodyPr>
            <a:normAutofit lnSpcReduction="10000"/>
          </a:bodyPr>
          <a:lstStyle/>
          <a:p>
            <a:pPr marL="457200" indent="-457200">
              <a:buFont typeface="+mj-lt"/>
              <a:buAutoNum type="arabicPeriod"/>
            </a:pPr>
            <a:r>
              <a:rPr lang="de-DE" altLang="de-DE" dirty="0" smtClean="0"/>
              <a:t>Die Wissensmanagement-Landschaft</a:t>
            </a:r>
          </a:p>
          <a:p>
            <a:pPr marL="457200" indent="-457200">
              <a:buFont typeface="+mj-lt"/>
              <a:buAutoNum type="arabicPeriod"/>
            </a:pPr>
            <a:r>
              <a:rPr lang="de-DE" altLang="de-DE" dirty="0" smtClean="0"/>
              <a:t>Wissensmanagementsysteme</a:t>
            </a:r>
          </a:p>
          <a:p>
            <a:pPr marL="457200" indent="-457200">
              <a:buFont typeface="+mj-lt"/>
              <a:buAutoNum type="arabicPeriod"/>
            </a:pPr>
            <a:r>
              <a:rPr lang="de-DE" altLang="de-DE" dirty="0" smtClean="0"/>
              <a:t>Techniken und Werkzeuge des Wissensmanagements</a:t>
            </a:r>
          </a:p>
          <a:p>
            <a:pPr marL="457200" indent="-457200">
              <a:buFont typeface="+mj-lt"/>
              <a:buAutoNum type="arabicPeriod"/>
            </a:pPr>
            <a:r>
              <a:rPr lang="de-DE" altLang="de-DE" b="1" dirty="0" smtClean="0"/>
              <a:t>IT-gestützte Zusammenarbeit</a:t>
            </a:r>
          </a:p>
          <a:p>
            <a:pPr marL="812800" lvl="1" indent="-457200">
              <a:buFont typeface="+mj-lt"/>
              <a:buAutoNum type="arabicPeriod"/>
            </a:pPr>
            <a:r>
              <a:rPr lang="de-DE" altLang="de-DE" dirty="0"/>
              <a:t>Was verstehen wir unter Zusammenarbeit? </a:t>
            </a:r>
            <a:endParaRPr lang="de-DE" altLang="de-DE" dirty="0" smtClean="0"/>
          </a:p>
          <a:p>
            <a:pPr marL="812800" lvl="1" indent="-457200">
              <a:buFont typeface="+mj-lt"/>
              <a:buAutoNum type="arabicPeriod"/>
            </a:pPr>
            <a:r>
              <a:rPr lang="de-DE" altLang="de-DE" dirty="0" smtClean="0"/>
              <a:t>Klassifikationsansätze</a:t>
            </a:r>
            <a:endParaRPr lang="de-DE" altLang="de-DE" dirty="0"/>
          </a:p>
          <a:p>
            <a:pPr marL="812800" lvl="1" indent="-457200">
              <a:buFont typeface="+mj-lt"/>
              <a:buAutoNum type="arabicPeriod"/>
            </a:pPr>
            <a:r>
              <a:rPr lang="de-DE" altLang="de-DE" dirty="0" smtClean="0"/>
              <a:t>Die </a:t>
            </a:r>
            <a:r>
              <a:rPr lang="de-DE" altLang="de-DE" dirty="0"/>
              <a:t>Rolle von </a:t>
            </a:r>
            <a:r>
              <a:rPr lang="de-DE" altLang="de-DE" dirty="0" err="1"/>
              <a:t>Social</a:t>
            </a:r>
            <a:r>
              <a:rPr lang="de-DE" altLang="de-DE" dirty="0"/>
              <a:t> Media und </a:t>
            </a:r>
            <a:r>
              <a:rPr lang="de-DE" altLang="de-DE" dirty="0" err="1"/>
              <a:t>Social</a:t>
            </a:r>
            <a:r>
              <a:rPr lang="de-DE" altLang="de-DE" dirty="0"/>
              <a:t> </a:t>
            </a:r>
            <a:r>
              <a:rPr lang="de-DE" altLang="de-DE" dirty="0" smtClean="0"/>
              <a:t>Software</a:t>
            </a:r>
            <a:endParaRPr lang="de-DE" altLang="de-DE" dirty="0"/>
          </a:p>
          <a:p>
            <a:pPr marL="812800" lvl="1" indent="-457200">
              <a:buFont typeface="+mj-lt"/>
              <a:buAutoNum type="arabicPeriod"/>
            </a:pPr>
            <a:r>
              <a:rPr lang="de-DE" altLang="de-DE" b="1" dirty="0" smtClean="0"/>
              <a:t>Werkzeuge </a:t>
            </a:r>
            <a:r>
              <a:rPr lang="de-DE" altLang="de-DE" b="1" dirty="0"/>
              <a:t>und </a:t>
            </a:r>
            <a:r>
              <a:rPr lang="de-DE" altLang="de-DE" b="1" dirty="0" smtClean="0"/>
              <a:t>Anwendungssysteme</a:t>
            </a:r>
            <a:endParaRPr lang="de-DE" altLang="de-DE" b="1" dirty="0"/>
          </a:p>
          <a:p>
            <a:pPr marL="812800" lvl="1" indent="-457200">
              <a:buFont typeface="+mj-lt"/>
              <a:buAutoNum type="arabicPeriod"/>
            </a:pPr>
            <a:r>
              <a:rPr lang="de-DE" altLang="de-DE" dirty="0" smtClean="0"/>
              <a:t>Koexistenz</a:t>
            </a:r>
            <a:r>
              <a:rPr lang="de-DE" altLang="de-DE" dirty="0"/>
              <a:t>, Unterstützung der Awareness </a:t>
            </a:r>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85677117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Werkzeuge und Anwendungssysteme</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137</a:t>
            </a:fld>
            <a:endParaRPr lang="en-US" dirty="0"/>
          </a:p>
        </p:txBody>
      </p:sp>
      <p:sp>
        <p:nvSpPr>
          <p:cNvPr id="4" name="Inhaltsplatzhalter 3"/>
          <p:cNvSpPr>
            <a:spLocks noGrp="1"/>
          </p:cNvSpPr>
          <p:nvPr>
            <p:ph sz="quarter" idx="12"/>
          </p:nvPr>
        </p:nvSpPr>
        <p:spPr/>
        <p:txBody>
          <a:bodyPr/>
          <a:lstStyle/>
          <a:p>
            <a:r>
              <a:rPr lang="de-DE" dirty="0" smtClean="0"/>
              <a:t>auf </a:t>
            </a:r>
            <a:r>
              <a:rPr lang="de-DE" dirty="0" smtClean="0"/>
              <a:t>Zusammenarbeit ausgerichtete Unternehmenskultur entspricht der Perspektive auf IS als Technik-Mensch-Organisation-Systeme</a:t>
            </a:r>
          </a:p>
          <a:p>
            <a:r>
              <a:rPr lang="de-DE" dirty="0" smtClean="0"/>
              <a:t>Technikkomponenten für die Zusammenarbeit:</a:t>
            </a:r>
          </a:p>
          <a:p>
            <a:pPr lvl="1"/>
            <a:r>
              <a:rPr lang="de-DE" dirty="0" smtClean="0"/>
              <a:t>E-Mail und Instant Messaging</a:t>
            </a:r>
          </a:p>
          <a:p>
            <a:pPr lvl="1"/>
            <a:r>
              <a:rPr lang="de-DE" dirty="0" smtClean="0"/>
              <a:t>Enterprise Wikis</a:t>
            </a:r>
          </a:p>
          <a:p>
            <a:pPr lvl="1"/>
            <a:r>
              <a:rPr lang="de-DE" dirty="0" smtClean="0"/>
              <a:t>IT-Plattformen für Zusammenarbeit</a:t>
            </a:r>
          </a:p>
          <a:p>
            <a:pPr lvl="1"/>
            <a:r>
              <a:rPr lang="de-DE" dirty="0" smtClean="0"/>
              <a:t>Virtuelle Konferenzsysteme</a:t>
            </a:r>
          </a:p>
          <a:p>
            <a:pPr lvl="1"/>
            <a:r>
              <a:rPr lang="de-DE" dirty="0" smtClean="0"/>
              <a:t>Cloudbasierte Dienste: Google Apps &amp; Co.</a:t>
            </a:r>
            <a:endParaRPr lang="de-DE" dirty="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60667797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Typen der Kommunikation</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138</a:t>
            </a:fld>
            <a:endParaRPr lang="en-US" dirty="0"/>
          </a:p>
        </p:txBody>
      </p:sp>
      <p:pic>
        <p:nvPicPr>
          <p:cNvPr id="13314"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tretch>
            <a:fillRect/>
          </a:stretch>
        </p:blipFill>
        <p:spPr>
          <a:xfrm>
            <a:off x="212378" y="1105231"/>
            <a:ext cx="8628303" cy="4882308"/>
          </a:xfrm>
        </p:spPr>
      </p:pic>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555657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p:txBody>
          <a:bodyPr/>
          <a:lstStyle/>
          <a:p>
            <a:r>
              <a:rPr lang="de-DE" altLang="de-DE" smtClean="0"/>
              <a:t>Wissensmanagement</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13</a:t>
            </a:fld>
            <a:endParaRPr lang="en-US" dirty="0"/>
          </a:p>
        </p:txBody>
      </p:sp>
      <p:sp>
        <p:nvSpPr>
          <p:cNvPr id="31747" name="Rectangle 3"/>
          <p:cNvSpPr>
            <a:spLocks noGrp="1"/>
          </p:cNvSpPr>
          <p:nvPr>
            <p:ph sz="quarter" idx="12"/>
          </p:nvPr>
        </p:nvSpPr>
        <p:spPr/>
        <p:txBody>
          <a:bodyPr/>
          <a:lstStyle/>
          <a:p>
            <a:r>
              <a:rPr lang="de-DE" altLang="de-DE" smtClean="0"/>
              <a:t>Ergebnis zahlreicher Statistiken: stetes Wachstum der Investitionen von Unternehmen und Behörden für das Klassifizieren, Organisieren und Verwalten von formal dokumentiertem Wissen und deren unternehmensweites Bereitstellen</a:t>
            </a:r>
          </a:p>
          <a:p>
            <a:r>
              <a:rPr lang="de-DE" altLang="de-DE" smtClean="0"/>
              <a:t>Unternehmenswert hängt von der Fähigkeit ab, Wissen zu erzeugen und zu verwalten</a:t>
            </a:r>
          </a:p>
          <a:p>
            <a:r>
              <a:rPr lang="de-DE" altLang="de-DE" smtClean="0"/>
              <a:t>Immaterielles Anlagevermögen: „Wissen“, zusammen mit Marken, gutem Ruf und einzigartigen Geschäftsprozessen (Gu und Lev, 2001)</a:t>
            </a:r>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84728238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Koordinationsunterstützung</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139</a:t>
            </a:fld>
            <a:endParaRPr lang="en-US" dirty="0"/>
          </a:p>
        </p:txBody>
      </p:sp>
      <p:sp>
        <p:nvSpPr>
          <p:cNvPr id="4" name="Inhaltsplatzhalter 3"/>
          <p:cNvSpPr>
            <a:spLocks noGrp="1"/>
          </p:cNvSpPr>
          <p:nvPr>
            <p:ph sz="quarter" idx="12"/>
          </p:nvPr>
        </p:nvSpPr>
        <p:spPr/>
        <p:txBody>
          <a:bodyPr/>
          <a:lstStyle/>
          <a:p>
            <a:r>
              <a:rPr lang="de-DE" smtClean="0"/>
              <a:t>Anwendungssysteme, die das Management der Interdependenzen zwischen Akteuren, deren Handlungen und (Unter-)Zielen unterstützen</a:t>
            </a:r>
          </a:p>
          <a:p>
            <a:r>
              <a:rPr lang="de-DE" smtClean="0"/>
              <a:t>Bedeutende (komplementäre) Anwendungssystemklassen: </a:t>
            </a:r>
          </a:p>
          <a:p>
            <a:pPr lvl="1"/>
            <a:r>
              <a:rPr lang="de-DE" smtClean="0"/>
              <a:t>Workflow-Management-Systeme </a:t>
            </a:r>
          </a:p>
          <a:p>
            <a:pPr lvl="1"/>
            <a:r>
              <a:rPr lang="de-DE" smtClean="0"/>
              <a:t>Groupware (Workgroup Computing)</a:t>
            </a:r>
            <a:endParaRPr lang="de-DE" dirty="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64492526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Einsatzspektrum und Vergleich von Workflow Computing und Workgroup </a:t>
            </a:r>
            <a:r>
              <a:rPr lang="de-DE" dirty="0" smtClean="0"/>
              <a:t>Computing (Groupware</a:t>
            </a:r>
            <a:r>
              <a:rPr lang="de-DE" dirty="0"/>
              <a:t>)</a:t>
            </a:r>
          </a:p>
        </p:txBody>
      </p:sp>
      <p:sp>
        <p:nvSpPr>
          <p:cNvPr id="3" name="Foliennummernplatzhalter 2"/>
          <p:cNvSpPr>
            <a:spLocks noGrp="1"/>
          </p:cNvSpPr>
          <p:nvPr>
            <p:ph type="sldNum" sz="quarter" idx="11"/>
          </p:nvPr>
        </p:nvSpPr>
        <p:spPr/>
        <p:txBody>
          <a:bodyPr/>
          <a:lstStyle/>
          <a:p>
            <a:fld id="{0D2F3B65-5D26-4378-875C-153D63999E65}" type="slidenum">
              <a:rPr lang="en-US" smtClean="0"/>
              <a:pPr/>
              <a:t>140</a:t>
            </a:fld>
            <a:endParaRPr lang="en-US" dirty="0"/>
          </a:p>
        </p:txBody>
      </p:sp>
      <p:sp>
        <p:nvSpPr>
          <p:cNvPr id="7" name="Untertitel 6"/>
          <p:cNvSpPr>
            <a:spLocks noGrp="1"/>
          </p:cNvSpPr>
          <p:nvPr>
            <p:ph type="subTitle" idx="13"/>
          </p:nvPr>
        </p:nvSpPr>
        <p:spPr/>
        <p:txBody>
          <a:bodyPr/>
          <a:lstStyle/>
          <a:p>
            <a:endParaRPr lang="de-DE"/>
          </a:p>
        </p:txBody>
      </p:sp>
      <p:sp>
        <p:nvSpPr>
          <p:cNvPr id="6" name="Rechteck 5"/>
          <p:cNvSpPr/>
          <p:nvPr/>
        </p:nvSpPr>
        <p:spPr>
          <a:xfrm>
            <a:off x="275447" y="5854589"/>
            <a:ext cx="3047629" cy="553998"/>
          </a:xfrm>
          <a:prstGeom prst="rect">
            <a:avLst/>
          </a:prstGeom>
        </p:spPr>
        <p:txBody>
          <a:bodyPr wrap="none">
            <a:spAutoFit/>
          </a:bodyPr>
          <a:lstStyle/>
          <a:p>
            <a:r>
              <a:rPr lang="de-DE" sz="1200" b="1" dirty="0"/>
              <a:t>Abbildung </a:t>
            </a:r>
            <a:r>
              <a:rPr lang="de-DE" sz="1200" b="1" dirty="0" smtClean="0"/>
              <a:t>11.12</a:t>
            </a:r>
          </a:p>
          <a:p>
            <a:r>
              <a:rPr lang="de-DE" sz="1200" b="1" dirty="0" smtClean="0"/>
              <a:t>Quelle</a:t>
            </a:r>
            <a:r>
              <a:rPr lang="de-DE" sz="1200" b="1" dirty="0"/>
              <a:t>: </a:t>
            </a:r>
            <a:r>
              <a:rPr lang="de-DE" sz="1200" b="1" dirty="0" smtClean="0"/>
              <a:t>Hasenkamp</a:t>
            </a:r>
            <a:r>
              <a:rPr lang="de-DE" sz="1200" b="1" dirty="0"/>
              <a:t>/ </a:t>
            </a:r>
            <a:r>
              <a:rPr lang="de-DE" sz="1200" b="1" dirty="0" smtClean="0"/>
              <a:t>Stahlknecht</a:t>
            </a:r>
            <a:endParaRPr lang="de-DE" sz="1200" b="1" dirty="0"/>
          </a:p>
        </p:txBody>
      </p:sp>
      <p:sp>
        <p:nvSpPr>
          <p:cNvPr id="4" name="Inhaltsplatzhalter 3"/>
          <p:cNvSpPr>
            <a:spLocks noGrp="1"/>
          </p:cNvSpPr>
          <p:nvPr>
            <p:ph sz="quarter" idx="12"/>
          </p:nvPr>
        </p:nvSpPr>
        <p:spPr/>
        <p:txBody>
          <a:bodyPr/>
          <a:lstStyle/>
          <a:p>
            <a:endParaRPr lang="de-DE" dirty="0"/>
          </a:p>
        </p:txBody>
      </p:sp>
      <p:pic>
        <p:nvPicPr>
          <p:cNvPr id="8" name="Picture 2" descr="D:\WORK\PEARSON\000 FOLIEN\4269\JPG\4269-726.jpg"/>
          <p:cNvPicPr>
            <a:picLocks noChangeAspect="1" noChangeArrowheads="1"/>
          </p:cNvPicPr>
          <p:nvPr/>
        </p:nvPicPr>
        <p:blipFill rotWithShape="1">
          <a:blip r:embed="rId2">
            <a:extLst>
              <a:ext uri="{28A0092B-C50C-407E-A947-70E740481C1C}">
                <a14:useLocalDpi xmlns:a14="http://schemas.microsoft.com/office/drawing/2010/main" val="0"/>
              </a:ext>
            </a:extLst>
          </a:blip>
          <a:srcRect b="13977"/>
          <a:stretch/>
        </p:blipFill>
        <p:spPr bwMode="auto">
          <a:xfrm>
            <a:off x="275447" y="1645777"/>
            <a:ext cx="8258401" cy="408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28434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Workflow-Management-Systeme</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141</a:t>
            </a:fld>
            <a:endParaRPr lang="en-US" dirty="0"/>
          </a:p>
        </p:txBody>
      </p:sp>
      <p:sp>
        <p:nvSpPr>
          <p:cNvPr id="4" name="Inhaltsplatzhalter 3"/>
          <p:cNvSpPr>
            <a:spLocks noGrp="1"/>
          </p:cNvSpPr>
          <p:nvPr>
            <p:ph sz="quarter" idx="12"/>
          </p:nvPr>
        </p:nvSpPr>
        <p:spPr/>
        <p:txBody>
          <a:bodyPr>
            <a:normAutofit fontScale="85000" lnSpcReduction="20000"/>
          </a:bodyPr>
          <a:lstStyle/>
          <a:p>
            <a:r>
              <a:rPr lang="de-DE" smtClean="0"/>
              <a:t>Anwendungssysteme zur Sequenzialisierung interdependenter Handlungsschritte</a:t>
            </a:r>
          </a:p>
          <a:p>
            <a:r>
              <a:rPr lang="de-DE" smtClean="0"/>
              <a:t>technische Umsetzung des Geschäftsprozessmanagements, das von arbeitsteiligen, repetitiven, strukturierte und modellierbaren Geschäftsprozesse ausgeht</a:t>
            </a:r>
          </a:p>
          <a:p>
            <a:r>
              <a:rPr lang="de-DE" smtClean="0"/>
              <a:t>Workflow ist die konkrete Modellierung eines Geschäftsprozesses in prozedurale Regeln</a:t>
            </a:r>
          </a:p>
          <a:p>
            <a:r>
              <a:rPr lang="de-DE" smtClean="0"/>
              <a:t>Workflow-Management-System unterstützt die Definition und Ausführung von Workflows:</a:t>
            </a:r>
          </a:p>
          <a:p>
            <a:pPr lvl="1"/>
            <a:r>
              <a:rPr lang="de-DE" smtClean="0"/>
              <a:t>Modellierungssystem</a:t>
            </a:r>
          </a:p>
          <a:p>
            <a:pPr lvl="1"/>
            <a:r>
              <a:rPr lang="de-DE" smtClean="0"/>
              <a:t>Simulationssystem</a:t>
            </a:r>
          </a:p>
          <a:p>
            <a:pPr lvl="1"/>
            <a:r>
              <a:rPr lang="de-DE" smtClean="0"/>
              <a:t>Ausführungssystem</a:t>
            </a:r>
          </a:p>
          <a:p>
            <a:pPr lvl="1"/>
            <a:r>
              <a:rPr lang="de-DE" smtClean="0"/>
              <a:t>Workflow-Informationssystem </a:t>
            </a:r>
          </a:p>
          <a:p>
            <a:pPr lvl="1"/>
            <a:r>
              <a:rPr lang="de-DE" smtClean="0"/>
              <a:t>Schnittstellensystem</a:t>
            </a:r>
            <a:endParaRPr lang="de-DE" dirty="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34466506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Workgroup Computing (Groupware)</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142</a:t>
            </a:fld>
            <a:endParaRPr lang="en-US" dirty="0"/>
          </a:p>
        </p:txBody>
      </p:sp>
      <p:sp>
        <p:nvSpPr>
          <p:cNvPr id="4" name="Inhaltsplatzhalter 3"/>
          <p:cNvSpPr>
            <a:spLocks noGrp="1"/>
          </p:cNvSpPr>
          <p:nvPr>
            <p:ph sz="quarter" idx="12"/>
          </p:nvPr>
        </p:nvSpPr>
        <p:spPr/>
        <p:txBody>
          <a:bodyPr/>
          <a:lstStyle/>
          <a:p>
            <a:r>
              <a:rPr lang="de-DE" smtClean="0"/>
              <a:t>Unterstützung schwach strukturierter Prozesse mit einer hohen Variabilität, bei denen der Verlauf der Kommunikation nicht im Voraus geplant werden kann, sondern flexibel erfolgt</a:t>
            </a:r>
          </a:p>
          <a:p>
            <a:r>
              <a:rPr lang="de-DE" smtClean="0"/>
              <a:t>Aber auch hier ist Unterstützung möglich:</a:t>
            </a:r>
          </a:p>
          <a:p>
            <a:pPr lvl="1"/>
            <a:r>
              <a:rPr lang="en-US" smtClean="0"/>
              <a:t>Group Decision Support Systems</a:t>
            </a:r>
          </a:p>
          <a:p>
            <a:pPr lvl="1"/>
            <a:r>
              <a:rPr lang="en-US" smtClean="0"/>
              <a:t>Gruppenkalender</a:t>
            </a:r>
          </a:p>
          <a:p>
            <a:pPr lvl="1"/>
            <a:endParaRPr lang="de-DE" dirty="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67962325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Kooperationsunterstützung</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143</a:t>
            </a:fld>
            <a:endParaRPr lang="en-US" dirty="0"/>
          </a:p>
        </p:txBody>
      </p:sp>
      <p:sp>
        <p:nvSpPr>
          <p:cNvPr id="4" name="Inhaltsplatzhalter 3"/>
          <p:cNvSpPr>
            <a:spLocks noGrp="1"/>
          </p:cNvSpPr>
          <p:nvPr>
            <p:ph sz="quarter" idx="12"/>
          </p:nvPr>
        </p:nvSpPr>
        <p:spPr/>
        <p:txBody>
          <a:bodyPr/>
          <a:lstStyle/>
          <a:p>
            <a:r>
              <a:rPr lang="de-DE" smtClean="0"/>
              <a:t>Gruppeneditoren erlauben es den Anwendern, gleichzeitig an und mit gemeinsamen Artefakten und Daten zu arbeiten</a:t>
            </a:r>
          </a:p>
          <a:p>
            <a:pPr lvl="1"/>
            <a:r>
              <a:rPr lang="de-DE" smtClean="0"/>
              <a:t>Nebenläufigkeitskontrollen</a:t>
            </a:r>
          </a:p>
          <a:p>
            <a:pPr lvl="1"/>
            <a:r>
              <a:rPr lang="de-DE" smtClean="0"/>
              <a:t>Nachverfolgungsfunktionen</a:t>
            </a:r>
          </a:p>
          <a:p>
            <a:pPr lvl="1"/>
            <a:r>
              <a:rPr lang="de-DE" smtClean="0"/>
              <a:t>automatische Benachrichtigungen </a:t>
            </a:r>
          </a:p>
          <a:p>
            <a:pPr lvl="1"/>
            <a:r>
              <a:rPr lang="de-DE" smtClean="0"/>
              <a:t>annotieren, kommentieren, bewerten</a:t>
            </a:r>
          </a:p>
          <a:p>
            <a:pPr lvl="1"/>
            <a:r>
              <a:rPr lang="de-DE" smtClean="0"/>
              <a:t>Volltextsuchen über Inhalte und Metadaten</a:t>
            </a:r>
          </a:p>
          <a:p>
            <a:pPr lvl="1"/>
            <a:r>
              <a:rPr lang="de-DE" smtClean="0"/>
              <a:t>Berechtigungskonzepte </a:t>
            </a:r>
            <a:endParaRPr lang="de-DE" dirty="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71029378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
          <p:cNvSpPr>
            <a:spLocks noGrp="1"/>
          </p:cNvSpPr>
          <p:nvPr>
            <p:ph type="title"/>
          </p:nvPr>
        </p:nvSpPr>
        <p:spPr/>
        <p:txBody>
          <a:bodyPr/>
          <a:lstStyle/>
          <a:p>
            <a:r>
              <a:rPr lang="de-DE" altLang="de-DE" smtClean="0"/>
              <a:t>Gliederung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144</a:t>
            </a:fld>
            <a:endParaRPr lang="en-US" dirty="0"/>
          </a:p>
        </p:txBody>
      </p:sp>
      <p:sp>
        <p:nvSpPr>
          <p:cNvPr id="21507" name="Rectangle 5"/>
          <p:cNvSpPr>
            <a:spLocks noGrp="1" noChangeArrowheads="1"/>
          </p:cNvSpPr>
          <p:nvPr>
            <p:ph sz="quarter" idx="12"/>
          </p:nvPr>
        </p:nvSpPr>
        <p:spPr/>
        <p:txBody>
          <a:bodyPr>
            <a:normAutofit lnSpcReduction="10000"/>
          </a:bodyPr>
          <a:lstStyle/>
          <a:p>
            <a:pPr marL="457200" indent="-457200">
              <a:buFont typeface="+mj-lt"/>
              <a:buAutoNum type="arabicPeriod"/>
            </a:pPr>
            <a:r>
              <a:rPr lang="de-DE" altLang="de-DE" dirty="0" smtClean="0"/>
              <a:t>Die Wissensmanagement-Landschaft</a:t>
            </a:r>
          </a:p>
          <a:p>
            <a:pPr marL="457200" indent="-457200">
              <a:buFont typeface="+mj-lt"/>
              <a:buAutoNum type="arabicPeriod"/>
            </a:pPr>
            <a:r>
              <a:rPr lang="de-DE" altLang="de-DE" dirty="0" smtClean="0"/>
              <a:t>Wissensmanagementsysteme</a:t>
            </a:r>
          </a:p>
          <a:p>
            <a:pPr marL="457200" indent="-457200">
              <a:buFont typeface="+mj-lt"/>
              <a:buAutoNum type="arabicPeriod"/>
            </a:pPr>
            <a:r>
              <a:rPr lang="de-DE" altLang="de-DE" dirty="0" smtClean="0"/>
              <a:t>Techniken und Werkzeuge des Wissensmanagements</a:t>
            </a:r>
          </a:p>
          <a:p>
            <a:pPr marL="457200" indent="-457200">
              <a:buFont typeface="+mj-lt"/>
              <a:buAutoNum type="arabicPeriod"/>
            </a:pPr>
            <a:r>
              <a:rPr lang="de-DE" altLang="de-DE" b="1" dirty="0" smtClean="0"/>
              <a:t>IT-gestützte Zusammenarbeit</a:t>
            </a:r>
          </a:p>
          <a:p>
            <a:pPr marL="812800" lvl="1" indent="-457200">
              <a:buFont typeface="+mj-lt"/>
              <a:buAutoNum type="arabicPeriod"/>
            </a:pPr>
            <a:r>
              <a:rPr lang="de-DE" altLang="de-DE" dirty="0"/>
              <a:t>Was verstehen wir unter Zusammenarbeit? </a:t>
            </a:r>
            <a:endParaRPr lang="de-DE" altLang="de-DE" dirty="0" smtClean="0"/>
          </a:p>
          <a:p>
            <a:pPr marL="812800" lvl="1" indent="-457200">
              <a:buFont typeface="+mj-lt"/>
              <a:buAutoNum type="arabicPeriod"/>
            </a:pPr>
            <a:r>
              <a:rPr lang="de-DE" altLang="de-DE" dirty="0" smtClean="0"/>
              <a:t>Klassifikationsansätze</a:t>
            </a:r>
            <a:endParaRPr lang="de-DE" altLang="de-DE" dirty="0"/>
          </a:p>
          <a:p>
            <a:pPr marL="812800" lvl="1" indent="-457200">
              <a:buFont typeface="+mj-lt"/>
              <a:buAutoNum type="arabicPeriod"/>
            </a:pPr>
            <a:r>
              <a:rPr lang="de-DE" altLang="de-DE" dirty="0" smtClean="0"/>
              <a:t>Die </a:t>
            </a:r>
            <a:r>
              <a:rPr lang="de-DE" altLang="de-DE" dirty="0"/>
              <a:t>Rolle von </a:t>
            </a:r>
            <a:r>
              <a:rPr lang="de-DE" altLang="de-DE" dirty="0" err="1"/>
              <a:t>Social</a:t>
            </a:r>
            <a:r>
              <a:rPr lang="de-DE" altLang="de-DE" dirty="0"/>
              <a:t> Media und </a:t>
            </a:r>
            <a:r>
              <a:rPr lang="de-DE" altLang="de-DE" dirty="0" err="1"/>
              <a:t>Social</a:t>
            </a:r>
            <a:r>
              <a:rPr lang="de-DE" altLang="de-DE" dirty="0"/>
              <a:t> </a:t>
            </a:r>
            <a:r>
              <a:rPr lang="de-DE" altLang="de-DE" dirty="0" smtClean="0"/>
              <a:t>Software</a:t>
            </a:r>
            <a:endParaRPr lang="de-DE" altLang="de-DE" dirty="0"/>
          </a:p>
          <a:p>
            <a:pPr marL="812800" lvl="1" indent="-457200">
              <a:buFont typeface="+mj-lt"/>
              <a:buAutoNum type="arabicPeriod"/>
            </a:pPr>
            <a:r>
              <a:rPr lang="de-DE" altLang="de-DE" dirty="0" smtClean="0"/>
              <a:t>Werkzeuge </a:t>
            </a:r>
            <a:r>
              <a:rPr lang="de-DE" altLang="de-DE" dirty="0"/>
              <a:t>und </a:t>
            </a:r>
            <a:r>
              <a:rPr lang="de-DE" altLang="de-DE" dirty="0" smtClean="0"/>
              <a:t>Anwendungssysteme</a:t>
            </a:r>
            <a:endParaRPr lang="de-DE" altLang="de-DE" dirty="0"/>
          </a:p>
          <a:p>
            <a:pPr marL="812800" lvl="1" indent="-457200">
              <a:buFont typeface="+mj-lt"/>
              <a:buAutoNum type="arabicPeriod"/>
            </a:pPr>
            <a:r>
              <a:rPr lang="de-DE" altLang="de-DE" b="1" dirty="0" smtClean="0"/>
              <a:t>Koexistenz</a:t>
            </a:r>
            <a:r>
              <a:rPr lang="de-DE" altLang="de-DE" b="1" dirty="0"/>
              <a:t>, Unterstützung der Awareness </a:t>
            </a:r>
            <a:endParaRPr lang="de-DE" altLang="de-DE" b="1"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81941872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de-DE" altLang="de-DE" smtClean="0"/>
              <a:t>Koexistenz, Unterstützung der Awareness</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145</a:t>
            </a:fld>
            <a:endParaRPr lang="en-US" dirty="0"/>
          </a:p>
        </p:txBody>
      </p:sp>
      <p:sp>
        <p:nvSpPr>
          <p:cNvPr id="132099" name="Rectangle 3"/>
          <p:cNvSpPr>
            <a:spLocks noGrp="1" noChangeArrowheads="1"/>
          </p:cNvSpPr>
          <p:nvPr>
            <p:ph sz="quarter" idx="12"/>
          </p:nvPr>
        </p:nvSpPr>
        <p:spPr/>
        <p:txBody>
          <a:bodyPr>
            <a:normAutofit fontScale="92500"/>
          </a:bodyPr>
          <a:lstStyle/>
          <a:p>
            <a:r>
              <a:rPr lang="de-DE" altLang="de-DE" smtClean="0"/>
              <a:t>Funktionalitäten, die Anwendern gegenseitig Informationen über ihre Koexistenz bereitstellen</a:t>
            </a:r>
          </a:p>
          <a:p>
            <a:r>
              <a:rPr lang="de-DE" altLang="de-DE" smtClean="0"/>
              <a:t>Workspace Awareness</a:t>
            </a:r>
          </a:p>
          <a:p>
            <a:pPr lvl="1"/>
            <a:r>
              <a:rPr lang="de-DE" altLang="de-DE" smtClean="0"/>
              <a:t>wer arbeitet im selben Arbeitsbereich</a:t>
            </a:r>
          </a:p>
          <a:p>
            <a:pPr lvl="1"/>
            <a:r>
              <a:rPr lang="de-DE" altLang="de-DE" smtClean="0"/>
              <a:t>an welchen Projekten arbeiten die eigenen Gruppenmitglieder</a:t>
            </a:r>
          </a:p>
          <a:p>
            <a:pPr lvl="1"/>
            <a:r>
              <a:rPr lang="de-DE" altLang="de-DE" smtClean="0"/>
              <a:t>welche Aufgaben führen sie augenblicklich und demnächst aus</a:t>
            </a:r>
          </a:p>
          <a:p>
            <a:r>
              <a:rPr lang="de-DE" altLang="de-DE" smtClean="0"/>
              <a:t>Stärkung des Gruppenbewusstseins durch Wahrnehmung, Identifikation, Reaktionsmöglichkeiten verbessert Effizienz und Koordination</a:t>
            </a:r>
            <a:endParaRPr lang="de-DE" altLang="de-DE" dirty="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43959874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de-DE" altLang="de-DE" dirty="0" smtClean="0"/>
              <a:t>Aggregation </a:t>
            </a:r>
            <a:r>
              <a:rPr lang="de-DE" altLang="de-DE" dirty="0"/>
              <a:t>von Awareness-Informationen in einem </a:t>
            </a:r>
            <a:r>
              <a:rPr lang="de-DE" altLang="de-DE" dirty="0" err="1"/>
              <a:t>Actogramm</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146</a:t>
            </a:fld>
            <a:endParaRPr lang="en-US" dirty="0"/>
          </a:p>
        </p:txBody>
      </p:sp>
      <p:pic>
        <p:nvPicPr>
          <p:cNvPr id="15362" name="Picture 2"/>
          <p:cNvPicPr>
            <a:picLocks noGrp="1" noChangeAspect="1" noChangeArrowheads="1"/>
          </p:cNvPicPr>
          <p:nvPr>
            <p:ph sz="quarter" idx="12"/>
          </p:nvPr>
        </p:nvPicPr>
        <p:blipFill rotWithShape="1">
          <a:blip r:embed="rId3">
            <a:extLst>
              <a:ext uri="{28A0092B-C50C-407E-A947-70E740481C1C}">
                <a14:useLocalDpi xmlns:a14="http://schemas.microsoft.com/office/drawing/2010/main" val="0"/>
              </a:ext>
            </a:extLst>
          </a:blip>
          <a:srcRect l="9918" r="9480" b="10562"/>
          <a:stretch/>
        </p:blipFill>
        <p:spPr>
          <a:xfrm>
            <a:off x="1582324" y="1531192"/>
            <a:ext cx="5963478" cy="4604882"/>
          </a:xfrm>
        </p:spPr>
      </p:pic>
      <p:sp>
        <p:nvSpPr>
          <p:cNvPr id="6" name="Untertitel 5"/>
          <p:cNvSpPr>
            <a:spLocks noGrp="1"/>
          </p:cNvSpPr>
          <p:nvPr>
            <p:ph type="subTitle" idx="13"/>
          </p:nvPr>
        </p:nvSpPr>
        <p:spPr/>
        <p:txBody>
          <a:bodyPr/>
          <a:lstStyle/>
          <a:p>
            <a:endParaRPr lang="de-DE"/>
          </a:p>
        </p:txBody>
      </p:sp>
      <p:sp>
        <p:nvSpPr>
          <p:cNvPr id="7" name="Rechteck 6"/>
          <p:cNvSpPr/>
          <p:nvPr/>
        </p:nvSpPr>
        <p:spPr>
          <a:xfrm>
            <a:off x="360363" y="6048071"/>
            <a:ext cx="1603324" cy="276999"/>
          </a:xfrm>
          <a:prstGeom prst="rect">
            <a:avLst/>
          </a:prstGeom>
        </p:spPr>
        <p:txBody>
          <a:bodyPr wrap="none">
            <a:spAutoFit/>
          </a:bodyPr>
          <a:lstStyle/>
          <a:p>
            <a:r>
              <a:rPr lang="de-DE" sz="1200" b="1" dirty="0"/>
              <a:t>Abbildung </a:t>
            </a:r>
            <a:r>
              <a:rPr lang="de-DE" sz="1200" b="1" dirty="0" smtClean="0"/>
              <a:t>11.13</a:t>
            </a:r>
            <a:endParaRPr lang="de-DE" sz="1200" b="1" dirty="0"/>
          </a:p>
        </p:txBody>
      </p:sp>
    </p:spTree>
    <p:extLst>
      <p:ext uri="{BB962C8B-B14F-4D97-AF65-F5344CB8AC3E}">
        <p14:creationId xmlns:p14="http://schemas.microsoft.com/office/powerpoint/2010/main" val="417312099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de-DE" altLang="de-DE" dirty="0" smtClean="0"/>
              <a:t>Wissensmanagement und Zusammenarbeit bei </a:t>
            </a:r>
            <a:r>
              <a:rPr lang="de-DE" altLang="de-DE" dirty="0" err="1" smtClean="0"/>
              <a:t>Tata</a:t>
            </a:r>
            <a:r>
              <a:rPr lang="de-DE" altLang="de-DE" dirty="0" smtClean="0"/>
              <a:t> Consulting Services</a:t>
            </a:r>
          </a:p>
        </p:txBody>
      </p:sp>
      <p:sp>
        <p:nvSpPr>
          <p:cNvPr id="2" name="Slide Number Placeholder 1"/>
          <p:cNvSpPr>
            <a:spLocks noGrp="1"/>
          </p:cNvSpPr>
          <p:nvPr>
            <p:ph type="sldNum" sz="quarter" idx="11"/>
          </p:nvPr>
        </p:nvSpPr>
        <p:spPr/>
        <p:txBody>
          <a:bodyPr/>
          <a:lstStyle/>
          <a:p>
            <a:fld id="{0D2F3B65-5D26-4378-875C-153D63999E65}" type="slidenum">
              <a:rPr lang="en-US" smtClean="0"/>
              <a:pPr/>
              <a:t>147</a:t>
            </a:fld>
            <a:endParaRPr lang="en-US" dirty="0"/>
          </a:p>
        </p:txBody>
      </p:sp>
      <p:sp>
        <p:nvSpPr>
          <p:cNvPr id="140291" name="Rectangle 3"/>
          <p:cNvSpPr>
            <a:spLocks noGrp="1"/>
          </p:cNvSpPr>
          <p:nvPr>
            <p:ph sz="quarter" idx="12"/>
          </p:nvPr>
        </p:nvSpPr>
        <p:spPr/>
        <p:txBody>
          <a:bodyPr/>
          <a:lstStyle/>
          <a:p>
            <a:r>
              <a:rPr lang="de-DE" altLang="de-DE" dirty="0" smtClean="0"/>
              <a:t>Fragen zur Fallstudie</a:t>
            </a:r>
          </a:p>
          <a:p>
            <a:pPr marL="693738" lvl="1" indent="-457200">
              <a:buFont typeface="+mj-lt"/>
              <a:buAutoNum type="arabicPeriod"/>
            </a:pPr>
            <a:r>
              <a:rPr lang="de-DE" altLang="de-DE" dirty="0" smtClean="0"/>
              <a:t>Analysieren Sie unter Verwendung eines entsprechenden Wertschöpfungsmodells die Bemühungen von TCS, Wissensmanagement bei sich einzuführen. Welche Tools oder Aktivitäten wurden zur Verwaltung des impliziten Wissens und welche für das explizite Wissen verwendet?</a:t>
            </a:r>
          </a:p>
          <a:p>
            <a:pPr marL="693738" lvl="1" indent="-457200">
              <a:buFont typeface="+mj-lt"/>
              <a:buAutoNum type="arabicPeriod"/>
            </a:pPr>
            <a:r>
              <a:rPr lang="de-DE" altLang="de-DE" dirty="0" smtClean="0"/>
              <a:t>Beschreiben Sie die immer größer werdenden Wissensmanagementsysteme bei TCS. Inwiefern haben diese Systeme TCS bei seinen Geschäftsaktivitäten unterstützt?</a:t>
            </a:r>
          </a:p>
        </p:txBody>
      </p:sp>
      <p:sp>
        <p:nvSpPr>
          <p:cNvPr id="6" name="Untertitel 5"/>
          <p:cNvSpPr>
            <a:spLocks noGrp="1"/>
          </p:cNvSpPr>
          <p:nvPr>
            <p:ph type="subTitle" idx="13"/>
          </p:nvPr>
        </p:nvSpPr>
        <p:spPr/>
        <p:txBody>
          <a:bodyPr/>
          <a:lstStyle/>
          <a:p>
            <a:r>
              <a:rPr lang="de-DE" altLang="de-DE" dirty="0"/>
              <a:t>Abschließende Fallstudie</a:t>
            </a:r>
            <a:endParaRPr lang="de-DE" dirty="0"/>
          </a:p>
        </p:txBody>
      </p:sp>
    </p:spTree>
    <p:extLst>
      <p:ext uri="{BB962C8B-B14F-4D97-AF65-F5344CB8AC3E}">
        <p14:creationId xmlns:p14="http://schemas.microsoft.com/office/powerpoint/2010/main" val="314522713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p:cNvSpPr>
          <p:nvPr>
            <p:ph type="title"/>
          </p:nvPr>
        </p:nvSpPr>
        <p:spPr/>
        <p:txBody>
          <a:bodyPr/>
          <a:lstStyle/>
          <a:p>
            <a:r>
              <a:rPr lang="de-DE" altLang="de-DE" dirty="0" smtClean="0"/>
              <a:t>Wissensmanagement und Zusammenarbeit bei </a:t>
            </a:r>
            <a:r>
              <a:rPr lang="de-DE" altLang="de-DE" dirty="0" err="1" smtClean="0"/>
              <a:t>Tata</a:t>
            </a:r>
            <a:r>
              <a:rPr lang="de-DE" altLang="de-DE" dirty="0" smtClean="0"/>
              <a:t> Consulting Services</a:t>
            </a:r>
          </a:p>
        </p:txBody>
      </p:sp>
      <p:sp>
        <p:nvSpPr>
          <p:cNvPr id="2" name="Slide Number Placeholder 1"/>
          <p:cNvSpPr>
            <a:spLocks noGrp="1"/>
          </p:cNvSpPr>
          <p:nvPr>
            <p:ph type="sldNum" sz="quarter" idx="11"/>
          </p:nvPr>
        </p:nvSpPr>
        <p:spPr/>
        <p:txBody>
          <a:bodyPr/>
          <a:lstStyle/>
          <a:p>
            <a:fld id="{0D2F3B65-5D26-4378-875C-153D63999E65}" type="slidenum">
              <a:rPr lang="en-US" smtClean="0"/>
              <a:pPr/>
              <a:t>148</a:t>
            </a:fld>
            <a:endParaRPr lang="en-US" dirty="0"/>
          </a:p>
        </p:txBody>
      </p:sp>
      <p:sp>
        <p:nvSpPr>
          <p:cNvPr id="140291" name="Rectangle 3"/>
          <p:cNvSpPr>
            <a:spLocks noGrp="1"/>
          </p:cNvSpPr>
          <p:nvPr>
            <p:ph sz="quarter" idx="12"/>
          </p:nvPr>
        </p:nvSpPr>
        <p:spPr/>
        <p:txBody>
          <a:bodyPr/>
          <a:lstStyle/>
          <a:p>
            <a:r>
              <a:rPr lang="de-DE" altLang="de-DE" dirty="0" smtClean="0"/>
              <a:t>Fragen zur Fallstudie</a:t>
            </a:r>
          </a:p>
          <a:p>
            <a:pPr marL="693738" lvl="1" indent="-457200">
              <a:buFont typeface="+mj-lt"/>
              <a:buAutoNum type="arabicPeriod" startAt="3"/>
            </a:pPr>
            <a:r>
              <a:rPr lang="de-DE" altLang="de-DE" dirty="0" smtClean="0"/>
              <a:t>Beschreiben Sie die Tools für die Zusammenarbeit bei TCS. Welchen Nutzen konnte TCS aus Tools ziehen?</a:t>
            </a:r>
          </a:p>
          <a:p>
            <a:pPr marL="693738" lvl="1" indent="-457200">
              <a:buFont typeface="+mj-lt"/>
              <a:buAutoNum type="arabicPeriod" startAt="3"/>
            </a:pPr>
            <a:r>
              <a:rPr lang="de-DE" altLang="de-DE" dirty="0" smtClean="0"/>
              <a:t>Inwiefern haben die </a:t>
            </a:r>
            <a:r>
              <a:rPr lang="de-DE" altLang="de-DE" dirty="0" err="1" smtClean="0"/>
              <a:t>Social</a:t>
            </a:r>
            <a:r>
              <a:rPr lang="de-DE" altLang="de-DE" dirty="0" smtClean="0"/>
              <a:t>-Media-Tools TCS beim Wissens- und Zusammenarbeitsmanagement für seine Mitarbeiter geholfen?</a:t>
            </a:r>
          </a:p>
          <a:p>
            <a:pPr marL="693738" lvl="1" indent="-457200">
              <a:buFont typeface="+mj-lt"/>
              <a:buAutoNum type="arabicPeriod" startAt="3"/>
            </a:pPr>
            <a:r>
              <a:rPr lang="de-DE" altLang="de-DE" dirty="0" smtClean="0"/>
              <a:t>Welchen Einfluss hatten Ihrer Meinung nach die Tools für Wissensmanagement auf einige wichtige betriebliche Prozesse bei TCS, z.B. Angebotsabgabe für neue Projekte, Projektentwicklung und -implementierung, Kundendienst usw.?</a:t>
            </a:r>
          </a:p>
        </p:txBody>
      </p:sp>
      <p:sp>
        <p:nvSpPr>
          <p:cNvPr id="6" name="Untertitel 5"/>
          <p:cNvSpPr>
            <a:spLocks noGrp="1"/>
          </p:cNvSpPr>
          <p:nvPr>
            <p:ph type="subTitle" idx="13"/>
          </p:nvPr>
        </p:nvSpPr>
        <p:spPr/>
        <p:txBody>
          <a:bodyPr/>
          <a:lstStyle/>
          <a:p>
            <a:r>
              <a:rPr lang="de-DE" altLang="de-DE" dirty="0"/>
              <a:t>Abschließende Fallstudie</a:t>
            </a:r>
            <a:endParaRPr lang="de-DE" dirty="0"/>
          </a:p>
        </p:txBody>
      </p:sp>
    </p:spTree>
    <p:extLst>
      <p:ext uri="{BB962C8B-B14F-4D97-AF65-F5344CB8AC3E}">
        <p14:creationId xmlns:p14="http://schemas.microsoft.com/office/powerpoint/2010/main" val="465235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
          <p:cNvSpPr>
            <a:spLocks noGrp="1"/>
          </p:cNvSpPr>
          <p:nvPr>
            <p:ph type="title"/>
          </p:nvPr>
        </p:nvSpPr>
        <p:spPr/>
        <p:txBody>
          <a:bodyPr/>
          <a:lstStyle/>
          <a:p>
            <a:r>
              <a:rPr lang="de-DE" altLang="de-DE" smtClean="0"/>
              <a:t>Gliederung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14</a:t>
            </a:fld>
            <a:endParaRPr lang="en-US" dirty="0"/>
          </a:p>
        </p:txBody>
      </p:sp>
      <p:sp>
        <p:nvSpPr>
          <p:cNvPr id="21507" name="Rectangle 5"/>
          <p:cNvSpPr>
            <a:spLocks noGrp="1" noChangeArrowheads="1"/>
          </p:cNvSpPr>
          <p:nvPr>
            <p:ph sz="quarter" idx="12"/>
          </p:nvPr>
        </p:nvSpPr>
        <p:spPr/>
        <p:txBody>
          <a:bodyPr>
            <a:normAutofit lnSpcReduction="10000"/>
          </a:bodyPr>
          <a:lstStyle/>
          <a:p>
            <a:pPr marL="457200" indent="-457200">
              <a:buFont typeface="+mj-lt"/>
              <a:buAutoNum type="arabicPeriod"/>
            </a:pPr>
            <a:r>
              <a:rPr lang="de-DE" altLang="de-DE" b="1" dirty="0" smtClean="0"/>
              <a:t>Die Wissensmanagement-Landschaft</a:t>
            </a:r>
          </a:p>
          <a:p>
            <a:pPr marL="812800" lvl="1" indent="-457200">
              <a:buFont typeface="+mj-lt"/>
              <a:buAutoNum type="arabicPeriod"/>
            </a:pPr>
            <a:r>
              <a:rPr lang="de-DE" altLang="de-DE" b="1" dirty="0"/>
              <a:t>Abgrenzung vom </a:t>
            </a:r>
            <a:r>
              <a:rPr lang="de-DE" altLang="de-DE" b="1" dirty="0" smtClean="0"/>
              <a:t>Informationsmanagement</a:t>
            </a:r>
            <a:endParaRPr lang="de-DE" altLang="de-DE" b="1" dirty="0"/>
          </a:p>
          <a:p>
            <a:pPr marL="812800" lvl="1" indent="-457200">
              <a:buFont typeface="+mj-lt"/>
              <a:buAutoNum type="arabicPeriod"/>
            </a:pPr>
            <a:r>
              <a:rPr lang="de-DE" altLang="de-DE" dirty="0" smtClean="0"/>
              <a:t>Daten</a:t>
            </a:r>
            <a:r>
              <a:rPr lang="de-DE" altLang="de-DE" dirty="0"/>
              <a:t>, Informationen, </a:t>
            </a:r>
            <a:r>
              <a:rPr lang="de-DE" altLang="de-DE" dirty="0" smtClean="0"/>
              <a:t>Wissen</a:t>
            </a:r>
            <a:endParaRPr lang="de-DE" altLang="de-DE" dirty="0"/>
          </a:p>
          <a:p>
            <a:pPr marL="812800" lvl="1" indent="-457200">
              <a:buFont typeface="+mj-lt"/>
              <a:buAutoNum type="arabicPeriod"/>
            </a:pPr>
            <a:r>
              <a:rPr lang="de-DE" altLang="de-DE" dirty="0" smtClean="0"/>
              <a:t>Dimensionen und </a:t>
            </a:r>
            <a:r>
              <a:rPr lang="de-DE" altLang="de-DE" dirty="0"/>
              <a:t>Nutzbarmachung von </a:t>
            </a:r>
            <a:r>
              <a:rPr lang="de-DE" altLang="de-DE" dirty="0" smtClean="0"/>
              <a:t>Wissen</a:t>
            </a:r>
            <a:endParaRPr lang="de-DE" altLang="de-DE" dirty="0"/>
          </a:p>
          <a:p>
            <a:pPr marL="812800" lvl="1" indent="-457200">
              <a:buFont typeface="+mj-lt"/>
              <a:buAutoNum type="arabicPeriod"/>
            </a:pPr>
            <a:r>
              <a:rPr lang="de-DE" altLang="de-DE" dirty="0" smtClean="0"/>
              <a:t>Aufgaben </a:t>
            </a:r>
            <a:r>
              <a:rPr lang="de-DE" altLang="de-DE" dirty="0"/>
              <a:t>und Phasen des </a:t>
            </a:r>
            <a:r>
              <a:rPr lang="de-DE" altLang="de-DE" dirty="0" smtClean="0"/>
              <a:t>Wissensmanagements</a:t>
            </a:r>
            <a:endParaRPr lang="de-DE" altLang="de-DE" dirty="0"/>
          </a:p>
          <a:p>
            <a:pPr marL="812800" lvl="1" indent="-457200">
              <a:buFont typeface="+mj-lt"/>
              <a:buAutoNum type="arabicPeriod"/>
            </a:pPr>
            <a:r>
              <a:rPr lang="de-DE" altLang="de-DE" dirty="0" smtClean="0"/>
              <a:t>Rolle </a:t>
            </a:r>
            <a:r>
              <a:rPr lang="de-DE" altLang="de-DE" dirty="0"/>
              <a:t>von Organisation und </a:t>
            </a:r>
            <a:r>
              <a:rPr lang="de-DE" altLang="de-DE" dirty="0" smtClean="0"/>
              <a:t>Management</a:t>
            </a:r>
          </a:p>
          <a:p>
            <a:pPr marL="457200" indent="-457200">
              <a:buFont typeface="+mj-lt"/>
              <a:buAutoNum type="arabicPeriod"/>
            </a:pPr>
            <a:r>
              <a:rPr lang="de-DE" altLang="de-DE" dirty="0" smtClean="0"/>
              <a:t>Wissensmanagementsysteme</a:t>
            </a:r>
          </a:p>
          <a:p>
            <a:pPr marL="457200" indent="-457200">
              <a:buFont typeface="+mj-lt"/>
              <a:buAutoNum type="arabicPeriod"/>
            </a:pPr>
            <a:r>
              <a:rPr lang="de-DE" altLang="de-DE" dirty="0" smtClean="0"/>
              <a:t>Techniken und Werkzeuge des Wissensmanagements</a:t>
            </a:r>
          </a:p>
          <a:p>
            <a:pPr marL="457200" indent="-457200">
              <a:buFont typeface="+mj-lt"/>
              <a:buAutoNum type="arabicPeriod"/>
            </a:pPr>
            <a:r>
              <a:rPr lang="de-DE" altLang="de-DE" dirty="0" smtClean="0"/>
              <a:t>IT-gestützte Zusammenarbeit</a:t>
            </a:r>
          </a:p>
          <a:p>
            <a:pPr marL="812800" lvl="1" indent="-457200">
              <a:buFont typeface="+mj-lt"/>
              <a:buAutoNum type="arabicPeriod"/>
            </a:pPr>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717083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r>
              <a:rPr lang="de-DE" altLang="de-DE" smtClean="0"/>
              <a:t>Abgrenzung vom Informationsmanagement</a:t>
            </a:r>
          </a:p>
        </p:txBody>
      </p:sp>
      <p:sp>
        <p:nvSpPr>
          <p:cNvPr id="2" name="Slide Number Placeholder 1"/>
          <p:cNvSpPr>
            <a:spLocks noGrp="1"/>
          </p:cNvSpPr>
          <p:nvPr>
            <p:ph type="sldNum" sz="quarter" idx="11"/>
          </p:nvPr>
        </p:nvSpPr>
        <p:spPr/>
        <p:txBody>
          <a:bodyPr/>
          <a:lstStyle/>
          <a:p>
            <a:fld id="{0D2F3B65-5D26-4378-875C-153D63999E65}" type="slidenum">
              <a:rPr lang="en-US" smtClean="0"/>
              <a:pPr/>
              <a:t>15</a:t>
            </a:fld>
            <a:endParaRPr lang="en-US" dirty="0"/>
          </a:p>
        </p:txBody>
      </p:sp>
      <p:sp>
        <p:nvSpPr>
          <p:cNvPr id="32771" name="Rectangle 3"/>
          <p:cNvSpPr>
            <a:spLocks noGrp="1"/>
          </p:cNvSpPr>
          <p:nvPr>
            <p:ph sz="quarter" idx="12"/>
          </p:nvPr>
        </p:nvSpPr>
        <p:spPr/>
        <p:txBody>
          <a:bodyPr>
            <a:normAutofit fontScale="92500" lnSpcReduction="10000"/>
          </a:bodyPr>
          <a:lstStyle/>
          <a:p>
            <a:r>
              <a:rPr lang="de-DE" altLang="de-DE" smtClean="0"/>
              <a:t>Gemeinsamkeiten zwischen Informationsmanagement und Wissensmanagement</a:t>
            </a:r>
          </a:p>
          <a:p>
            <a:pPr lvl="1"/>
            <a:r>
              <a:rPr lang="de-DE" altLang="de-DE" smtClean="0"/>
              <a:t>zentrale Führungsaufgaben</a:t>
            </a:r>
          </a:p>
          <a:p>
            <a:pPr lvl="1"/>
            <a:r>
              <a:rPr lang="de-DE" altLang="de-DE" smtClean="0"/>
              <a:t>leisten Beiträge zur Leitfrage, wie in einem Unternehmen Informationen und Informationssysteme strategisch eingesetzt werden können</a:t>
            </a:r>
          </a:p>
          <a:p>
            <a:pPr lvl="1"/>
            <a:r>
              <a:rPr lang="de-DE" altLang="de-DE" smtClean="0"/>
              <a:t>zielen gleichsam darauf ab, Wertschöpfungsprozesse zu unterstützen</a:t>
            </a:r>
          </a:p>
          <a:p>
            <a:r>
              <a:rPr lang="de-DE" altLang="de-DE" smtClean="0"/>
              <a:t>Verschiedene Sichtweisen</a:t>
            </a:r>
          </a:p>
          <a:p>
            <a:pPr lvl="1"/>
            <a:r>
              <a:rPr lang="de-DE" altLang="de-DE" smtClean="0"/>
              <a:t>WM als spezieller Anwendungsbereich des IM</a:t>
            </a:r>
          </a:p>
          <a:p>
            <a:pPr lvl="1"/>
            <a:r>
              <a:rPr lang="de-DE" altLang="de-DE" smtClean="0"/>
              <a:t>WM als eigenständige Disziplin</a:t>
            </a:r>
          </a:p>
          <a:p>
            <a:pPr lvl="1"/>
            <a:r>
              <a:rPr lang="de-DE" altLang="de-DE" smtClean="0"/>
              <a:t>WM ist keine echte Teilmenge des IM</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040327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lstStyle/>
          <a:p>
            <a:r>
              <a:rPr lang="de-DE" altLang="de-DE" smtClean="0"/>
              <a:t>Abgrenzung vom Informationsmanagement</a:t>
            </a:r>
          </a:p>
        </p:txBody>
      </p:sp>
      <p:sp>
        <p:nvSpPr>
          <p:cNvPr id="2" name="Slide Number Placeholder 1"/>
          <p:cNvSpPr>
            <a:spLocks noGrp="1"/>
          </p:cNvSpPr>
          <p:nvPr>
            <p:ph type="sldNum" sz="quarter" idx="11"/>
          </p:nvPr>
        </p:nvSpPr>
        <p:spPr/>
        <p:txBody>
          <a:bodyPr/>
          <a:lstStyle/>
          <a:p>
            <a:fld id="{0D2F3B65-5D26-4378-875C-153D63999E65}" type="slidenum">
              <a:rPr lang="en-US" smtClean="0"/>
              <a:pPr/>
              <a:t>16</a:t>
            </a:fld>
            <a:endParaRPr lang="en-US" dirty="0"/>
          </a:p>
        </p:txBody>
      </p:sp>
      <p:sp>
        <p:nvSpPr>
          <p:cNvPr id="33795" name="Rectangle 3"/>
          <p:cNvSpPr>
            <a:spLocks noGrp="1"/>
          </p:cNvSpPr>
          <p:nvPr>
            <p:ph sz="quarter" idx="12"/>
          </p:nvPr>
        </p:nvSpPr>
        <p:spPr/>
        <p:txBody>
          <a:bodyPr>
            <a:normAutofit lnSpcReduction="10000"/>
          </a:bodyPr>
          <a:lstStyle/>
          <a:p>
            <a:r>
              <a:rPr lang="de-DE" altLang="de-DE" smtClean="0"/>
              <a:t>WM erweitert die Menge der IM-Maßnahmen (z.B. Generierung und Speicherung von und die Versorgung mit Informationen aller Art) um weitere, komplexere Aktivitäten</a:t>
            </a:r>
          </a:p>
          <a:p>
            <a:r>
              <a:rPr lang="de-DE" altLang="de-DE" smtClean="0"/>
              <a:t>Ziel dieser Aktivitäten ist Unterstützung von Individuen und Gruppen</a:t>
            </a:r>
          </a:p>
          <a:p>
            <a:pPr lvl="1"/>
            <a:r>
              <a:rPr lang="de-DE" altLang="de-DE" smtClean="0"/>
              <a:t>bei der Bewältigung nicht klar strukturierter Aufgaben</a:t>
            </a:r>
          </a:p>
          <a:p>
            <a:pPr lvl="1"/>
            <a:r>
              <a:rPr lang="de-DE" altLang="de-DE" smtClean="0"/>
              <a:t>bei Lernprozessen</a:t>
            </a:r>
          </a:p>
          <a:p>
            <a:pPr lvl="1"/>
            <a:r>
              <a:rPr lang="de-DE" altLang="de-DE" smtClean="0"/>
              <a:t>bei der Erschließung sowie individueller und kollektiver Speicherung und einer sich anschließenden, effizienten Identifikation von Informationen und Wissensbeständen</a:t>
            </a:r>
          </a:p>
          <a:p>
            <a:pPr lvl="1"/>
            <a:r>
              <a:rPr lang="de-DE" altLang="de-DE" smtClean="0"/>
              <a:t>…</a:t>
            </a:r>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747762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
          <p:cNvSpPr>
            <a:spLocks noGrp="1"/>
          </p:cNvSpPr>
          <p:nvPr>
            <p:ph type="title"/>
          </p:nvPr>
        </p:nvSpPr>
        <p:spPr/>
        <p:txBody>
          <a:bodyPr/>
          <a:lstStyle/>
          <a:p>
            <a:r>
              <a:rPr lang="de-DE" altLang="de-DE" smtClean="0"/>
              <a:t>Gliederung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17</a:t>
            </a:fld>
            <a:endParaRPr lang="en-US" dirty="0"/>
          </a:p>
        </p:txBody>
      </p:sp>
      <p:sp>
        <p:nvSpPr>
          <p:cNvPr id="21507" name="Rectangle 5"/>
          <p:cNvSpPr>
            <a:spLocks noGrp="1" noChangeArrowheads="1"/>
          </p:cNvSpPr>
          <p:nvPr>
            <p:ph sz="quarter" idx="12"/>
          </p:nvPr>
        </p:nvSpPr>
        <p:spPr/>
        <p:txBody>
          <a:bodyPr>
            <a:normAutofit lnSpcReduction="10000"/>
          </a:bodyPr>
          <a:lstStyle/>
          <a:p>
            <a:pPr marL="457200" indent="-457200">
              <a:buFont typeface="+mj-lt"/>
              <a:buAutoNum type="arabicPeriod"/>
            </a:pPr>
            <a:r>
              <a:rPr lang="de-DE" altLang="de-DE" b="1" dirty="0" smtClean="0"/>
              <a:t>Die Wissensmanagement-Landschaft</a:t>
            </a:r>
          </a:p>
          <a:p>
            <a:pPr marL="812800" lvl="1" indent="-457200">
              <a:buFont typeface="+mj-lt"/>
              <a:buAutoNum type="arabicPeriod"/>
            </a:pPr>
            <a:r>
              <a:rPr lang="de-DE" altLang="de-DE" dirty="0"/>
              <a:t>Abgrenzung vom </a:t>
            </a:r>
            <a:r>
              <a:rPr lang="de-DE" altLang="de-DE" dirty="0" smtClean="0"/>
              <a:t>Informationsmanagement</a:t>
            </a:r>
            <a:endParaRPr lang="de-DE" altLang="de-DE" dirty="0"/>
          </a:p>
          <a:p>
            <a:pPr marL="812800" lvl="1" indent="-457200">
              <a:buFont typeface="+mj-lt"/>
              <a:buAutoNum type="arabicPeriod"/>
            </a:pPr>
            <a:r>
              <a:rPr lang="de-DE" altLang="de-DE" b="1" dirty="0" smtClean="0"/>
              <a:t>Daten</a:t>
            </a:r>
            <a:r>
              <a:rPr lang="de-DE" altLang="de-DE" b="1" dirty="0"/>
              <a:t>, Informationen, </a:t>
            </a:r>
            <a:r>
              <a:rPr lang="de-DE" altLang="de-DE" b="1" dirty="0" smtClean="0"/>
              <a:t>Wissen</a:t>
            </a:r>
            <a:endParaRPr lang="de-DE" altLang="de-DE" b="1" dirty="0"/>
          </a:p>
          <a:p>
            <a:pPr marL="812800" lvl="1" indent="-457200">
              <a:buFont typeface="+mj-lt"/>
              <a:buAutoNum type="arabicPeriod"/>
            </a:pPr>
            <a:r>
              <a:rPr lang="de-DE" altLang="de-DE" dirty="0" smtClean="0"/>
              <a:t>Dimensionen und </a:t>
            </a:r>
            <a:r>
              <a:rPr lang="de-DE" altLang="de-DE" dirty="0"/>
              <a:t>Nutzbarmachung von </a:t>
            </a:r>
            <a:r>
              <a:rPr lang="de-DE" altLang="de-DE" dirty="0" smtClean="0"/>
              <a:t>Wissen</a:t>
            </a:r>
            <a:endParaRPr lang="de-DE" altLang="de-DE" dirty="0"/>
          </a:p>
          <a:p>
            <a:pPr marL="812800" lvl="1" indent="-457200">
              <a:buFont typeface="+mj-lt"/>
              <a:buAutoNum type="arabicPeriod"/>
            </a:pPr>
            <a:r>
              <a:rPr lang="de-DE" altLang="de-DE" dirty="0" smtClean="0"/>
              <a:t>Aufgaben </a:t>
            </a:r>
            <a:r>
              <a:rPr lang="de-DE" altLang="de-DE" dirty="0"/>
              <a:t>und Phasen des </a:t>
            </a:r>
            <a:r>
              <a:rPr lang="de-DE" altLang="de-DE" dirty="0" smtClean="0"/>
              <a:t>Wissensmanagements</a:t>
            </a:r>
            <a:endParaRPr lang="de-DE" altLang="de-DE" dirty="0"/>
          </a:p>
          <a:p>
            <a:pPr marL="812800" lvl="1" indent="-457200">
              <a:buFont typeface="+mj-lt"/>
              <a:buAutoNum type="arabicPeriod"/>
            </a:pPr>
            <a:r>
              <a:rPr lang="de-DE" altLang="de-DE" dirty="0" smtClean="0"/>
              <a:t>Rolle </a:t>
            </a:r>
            <a:r>
              <a:rPr lang="de-DE" altLang="de-DE" dirty="0"/>
              <a:t>von Organisation und </a:t>
            </a:r>
            <a:r>
              <a:rPr lang="de-DE" altLang="de-DE" dirty="0" smtClean="0"/>
              <a:t>Management</a:t>
            </a:r>
          </a:p>
          <a:p>
            <a:pPr marL="457200" indent="-457200">
              <a:buFont typeface="+mj-lt"/>
              <a:buAutoNum type="arabicPeriod"/>
            </a:pPr>
            <a:r>
              <a:rPr lang="de-DE" altLang="de-DE" dirty="0" smtClean="0"/>
              <a:t>Wissensmanagementsysteme</a:t>
            </a:r>
          </a:p>
          <a:p>
            <a:pPr marL="457200" indent="-457200">
              <a:buFont typeface="+mj-lt"/>
              <a:buAutoNum type="arabicPeriod"/>
            </a:pPr>
            <a:r>
              <a:rPr lang="de-DE" altLang="de-DE" dirty="0" smtClean="0"/>
              <a:t>Techniken und Werkzeuge des Wissensmanagements</a:t>
            </a:r>
          </a:p>
          <a:p>
            <a:pPr marL="457200" indent="-457200">
              <a:buFont typeface="+mj-lt"/>
              <a:buAutoNum type="arabicPeriod"/>
            </a:pPr>
            <a:r>
              <a:rPr lang="de-DE" altLang="de-DE" dirty="0" smtClean="0"/>
              <a:t>IT-gestützte Zusammenarbeit</a:t>
            </a:r>
          </a:p>
          <a:p>
            <a:pPr marL="812800" lvl="1" indent="-457200">
              <a:buFont typeface="+mj-lt"/>
              <a:buAutoNum type="arabicPeriod"/>
            </a:pPr>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927833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r>
              <a:rPr lang="de-DE" altLang="de-DE" smtClean="0"/>
              <a:t>Daten, Informationen, Wissen</a:t>
            </a:r>
          </a:p>
        </p:txBody>
      </p:sp>
      <p:sp>
        <p:nvSpPr>
          <p:cNvPr id="2" name="Slide Number Placeholder 1"/>
          <p:cNvSpPr>
            <a:spLocks noGrp="1"/>
          </p:cNvSpPr>
          <p:nvPr>
            <p:ph type="sldNum" sz="quarter" idx="11"/>
          </p:nvPr>
        </p:nvSpPr>
        <p:spPr/>
        <p:txBody>
          <a:bodyPr/>
          <a:lstStyle/>
          <a:p>
            <a:fld id="{0D2F3B65-5D26-4378-875C-153D63999E65}" type="slidenum">
              <a:rPr lang="en-US" smtClean="0"/>
              <a:pPr/>
              <a:t>18</a:t>
            </a:fld>
            <a:endParaRPr lang="en-US" dirty="0"/>
          </a:p>
        </p:txBody>
      </p:sp>
      <p:sp>
        <p:nvSpPr>
          <p:cNvPr id="34819" name="Rectangle 3"/>
          <p:cNvSpPr>
            <a:spLocks noGrp="1"/>
          </p:cNvSpPr>
          <p:nvPr>
            <p:ph sz="quarter" idx="12"/>
          </p:nvPr>
        </p:nvSpPr>
        <p:spPr/>
        <p:txBody>
          <a:bodyPr>
            <a:normAutofit fontScale="92500" lnSpcReduction="10000"/>
          </a:bodyPr>
          <a:lstStyle/>
          <a:p>
            <a:r>
              <a:rPr lang="de-DE" altLang="de-DE" dirty="0" smtClean="0"/>
              <a:t>Unterscheidung von Daten, Information, und Wissen</a:t>
            </a:r>
          </a:p>
          <a:p>
            <a:pPr lvl="1"/>
            <a:r>
              <a:rPr lang="de-DE" altLang="de-DE" dirty="0" smtClean="0"/>
              <a:t>Daten: unstrukturierte, nicht </a:t>
            </a:r>
            <a:r>
              <a:rPr lang="de-DE" altLang="de-DE" dirty="0" smtClean="0"/>
              <a:t>menschenverständliche  </a:t>
            </a:r>
            <a:r>
              <a:rPr lang="de-DE" altLang="de-DE" dirty="0" smtClean="0"/>
              <a:t>Repräsentation diskreter Ereignisse im Unternehmen</a:t>
            </a:r>
          </a:p>
          <a:p>
            <a:pPr lvl="1"/>
            <a:r>
              <a:rPr lang="de-DE" altLang="de-DE" dirty="0" smtClean="0"/>
              <a:t>Information: in menschenlesbare / bedeutungsvolle Form gebrachte Daten (strukturiert und systematisiert)</a:t>
            </a:r>
          </a:p>
          <a:p>
            <a:r>
              <a:rPr lang="de-DE" altLang="de-DE" dirty="0" smtClean="0"/>
              <a:t>Wissen wendet Daten und Information an</a:t>
            </a:r>
          </a:p>
          <a:p>
            <a:r>
              <a:rPr lang="de-DE" altLang="de-DE" dirty="0" smtClean="0"/>
              <a:t>erst </a:t>
            </a:r>
            <a:r>
              <a:rPr lang="de-DE" altLang="de-DE" dirty="0" smtClean="0"/>
              <a:t>mithilfe von Wissen lassen sich Fragen nach dem „Wie“ und nach dem „Warum“ beantworten</a:t>
            </a:r>
          </a:p>
          <a:p>
            <a:r>
              <a:rPr lang="de-DE" altLang="de-DE" dirty="0" smtClean="0"/>
              <a:t>Erweiterung des Tripel Daten–Information–Wissen um den Begriff Weisheit</a:t>
            </a:r>
          </a:p>
          <a:p>
            <a:r>
              <a:rPr lang="de-DE" altLang="de-DE" dirty="0" smtClean="0"/>
              <a:t>auch </a:t>
            </a:r>
            <a:r>
              <a:rPr lang="de-DE" altLang="de-DE" dirty="0" smtClean="0"/>
              <a:t>in der Wirtschaftsinformatik kein Konsens über die genaue Bedeutung der Begriffe</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121701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Laudon/Laudon/</a:t>
            </a:r>
            <a:r>
              <a:rPr lang="en-GB" dirty="0" err="1" smtClean="0"/>
              <a:t>Schoder</a:t>
            </a:r>
            <a:r>
              <a:rPr lang="en-GB" dirty="0" smtClean="0"/>
              <a:t/>
            </a:r>
            <a:br>
              <a:rPr lang="en-GB" dirty="0" smtClean="0"/>
            </a:br>
            <a:r>
              <a:rPr lang="en-GB" dirty="0" err="1" smtClean="0"/>
              <a:t>Wirtschaftsinformatik</a:t>
            </a:r>
            <a:r>
              <a:rPr lang="en-GB" dirty="0" smtClean="0"/>
              <a:t> </a:t>
            </a:r>
            <a:r>
              <a:rPr lang="de-DE" dirty="0" smtClean="0"/>
              <a:t/>
            </a:r>
            <a:br>
              <a:rPr lang="de-DE" dirty="0" smtClean="0"/>
            </a:br>
            <a:r>
              <a:rPr lang="de-DE" dirty="0"/>
              <a:t>3</a:t>
            </a:r>
            <a:r>
              <a:rPr lang="de-DE" dirty="0" smtClean="0"/>
              <a:t>., </a:t>
            </a:r>
            <a:r>
              <a:rPr lang="de-DE" dirty="0"/>
              <a:t>vollständig überarbeitete </a:t>
            </a:r>
            <a:r>
              <a:rPr lang="de-DE" dirty="0" smtClean="0"/>
              <a:t>Auflage</a:t>
            </a:r>
            <a:endParaRPr lang="de-DE" dirty="0"/>
          </a:p>
        </p:txBody>
      </p:sp>
      <p:sp>
        <p:nvSpPr>
          <p:cNvPr id="4" name="Foliennummernplatzhalter 3"/>
          <p:cNvSpPr>
            <a:spLocks noGrp="1"/>
          </p:cNvSpPr>
          <p:nvPr>
            <p:ph type="sldNum" sz="quarter" idx="11"/>
          </p:nvPr>
        </p:nvSpPr>
        <p:spPr/>
        <p:txBody>
          <a:bodyPr/>
          <a:lstStyle/>
          <a:p>
            <a:fld id="{0D2F3B65-5D26-4378-875C-153D63999E65}" type="slidenum">
              <a:rPr lang="en-US" smtClean="0"/>
              <a:pPr/>
              <a:t>1</a:t>
            </a:fld>
            <a:endParaRPr lang="en-US" dirty="0"/>
          </a:p>
        </p:txBody>
      </p:sp>
      <p:sp>
        <p:nvSpPr>
          <p:cNvPr id="7" name="Rectangle 5"/>
          <p:cNvSpPr txBox="1">
            <a:spLocks noChangeArrowheads="1"/>
          </p:cNvSpPr>
          <p:nvPr/>
        </p:nvSpPr>
        <p:spPr bwMode="auto">
          <a:xfrm>
            <a:off x="3802063" y="2513912"/>
            <a:ext cx="5341937"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lvl1pPr eaLnBrk="0" hangingPunct="0">
              <a:defRPr sz="1400">
                <a:solidFill>
                  <a:schemeClr val="tx1"/>
                </a:solidFill>
                <a:latin typeface="Verdana" pitchFamily="1" charset="0"/>
                <a:cs typeface="Arial" charset="0"/>
              </a:defRPr>
            </a:lvl1pPr>
            <a:lvl2pPr marL="742950" indent="-285750" eaLnBrk="0" hangingPunct="0">
              <a:defRPr sz="1400">
                <a:solidFill>
                  <a:schemeClr val="tx1"/>
                </a:solidFill>
                <a:latin typeface="Verdana" pitchFamily="1" charset="0"/>
                <a:cs typeface="Arial" charset="0"/>
              </a:defRPr>
            </a:lvl2pPr>
            <a:lvl3pPr marL="1143000" indent="-228600" eaLnBrk="0" hangingPunct="0">
              <a:defRPr sz="1400">
                <a:solidFill>
                  <a:schemeClr val="tx1"/>
                </a:solidFill>
                <a:latin typeface="Verdana" pitchFamily="1" charset="0"/>
                <a:cs typeface="Arial" charset="0"/>
              </a:defRPr>
            </a:lvl3pPr>
            <a:lvl4pPr marL="1600200" indent="-228600" eaLnBrk="0" hangingPunct="0">
              <a:defRPr sz="1400">
                <a:solidFill>
                  <a:schemeClr val="tx1"/>
                </a:solidFill>
                <a:latin typeface="Verdana" pitchFamily="1" charset="0"/>
                <a:cs typeface="Arial" charset="0"/>
              </a:defRPr>
            </a:lvl4pPr>
            <a:lvl5pPr marL="2057400" indent="-228600" eaLnBrk="0" hangingPunct="0">
              <a:defRPr sz="1400">
                <a:solidFill>
                  <a:schemeClr val="tx1"/>
                </a:solidFill>
                <a:latin typeface="Verdana" pitchFamily="1" charset="0"/>
                <a:cs typeface="Arial" charset="0"/>
              </a:defRPr>
            </a:lvl5pPr>
            <a:lvl6pPr marL="2514600" indent="-228600" eaLnBrk="0" fontAlgn="base" hangingPunct="0">
              <a:spcBef>
                <a:spcPct val="50000"/>
              </a:spcBef>
              <a:spcAft>
                <a:spcPct val="0"/>
              </a:spcAft>
              <a:defRPr sz="1400">
                <a:solidFill>
                  <a:schemeClr val="tx1"/>
                </a:solidFill>
                <a:latin typeface="Verdana" pitchFamily="1" charset="0"/>
                <a:cs typeface="Arial" charset="0"/>
              </a:defRPr>
            </a:lvl6pPr>
            <a:lvl7pPr marL="2971800" indent="-228600" eaLnBrk="0" fontAlgn="base" hangingPunct="0">
              <a:spcBef>
                <a:spcPct val="50000"/>
              </a:spcBef>
              <a:spcAft>
                <a:spcPct val="0"/>
              </a:spcAft>
              <a:defRPr sz="1400">
                <a:solidFill>
                  <a:schemeClr val="tx1"/>
                </a:solidFill>
                <a:latin typeface="Verdana" pitchFamily="1" charset="0"/>
                <a:cs typeface="Arial" charset="0"/>
              </a:defRPr>
            </a:lvl7pPr>
            <a:lvl8pPr marL="3429000" indent="-228600" eaLnBrk="0" fontAlgn="base" hangingPunct="0">
              <a:spcBef>
                <a:spcPct val="50000"/>
              </a:spcBef>
              <a:spcAft>
                <a:spcPct val="0"/>
              </a:spcAft>
              <a:defRPr sz="1400">
                <a:solidFill>
                  <a:schemeClr val="tx1"/>
                </a:solidFill>
                <a:latin typeface="Verdana" pitchFamily="1" charset="0"/>
                <a:cs typeface="Arial" charset="0"/>
              </a:defRPr>
            </a:lvl8pPr>
            <a:lvl9pPr marL="3886200" indent="-228600" eaLnBrk="0" fontAlgn="base" hangingPunct="0">
              <a:spcBef>
                <a:spcPct val="50000"/>
              </a:spcBef>
              <a:spcAft>
                <a:spcPct val="0"/>
              </a:spcAft>
              <a:defRPr sz="1400">
                <a:solidFill>
                  <a:schemeClr val="tx1"/>
                </a:solidFill>
                <a:latin typeface="Verdana" pitchFamily="1" charset="0"/>
                <a:cs typeface="Arial" charset="0"/>
              </a:defRPr>
            </a:lvl9pPr>
          </a:lstStyle>
          <a:p>
            <a:pPr eaLnBrk="1" hangingPunct="1">
              <a:spcBef>
                <a:spcPct val="0"/>
              </a:spcBef>
              <a:buSzPct val="80000"/>
              <a:buFont typeface="Verdana" pitchFamily="1" charset="0"/>
              <a:buNone/>
            </a:pPr>
            <a:r>
              <a:rPr lang="de-DE" b="1" dirty="0" err="1">
                <a:solidFill>
                  <a:schemeClr val="accent1"/>
                </a:solidFill>
              </a:rPr>
              <a:t>Laudon</a:t>
            </a:r>
            <a:r>
              <a:rPr lang="de-DE" b="1" dirty="0">
                <a:solidFill>
                  <a:schemeClr val="accent1"/>
                </a:solidFill>
              </a:rPr>
              <a:t>/</a:t>
            </a:r>
            <a:r>
              <a:rPr lang="de-DE" b="1" dirty="0" err="1">
                <a:solidFill>
                  <a:schemeClr val="accent1"/>
                </a:solidFill>
              </a:rPr>
              <a:t>Laudon</a:t>
            </a:r>
            <a:r>
              <a:rPr lang="de-DE" b="1" dirty="0">
                <a:solidFill>
                  <a:schemeClr val="accent1"/>
                </a:solidFill>
              </a:rPr>
              <a:t>/</a:t>
            </a:r>
            <a:r>
              <a:rPr lang="de-DE" b="1" dirty="0" err="1">
                <a:solidFill>
                  <a:schemeClr val="accent1"/>
                </a:solidFill>
              </a:rPr>
              <a:t>Schoder</a:t>
            </a:r>
            <a:r>
              <a:rPr lang="de-DE" b="1" dirty="0">
                <a:solidFill>
                  <a:schemeClr val="accent1"/>
                </a:solidFill>
              </a:rPr>
              <a:t/>
            </a:r>
            <a:br>
              <a:rPr lang="de-DE" b="1" dirty="0">
                <a:solidFill>
                  <a:schemeClr val="accent1"/>
                </a:solidFill>
              </a:rPr>
            </a:br>
            <a:r>
              <a:rPr lang="de-DE" b="1" dirty="0" smtClean="0">
                <a:solidFill>
                  <a:schemeClr val="accent1"/>
                </a:solidFill>
              </a:rPr>
              <a:t>Wirtschaftsinformatik</a:t>
            </a:r>
          </a:p>
          <a:p>
            <a:pPr eaLnBrk="1" hangingPunct="1">
              <a:spcBef>
                <a:spcPct val="0"/>
              </a:spcBef>
              <a:buSzPct val="80000"/>
              <a:buFont typeface="Verdana" pitchFamily="1" charset="0"/>
              <a:buNone/>
            </a:pPr>
            <a:r>
              <a:rPr lang="de-DE" b="1" dirty="0">
                <a:solidFill>
                  <a:schemeClr val="accent1"/>
                </a:solidFill>
              </a:rPr>
              <a:t>3., vollständig überarbeitete Auflage</a:t>
            </a:r>
            <a:r>
              <a:rPr lang="en-GB" b="1" dirty="0">
                <a:solidFill>
                  <a:schemeClr val="accent1"/>
                </a:solidFill>
              </a:rPr>
              <a:t/>
            </a:r>
            <a:br>
              <a:rPr lang="en-GB" b="1" dirty="0">
                <a:solidFill>
                  <a:schemeClr val="accent1"/>
                </a:solidFill>
              </a:rPr>
            </a:br>
            <a:r>
              <a:rPr lang="en-GB" dirty="0">
                <a:solidFill>
                  <a:schemeClr val="accent1"/>
                </a:solidFill>
              </a:rPr>
              <a:t>ISBN </a:t>
            </a:r>
            <a:r>
              <a:rPr lang="en-GB" dirty="0" smtClean="0">
                <a:solidFill>
                  <a:schemeClr val="accent1"/>
                </a:solidFill>
              </a:rPr>
              <a:t>97838689-4269-9</a:t>
            </a:r>
          </a:p>
          <a:p>
            <a:pPr eaLnBrk="1" hangingPunct="1">
              <a:spcBef>
                <a:spcPct val="0"/>
              </a:spcBef>
              <a:buSzPct val="80000"/>
              <a:buFont typeface="Verdana" pitchFamily="1" charset="0"/>
              <a:buNone/>
            </a:pPr>
            <a:r>
              <a:rPr lang="en-GB" dirty="0" smtClean="0">
                <a:solidFill>
                  <a:schemeClr val="accent1"/>
                </a:solidFill>
              </a:rPr>
              <a:t>1200 </a:t>
            </a:r>
            <a:r>
              <a:rPr lang="en-GB" dirty="0">
                <a:solidFill>
                  <a:schemeClr val="accent1"/>
                </a:solidFill>
              </a:rPr>
              <a:t>Seiten </a:t>
            </a:r>
            <a:r>
              <a:rPr lang="en-GB" dirty="0" smtClean="0">
                <a:solidFill>
                  <a:schemeClr val="accent1"/>
                </a:solidFill>
              </a:rPr>
              <a:t>| 4-farbig</a:t>
            </a:r>
            <a:r>
              <a:rPr lang="en-GB" dirty="0">
                <a:solidFill>
                  <a:schemeClr val="accent1"/>
                </a:solidFill>
              </a:rPr>
              <a:t/>
            </a:r>
            <a:br>
              <a:rPr lang="en-GB" dirty="0">
                <a:solidFill>
                  <a:schemeClr val="accent1"/>
                </a:solidFill>
              </a:rPr>
            </a:br>
            <a:endParaRPr lang="en-GB" dirty="0">
              <a:solidFill>
                <a:schemeClr val="accent1"/>
              </a:solidFill>
            </a:endParaRPr>
          </a:p>
          <a:p>
            <a:pPr eaLnBrk="1" hangingPunct="1">
              <a:spcBef>
                <a:spcPct val="0"/>
              </a:spcBef>
              <a:buSzPct val="80000"/>
              <a:buFont typeface="Verdana" pitchFamily="1" charset="0"/>
              <a:buNone/>
            </a:pPr>
            <a:r>
              <a:rPr lang="en-GB" dirty="0" smtClean="0">
                <a:solidFill>
                  <a:schemeClr val="accent1"/>
                </a:solidFill>
              </a:rPr>
              <a:t>www.pearson-studium.de</a:t>
            </a:r>
            <a:r>
              <a:rPr lang="en-GB" dirty="0">
                <a:solidFill>
                  <a:schemeClr val="accent1"/>
                </a:solidFill>
              </a:rPr>
              <a:t/>
            </a:r>
            <a:br>
              <a:rPr lang="en-GB" dirty="0">
                <a:solidFill>
                  <a:schemeClr val="accent1"/>
                </a:solidFill>
              </a:rPr>
            </a:br>
            <a:r>
              <a:rPr lang="en-GB" dirty="0">
                <a:solidFill>
                  <a:schemeClr val="accent1"/>
                </a:solidFill>
              </a:rPr>
              <a:t>www.pearson.ch</a:t>
            </a:r>
          </a:p>
        </p:txBody>
      </p:sp>
      <p:pic>
        <p:nvPicPr>
          <p:cNvPr id="8"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688" y="2068414"/>
            <a:ext cx="2416063" cy="3703835"/>
          </a:xfrm>
          <a:prstGeom prst="rect">
            <a:avLst/>
          </a:prstGeom>
        </p:spPr>
      </p:pic>
    </p:spTree>
    <p:extLst>
      <p:ext uri="{BB962C8B-B14F-4D97-AF65-F5344CB8AC3E}">
        <p14:creationId xmlns:p14="http://schemas.microsoft.com/office/powerpoint/2010/main" val="3383026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p:txBody>
          <a:bodyPr/>
          <a:lstStyle/>
          <a:p>
            <a:r>
              <a:rPr lang="de-DE" altLang="de-DE" smtClean="0"/>
              <a:t>Wissen</a:t>
            </a:r>
          </a:p>
        </p:txBody>
      </p:sp>
      <p:sp>
        <p:nvSpPr>
          <p:cNvPr id="2" name="Slide Number Placeholder 1"/>
          <p:cNvSpPr>
            <a:spLocks noGrp="1"/>
          </p:cNvSpPr>
          <p:nvPr>
            <p:ph type="sldNum" sz="quarter" idx="11"/>
          </p:nvPr>
        </p:nvSpPr>
        <p:spPr/>
        <p:txBody>
          <a:bodyPr/>
          <a:lstStyle/>
          <a:p>
            <a:fld id="{0D2F3B65-5D26-4378-875C-153D63999E65}" type="slidenum">
              <a:rPr lang="en-US" smtClean="0"/>
              <a:pPr/>
              <a:t>19</a:t>
            </a:fld>
            <a:endParaRPr lang="en-US" dirty="0"/>
          </a:p>
        </p:txBody>
      </p:sp>
      <p:sp>
        <p:nvSpPr>
          <p:cNvPr id="35843" name="Rectangle 3"/>
          <p:cNvSpPr>
            <a:spLocks noGrp="1"/>
          </p:cNvSpPr>
          <p:nvPr>
            <p:ph sz="quarter" idx="12"/>
          </p:nvPr>
        </p:nvSpPr>
        <p:spPr/>
        <p:txBody>
          <a:bodyPr>
            <a:normAutofit fontScale="92500"/>
          </a:bodyPr>
          <a:lstStyle/>
          <a:p>
            <a:r>
              <a:rPr lang="de-DE" altLang="de-DE" smtClean="0"/>
              <a:t>Konzepte, Erfahrung und Einsichten, die den Rahmen für die Erstellung, Bewertung und Nutzung und Vernetzung von Daten und Informationen sowie neuen Erfahrungen bereitstellen</a:t>
            </a:r>
          </a:p>
          <a:p>
            <a:r>
              <a:rPr lang="de-DE" altLang="de-DE" smtClean="0"/>
              <a:t>Bezeichnet die Gesamtheit der personengebundenen Kenntnisse und Fähigkeiten eines Individuums, welche zur Lösung eines Problems eingesetzt werden, und stützt sich auf Daten und Information (Probst et al., 2013)</a:t>
            </a:r>
          </a:p>
          <a:p>
            <a:r>
              <a:rPr lang="de-DE" altLang="de-DE" smtClean="0"/>
              <a:t>Wissen ist „haftend“: Wissen hat einen bestimmten Standort, wie beispielsweise die Köpfe von Menschen oder ihre Abbildung in bestimmte Geschäftsprozesse</a:t>
            </a:r>
          </a:p>
          <a:p>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521039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tretch>
            <a:fillRect/>
          </a:stretch>
        </p:blipFill>
        <p:spPr>
          <a:xfrm>
            <a:off x="824345" y="653981"/>
            <a:ext cx="6847533" cy="5716801"/>
          </a:xfrm>
        </p:spPr>
      </p:pic>
      <p:sp>
        <p:nvSpPr>
          <p:cNvPr id="4" name="Titel 3"/>
          <p:cNvSpPr>
            <a:spLocks noGrp="1"/>
          </p:cNvSpPr>
          <p:nvPr>
            <p:ph type="title"/>
          </p:nvPr>
        </p:nvSpPr>
        <p:spPr/>
        <p:txBody>
          <a:bodyPr/>
          <a:lstStyle/>
          <a:p>
            <a:r>
              <a:rPr lang="de-DE" smtClean="0"/>
              <a:t>Wichtige Wissensdefinitionen</a:t>
            </a:r>
            <a:endParaRPr lang="de-DE" dirty="0"/>
          </a:p>
        </p:txBody>
      </p:sp>
      <p:sp>
        <p:nvSpPr>
          <p:cNvPr id="2" name="Slide Number Placeholder 1"/>
          <p:cNvSpPr>
            <a:spLocks noGrp="1"/>
          </p:cNvSpPr>
          <p:nvPr>
            <p:ph type="sldNum" sz="quarter" idx="11"/>
          </p:nvPr>
        </p:nvSpPr>
        <p:spPr/>
        <p:txBody>
          <a:bodyPr/>
          <a:lstStyle/>
          <a:p>
            <a:fld id="{0D2F3B65-5D26-4378-875C-153D63999E65}" type="slidenum">
              <a:rPr lang="en-US" smtClean="0"/>
              <a:pPr/>
              <a:t>20</a:t>
            </a:fld>
            <a:endParaRPr lang="en-US" dirty="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821043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r>
              <a:rPr lang="de-DE" altLang="de-DE" smtClean="0"/>
              <a:t>Weisheit</a:t>
            </a:r>
          </a:p>
        </p:txBody>
      </p:sp>
      <p:sp>
        <p:nvSpPr>
          <p:cNvPr id="2" name="Slide Number Placeholder 1"/>
          <p:cNvSpPr>
            <a:spLocks noGrp="1"/>
          </p:cNvSpPr>
          <p:nvPr>
            <p:ph type="sldNum" sz="quarter" idx="11"/>
          </p:nvPr>
        </p:nvSpPr>
        <p:spPr/>
        <p:txBody>
          <a:bodyPr/>
          <a:lstStyle/>
          <a:p>
            <a:fld id="{0D2F3B65-5D26-4378-875C-153D63999E65}" type="slidenum">
              <a:rPr lang="en-US" smtClean="0"/>
              <a:pPr/>
              <a:t>21</a:t>
            </a:fld>
            <a:endParaRPr lang="en-US" dirty="0"/>
          </a:p>
        </p:txBody>
      </p:sp>
      <p:sp>
        <p:nvSpPr>
          <p:cNvPr id="36867" name="Rectangle 3"/>
          <p:cNvSpPr>
            <a:spLocks noGrp="1"/>
          </p:cNvSpPr>
          <p:nvPr>
            <p:ph sz="quarter" idx="12"/>
          </p:nvPr>
        </p:nvSpPr>
        <p:spPr/>
        <p:txBody>
          <a:bodyPr/>
          <a:lstStyle/>
          <a:p>
            <a:r>
              <a:rPr lang="de-DE" altLang="de-DE" dirty="0" smtClean="0"/>
              <a:t>die </a:t>
            </a:r>
            <a:r>
              <a:rPr lang="de-DE" altLang="de-DE" dirty="0" smtClean="0"/>
              <a:t>gemeinsame und individuelle Erfahrung für die Anwendung von Wissen auf die Problemlösung</a:t>
            </a:r>
          </a:p>
          <a:p>
            <a:r>
              <a:rPr lang="de-DE" altLang="de-DE" dirty="0" smtClean="0"/>
              <a:t>Weisheit beinhaltet die Kenntnis, wo, wann und wie Wissen angewendet werden soll</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63410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
          <p:cNvSpPr>
            <a:spLocks noGrp="1"/>
          </p:cNvSpPr>
          <p:nvPr>
            <p:ph type="title"/>
          </p:nvPr>
        </p:nvSpPr>
        <p:spPr/>
        <p:txBody>
          <a:bodyPr/>
          <a:lstStyle/>
          <a:p>
            <a:r>
              <a:rPr lang="de-DE" altLang="de-DE" smtClean="0"/>
              <a:t>Gliederung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22</a:t>
            </a:fld>
            <a:endParaRPr lang="en-US" dirty="0"/>
          </a:p>
        </p:txBody>
      </p:sp>
      <p:sp>
        <p:nvSpPr>
          <p:cNvPr id="21507" name="Rectangle 5"/>
          <p:cNvSpPr>
            <a:spLocks noGrp="1" noChangeArrowheads="1"/>
          </p:cNvSpPr>
          <p:nvPr>
            <p:ph sz="quarter" idx="12"/>
          </p:nvPr>
        </p:nvSpPr>
        <p:spPr/>
        <p:txBody>
          <a:bodyPr>
            <a:normAutofit lnSpcReduction="10000"/>
          </a:bodyPr>
          <a:lstStyle/>
          <a:p>
            <a:pPr marL="457200" indent="-457200">
              <a:buFont typeface="+mj-lt"/>
              <a:buAutoNum type="arabicPeriod"/>
            </a:pPr>
            <a:r>
              <a:rPr lang="de-DE" altLang="de-DE" b="1" dirty="0" smtClean="0"/>
              <a:t>Die Wissensmanagement-Landschaft</a:t>
            </a:r>
          </a:p>
          <a:p>
            <a:pPr marL="812800" lvl="1" indent="-457200">
              <a:buFont typeface="+mj-lt"/>
              <a:buAutoNum type="arabicPeriod"/>
            </a:pPr>
            <a:r>
              <a:rPr lang="de-DE" altLang="de-DE" dirty="0"/>
              <a:t>Abgrenzung vom </a:t>
            </a:r>
            <a:r>
              <a:rPr lang="de-DE" altLang="de-DE" dirty="0" smtClean="0"/>
              <a:t>Informationsmanagement</a:t>
            </a:r>
            <a:endParaRPr lang="de-DE" altLang="de-DE" dirty="0"/>
          </a:p>
          <a:p>
            <a:pPr marL="812800" lvl="1" indent="-457200">
              <a:buFont typeface="+mj-lt"/>
              <a:buAutoNum type="arabicPeriod"/>
            </a:pPr>
            <a:r>
              <a:rPr lang="de-DE" altLang="de-DE" dirty="0" smtClean="0"/>
              <a:t>Daten</a:t>
            </a:r>
            <a:r>
              <a:rPr lang="de-DE" altLang="de-DE" dirty="0"/>
              <a:t>, Informationen, </a:t>
            </a:r>
            <a:r>
              <a:rPr lang="de-DE" altLang="de-DE" dirty="0" smtClean="0"/>
              <a:t>Wissen</a:t>
            </a:r>
            <a:endParaRPr lang="de-DE" altLang="de-DE" dirty="0"/>
          </a:p>
          <a:p>
            <a:pPr marL="812800" lvl="1" indent="-457200">
              <a:buFont typeface="+mj-lt"/>
              <a:buAutoNum type="arabicPeriod"/>
            </a:pPr>
            <a:r>
              <a:rPr lang="de-DE" altLang="de-DE" b="1" dirty="0" smtClean="0"/>
              <a:t>Dimensionen und </a:t>
            </a:r>
            <a:r>
              <a:rPr lang="de-DE" altLang="de-DE" b="1" dirty="0"/>
              <a:t>Nutzbarmachung von </a:t>
            </a:r>
            <a:r>
              <a:rPr lang="de-DE" altLang="de-DE" b="1" dirty="0" smtClean="0"/>
              <a:t>Wissen</a:t>
            </a:r>
            <a:endParaRPr lang="de-DE" altLang="de-DE" b="1" dirty="0"/>
          </a:p>
          <a:p>
            <a:pPr marL="812800" lvl="1" indent="-457200">
              <a:buFont typeface="+mj-lt"/>
              <a:buAutoNum type="arabicPeriod"/>
            </a:pPr>
            <a:r>
              <a:rPr lang="de-DE" altLang="de-DE" dirty="0" smtClean="0"/>
              <a:t>Aufgaben </a:t>
            </a:r>
            <a:r>
              <a:rPr lang="de-DE" altLang="de-DE" dirty="0"/>
              <a:t>und Phasen des </a:t>
            </a:r>
            <a:r>
              <a:rPr lang="de-DE" altLang="de-DE" dirty="0" smtClean="0"/>
              <a:t>Wissensmanagements</a:t>
            </a:r>
            <a:endParaRPr lang="de-DE" altLang="de-DE" dirty="0"/>
          </a:p>
          <a:p>
            <a:pPr marL="812800" lvl="1" indent="-457200">
              <a:buFont typeface="+mj-lt"/>
              <a:buAutoNum type="arabicPeriod"/>
            </a:pPr>
            <a:r>
              <a:rPr lang="de-DE" altLang="de-DE" dirty="0" smtClean="0"/>
              <a:t>Rolle </a:t>
            </a:r>
            <a:r>
              <a:rPr lang="de-DE" altLang="de-DE" dirty="0"/>
              <a:t>von Organisation und </a:t>
            </a:r>
            <a:r>
              <a:rPr lang="de-DE" altLang="de-DE" dirty="0" smtClean="0"/>
              <a:t>Management</a:t>
            </a:r>
          </a:p>
          <a:p>
            <a:pPr marL="457200" indent="-457200">
              <a:buFont typeface="+mj-lt"/>
              <a:buAutoNum type="arabicPeriod"/>
            </a:pPr>
            <a:r>
              <a:rPr lang="de-DE" altLang="de-DE" dirty="0" smtClean="0"/>
              <a:t>Wissensmanagementsysteme</a:t>
            </a:r>
          </a:p>
          <a:p>
            <a:pPr marL="457200" indent="-457200">
              <a:buFont typeface="+mj-lt"/>
              <a:buAutoNum type="arabicPeriod"/>
            </a:pPr>
            <a:r>
              <a:rPr lang="de-DE" altLang="de-DE" dirty="0" smtClean="0"/>
              <a:t>Techniken und Werkzeuge des Wissensmanagements</a:t>
            </a:r>
          </a:p>
          <a:p>
            <a:pPr marL="457200" indent="-457200">
              <a:buFont typeface="+mj-lt"/>
              <a:buAutoNum type="arabicPeriod"/>
            </a:pPr>
            <a:r>
              <a:rPr lang="de-DE" altLang="de-DE" dirty="0" smtClean="0"/>
              <a:t>IT-gestützte Zusammenarbeit</a:t>
            </a:r>
          </a:p>
          <a:p>
            <a:pPr marL="812800" lvl="1" indent="-457200">
              <a:buFont typeface="+mj-lt"/>
              <a:buAutoNum type="arabicPeriod"/>
            </a:pPr>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1172626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a:lstStyle/>
          <a:p>
            <a:r>
              <a:rPr lang="de-DE" altLang="de-DE" smtClean="0"/>
              <a:t>Dimensionen und Nutzbarmachung von Wissen</a:t>
            </a:r>
          </a:p>
        </p:txBody>
      </p:sp>
      <p:sp>
        <p:nvSpPr>
          <p:cNvPr id="2" name="Slide Number Placeholder 1"/>
          <p:cNvSpPr>
            <a:spLocks noGrp="1"/>
          </p:cNvSpPr>
          <p:nvPr>
            <p:ph type="sldNum" sz="quarter" idx="11"/>
          </p:nvPr>
        </p:nvSpPr>
        <p:spPr/>
        <p:txBody>
          <a:bodyPr/>
          <a:lstStyle/>
          <a:p>
            <a:fld id="{0D2F3B65-5D26-4378-875C-153D63999E65}" type="slidenum">
              <a:rPr lang="en-US" smtClean="0"/>
              <a:pPr/>
              <a:t>23</a:t>
            </a:fld>
            <a:endParaRPr lang="en-US" dirty="0"/>
          </a:p>
        </p:txBody>
      </p:sp>
      <p:sp>
        <p:nvSpPr>
          <p:cNvPr id="38915" name="Rectangle 3"/>
          <p:cNvSpPr>
            <a:spLocks noGrp="1"/>
          </p:cNvSpPr>
          <p:nvPr>
            <p:ph sz="quarter" idx="12"/>
          </p:nvPr>
        </p:nvSpPr>
        <p:spPr/>
        <p:txBody>
          <a:bodyPr>
            <a:normAutofit fontScale="92500"/>
          </a:bodyPr>
          <a:lstStyle/>
          <a:p>
            <a:r>
              <a:rPr lang="de-DE" altLang="de-DE" dirty="0" smtClean="0"/>
              <a:t>es </a:t>
            </a:r>
            <a:r>
              <a:rPr lang="de-DE" altLang="de-DE" dirty="0" smtClean="0"/>
              <a:t>existieren Klassifikationen zum Entwurf geeigneter Maßnahmen für WM</a:t>
            </a:r>
          </a:p>
          <a:p>
            <a:r>
              <a:rPr lang="de-DE" altLang="de-DE" dirty="0" smtClean="0"/>
              <a:t>das </a:t>
            </a:r>
            <a:r>
              <a:rPr lang="de-DE" altLang="de-DE" dirty="0" smtClean="0"/>
              <a:t>Konzept des impliziten oder </a:t>
            </a:r>
            <a:r>
              <a:rPr lang="de-DE" altLang="de-DE" dirty="0" err="1" smtClean="0"/>
              <a:t>taziten</a:t>
            </a:r>
            <a:r>
              <a:rPr lang="de-DE" altLang="de-DE" dirty="0" smtClean="0"/>
              <a:t> Wissens versucht, die Art des „ungreifbaren“, dem Bewusstsein nicht zugänglichen Wissens zu beschreiben</a:t>
            </a:r>
          </a:p>
          <a:p>
            <a:r>
              <a:rPr lang="de-DE" altLang="de-DE" dirty="0" smtClean="0"/>
              <a:t>individuelles </a:t>
            </a:r>
            <a:r>
              <a:rPr lang="de-DE" altLang="de-DE" dirty="0" smtClean="0"/>
              <a:t>Wissen oder kollektives Gut</a:t>
            </a:r>
          </a:p>
          <a:p>
            <a:r>
              <a:rPr lang="de-DE" altLang="de-DE" dirty="0" smtClean="0"/>
              <a:t>Wissen wird erst dann für andere nutzbar, wenn es expliziert, also in irgendeiner Form artikuliert, niedergeschrieben oder vorgeführt wird</a:t>
            </a:r>
          </a:p>
          <a:p>
            <a:r>
              <a:rPr lang="de-DE" altLang="de-DE" dirty="0" smtClean="0"/>
              <a:t>Wissensartikulation als Schlüsselfaktor zur Schaffung neuen Wissens</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208166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p:cNvSpPr>
          <p:nvPr>
            <p:ph type="title"/>
          </p:nvPr>
        </p:nvSpPr>
        <p:spPr/>
        <p:txBody>
          <a:bodyPr/>
          <a:lstStyle/>
          <a:p>
            <a:r>
              <a:rPr lang="de-DE" altLang="de-DE" smtClean="0"/>
              <a:t>Tazites Wissen</a:t>
            </a:r>
          </a:p>
        </p:txBody>
      </p:sp>
      <p:sp>
        <p:nvSpPr>
          <p:cNvPr id="2" name="Slide Number Placeholder 1"/>
          <p:cNvSpPr>
            <a:spLocks noGrp="1"/>
          </p:cNvSpPr>
          <p:nvPr>
            <p:ph type="sldNum" sz="quarter" idx="11"/>
          </p:nvPr>
        </p:nvSpPr>
        <p:spPr/>
        <p:txBody>
          <a:bodyPr/>
          <a:lstStyle/>
          <a:p>
            <a:fld id="{0D2F3B65-5D26-4378-875C-153D63999E65}" type="slidenum">
              <a:rPr lang="en-US" smtClean="0"/>
              <a:pPr/>
              <a:t>24</a:t>
            </a:fld>
            <a:endParaRPr lang="en-US" dirty="0"/>
          </a:p>
        </p:txBody>
      </p:sp>
      <p:sp>
        <p:nvSpPr>
          <p:cNvPr id="39939" name="Rectangle 3"/>
          <p:cNvSpPr>
            <a:spLocks noGrp="1"/>
          </p:cNvSpPr>
          <p:nvPr>
            <p:ph sz="quarter" idx="12"/>
          </p:nvPr>
        </p:nvSpPr>
        <p:spPr/>
        <p:txBody>
          <a:bodyPr/>
          <a:lstStyle/>
          <a:p>
            <a:r>
              <a:rPr lang="de-DE" altLang="de-DE" dirty="0" smtClean="0"/>
              <a:t>setzt </a:t>
            </a:r>
            <a:r>
              <a:rPr lang="de-DE" altLang="de-DE" dirty="0" smtClean="0"/>
              <a:t>sich zusammen aus kognitiven Elementen (mentale Modelle wie Schemata, Paradigmen, Ansichten, Überzeugungen und Standpunkten) und technischen Elementen (wie konkrete Fähigkeiten, Know-how und handwerkliche Fertigkeiten</a:t>
            </a:r>
            <a:r>
              <a:rPr lang="de-DE" altLang="de-DE" dirty="0" smtClean="0"/>
              <a:t>)</a:t>
            </a:r>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5426139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a:lstStyle/>
          <a:p>
            <a:r>
              <a:rPr lang="de-DE" altLang="de-DE" smtClean="0"/>
              <a:t>Implizites Wissen</a:t>
            </a:r>
          </a:p>
        </p:txBody>
      </p:sp>
      <p:sp>
        <p:nvSpPr>
          <p:cNvPr id="2" name="Slide Number Placeholder 1"/>
          <p:cNvSpPr>
            <a:spLocks noGrp="1"/>
          </p:cNvSpPr>
          <p:nvPr>
            <p:ph type="sldNum" sz="quarter" idx="11"/>
          </p:nvPr>
        </p:nvSpPr>
        <p:spPr/>
        <p:txBody>
          <a:bodyPr/>
          <a:lstStyle/>
          <a:p>
            <a:fld id="{0D2F3B65-5D26-4378-875C-153D63999E65}" type="slidenum">
              <a:rPr lang="en-US" smtClean="0"/>
              <a:pPr/>
              <a:t>25</a:t>
            </a:fld>
            <a:endParaRPr lang="en-US" dirty="0"/>
          </a:p>
        </p:txBody>
      </p:sp>
      <p:sp>
        <p:nvSpPr>
          <p:cNvPr id="40963" name="Rectangle 3"/>
          <p:cNvSpPr>
            <a:spLocks noGrp="1"/>
          </p:cNvSpPr>
          <p:nvPr>
            <p:ph sz="quarter" idx="12"/>
          </p:nvPr>
        </p:nvSpPr>
        <p:spPr/>
        <p:txBody>
          <a:bodyPr/>
          <a:lstStyle/>
          <a:p>
            <a:r>
              <a:rPr lang="de-DE" altLang="de-DE" dirty="0" smtClean="0"/>
              <a:t>Wissen, das in den Köpfen einzelner Mitarbeiter steckt und nicht (formal) dokumentiert </a:t>
            </a:r>
            <a:r>
              <a:rPr lang="de-DE" altLang="de-DE" dirty="0" smtClean="0"/>
              <a:t>ist</a:t>
            </a:r>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184105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r>
              <a:rPr lang="de-DE" altLang="de-DE" smtClean="0"/>
              <a:t>Explizites Wissen</a:t>
            </a:r>
          </a:p>
        </p:txBody>
      </p:sp>
      <p:sp>
        <p:nvSpPr>
          <p:cNvPr id="2" name="Slide Number Placeholder 1"/>
          <p:cNvSpPr>
            <a:spLocks noGrp="1"/>
          </p:cNvSpPr>
          <p:nvPr>
            <p:ph type="sldNum" sz="quarter" idx="11"/>
          </p:nvPr>
        </p:nvSpPr>
        <p:spPr/>
        <p:txBody>
          <a:bodyPr/>
          <a:lstStyle/>
          <a:p>
            <a:fld id="{0D2F3B65-5D26-4378-875C-153D63999E65}" type="slidenum">
              <a:rPr lang="en-US" smtClean="0"/>
              <a:pPr/>
              <a:t>26</a:t>
            </a:fld>
            <a:endParaRPr lang="en-US" dirty="0"/>
          </a:p>
        </p:txBody>
      </p:sp>
      <p:sp>
        <p:nvSpPr>
          <p:cNvPr id="41987" name="Rectangle 3"/>
          <p:cNvSpPr>
            <a:spLocks noGrp="1"/>
          </p:cNvSpPr>
          <p:nvPr>
            <p:ph sz="quarter" idx="12"/>
          </p:nvPr>
        </p:nvSpPr>
        <p:spPr/>
        <p:txBody>
          <a:bodyPr/>
          <a:lstStyle/>
          <a:p>
            <a:r>
              <a:rPr lang="de-DE" altLang="de-DE" dirty="0" smtClean="0"/>
              <a:t>(Formal) dokumentiertes </a:t>
            </a:r>
            <a:r>
              <a:rPr lang="de-DE" altLang="de-DE" dirty="0" smtClean="0"/>
              <a:t>Wissen</a:t>
            </a:r>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182432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a:lstStyle/>
          <a:p>
            <a:r>
              <a:rPr lang="de-DE" altLang="de-DE" smtClean="0"/>
              <a:t>Dimensionen und Nutzbarmachung von Wissen</a:t>
            </a:r>
          </a:p>
        </p:txBody>
      </p:sp>
      <p:sp>
        <p:nvSpPr>
          <p:cNvPr id="2" name="Slide Number Placeholder 1"/>
          <p:cNvSpPr>
            <a:spLocks noGrp="1"/>
          </p:cNvSpPr>
          <p:nvPr>
            <p:ph type="sldNum" sz="quarter" idx="11"/>
          </p:nvPr>
        </p:nvSpPr>
        <p:spPr/>
        <p:txBody>
          <a:bodyPr/>
          <a:lstStyle/>
          <a:p>
            <a:fld id="{0D2F3B65-5D26-4378-875C-153D63999E65}" type="slidenum">
              <a:rPr lang="en-US" smtClean="0"/>
              <a:pPr/>
              <a:t>27</a:t>
            </a:fld>
            <a:endParaRPr lang="en-US" dirty="0"/>
          </a:p>
        </p:txBody>
      </p:sp>
      <p:sp>
        <p:nvSpPr>
          <p:cNvPr id="43011" name="Rectangle 3"/>
          <p:cNvSpPr>
            <a:spLocks noGrp="1"/>
          </p:cNvSpPr>
          <p:nvPr>
            <p:ph sz="quarter" idx="12"/>
          </p:nvPr>
        </p:nvSpPr>
        <p:spPr/>
        <p:txBody>
          <a:bodyPr>
            <a:normAutofit fontScale="77500" lnSpcReduction="20000"/>
          </a:bodyPr>
          <a:lstStyle/>
          <a:p>
            <a:r>
              <a:rPr lang="de-DE" altLang="de-DE" dirty="0" err="1" smtClean="0"/>
              <a:t>Tazites</a:t>
            </a:r>
            <a:r>
              <a:rPr lang="de-DE" altLang="de-DE" dirty="0" smtClean="0"/>
              <a:t> Wissen nach </a:t>
            </a:r>
            <a:r>
              <a:rPr lang="de-DE" altLang="de-DE" dirty="0" err="1" smtClean="0"/>
              <a:t>Nonaka</a:t>
            </a:r>
            <a:r>
              <a:rPr lang="de-DE" altLang="de-DE" dirty="0" smtClean="0"/>
              <a:t> und Takeuchi (1995) umfasst</a:t>
            </a:r>
          </a:p>
          <a:p>
            <a:pPr lvl="1"/>
            <a:r>
              <a:rPr lang="de-DE" altLang="de-DE" dirty="0" smtClean="0"/>
              <a:t>Kognitive Elemente: Schemata, Paradigmen, Ansichten, Überzeugungen, Standpunkte (mentale Modelle)</a:t>
            </a:r>
          </a:p>
          <a:p>
            <a:pPr lvl="1"/>
            <a:r>
              <a:rPr lang="de-DE" altLang="de-DE" dirty="0" smtClean="0"/>
              <a:t>Technische Elemente: konkrete Fähigkeiten, Know-how, handwerkliche Fähigkeiten</a:t>
            </a:r>
          </a:p>
          <a:p>
            <a:r>
              <a:rPr lang="de-DE" altLang="de-DE" dirty="0" smtClean="0"/>
              <a:t>Annahme</a:t>
            </a:r>
          </a:p>
          <a:p>
            <a:pPr lvl="1"/>
            <a:r>
              <a:rPr lang="de-DE" altLang="de-DE" dirty="0" smtClean="0"/>
              <a:t>Konversionsprozesse von </a:t>
            </a:r>
            <a:r>
              <a:rPr lang="de-DE" altLang="de-DE" dirty="0" err="1" smtClean="0"/>
              <a:t>tazitem</a:t>
            </a:r>
            <a:r>
              <a:rPr lang="de-DE" altLang="de-DE" dirty="0" smtClean="0"/>
              <a:t> und explizitem Wissen sind möglich</a:t>
            </a:r>
          </a:p>
          <a:p>
            <a:pPr lvl="1"/>
            <a:r>
              <a:rPr lang="de-DE" altLang="de-DE" dirty="0" smtClean="0"/>
              <a:t>diese </a:t>
            </a:r>
            <a:r>
              <a:rPr lang="de-DE" altLang="de-DE" dirty="0" smtClean="0"/>
              <a:t>Prozesse unterliegen einer gewissen Dynamik</a:t>
            </a:r>
          </a:p>
          <a:p>
            <a:r>
              <a:rPr lang="de-DE" altLang="de-DE" dirty="0" smtClean="0"/>
              <a:t>Kontinuierliches Durchlaufen folgender Interaktionsprozesse der beiden Wissensarten:</a:t>
            </a:r>
          </a:p>
          <a:p>
            <a:pPr lvl="1"/>
            <a:r>
              <a:rPr lang="de-DE" altLang="de-DE" dirty="0" smtClean="0"/>
              <a:t>Sozialisation (</a:t>
            </a:r>
            <a:r>
              <a:rPr lang="de-DE" altLang="de-DE" dirty="0" err="1" smtClean="0"/>
              <a:t>tazit</a:t>
            </a:r>
            <a:r>
              <a:rPr lang="de-DE" altLang="de-DE" dirty="0" smtClean="0"/>
              <a:t> zu </a:t>
            </a:r>
            <a:r>
              <a:rPr lang="de-DE" altLang="de-DE" dirty="0" err="1" smtClean="0"/>
              <a:t>tazit</a:t>
            </a:r>
            <a:r>
              <a:rPr lang="de-DE" altLang="de-DE" dirty="0" smtClean="0"/>
              <a:t>)</a:t>
            </a:r>
          </a:p>
          <a:p>
            <a:pPr lvl="1"/>
            <a:r>
              <a:rPr lang="de-DE" altLang="de-DE" dirty="0" err="1" smtClean="0"/>
              <a:t>Externalisation</a:t>
            </a:r>
            <a:r>
              <a:rPr lang="de-DE" altLang="de-DE" dirty="0" smtClean="0"/>
              <a:t> (</a:t>
            </a:r>
            <a:r>
              <a:rPr lang="de-DE" altLang="de-DE" dirty="0" err="1" smtClean="0"/>
              <a:t>tazit</a:t>
            </a:r>
            <a:r>
              <a:rPr lang="de-DE" altLang="de-DE" dirty="0" smtClean="0"/>
              <a:t> zu explizit)</a:t>
            </a:r>
          </a:p>
          <a:p>
            <a:pPr lvl="1"/>
            <a:r>
              <a:rPr lang="de-DE" altLang="de-DE" dirty="0" smtClean="0"/>
              <a:t>Kombination (explizit zu explizit)</a:t>
            </a:r>
          </a:p>
          <a:p>
            <a:pPr lvl="1"/>
            <a:r>
              <a:rPr lang="de-DE" altLang="de-DE" dirty="0" err="1" smtClean="0"/>
              <a:t>Internalisation</a:t>
            </a:r>
            <a:r>
              <a:rPr lang="de-DE" altLang="de-DE" dirty="0" smtClean="0"/>
              <a:t> (explizit zu </a:t>
            </a:r>
            <a:r>
              <a:rPr lang="de-DE" altLang="de-DE" dirty="0" err="1" smtClean="0"/>
              <a:t>tazit</a:t>
            </a:r>
            <a:r>
              <a:rPr lang="de-DE" altLang="de-DE" dirty="0" smtClean="0"/>
              <a:t>)</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0296437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lstStyle/>
          <a:p>
            <a:r>
              <a:rPr lang="de-DE" altLang="de-DE" smtClean="0"/>
              <a:t>Organisationale Wissensbasis</a:t>
            </a:r>
          </a:p>
        </p:txBody>
      </p:sp>
      <p:sp>
        <p:nvSpPr>
          <p:cNvPr id="2" name="Slide Number Placeholder 1"/>
          <p:cNvSpPr>
            <a:spLocks noGrp="1"/>
          </p:cNvSpPr>
          <p:nvPr>
            <p:ph type="sldNum" sz="quarter" idx="11"/>
          </p:nvPr>
        </p:nvSpPr>
        <p:spPr/>
        <p:txBody>
          <a:bodyPr/>
          <a:lstStyle/>
          <a:p>
            <a:fld id="{0D2F3B65-5D26-4378-875C-153D63999E65}" type="slidenum">
              <a:rPr lang="en-US" smtClean="0"/>
              <a:pPr/>
              <a:t>28</a:t>
            </a:fld>
            <a:endParaRPr lang="en-US" dirty="0"/>
          </a:p>
        </p:txBody>
      </p:sp>
      <p:sp>
        <p:nvSpPr>
          <p:cNvPr id="44035" name="Rectangle 3"/>
          <p:cNvSpPr>
            <a:spLocks noGrp="1"/>
          </p:cNvSpPr>
          <p:nvPr>
            <p:ph sz="quarter" idx="12"/>
          </p:nvPr>
        </p:nvSpPr>
        <p:spPr/>
        <p:txBody>
          <a:bodyPr/>
          <a:lstStyle/>
          <a:p>
            <a:r>
              <a:rPr lang="de-DE" altLang="de-DE" dirty="0" smtClean="0"/>
              <a:t>Die Gesamtheit des relevanten Wissens im Unternehmen, welches zur Lösung von Problemen zur Verfügung steht.</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174084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mtClean="0"/>
              <a:t>Kapitel 11</a:t>
            </a:r>
            <a:endParaRPr lang="de-DE" dirty="0"/>
          </a:p>
        </p:txBody>
      </p:sp>
      <p:sp>
        <p:nvSpPr>
          <p:cNvPr id="5" name="Inhaltsplatzhalter 4"/>
          <p:cNvSpPr>
            <a:spLocks noGrp="1"/>
          </p:cNvSpPr>
          <p:nvPr>
            <p:ph sz="quarter" idx="12"/>
          </p:nvPr>
        </p:nvSpPr>
        <p:spPr/>
        <p:txBody>
          <a:bodyPr/>
          <a:lstStyle/>
          <a:p>
            <a:r>
              <a:rPr lang="de-DE" smtClean="0"/>
              <a:t>Wissensmanagement und IT-gestützte Zusammenarbeit</a:t>
            </a:r>
            <a:endParaRPr lang="de-DE" dirty="0"/>
          </a:p>
        </p:txBody>
      </p:sp>
      <p:sp>
        <p:nvSpPr>
          <p:cNvPr id="2" name="Slide Number Placeholder 1"/>
          <p:cNvSpPr>
            <a:spLocks noGrp="1"/>
          </p:cNvSpPr>
          <p:nvPr>
            <p:ph type="sldNum" sz="quarter" idx="11"/>
          </p:nvPr>
        </p:nvSpPr>
        <p:spPr/>
        <p:txBody>
          <a:bodyPr/>
          <a:lstStyle/>
          <a:p>
            <a:fld id="{0D2F3B65-5D26-4378-875C-153D63999E65}" type="slidenum">
              <a:rPr lang="en-US" smtClean="0"/>
              <a:pPr/>
              <a:t>2</a:t>
            </a:fld>
            <a:endParaRPr lang="en-US" dirty="0"/>
          </a:p>
        </p:txBody>
      </p:sp>
    </p:spTree>
    <p:extLst>
      <p:ext uri="{BB962C8B-B14F-4D97-AF65-F5344CB8AC3E}">
        <p14:creationId xmlns:p14="http://schemas.microsoft.com/office/powerpoint/2010/main" val="41524541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p:txBody>
          <a:bodyPr/>
          <a:lstStyle/>
          <a:p>
            <a:r>
              <a:rPr lang="de-DE" altLang="de-DE" smtClean="0"/>
              <a:t>Lernen in der Organisation und Wissensmanagement</a:t>
            </a:r>
          </a:p>
        </p:txBody>
      </p:sp>
      <p:sp>
        <p:nvSpPr>
          <p:cNvPr id="2" name="Slide Number Placeholder 1"/>
          <p:cNvSpPr>
            <a:spLocks noGrp="1"/>
          </p:cNvSpPr>
          <p:nvPr>
            <p:ph type="sldNum" sz="quarter" idx="11"/>
          </p:nvPr>
        </p:nvSpPr>
        <p:spPr/>
        <p:txBody>
          <a:bodyPr/>
          <a:lstStyle/>
          <a:p>
            <a:fld id="{0D2F3B65-5D26-4378-875C-153D63999E65}" type="slidenum">
              <a:rPr lang="en-US" smtClean="0"/>
              <a:pPr/>
              <a:t>29</a:t>
            </a:fld>
            <a:endParaRPr lang="en-US" dirty="0"/>
          </a:p>
        </p:txBody>
      </p:sp>
      <p:sp>
        <p:nvSpPr>
          <p:cNvPr id="45059" name="Rectangle 3"/>
          <p:cNvSpPr>
            <a:spLocks noGrp="1"/>
          </p:cNvSpPr>
          <p:nvPr>
            <p:ph sz="quarter" idx="12"/>
          </p:nvPr>
        </p:nvSpPr>
        <p:spPr/>
        <p:txBody>
          <a:bodyPr>
            <a:normAutofit fontScale="92500" lnSpcReduction="10000"/>
          </a:bodyPr>
          <a:lstStyle/>
          <a:p>
            <a:r>
              <a:rPr lang="de-DE" altLang="de-DE" smtClean="0"/>
              <a:t>Unternehmen unterscheiden sich nicht nur in der Größe ihrer Wissensbasis, sondern vor allem in der Art, wie sie ihr Wissen anwenden</a:t>
            </a:r>
          </a:p>
          <a:p>
            <a:r>
              <a:rPr lang="de-DE" altLang="de-DE" smtClean="0"/>
              <a:t>Wissen lässt sich bewerten, z.B. nach dem Wert, der durch Anwendung des Wissens entsteht (Beispiel: Steigerung der Effizienz in der Produktentwicklung)</a:t>
            </a:r>
          </a:p>
          <a:p>
            <a:r>
              <a:rPr lang="de-DE" altLang="de-DE" smtClean="0"/>
              <a:t>Wissen ist wichtig für Innovationen</a:t>
            </a:r>
          </a:p>
          <a:p>
            <a:r>
              <a:rPr lang="de-DE" altLang="de-DE" smtClean="0"/>
              <a:t>Unternehmen müssen z.B. durch Datengewinnung und sammeln von Erfahrungen auf Umgebungsveränderungen reagieren</a:t>
            </a:r>
          </a:p>
          <a:p>
            <a:pPr lvl="1"/>
            <a:r>
              <a:rPr lang="de-DE" altLang="de-DE" smtClean="0"/>
              <a:t>Organisationalen Lernen: Veränderungsprozesse, die die organisationale Wissensbasis betreffen</a:t>
            </a:r>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0021060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p:txBody>
          <a:bodyPr/>
          <a:lstStyle/>
          <a:p>
            <a:r>
              <a:rPr lang="de-DE" altLang="de-DE" smtClean="0"/>
              <a:t>Organisationales Lernen</a:t>
            </a:r>
          </a:p>
        </p:txBody>
      </p:sp>
      <p:sp>
        <p:nvSpPr>
          <p:cNvPr id="2" name="Slide Number Placeholder 1"/>
          <p:cNvSpPr>
            <a:spLocks noGrp="1"/>
          </p:cNvSpPr>
          <p:nvPr>
            <p:ph type="sldNum" sz="quarter" idx="11"/>
          </p:nvPr>
        </p:nvSpPr>
        <p:spPr/>
        <p:txBody>
          <a:bodyPr/>
          <a:lstStyle/>
          <a:p>
            <a:fld id="{0D2F3B65-5D26-4378-875C-153D63999E65}" type="slidenum">
              <a:rPr lang="en-US" smtClean="0"/>
              <a:pPr/>
              <a:t>30</a:t>
            </a:fld>
            <a:endParaRPr lang="en-US" dirty="0"/>
          </a:p>
        </p:txBody>
      </p:sp>
      <p:sp>
        <p:nvSpPr>
          <p:cNvPr id="46083" name="Rectangle 3"/>
          <p:cNvSpPr>
            <a:spLocks noGrp="1"/>
          </p:cNvSpPr>
          <p:nvPr>
            <p:ph sz="quarter" idx="12"/>
          </p:nvPr>
        </p:nvSpPr>
        <p:spPr/>
        <p:txBody>
          <a:bodyPr/>
          <a:lstStyle/>
          <a:p>
            <a:r>
              <a:rPr lang="de-DE" altLang="de-DE" dirty="0" smtClean="0"/>
              <a:t>Veränderungsprozesse bezüglich der organisationalen Wissensbasis, die die Erfahrungen eines Unternehmens </a:t>
            </a:r>
            <a:r>
              <a:rPr lang="de-DE" altLang="de-DE" dirty="0" smtClean="0"/>
              <a:t>(z.B. </a:t>
            </a:r>
            <a:r>
              <a:rPr lang="de-DE" altLang="de-DE" dirty="0" smtClean="0"/>
              <a:t>in Geschäftsprozessen oder Standardarbeitsanweisungen) widerspiegeln.</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2091310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p:txBody>
          <a:bodyPr/>
          <a:lstStyle/>
          <a:p>
            <a:r>
              <a:rPr lang="de-DE" altLang="de-DE" smtClean="0"/>
              <a:t>Lernen in der Organisation und Wissensmanagement</a:t>
            </a:r>
          </a:p>
        </p:txBody>
      </p:sp>
      <p:sp>
        <p:nvSpPr>
          <p:cNvPr id="2" name="Slide Number Placeholder 1"/>
          <p:cNvSpPr>
            <a:spLocks noGrp="1"/>
          </p:cNvSpPr>
          <p:nvPr>
            <p:ph type="sldNum" sz="quarter" idx="11"/>
          </p:nvPr>
        </p:nvSpPr>
        <p:spPr/>
        <p:txBody>
          <a:bodyPr/>
          <a:lstStyle/>
          <a:p>
            <a:fld id="{0D2F3B65-5D26-4378-875C-153D63999E65}" type="slidenum">
              <a:rPr lang="en-US" smtClean="0"/>
              <a:pPr/>
              <a:t>31</a:t>
            </a:fld>
            <a:endParaRPr lang="en-US" dirty="0"/>
          </a:p>
        </p:txBody>
      </p:sp>
      <p:sp>
        <p:nvSpPr>
          <p:cNvPr id="47107" name="Rectangle 3"/>
          <p:cNvSpPr>
            <a:spLocks noGrp="1"/>
          </p:cNvSpPr>
          <p:nvPr>
            <p:ph sz="quarter" idx="12"/>
          </p:nvPr>
        </p:nvSpPr>
        <p:spPr/>
        <p:txBody>
          <a:bodyPr/>
          <a:lstStyle/>
          <a:p>
            <a:r>
              <a:rPr lang="de-DE" altLang="de-DE" dirty="0" smtClean="0"/>
              <a:t>Wissensmanagement ist vielschichtig und komplex</a:t>
            </a:r>
          </a:p>
          <a:p>
            <a:pPr lvl="1"/>
            <a:r>
              <a:rPr lang="de-DE" altLang="de-DE" dirty="0" smtClean="0"/>
              <a:t>begrenzt </a:t>
            </a:r>
            <a:r>
              <a:rPr lang="de-DE" altLang="de-DE" dirty="0" smtClean="0"/>
              <a:t>käuflich zu erwerben</a:t>
            </a:r>
          </a:p>
          <a:p>
            <a:pPr lvl="1"/>
            <a:r>
              <a:rPr lang="de-DE" altLang="de-DE" dirty="0" smtClean="0"/>
              <a:t>einzigartiges</a:t>
            </a:r>
            <a:r>
              <a:rPr lang="de-DE" altLang="de-DE" dirty="0" smtClean="0"/>
              <a:t>, schwer kopierbares Anlagevermögen</a:t>
            </a:r>
          </a:p>
          <a:p>
            <a:pPr lvl="1"/>
            <a:r>
              <a:rPr lang="de-DE" altLang="de-DE" dirty="0" smtClean="0"/>
              <a:t>Entwicklung organisationaler Fähigkeiten ist zeitintensiv</a:t>
            </a:r>
          </a:p>
          <a:p>
            <a:pPr lvl="1"/>
            <a:r>
              <a:rPr lang="de-DE" altLang="de-DE" dirty="0" smtClean="0"/>
              <a:t>Nutzen von Wissen steigt, je mehr Mitarbeiter es anwenden</a:t>
            </a:r>
          </a:p>
          <a:p>
            <a:pPr lvl="1"/>
            <a:r>
              <a:rPr lang="de-DE" altLang="de-DE" dirty="0" smtClean="0"/>
              <a:t>Physische und psychische Komponenten von Wissen</a:t>
            </a:r>
          </a:p>
          <a:p>
            <a:pPr lvl="1"/>
            <a:r>
              <a:rPr lang="de-DE" altLang="de-DE" dirty="0" smtClean="0"/>
              <a:t>Wissen ist sowohl personengebunden als auch kollektiv und kann in seiner Gesamtheit ein größeres Potenzial entfalten</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1324853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p:txBody>
          <a:bodyPr/>
          <a:lstStyle/>
          <a:p>
            <a:r>
              <a:rPr lang="de-DE" altLang="de-DE" smtClean="0"/>
              <a:t>Lernen in der Organisation und Wissensmanagement</a:t>
            </a:r>
          </a:p>
        </p:txBody>
      </p:sp>
      <p:sp>
        <p:nvSpPr>
          <p:cNvPr id="2" name="Slide Number Placeholder 1"/>
          <p:cNvSpPr>
            <a:spLocks noGrp="1"/>
          </p:cNvSpPr>
          <p:nvPr>
            <p:ph type="sldNum" sz="quarter" idx="11"/>
          </p:nvPr>
        </p:nvSpPr>
        <p:spPr/>
        <p:txBody>
          <a:bodyPr/>
          <a:lstStyle/>
          <a:p>
            <a:fld id="{0D2F3B65-5D26-4378-875C-153D63999E65}" type="slidenum">
              <a:rPr lang="en-US" smtClean="0"/>
              <a:pPr/>
              <a:t>32</a:t>
            </a:fld>
            <a:endParaRPr lang="en-US" dirty="0"/>
          </a:p>
        </p:txBody>
      </p:sp>
      <p:sp>
        <p:nvSpPr>
          <p:cNvPr id="47107" name="Rectangle 3"/>
          <p:cNvSpPr>
            <a:spLocks noGrp="1"/>
          </p:cNvSpPr>
          <p:nvPr>
            <p:ph sz="quarter" idx="12"/>
          </p:nvPr>
        </p:nvSpPr>
        <p:spPr/>
        <p:txBody>
          <a:bodyPr>
            <a:normAutofit lnSpcReduction="10000"/>
          </a:bodyPr>
          <a:lstStyle/>
          <a:p>
            <a:r>
              <a:rPr lang="de-DE" altLang="de-DE" dirty="0" smtClean="0"/>
              <a:t>Wissensarbeiter übernehmen drei wichtige Rollen, die für das Unternehmen und dessen Manager kritisch sind:</a:t>
            </a:r>
          </a:p>
          <a:p>
            <a:pPr lvl="1"/>
            <a:r>
              <a:rPr lang="de-DE" altLang="de-DE" dirty="0" smtClean="0"/>
              <a:t>sie </a:t>
            </a:r>
            <a:r>
              <a:rPr lang="de-DE" altLang="de-DE" dirty="0" smtClean="0"/>
              <a:t>halten das Unternehmen auf dem Laufenden über das aktuelle Wissen, das sich in der externen Welt entwickelt – in Technik, Wissenschaft, Sozialwesen und den Künsten</a:t>
            </a:r>
          </a:p>
          <a:p>
            <a:pPr lvl="1"/>
            <a:r>
              <a:rPr lang="de-DE" altLang="de-DE" dirty="0" smtClean="0"/>
              <a:t>sie </a:t>
            </a:r>
            <a:r>
              <a:rPr lang="de-DE" altLang="de-DE" dirty="0" smtClean="0"/>
              <a:t>dienen als interne Berater bezüglich ihrer Wissensbereiche, den stattfindenden relevanten Veränderungen und günstigen Gelegenheiten, die es zu ergreifen gilt</a:t>
            </a:r>
          </a:p>
          <a:p>
            <a:pPr lvl="1"/>
            <a:r>
              <a:rPr lang="de-DE" altLang="de-DE" dirty="0" smtClean="0"/>
              <a:t>sie </a:t>
            </a:r>
            <a:r>
              <a:rPr lang="de-DE" altLang="de-DE" dirty="0" smtClean="0"/>
              <a:t>dienen als Experten im Change Management (</a:t>
            </a:r>
            <a:r>
              <a:rPr lang="de-DE" altLang="de-DE" dirty="0" err="1" smtClean="0"/>
              <a:t>change</a:t>
            </a:r>
            <a:r>
              <a:rPr lang="de-DE" altLang="de-DE" dirty="0" smtClean="0"/>
              <a:t> </a:t>
            </a:r>
            <a:r>
              <a:rPr lang="de-DE" altLang="de-DE" dirty="0" err="1" smtClean="0"/>
              <a:t>agent</a:t>
            </a:r>
            <a:r>
              <a:rPr lang="de-DE" altLang="de-DE" dirty="0" smtClean="0"/>
              <a:t>), wobei sie Veränderungsprojekte auswerten, initiieren und fördern</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9549765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r>
              <a:rPr lang="de-DE" altLang="de-DE" smtClean="0"/>
              <a:t>Menschliche Barrieren und Erfolgsfaktoren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33</a:t>
            </a:fld>
            <a:endParaRPr lang="en-US" dirty="0"/>
          </a:p>
        </p:txBody>
      </p:sp>
      <p:sp>
        <p:nvSpPr>
          <p:cNvPr id="48131" name="Rectangle 3"/>
          <p:cNvSpPr>
            <a:spLocks noGrp="1"/>
          </p:cNvSpPr>
          <p:nvPr>
            <p:ph sz="quarter" idx="12"/>
          </p:nvPr>
        </p:nvSpPr>
        <p:spPr/>
        <p:txBody>
          <a:bodyPr/>
          <a:lstStyle/>
          <a:p>
            <a:r>
              <a:rPr lang="de-DE" altLang="de-DE" dirty="0" smtClean="0"/>
              <a:t>Menschliche Barrieren und Erfolgsfaktoren spielen eine wichtige Rolle</a:t>
            </a:r>
          </a:p>
          <a:p>
            <a:pPr lvl="1"/>
            <a:r>
              <a:rPr lang="de-DE" altLang="de-DE" dirty="0" smtClean="0"/>
              <a:t>Werkzeuge und Systeme müssen darauf ausgerichtet sein, von Menschen benutzt zu werden</a:t>
            </a:r>
          </a:p>
          <a:p>
            <a:pPr lvl="1"/>
            <a:r>
              <a:rPr lang="de-DE" altLang="de-DE" dirty="0" smtClean="0"/>
              <a:t>Aspekte des menschlichen Miteinanders</a:t>
            </a:r>
          </a:p>
          <a:p>
            <a:pPr lvl="2"/>
            <a:r>
              <a:rPr lang="de-DE" altLang="de-DE" dirty="0" smtClean="0"/>
              <a:t>Wissen aus den niedrigeren Hierarchiestufen eines Unternehmens wird nicht ausreichend akzeptiert</a:t>
            </a:r>
          </a:p>
          <a:p>
            <a:pPr lvl="2"/>
            <a:r>
              <a:rPr lang="de-DE" altLang="de-DE" dirty="0" smtClean="0"/>
              <a:t>eine </a:t>
            </a:r>
            <a:r>
              <a:rPr lang="de-DE" altLang="de-DE" dirty="0" smtClean="0"/>
              <a:t>„Wissen ist Macht“-Einstellung verhindert die Weitergabe von Wissen an Kollegen</a:t>
            </a:r>
          </a:p>
          <a:p>
            <a:pPr lvl="2"/>
            <a:r>
              <a:rPr lang="de-DE" altLang="de-DE" dirty="0" smtClean="0"/>
              <a:t>der </a:t>
            </a:r>
            <a:r>
              <a:rPr lang="de-DE" altLang="de-DE" dirty="0" smtClean="0"/>
              <a:t>Nutzen von Wissensmanagementaktivitäten ist für den Einzelnen schwer messbar</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3033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
          <p:cNvSpPr>
            <a:spLocks noGrp="1"/>
          </p:cNvSpPr>
          <p:nvPr>
            <p:ph type="title"/>
          </p:nvPr>
        </p:nvSpPr>
        <p:spPr/>
        <p:txBody>
          <a:bodyPr/>
          <a:lstStyle/>
          <a:p>
            <a:r>
              <a:rPr lang="de-DE" altLang="de-DE" smtClean="0"/>
              <a:t>Gliederung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34</a:t>
            </a:fld>
            <a:endParaRPr lang="en-US" dirty="0"/>
          </a:p>
        </p:txBody>
      </p:sp>
      <p:sp>
        <p:nvSpPr>
          <p:cNvPr id="21507" name="Rectangle 5"/>
          <p:cNvSpPr>
            <a:spLocks noGrp="1" noChangeArrowheads="1"/>
          </p:cNvSpPr>
          <p:nvPr>
            <p:ph sz="quarter" idx="12"/>
          </p:nvPr>
        </p:nvSpPr>
        <p:spPr/>
        <p:txBody>
          <a:bodyPr>
            <a:normAutofit lnSpcReduction="10000"/>
          </a:bodyPr>
          <a:lstStyle/>
          <a:p>
            <a:pPr marL="457200" indent="-457200">
              <a:buFont typeface="+mj-lt"/>
              <a:buAutoNum type="arabicPeriod"/>
            </a:pPr>
            <a:r>
              <a:rPr lang="de-DE" altLang="de-DE" b="1" dirty="0" smtClean="0"/>
              <a:t>Die Wissensmanagement-Landschaft</a:t>
            </a:r>
          </a:p>
          <a:p>
            <a:pPr marL="812800" lvl="1" indent="-457200">
              <a:buFont typeface="+mj-lt"/>
              <a:buAutoNum type="arabicPeriod"/>
            </a:pPr>
            <a:r>
              <a:rPr lang="de-DE" altLang="de-DE" dirty="0"/>
              <a:t>Abgrenzung vom </a:t>
            </a:r>
            <a:r>
              <a:rPr lang="de-DE" altLang="de-DE" dirty="0" smtClean="0"/>
              <a:t>Informationsmanagement</a:t>
            </a:r>
            <a:endParaRPr lang="de-DE" altLang="de-DE" dirty="0"/>
          </a:p>
          <a:p>
            <a:pPr marL="812800" lvl="1" indent="-457200">
              <a:buFont typeface="+mj-lt"/>
              <a:buAutoNum type="arabicPeriod"/>
            </a:pPr>
            <a:r>
              <a:rPr lang="de-DE" altLang="de-DE" dirty="0" smtClean="0"/>
              <a:t>Daten</a:t>
            </a:r>
            <a:r>
              <a:rPr lang="de-DE" altLang="de-DE" dirty="0"/>
              <a:t>, Informationen, </a:t>
            </a:r>
            <a:r>
              <a:rPr lang="de-DE" altLang="de-DE" dirty="0" smtClean="0"/>
              <a:t>Wissen</a:t>
            </a:r>
            <a:endParaRPr lang="de-DE" altLang="de-DE" dirty="0"/>
          </a:p>
          <a:p>
            <a:pPr marL="812800" lvl="1" indent="-457200">
              <a:buFont typeface="+mj-lt"/>
              <a:buAutoNum type="arabicPeriod"/>
            </a:pPr>
            <a:r>
              <a:rPr lang="de-DE" altLang="de-DE" dirty="0" smtClean="0"/>
              <a:t>Dimensionen und </a:t>
            </a:r>
            <a:r>
              <a:rPr lang="de-DE" altLang="de-DE" dirty="0"/>
              <a:t>Nutzbarmachung von </a:t>
            </a:r>
            <a:r>
              <a:rPr lang="de-DE" altLang="de-DE" dirty="0" smtClean="0"/>
              <a:t>Wissen</a:t>
            </a:r>
            <a:endParaRPr lang="de-DE" altLang="de-DE" dirty="0"/>
          </a:p>
          <a:p>
            <a:pPr marL="812800" lvl="1" indent="-457200">
              <a:buFont typeface="+mj-lt"/>
              <a:buAutoNum type="arabicPeriod"/>
            </a:pPr>
            <a:r>
              <a:rPr lang="de-DE" altLang="de-DE" b="1" dirty="0" smtClean="0"/>
              <a:t>Aufgaben </a:t>
            </a:r>
            <a:r>
              <a:rPr lang="de-DE" altLang="de-DE" b="1" dirty="0"/>
              <a:t>und Phasen des </a:t>
            </a:r>
            <a:r>
              <a:rPr lang="de-DE" altLang="de-DE" b="1" dirty="0" smtClean="0"/>
              <a:t>Wissensmanagements</a:t>
            </a:r>
            <a:endParaRPr lang="de-DE" altLang="de-DE" b="1" dirty="0"/>
          </a:p>
          <a:p>
            <a:pPr marL="812800" lvl="1" indent="-457200">
              <a:buFont typeface="+mj-lt"/>
              <a:buAutoNum type="arabicPeriod"/>
            </a:pPr>
            <a:r>
              <a:rPr lang="de-DE" altLang="de-DE" dirty="0" smtClean="0"/>
              <a:t>Rolle </a:t>
            </a:r>
            <a:r>
              <a:rPr lang="de-DE" altLang="de-DE" dirty="0"/>
              <a:t>von Organisation und </a:t>
            </a:r>
            <a:r>
              <a:rPr lang="de-DE" altLang="de-DE" dirty="0" smtClean="0"/>
              <a:t>Management</a:t>
            </a:r>
          </a:p>
          <a:p>
            <a:pPr marL="457200" indent="-457200">
              <a:buFont typeface="+mj-lt"/>
              <a:buAutoNum type="arabicPeriod"/>
            </a:pPr>
            <a:r>
              <a:rPr lang="de-DE" altLang="de-DE" dirty="0" smtClean="0"/>
              <a:t>Wissensmanagementsysteme</a:t>
            </a:r>
          </a:p>
          <a:p>
            <a:pPr marL="457200" indent="-457200">
              <a:buFont typeface="+mj-lt"/>
              <a:buAutoNum type="arabicPeriod"/>
            </a:pPr>
            <a:r>
              <a:rPr lang="de-DE" altLang="de-DE" dirty="0" smtClean="0"/>
              <a:t>Techniken und Werkzeuge des Wissensmanagements</a:t>
            </a:r>
          </a:p>
          <a:p>
            <a:pPr marL="457200" indent="-457200">
              <a:buFont typeface="+mj-lt"/>
              <a:buAutoNum type="arabicPeriod"/>
            </a:pPr>
            <a:r>
              <a:rPr lang="de-DE" altLang="de-DE" dirty="0" smtClean="0"/>
              <a:t>IT-gestützte Zusammenarbeit</a:t>
            </a:r>
          </a:p>
          <a:p>
            <a:pPr marL="812800" lvl="1" indent="-457200">
              <a:buFont typeface="+mj-lt"/>
              <a:buAutoNum type="arabicPeriod"/>
            </a:pPr>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140971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p:txBody>
          <a:bodyPr/>
          <a:lstStyle/>
          <a:p>
            <a:r>
              <a:rPr lang="de-DE" altLang="de-DE" smtClean="0"/>
              <a:t>Aufgaben und Phasen des Wissensmanagements</a:t>
            </a:r>
          </a:p>
        </p:txBody>
      </p:sp>
      <p:sp>
        <p:nvSpPr>
          <p:cNvPr id="2" name="Slide Number Placeholder 1"/>
          <p:cNvSpPr>
            <a:spLocks noGrp="1"/>
          </p:cNvSpPr>
          <p:nvPr>
            <p:ph type="sldNum" sz="quarter" idx="11"/>
          </p:nvPr>
        </p:nvSpPr>
        <p:spPr/>
        <p:txBody>
          <a:bodyPr/>
          <a:lstStyle/>
          <a:p>
            <a:fld id="{0D2F3B65-5D26-4378-875C-153D63999E65}" type="slidenum">
              <a:rPr lang="en-US" smtClean="0"/>
              <a:pPr/>
              <a:t>35</a:t>
            </a:fld>
            <a:endParaRPr lang="en-US" dirty="0"/>
          </a:p>
        </p:txBody>
      </p:sp>
      <p:sp>
        <p:nvSpPr>
          <p:cNvPr id="49155" name="Rectangle 3"/>
          <p:cNvSpPr>
            <a:spLocks noGrp="1"/>
          </p:cNvSpPr>
          <p:nvPr>
            <p:ph sz="quarter" idx="12"/>
          </p:nvPr>
        </p:nvSpPr>
        <p:spPr/>
        <p:txBody>
          <a:bodyPr/>
          <a:lstStyle/>
          <a:p>
            <a:r>
              <a:rPr lang="de-DE" altLang="de-DE" smtClean="0"/>
              <a:t>Die Vielzahl der Methoden und Techniken des Wissensmanagement haben unterschiedliche Schwerpunkte bei Zielsetzung und unterstützten Aufgaben</a:t>
            </a:r>
          </a:p>
          <a:p>
            <a:r>
              <a:rPr lang="de-DE" altLang="de-DE" smtClean="0"/>
              <a:t>Exakte Zuordnung aufgrund von Überlappungen oft nicht möglich</a:t>
            </a:r>
          </a:p>
          <a:p>
            <a:r>
              <a:rPr lang="de-DE" altLang="de-DE" smtClean="0"/>
              <a:t>Unterscheidung durch verschiedene Aufgaben des WM</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0490754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p:txBody>
          <a:bodyPr/>
          <a:lstStyle/>
          <a:p>
            <a:r>
              <a:rPr lang="de-DE" altLang="de-DE" smtClean="0"/>
              <a:t>Aufgaben und Phasen des Wissensmanagements</a:t>
            </a:r>
          </a:p>
        </p:txBody>
      </p:sp>
      <p:sp>
        <p:nvSpPr>
          <p:cNvPr id="50179" name="Rectangle 3"/>
          <p:cNvSpPr>
            <a:spLocks noGrp="1"/>
          </p:cNvSpPr>
          <p:nvPr>
            <p:ph sz="quarter" idx="12"/>
          </p:nvPr>
        </p:nvSpPr>
        <p:spPr/>
        <p:txBody>
          <a:bodyPr/>
          <a:lstStyle/>
          <a:p>
            <a:r>
              <a:rPr lang="de-DE" altLang="de-DE" sz="2000" dirty="0" smtClean="0"/>
              <a:t>Wissensidentifikation</a:t>
            </a:r>
          </a:p>
          <a:p>
            <a:r>
              <a:rPr lang="de-DE" altLang="de-DE" sz="2000" dirty="0" smtClean="0"/>
              <a:t>Wissensbedarfsermittlung</a:t>
            </a:r>
          </a:p>
          <a:p>
            <a:r>
              <a:rPr lang="de-DE" altLang="de-DE" sz="2000" dirty="0" smtClean="0"/>
              <a:t>Wissenserwerb</a:t>
            </a:r>
          </a:p>
          <a:p>
            <a:r>
              <a:rPr lang="de-DE" altLang="de-DE" sz="2000" dirty="0" smtClean="0"/>
              <a:t>Wissenserzeugung</a:t>
            </a:r>
          </a:p>
          <a:p>
            <a:r>
              <a:rPr lang="de-DE" altLang="de-DE" sz="2000" dirty="0" smtClean="0"/>
              <a:t>Wissensorganisation</a:t>
            </a:r>
          </a:p>
        </p:txBody>
      </p:sp>
      <p:sp>
        <p:nvSpPr>
          <p:cNvPr id="7" name="Inhaltsplatzhalter 6"/>
          <p:cNvSpPr>
            <a:spLocks noGrp="1"/>
          </p:cNvSpPr>
          <p:nvPr>
            <p:ph sz="quarter" idx="13"/>
          </p:nvPr>
        </p:nvSpPr>
        <p:spPr/>
        <p:txBody>
          <a:bodyPr/>
          <a:lstStyle/>
          <a:p>
            <a:r>
              <a:rPr lang="de-DE" altLang="de-DE" sz="2000" dirty="0"/>
              <a:t>Wissensveröffentlichung</a:t>
            </a:r>
          </a:p>
          <a:p>
            <a:r>
              <a:rPr lang="de-DE" altLang="de-DE" sz="2000" dirty="0"/>
              <a:t>Wissensverteilung</a:t>
            </a:r>
          </a:p>
          <a:p>
            <a:r>
              <a:rPr lang="de-DE" altLang="de-DE" sz="2000" dirty="0"/>
              <a:t>Wissensanwendung</a:t>
            </a:r>
          </a:p>
          <a:p>
            <a:r>
              <a:rPr lang="de-DE" altLang="de-DE" sz="2000" dirty="0"/>
              <a:t>Wissensbewahrung</a:t>
            </a:r>
          </a:p>
          <a:p>
            <a:r>
              <a:rPr lang="de-DE" altLang="de-DE" sz="2000" dirty="0"/>
              <a:t>Wissensweiterentwicklung</a:t>
            </a:r>
          </a:p>
          <a:p>
            <a:r>
              <a:rPr lang="de-DE" altLang="de-DE" sz="2000" dirty="0"/>
              <a:t>Wissenscontrolling</a:t>
            </a:r>
          </a:p>
          <a:p>
            <a:pPr marL="0" indent="0">
              <a:buNone/>
            </a:pPr>
            <a:endParaRPr lang="de-DE" sz="2000" dirty="0"/>
          </a:p>
        </p:txBody>
      </p:sp>
      <p:sp>
        <p:nvSpPr>
          <p:cNvPr id="2" name="Slide Number Placeholder 1"/>
          <p:cNvSpPr>
            <a:spLocks noGrp="1"/>
          </p:cNvSpPr>
          <p:nvPr>
            <p:ph type="sldNum" sz="quarter" idx="11"/>
          </p:nvPr>
        </p:nvSpPr>
        <p:spPr/>
        <p:txBody>
          <a:bodyPr/>
          <a:lstStyle/>
          <a:p>
            <a:fld id="{0D2F3B65-5D26-4378-875C-153D63999E65}" type="slidenum">
              <a:rPr lang="en-US" smtClean="0"/>
              <a:pPr/>
              <a:t>36</a:t>
            </a:fld>
            <a:endParaRPr lang="en-US" dirty="0"/>
          </a:p>
        </p:txBody>
      </p:sp>
      <p:sp>
        <p:nvSpPr>
          <p:cNvPr id="8" name="Untertitel 7"/>
          <p:cNvSpPr>
            <a:spLocks noGrp="1"/>
          </p:cNvSpPr>
          <p:nvPr>
            <p:ph type="subTitle" idx="14"/>
          </p:nvPr>
        </p:nvSpPr>
        <p:spPr/>
        <p:txBody>
          <a:bodyPr/>
          <a:lstStyle/>
          <a:p>
            <a:endParaRPr lang="de-DE"/>
          </a:p>
        </p:txBody>
      </p:sp>
    </p:spTree>
    <p:extLst>
      <p:ext uri="{BB962C8B-B14F-4D97-AF65-F5344CB8AC3E}">
        <p14:creationId xmlns:p14="http://schemas.microsoft.com/office/powerpoint/2010/main" val="11761784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de-DE" altLang="de-DE" dirty="0"/>
              <a:t>Wissensidentifikation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37</a:t>
            </a:fld>
            <a:endParaRPr lang="en-US" dirty="0"/>
          </a:p>
        </p:txBody>
      </p:sp>
      <p:sp>
        <p:nvSpPr>
          <p:cNvPr id="51203" name="Rectangle 3"/>
          <p:cNvSpPr>
            <a:spLocks noGrp="1"/>
          </p:cNvSpPr>
          <p:nvPr>
            <p:ph sz="quarter" idx="12"/>
          </p:nvPr>
        </p:nvSpPr>
        <p:spPr/>
        <p:txBody>
          <a:bodyPr>
            <a:normAutofit fontScale="92500"/>
          </a:bodyPr>
          <a:lstStyle/>
          <a:p>
            <a:r>
              <a:rPr lang="de-DE" altLang="de-DE" dirty="0" smtClean="0"/>
              <a:t>Überblick </a:t>
            </a:r>
            <a:r>
              <a:rPr lang="de-DE" altLang="de-DE" dirty="0"/>
              <a:t>über das Wissensumfeld </a:t>
            </a:r>
            <a:r>
              <a:rPr lang="de-DE" altLang="de-DE" dirty="0" smtClean="0"/>
              <a:t>und „Wissens-Vermögenswerte</a:t>
            </a:r>
            <a:r>
              <a:rPr lang="de-DE" altLang="de-DE" dirty="0" smtClean="0"/>
              <a:t>“ gewinnen</a:t>
            </a:r>
            <a:endParaRPr lang="de-DE" altLang="de-DE" dirty="0" smtClean="0"/>
          </a:p>
          <a:p>
            <a:r>
              <a:rPr lang="de-DE" altLang="de-DE" dirty="0" smtClean="0"/>
              <a:t>interne, aber auch externe </a:t>
            </a:r>
            <a:r>
              <a:rPr lang="de-DE" altLang="de-DE" dirty="0"/>
              <a:t>Wissensquellen </a:t>
            </a:r>
            <a:r>
              <a:rPr lang="de-DE" altLang="de-DE" dirty="0" smtClean="0"/>
              <a:t>einschließen, z.B. Fachliteratur, Best  </a:t>
            </a:r>
            <a:r>
              <a:rPr lang="de-DE" altLang="de-DE" dirty="0"/>
              <a:t>Practices  der </a:t>
            </a:r>
            <a:r>
              <a:rPr lang="de-DE" altLang="de-DE" dirty="0" smtClean="0"/>
              <a:t>Branche</a:t>
            </a:r>
            <a:r>
              <a:rPr lang="de-DE" altLang="de-DE" dirty="0"/>
              <a:t>, </a:t>
            </a:r>
            <a:r>
              <a:rPr lang="de-DE" altLang="de-DE" dirty="0" smtClean="0"/>
              <a:t>Wissen von externen Experten</a:t>
            </a:r>
            <a:r>
              <a:rPr lang="de-DE" altLang="de-DE" dirty="0"/>
              <a:t>, Studien und ähnliche </a:t>
            </a:r>
            <a:r>
              <a:rPr lang="de-DE" altLang="de-DE" dirty="0" smtClean="0"/>
              <a:t>Ressourcen</a:t>
            </a:r>
          </a:p>
          <a:p>
            <a:r>
              <a:rPr lang="de-DE" altLang="de-DE" dirty="0" smtClean="0"/>
              <a:t>Kontinuierlicher Prozess </a:t>
            </a:r>
          </a:p>
          <a:p>
            <a:pPr lvl="1"/>
            <a:r>
              <a:rPr lang="de-DE" altLang="de-DE" dirty="0" smtClean="0"/>
              <a:t>Fertigkeiten </a:t>
            </a:r>
            <a:r>
              <a:rPr lang="de-DE" altLang="de-DE" dirty="0"/>
              <a:t>und Kompetenzen </a:t>
            </a:r>
            <a:r>
              <a:rPr lang="de-DE" altLang="de-DE" dirty="0" smtClean="0"/>
              <a:t>des Unternehmens entwickeln sich immer </a:t>
            </a:r>
            <a:r>
              <a:rPr lang="de-DE" altLang="de-DE" dirty="0"/>
              <a:t>weiter (oder </a:t>
            </a:r>
            <a:r>
              <a:rPr lang="de-DE" altLang="de-DE" dirty="0" smtClean="0"/>
              <a:t>nehmen unter </a:t>
            </a:r>
            <a:r>
              <a:rPr lang="de-DE" altLang="de-DE" dirty="0"/>
              <a:t>Umständen auch ab, z.B. wenn Mitarbeiter </a:t>
            </a:r>
            <a:r>
              <a:rPr lang="de-DE" altLang="de-DE" dirty="0" smtClean="0"/>
              <a:t>das Unternehmen </a:t>
            </a:r>
            <a:r>
              <a:rPr lang="de-DE" altLang="de-DE" dirty="0"/>
              <a:t>verlassen haben), </a:t>
            </a:r>
            <a:endParaRPr lang="de-DE" altLang="de-DE" dirty="0" smtClean="0"/>
          </a:p>
          <a:p>
            <a:pPr lvl="1"/>
            <a:r>
              <a:rPr lang="de-DE" altLang="de-DE" dirty="0" smtClean="0"/>
              <a:t>auch unternehmensextern fortlaufende relevante Weiterentwicklungen</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2342453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de-DE" altLang="de-DE" dirty="0"/>
              <a:t>Wissensbedarfsermittlung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38</a:t>
            </a:fld>
            <a:endParaRPr lang="en-US" dirty="0"/>
          </a:p>
        </p:txBody>
      </p:sp>
      <p:sp>
        <p:nvSpPr>
          <p:cNvPr id="51203" name="Rectangle 3"/>
          <p:cNvSpPr>
            <a:spLocks noGrp="1"/>
          </p:cNvSpPr>
          <p:nvPr>
            <p:ph sz="quarter" idx="12"/>
          </p:nvPr>
        </p:nvSpPr>
        <p:spPr/>
        <p:txBody>
          <a:bodyPr>
            <a:normAutofit/>
          </a:bodyPr>
          <a:lstStyle/>
          <a:p>
            <a:r>
              <a:rPr lang="de-DE" altLang="de-DE" dirty="0"/>
              <a:t>Definition des </a:t>
            </a:r>
            <a:r>
              <a:rPr lang="de-DE" altLang="de-DE" dirty="0" smtClean="0"/>
              <a:t>Sollzustands an Wissen</a:t>
            </a:r>
          </a:p>
          <a:p>
            <a:r>
              <a:rPr lang="de-DE" altLang="de-DE" dirty="0" smtClean="0"/>
              <a:t>auf welchen Gebieten bestehen bereits Kompetenzen, die aber noch ausgebaut werden sollen</a:t>
            </a:r>
          </a:p>
          <a:p>
            <a:r>
              <a:rPr lang="de-DE" altLang="de-DE" dirty="0" smtClean="0"/>
              <a:t>ggf. Erschließung vollkommen neuer Wissensfelder </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303397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Gegenstand des Kapitels</a:t>
            </a:r>
            <a:endParaRPr lang="de-DE" dirty="0"/>
          </a:p>
        </p:txBody>
      </p:sp>
      <p:sp>
        <p:nvSpPr>
          <p:cNvPr id="3" name="Slide Number Placeholder 2"/>
          <p:cNvSpPr>
            <a:spLocks noGrp="1"/>
          </p:cNvSpPr>
          <p:nvPr>
            <p:ph type="sldNum" sz="quarter" idx="11"/>
          </p:nvPr>
        </p:nvSpPr>
        <p:spPr/>
        <p:txBody>
          <a:bodyPr/>
          <a:lstStyle/>
          <a:p>
            <a:fld id="{0D2F3B65-5D26-4378-875C-153D63999E65}" type="slidenum">
              <a:rPr lang="en-US" smtClean="0"/>
              <a:pPr/>
              <a:t>3</a:t>
            </a:fld>
            <a:endParaRPr lang="en-US" dirty="0"/>
          </a:p>
        </p:txBody>
      </p:sp>
      <p:sp>
        <p:nvSpPr>
          <p:cNvPr id="20482" name="Rectangle 3"/>
          <p:cNvSpPr>
            <a:spLocks noGrp="1"/>
          </p:cNvSpPr>
          <p:nvPr>
            <p:ph sz="quarter" idx="12"/>
          </p:nvPr>
        </p:nvSpPr>
        <p:spPr/>
        <p:txBody>
          <a:bodyPr>
            <a:normAutofit fontScale="85000" lnSpcReduction="10000"/>
          </a:bodyPr>
          <a:lstStyle/>
          <a:p>
            <a:r>
              <a:rPr lang="de-DE" altLang="de-DE" dirty="0" smtClean="0"/>
              <a:t>Dieses Kapitel behandelt Informationssysteme, welche darauf ausgelegt sind, Unternehmen beim Wissensmanagement (WM) und der Zusammenarbeit zu unterstützen</a:t>
            </a:r>
          </a:p>
          <a:p>
            <a:r>
              <a:rPr lang="de-DE" altLang="de-DE" dirty="0" smtClean="0"/>
              <a:t>Abgrenzung vom Wissensmanagement zum Informationsmanagement</a:t>
            </a:r>
          </a:p>
          <a:p>
            <a:r>
              <a:rPr lang="de-DE" altLang="de-DE" dirty="0" smtClean="0"/>
              <a:t>Verschiedene Sichtweisen auf die Ressource Wissen</a:t>
            </a:r>
          </a:p>
          <a:p>
            <a:r>
              <a:rPr lang="de-DE" altLang="de-DE" dirty="0" smtClean="0"/>
              <a:t>Konzepte des Wissensmanagements und Maßnahmen zur Erfolgssteigerung des Unternehmens durch WM</a:t>
            </a:r>
          </a:p>
          <a:p>
            <a:r>
              <a:rPr lang="de-DE" altLang="de-DE" dirty="0" smtClean="0"/>
              <a:t>Wichtigste Arten von </a:t>
            </a:r>
            <a:r>
              <a:rPr lang="de-DE" altLang="de-DE" dirty="0" smtClean="0"/>
              <a:t>Systemen </a:t>
            </a:r>
            <a:r>
              <a:rPr lang="de-DE" altLang="de-DE" dirty="0" smtClean="0"/>
              <a:t>für das Wissensmanagement</a:t>
            </a:r>
          </a:p>
          <a:p>
            <a:r>
              <a:rPr lang="de-DE" altLang="de-DE" dirty="0" smtClean="0"/>
              <a:t>Maßnahmen zur Sicherstellung des Beitrags von Wissensmanagementsystemen zum Unternehmenserfolg</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0239821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de-DE" altLang="de-DE" dirty="0"/>
              <a:t>Wissenserwerb</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39</a:t>
            </a:fld>
            <a:endParaRPr lang="en-US" dirty="0"/>
          </a:p>
        </p:txBody>
      </p:sp>
      <p:sp>
        <p:nvSpPr>
          <p:cNvPr id="51203" name="Rectangle 3"/>
          <p:cNvSpPr>
            <a:spLocks noGrp="1"/>
          </p:cNvSpPr>
          <p:nvPr>
            <p:ph sz="quarter" idx="12"/>
          </p:nvPr>
        </p:nvSpPr>
        <p:spPr/>
        <p:txBody>
          <a:bodyPr>
            <a:normAutofit lnSpcReduction="10000"/>
          </a:bodyPr>
          <a:lstStyle/>
          <a:p>
            <a:r>
              <a:rPr lang="de-DE" altLang="de-DE" dirty="0" smtClean="0"/>
              <a:t>Wissenserwerb in erheblichem Umfang extern, z.B. durch</a:t>
            </a:r>
          </a:p>
          <a:p>
            <a:pPr lvl="1"/>
            <a:r>
              <a:rPr lang="de-DE" altLang="de-DE" dirty="0" smtClean="0"/>
              <a:t>temporäre </a:t>
            </a:r>
            <a:r>
              <a:rPr lang="de-DE" altLang="de-DE" dirty="0"/>
              <a:t>oder dauerhafte </a:t>
            </a:r>
            <a:r>
              <a:rPr lang="de-DE" altLang="de-DE" dirty="0" smtClean="0"/>
              <a:t>Verpflichtung </a:t>
            </a:r>
            <a:r>
              <a:rPr lang="de-DE" altLang="de-DE" dirty="0"/>
              <a:t>von Experten </a:t>
            </a:r>
            <a:endParaRPr lang="de-DE" altLang="de-DE" dirty="0" smtClean="0"/>
          </a:p>
          <a:p>
            <a:pPr lvl="1"/>
            <a:r>
              <a:rPr lang="de-DE" altLang="de-DE" dirty="0" smtClean="0"/>
              <a:t>durch </a:t>
            </a:r>
            <a:r>
              <a:rPr lang="de-DE" altLang="de-DE" dirty="0"/>
              <a:t>Akquisition von </a:t>
            </a:r>
            <a:r>
              <a:rPr lang="de-DE" altLang="de-DE" dirty="0" smtClean="0"/>
              <a:t>innovativen Unternehmen</a:t>
            </a:r>
            <a:r>
              <a:rPr lang="de-DE" altLang="de-DE" dirty="0"/>
              <a:t>, </a:t>
            </a:r>
            <a:r>
              <a:rPr lang="de-DE" altLang="de-DE" dirty="0" smtClean="0"/>
              <a:t>die ihr  </a:t>
            </a:r>
            <a:r>
              <a:rPr lang="de-DE" altLang="de-DE" dirty="0"/>
              <a:t>Know-how </a:t>
            </a:r>
            <a:r>
              <a:rPr lang="de-DE" altLang="de-DE" dirty="0" smtClean="0"/>
              <a:t>einbringen</a:t>
            </a:r>
          </a:p>
          <a:p>
            <a:r>
              <a:rPr lang="de-DE" altLang="de-DE" dirty="0" smtClean="0"/>
              <a:t>vornehmlich strategische und personalwirtschaftliche Fragen, aber auch systematische Wissensmanagementaktivitäten, z.B.</a:t>
            </a:r>
            <a:endParaRPr lang="de-DE" altLang="de-DE" dirty="0"/>
          </a:p>
          <a:p>
            <a:pPr lvl="1"/>
            <a:r>
              <a:rPr lang="de-DE" altLang="de-DE" dirty="0" smtClean="0"/>
              <a:t>Erwerb </a:t>
            </a:r>
            <a:r>
              <a:rPr lang="de-DE" altLang="de-DE" dirty="0"/>
              <a:t>von dokumentiertem </a:t>
            </a:r>
            <a:r>
              <a:rPr lang="de-DE" altLang="de-DE" dirty="0" smtClean="0"/>
              <a:t>Wissen (Literatur)</a:t>
            </a:r>
          </a:p>
          <a:p>
            <a:pPr lvl="1"/>
            <a:r>
              <a:rPr lang="de-DE" altLang="de-DE" dirty="0" smtClean="0"/>
              <a:t>Teilnahme an Fachtagungen</a:t>
            </a:r>
            <a:r>
              <a:rPr lang="de-DE" altLang="de-DE" dirty="0"/>
              <a:t>, </a:t>
            </a:r>
            <a:r>
              <a:rPr lang="de-DE" altLang="de-DE" dirty="0" smtClean="0"/>
              <a:t>Messen und </a:t>
            </a:r>
            <a:r>
              <a:rPr lang="de-DE" altLang="de-DE" dirty="0" smtClean="0"/>
              <a:t>Konferenzen</a:t>
            </a:r>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5507642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de-DE" altLang="de-DE" dirty="0"/>
              <a:t>Wissenserzeugung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40</a:t>
            </a:fld>
            <a:endParaRPr lang="en-US" dirty="0"/>
          </a:p>
        </p:txBody>
      </p:sp>
      <p:sp>
        <p:nvSpPr>
          <p:cNvPr id="51203" name="Rectangle 3"/>
          <p:cNvSpPr>
            <a:spLocks noGrp="1"/>
          </p:cNvSpPr>
          <p:nvPr>
            <p:ph sz="quarter" idx="12"/>
          </p:nvPr>
        </p:nvSpPr>
        <p:spPr/>
        <p:txBody>
          <a:bodyPr>
            <a:normAutofit/>
          </a:bodyPr>
          <a:lstStyle/>
          <a:p>
            <a:r>
              <a:rPr lang="de-DE" altLang="de-DE" dirty="0"/>
              <a:t>Generierung </a:t>
            </a:r>
            <a:r>
              <a:rPr lang="de-DE" altLang="de-DE" dirty="0" smtClean="0"/>
              <a:t>von Wissen </a:t>
            </a:r>
            <a:r>
              <a:rPr lang="de-DE" altLang="de-DE" dirty="0"/>
              <a:t>innerhalb des Unternehmens bzw. aus </a:t>
            </a:r>
            <a:r>
              <a:rPr lang="de-DE" altLang="de-DE" dirty="0" smtClean="0"/>
              <a:t>dem Unternehmen </a:t>
            </a:r>
            <a:r>
              <a:rPr lang="de-DE" altLang="de-DE" dirty="0"/>
              <a:t>selbst </a:t>
            </a:r>
            <a:r>
              <a:rPr lang="de-DE" altLang="de-DE" dirty="0" smtClean="0"/>
              <a:t>heraus</a:t>
            </a:r>
          </a:p>
          <a:p>
            <a:r>
              <a:rPr lang="de-DE" altLang="de-DE" dirty="0"/>
              <a:t>Maßnahmen, </a:t>
            </a:r>
            <a:r>
              <a:rPr lang="de-DE" altLang="de-DE" dirty="0" smtClean="0"/>
              <a:t>die sich um die bewusste Entwicklung von internen und extern noch nicht  </a:t>
            </a:r>
            <a:r>
              <a:rPr lang="de-DE" altLang="de-DE" dirty="0"/>
              <a:t>existierenden </a:t>
            </a:r>
            <a:r>
              <a:rPr lang="de-DE" altLang="de-DE" dirty="0" smtClean="0"/>
              <a:t>Fähigkeiten bemühen</a:t>
            </a:r>
          </a:p>
          <a:p>
            <a:r>
              <a:rPr lang="de-DE" altLang="de-DE" dirty="0" smtClean="0"/>
              <a:t>Forschungs- und Entwicklungsabteilungen, aber auch </a:t>
            </a:r>
            <a:r>
              <a:rPr lang="de-DE" altLang="de-DE" dirty="0"/>
              <a:t>Innovationen und </a:t>
            </a:r>
            <a:r>
              <a:rPr lang="de-DE" altLang="de-DE" dirty="0" smtClean="0"/>
              <a:t>Neuentwicklungen in allen Bereichen</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1299112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de-DE" altLang="de-DE" dirty="0"/>
              <a:t>Wissensorganisation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41</a:t>
            </a:fld>
            <a:endParaRPr lang="en-US" dirty="0"/>
          </a:p>
        </p:txBody>
      </p:sp>
      <p:sp>
        <p:nvSpPr>
          <p:cNvPr id="51203" name="Rectangle 3"/>
          <p:cNvSpPr>
            <a:spLocks noGrp="1"/>
          </p:cNvSpPr>
          <p:nvPr>
            <p:ph sz="quarter" idx="12"/>
          </p:nvPr>
        </p:nvSpPr>
        <p:spPr/>
        <p:txBody>
          <a:bodyPr>
            <a:normAutofit lnSpcReduction="10000"/>
          </a:bodyPr>
          <a:lstStyle/>
          <a:p>
            <a:r>
              <a:rPr lang="de-DE" altLang="de-DE" dirty="0" smtClean="0"/>
              <a:t>Klassifizierung und Ordnung einzelner Wissensobjekte anhand von Kriterien, z.B. in Form von einheitlichen Begriffssystemen, </a:t>
            </a:r>
            <a:r>
              <a:rPr lang="de-DE" altLang="de-DE" dirty="0" err="1"/>
              <a:t>Ontologien</a:t>
            </a:r>
            <a:r>
              <a:rPr lang="de-DE" altLang="de-DE" dirty="0"/>
              <a:t> und </a:t>
            </a:r>
            <a:r>
              <a:rPr lang="de-DE" altLang="de-DE" dirty="0" smtClean="0"/>
              <a:t>anderen Wissensrepräsentationen</a:t>
            </a:r>
          </a:p>
          <a:p>
            <a:r>
              <a:rPr lang="de-DE" altLang="de-DE" dirty="0" smtClean="0"/>
              <a:t>Codierung des existierenden Wissens</a:t>
            </a:r>
          </a:p>
          <a:p>
            <a:r>
              <a:rPr lang="de-DE" altLang="de-DE" dirty="0"/>
              <a:t>„</a:t>
            </a:r>
            <a:r>
              <a:rPr lang="de-DE" altLang="de-DE" dirty="0" smtClean="0"/>
              <a:t>Wissensartefakte</a:t>
            </a:r>
            <a:r>
              <a:rPr lang="de-DE" altLang="de-DE" dirty="0"/>
              <a:t>“ und andere wissensrelevante </a:t>
            </a:r>
            <a:r>
              <a:rPr lang="de-DE" altLang="de-DE" dirty="0" smtClean="0"/>
              <a:t>Konzepte miteinander </a:t>
            </a:r>
            <a:r>
              <a:rPr lang="de-DE" altLang="de-DE" dirty="0"/>
              <a:t>in Verbindung </a:t>
            </a:r>
            <a:r>
              <a:rPr lang="de-DE" altLang="de-DE" dirty="0" smtClean="0"/>
              <a:t>bringen </a:t>
            </a:r>
            <a:r>
              <a:rPr lang="de-DE" altLang="de-DE" dirty="0"/>
              <a:t>oder ihr </a:t>
            </a:r>
            <a:r>
              <a:rPr lang="de-DE" altLang="de-DE" dirty="0" smtClean="0"/>
              <a:t>Verhältnis zueinander offenlegen</a:t>
            </a:r>
          </a:p>
          <a:p>
            <a:r>
              <a:rPr lang="de-DE" altLang="de-DE" dirty="0"/>
              <a:t>Aktivitäten </a:t>
            </a:r>
            <a:r>
              <a:rPr lang="de-DE" altLang="de-DE" dirty="0" smtClean="0"/>
              <a:t>in dieser Phase sind z.B</a:t>
            </a:r>
            <a:r>
              <a:rPr lang="de-DE" altLang="de-DE" dirty="0"/>
              <a:t>. </a:t>
            </a:r>
            <a:r>
              <a:rPr lang="de-DE" altLang="de-DE" dirty="0" smtClean="0"/>
              <a:t>das Weiterbearbeiten</a:t>
            </a:r>
            <a:r>
              <a:rPr lang="de-DE" altLang="de-DE" dirty="0"/>
              <a:t>, </a:t>
            </a:r>
            <a:r>
              <a:rPr lang="de-DE" altLang="de-DE" dirty="0" smtClean="0"/>
              <a:t>Verfeinern</a:t>
            </a:r>
            <a:r>
              <a:rPr lang="de-DE" altLang="de-DE" dirty="0"/>
              <a:t>, </a:t>
            </a:r>
            <a:r>
              <a:rPr lang="de-DE" altLang="de-DE" dirty="0" smtClean="0"/>
              <a:t>Bündeln</a:t>
            </a:r>
            <a:r>
              <a:rPr lang="de-DE" altLang="de-DE" dirty="0"/>
              <a:t>, Einordnen und Zusammenfügen von </a:t>
            </a:r>
            <a:r>
              <a:rPr lang="de-DE" altLang="de-DE" dirty="0" smtClean="0"/>
              <a:t>Wissensobjekten</a:t>
            </a:r>
          </a:p>
          <a:p>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8352998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de-DE" altLang="de-DE" dirty="0"/>
              <a:t>Wissensveröffentlichung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42</a:t>
            </a:fld>
            <a:endParaRPr lang="en-US" dirty="0"/>
          </a:p>
        </p:txBody>
      </p:sp>
      <p:sp>
        <p:nvSpPr>
          <p:cNvPr id="51203" name="Rectangle 3"/>
          <p:cNvSpPr>
            <a:spLocks noGrp="1"/>
          </p:cNvSpPr>
          <p:nvPr>
            <p:ph sz="quarter" idx="12"/>
          </p:nvPr>
        </p:nvSpPr>
        <p:spPr/>
        <p:txBody>
          <a:bodyPr>
            <a:normAutofit/>
          </a:bodyPr>
          <a:lstStyle/>
          <a:p>
            <a:r>
              <a:rPr lang="de-DE" altLang="de-DE" dirty="0"/>
              <a:t>Wissen in Formen </a:t>
            </a:r>
            <a:r>
              <a:rPr lang="de-DE" altLang="de-DE" dirty="0" smtClean="0"/>
              <a:t>transformieren</a:t>
            </a:r>
            <a:r>
              <a:rPr lang="de-DE" altLang="de-DE" dirty="0"/>
              <a:t>, die es </a:t>
            </a:r>
            <a:r>
              <a:rPr lang="de-DE" altLang="de-DE" dirty="0" smtClean="0"/>
              <a:t>für andere zugänglich </a:t>
            </a:r>
            <a:r>
              <a:rPr lang="de-DE" altLang="de-DE" dirty="0"/>
              <a:t>und </a:t>
            </a:r>
            <a:r>
              <a:rPr lang="de-DE" altLang="de-DE" dirty="0" smtClean="0"/>
              <a:t>auffindbar machen</a:t>
            </a:r>
            <a:endParaRPr lang="de-DE" altLang="de-DE" dirty="0"/>
          </a:p>
          <a:p>
            <a:r>
              <a:rPr lang="de-DE" altLang="de-DE" dirty="0" smtClean="0"/>
              <a:t>beispielsweise </a:t>
            </a:r>
            <a:r>
              <a:rPr lang="de-DE" altLang="de-DE" dirty="0" smtClean="0"/>
              <a:t>in Textform</a:t>
            </a:r>
            <a:r>
              <a:rPr lang="de-DE" altLang="de-DE" dirty="0"/>
              <a:t>, </a:t>
            </a:r>
            <a:r>
              <a:rPr lang="de-DE" altLang="de-DE" dirty="0" smtClean="0"/>
              <a:t>Präsentationsfolien</a:t>
            </a:r>
            <a:r>
              <a:rPr lang="de-DE" altLang="de-DE" dirty="0"/>
              <a:t>,  Videos </a:t>
            </a:r>
            <a:r>
              <a:rPr lang="de-DE" altLang="de-DE" dirty="0" smtClean="0"/>
              <a:t>oder anderen Formaten</a:t>
            </a:r>
          </a:p>
          <a:p>
            <a:r>
              <a:rPr lang="de-DE" altLang="de-DE" dirty="0" smtClean="0"/>
              <a:t>Veröffentlichung der Inhalte kann </a:t>
            </a:r>
          </a:p>
          <a:p>
            <a:pPr lvl="1"/>
            <a:r>
              <a:rPr lang="de-DE" altLang="de-DE" dirty="0" smtClean="0"/>
              <a:t>auf einen kleinen </a:t>
            </a:r>
            <a:r>
              <a:rPr lang="de-DE" altLang="de-DE" dirty="0"/>
              <a:t>Nutzerkreis beschränkt sein oder vielen bzw</a:t>
            </a:r>
            <a:r>
              <a:rPr lang="de-DE" altLang="de-DE" dirty="0" smtClean="0"/>
              <a:t>. allen  </a:t>
            </a:r>
            <a:r>
              <a:rPr lang="de-DE" altLang="de-DE" dirty="0"/>
              <a:t>Mitarbeitern </a:t>
            </a:r>
            <a:r>
              <a:rPr lang="de-DE" altLang="de-DE" dirty="0" smtClean="0"/>
              <a:t>gelten, und  </a:t>
            </a:r>
          </a:p>
          <a:p>
            <a:pPr lvl="1"/>
            <a:r>
              <a:rPr lang="de-DE" altLang="de-DE" dirty="0" smtClean="0"/>
              <a:t>sie kann von einzelnen ausgehen oder zentral und </a:t>
            </a:r>
            <a:r>
              <a:rPr lang="de-DE" altLang="de-DE" dirty="0"/>
              <a:t>damit offiziell durch Verantwortliche im </a:t>
            </a:r>
            <a:r>
              <a:rPr lang="de-DE" altLang="de-DE" dirty="0" smtClean="0"/>
              <a:t>Unternehmen </a:t>
            </a:r>
            <a:r>
              <a:rPr lang="de-DE" altLang="de-DE" dirty="0"/>
              <a:t>erfolgen</a:t>
            </a:r>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3525271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de-DE" altLang="de-DE" dirty="0"/>
              <a:t>Wissensverteilung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43</a:t>
            </a:fld>
            <a:endParaRPr lang="en-US" dirty="0"/>
          </a:p>
        </p:txBody>
      </p:sp>
      <p:sp>
        <p:nvSpPr>
          <p:cNvPr id="51203" name="Rectangle 3"/>
          <p:cNvSpPr>
            <a:spLocks noGrp="1"/>
          </p:cNvSpPr>
          <p:nvPr>
            <p:ph sz="quarter" idx="12"/>
          </p:nvPr>
        </p:nvSpPr>
        <p:spPr/>
        <p:txBody>
          <a:bodyPr>
            <a:normAutofit/>
          </a:bodyPr>
          <a:lstStyle/>
          <a:p>
            <a:r>
              <a:rPr lang="de-DE" altLang="de-DE" dirty="0"/>
              <a:t>Wissen </a:t>
            </a:r>
            <a:r>
              <a:rPr lang="de-DE" altLang="de-DE" dirty="0" smtClean="0"/>
              <a:t>eines Unternehmens </a:t>
            </a:r>
            <a:r>
              <a:rPr lang="de-DE" altLang="de-DE" dirty="0"/>
              <a:t>muss </a:t>
            </a:r>
            <a:r>
              <a:rPr lang="de-DE" altLang="de-DE" dirty="0" smtClean="0"/>
              <a:t>in </a:t>
            </a:r>
            <a:r>
              <a:rPr lang="de-DE" altLang="de-DE" dirty="0"/>
              <a:t>systematischer Weise </a:t>
            </a:r>
            <a:r>
              <a:rPr lang="de-DE" altLang="de-DE" dirty="0" smtClean="0"/>
              <a:t>zugänglich </a:t>
            </a:r>
            <a:r>
              <a:rPr lang="de-DE" altLang="de-DE" dirty="0" smtClean="0"/>
              <a:t>gemacht  werden</a:t>
            </a:r>
          </a:p>
          <a:p>
            <a:pPr lvl="1"/>
            <a:r>
              <a:rPr lang="de-DE" altLang="de-DE" dirty="0" smtClean="0"/>
              <a:t>Push-Prinzip: </a:t>
            </a:r>
            <a:r>
              <a:rPr lang="de-DE" altLang="de-DE" dirty="0"/>
              <a:t>allen Mitarbeitern Wissen, das sie benötigen</a:t>
            </a:r>
            <a:r>
              <a:rPr lang="de-DE" altLang="de-DE" dirty="0" smtClean="0"/>
              <a:t>, bekannt machen</a:t>
            </a:r>
          </a:p>
          <a:p>
            <a:pPr lvl="1"/>
            <a:r>
              <a:rPr lang="de-DE" altLang="de-DE" dirty="0" smtClean="0"/>
              <a:t>Pull-Prinzip: allem Mitarbeitern </a:t>
            </a:r>
            <a:r>
              <a:rPr lang="de-DE" altLang="de-DE" dirty="0"/>
              <a:t>die Möglichkeit </a:t>
            </a:r>
            <a:r>
              <a:rPr lang="de-DE" altLang="de-DE" dirty="0" smtClean="0"/>
              <a:t>geben, gezielt Wissen </a:t>
            </a:r>
            <a:r>
              <a:rPr lang="de-DE" altLang="de-DE" dirty="0"/>
              <a:t>zu </a:t>
            </a:r>
            <a:r>
              <a:rPr lang="de-DE" altLang="de-DE" dirty="0" smtClean="0"/>
              <a:t>suchen</a:t>
            </a:r>
          </a:p>
          <a:p>
            <a:r>
              <a:rPr lang="de-DE" altLang="de-DE" dirty="0" smtClean="0"/>
              <a:t>Fragestellungen.</a:t>
            </a:r>
          </a:p>
          <a:p>
            <a:pPr lvl="1"/>
            <a:r>
              <a:rPr lang="de-DE" altLang="de-DE" dirty="0" smtClean="0"/>
              <a:t>Wer benötigt welches </a:t>
            </a:r>
            <a:r>
              <a:rPr lang="de-DE" altLang="de-DE" dirty="0"/>
              <a:t>Wissen in welchem </a:t>
            </a:r>
            <a:r>
              <a:rPr lang="de-DE" altLang="de-DE" dirty="0" smtClean="0"/>
              <a:t>Umfang?</a:t>
            </a:r>
            <a:endParaRPr lang="de-DE" altLang="de-DE" dirty="0"/>
          </a:p>
          <a:p>
            <a:pPr lvl="1"/>
            <a:r>
              <a:rPr lang="de-DE" altLang="de-DE" dirty="0" smtClean="0"/>
              <a:t>Wie Wissen von Individuen an größere Gruppen weitergeben?</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3807858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de-DE" altLang="de-DE" dirty="0"/>
              <a:t>Wissensanwendung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44</a:t>
            </a:fld>
            <a:endParaRPr lang="en-US" dirty="0"/>
          </a:p>
        </p:txBody>
      </p:sp>
      <p:sp>
        <p:nvSpPr>
          <p:cNvPr id="51203" name="Rectangle 3"/>
          <p:cNvSpPr>
            <a:spLocks noGrp="1"/>
          </p:cNvSpPr>
          <p:nvPr>
            <p:ph sz="quarter" idx="12"/>
          </p:nvPr>
        </p:nvSpPr>
        <p:spPr/>
        <p:txBody>
          <a:bodyPr>
            <a:normAutofit lnSpcReduction="10000"/>
          </a:bodyPr>
          <a:lstStyle/>
          <a:p>
            <a:r>
              <a:rPr lang="de-DE" altLang="de-DE" dirty="0"/>
              <a:t>Ziel der </a:t>
            </a:r>
            <a:r>
              <a:rPr lang="de-DE" altLang="de-DE" dirty="0" smtClean="0"/>
              <a:t>Wissensmanagementaktivitäten ist die Anwendung des zur Verfügung stehenden Wissens</a:t>
            </a:r>
            <a:r>
              <a:rPr lang="de-DE" altLang="de-DE" dirty="0"/>
              <a:t>, z.B. </a:t>
            </a:r>
            <a:r>
              <a:rPr lang="de-DE" altLang="de-DE" dirty="0" smtClean="0"/>
              <a:t>in Projekten oder Geschäftsprozessen</a:t>
            </a:r>
          </a:p>
          <a:p>
            <a:r>
              <a:rPr lang="de-DE" altLang="de-DE" dirty="0"/>
              <a:t>Nutzung </a:t>
            </a:r>
            <a:r>
              <a:rPr lang="de-DE" altLang="de-DE" dirty="0" smtClean="0"/>
              <a:t>von Wissen</a:t>
            </a:r>
            <a:r>
              <a:rPr lang="de-DE" altLang="de-DE" dirty="0"/>
              <a:t>, </a:t>
            </a:r>
            <a:r>
              <a:rPr lang="de-DE" altLang="de-DE" dirty="0" smtClean="0"/>
              <a:t>das nicht in der eigenen  </a:t>
            </a:r>
            <a:r>
              <a:rPr lang="de-DE" altLang="de-DE" dirty="0"/>
              <a:t>Umgebung </a:t>
            </a:r>
            <a:r>
              <a:rPr lang="de-DE" altLang="de-DE" dirty="0" smtClean="0"/>
              <a:t>oder Abteilung entstanden ist</a:t>
            </a:r>
            <a:r>
              <a:rPr lang="de-DE" altLang="de-DE" dirty="0"/>
              <a:t>, </a:t>
            </a:r>
            <a:r>
              <a:rPr lang="de-DE" altLang="de-DE" dirty="0" smtClean="0"/>
              <a:t>ist nicht  selbstverständlich; bloße </a:t>
            </a:r>
            <a:r>
              <a:rPr lang="de-DE" altLang="de-DE" dirty="0"/>
              <a:t>Identifikation und Verteilung </a:t>
            </a:r>
            <a:r>
              <a:rPr lang="de-DE" altLang="de-DE" dirty="0" smtClean="0"/>
              <a:t>des Wissens ist nicht ausreichend</a:t>
            </a:r>
          </a:p>
          <a:p>
            <a:r>
              <a:rPr lang="de-DE" altLang="de-DE" dirty="0" smtClean="0"/>
              <a:t>psychologische </a:t>
            </a:r>
            <a:r>
              <a:rPr lang="de-DE" altLang="de-DE" dirty="0" smtClean="0"/>
              <a:t>Barrieren, z.B. Angst vor Veränderungen, kulturelle und sprachliche Barrieren oder Angst vor Gefährdung des eigenen Status als Experte</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2767160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de-DE" altLang="de-DE" dirty="0"/>
              <a:t>Wissensbewahrung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45</a:t>
            </a:fld>
            <a:endParaRPr lang="en-US" dirty="0"/>
          </a:p>
        </p:txBody>
      </p:sp>
      <p:sp>
        <p:nvSpPr>
          <p:cNvPr id="51203" name="Rectangle 3"/>
          <p:cNvSpPr>
            <a:spLocks noGrp="1"/>
          </p:cNvSpPr>
          <p:nvPr>
            <p:ph sz="quarter" idx="12"/>
          </p:nvPr>
        </p:nvSpPr>
        <p:spPr/>
        <p:txBody>
          <a:bodyPr>
            <a:normAutofit/>
          </a:bodyPr>
          <a:lstStyle/>
          <a:p>
            <a:r>
              <a:rPr lang="de-DE" altLang="de-DE" dirty="0"/>
              <a:t>wertvolle Expertise nicht </a:t>
            </a:r>
            <a:r>
              <a:rPr lang="de-DE" altLang="de-DE" dirty="0" smtClean="0"/>
              <a:t>verlieren und auch für </a:t>
            </a:r>
            <a:r>
              <a:rPr lang="de-DE" altLang="de-DE" dirty="0"/>
              <a:t>zukünftige Wertschöpfungsprozesse </a:t>
            </a:r>
            <a:r>
              <a:rPr lang="de-DE" altLang="de-DE" dirty="0" smtClean="0"/>
              <a:t>erhalten</a:t>
            </a:r>
          </a:p>
          <a:p>
            <a:r>
              <a:rPr lang="de-DE" altLang="de-DE" dirty="0"/>
              <a:t>Bewertung dessen, was </a:t>
            </a:r>
            <a:r>
              <a:rPr lang="de-DE" altLang="de-DE" dirty="0" smtClean="0"/>
              <a:t>als bewahrungswürdig </a:t>
            </a:r>
            <a:r>
              <a:rPr lang="de-DE" altLang="de-DE" dirty="0"/>
              <a:t>zu gelten </a:t>
            </a:r>
            <a:r>
              <a:rPr lang="de-DE" altLang="de-DE" dirty="0" smtClean="0"/>
              <a:t>hat</a:t>
            </a:r>
          </a:p>
          <a:p>
            <a:r>
              <a:rPr lang="de-DE" altLang="de-DE" dirty="0" smtClean="0"/>
              <a:t>irrelevantes</a:t>
            </a:r>
            <a:r>
              <a:rPr lang="de-DE" altLang="de-DE" dirty="0" smtClean="0"/>
              <a:t>, falsches oder überholtes Wissen  </a:t>
            </a:r>
            <a:r>
              <a:rPr lang="de-DE" altLang="de-DE" dirty="0"/>
              <a:t>sollte </a:t>
            </a:r>
            <a:r>
              <a:rPr lang="de-DE" altLang="de-DE" dirty="0" smtClean="0"/>
              <a:t>eliminiert werden</a:t>
            </a:r>
          </a:p>
          <a:p>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5587893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de-DE" altLang="de-DE" dirty="0"/>
              <a:t>Wissensweiterentwicklung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46</a:t>
            </a:fld>
            <a:endParaRPr lang="en-US" dirty="0"/>
          </a:p>
        </p:txBody>
      </p:sp>
      <p:sp>
        <p:nvSpPr>
          <p:cNvPr id="51203" name="Rectangle 3"/>
          <p:cNvSpPr>
            <a:spLocks noGrp="1"/>
          </p:cNvSpPr>
          <p:nvPr>
            <p:ph sz="quarter" idx="12"/>
          </p:nvPr>
        </p:nvSpPr>
        <p:spPr/>
        <p:txBody>
          <a:bodyPr>
            <a:normAutofit/>
          </a:bodyPr>
          <a:lstStyle/>
          <a:p>
            <a:r>
              <a:rPr lang="de-DE" altLang="de-DE" dirty="0" smtClean="0"/>
              <a:t>Kommentierung oder zusätzliche </a:t>
            </a:r>
            <a:r>
              <a:rPr lang="de-DE" altLang="de-DE" dirty="0"/>
              <a:t>Ergänzung (z.B. durch Erfahrungen) </a:t>
            </a:r>
            <a:r>
              <a:rPr lang="de-DE" altLang="de-DE" dirty="0" smtClean="0"/>
              <a:t>von bereits existierenden Wissensobjekten </a:t>
            </a:r>
          </a:p>
          <a:p>
            <a:r>
              <a:rPr lang="de-DE" altLang="de-DE" dirty="0" smtClean="0"/>
              <a:t>Mitarbeiter können so ein noch besseres Verständnis der transportierten Inhalte erlangen</a:t>
            </a:r>
          </a:p>
          <a:p>
            <a:r>
              <a:rPr lang="de-DE" altLang="de-DE" dirty="0" smtClean="0"/>
              <a:t>ergänzende </a:t>
            </a:r>
            <a:r>
              <a:rPr lang="de-DE" altLang="de-DE" dirty="0" smtClean="0"/>
              <a:t>Kontextinformationen, Erklärungen</a:t>
            </a:r>
            <a:r>
              <a:rPr lang="de-DE" altLang="de-DE" dirty="0"/>
              <a:t>, </a:t>
            </a:r>
            <a:r>
              <a:rPr lang="de-DE" altLang="de-DE" dirty="0" smtClean="0"/>
              <a:t>Übersetzungen</a:t>
            </a:r>
            <a:r>
              <a:rPr lang="de-DE" altLang="de-DE" dirty="0"/>
              <a:t>, </a:t>
            </a:r>
            <a:r>
              <a:rPr lang="de-DE" altLang="de-DE" dirty="0" smtClean="0"/>
              <a:t>Verfeinerungen, Zusammenfassungen werten gespeichertes </a:t>
            </a:r>
            <a:r>
              <a:rPr lang="de-DE" altLang="de-DE" dirty="0"/>
              <a:t>Wissen auf </a:t>
            </a:r>
            <a:r>
              <a:rPr lang="de-DE" altLang="de-DE" dirty="0" smtClean="0"/>
              <a:t>und bereichern es </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328619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de-DE" altLang="de-DE" dirty="0"/>
              <a:t>Wissenscontrolling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47</a:t>
            </a:fld>
            <a:endParaRPr lang="en-US" dirty="0"/>
          </a:p>
        </p:txBody>
      </p:sp>
      <p:sp>
        <p:nvSpPr>
          <p:cNvPr id="51203" name="Rectangle 3"/>
          <p:cNvSpPr>
            <a:spLocks noGrp="1"/>
          </p:cNvSpPr>
          <p:nvPr>
            <p:ph sz="quarter" idx="12"/>
          </p:nvPr>
        </p:nvSpPr>
        <p:spPr/>
        <p:txBody>
          <a:bodyPr>
            <a:normAutofit/>
          </a:bodyPr>
          <a:lstStyle/>
          <a:p>
            <a:r>
              <a:rPr lang="de-DE" altLang="de-DE" dirty="0" smtClean="0"/>
              <a:t>Soll Wissensversorgung und interne  </a:t>
            </a:r>
            <a:r>
              <a:rPr lang="de-DE" altLang="de-DE" dirty="0"/>
              <a:t>Wissensweitergabe </a:t>
            </a:r>
            <a:r>
              <a:rPr lang="de-DE" altLang="de-DE" dirty="0" smtClean="0"/>
              <a:t>messen, um diese leichter  </a:t>
            </a:r>
            <a:r>
              <a:rPr lang="de-DE" altLang="de-DE" dirty="0"/>
              <a:t>managen </a:t>
            </a:r>
            <a:r>
              <a:rPr lang="de-DE" altLang="de-DE" dirty="0" smtClean="0"/>
              <a:t>zu können</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0819088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
          <p:cNvSpPr>
            <a:spLocks noGrp="1"/>
          </p:cNvSpPr>
          <p:nvPr>
            <p:ph type="title"/>
          </p:nvPr>
        </p:nvSpPr>
        <p:spPr/>
        <p:txBody>
          <a:bodyPr/>
          <a:lstStyle/>
          <a:p>
            <a:r>
              <a:rPr lang="de-DE" altLang="de-DE" smtClean="0"/>
              <a:t>Gliederung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48</a:t>
            </a:fld>
            <a:endParaRPr lang="en-US" dirty="0"/>
          </a:p>
        </p:txBody>
      </p:sp>
      <p:sp>
        <p:nvSpPr>
          <p:cNvPr id="21507" name="Rectangle 5"/>
          <p:cNvSpPr>
            <a:spLocks noGrp="1" noChangeArrowheads="1"/>
          </p:cNvSpPr>
          <p:nvPr>
            <p:ph sz="quarter" idx="12"/>
          </p:nvPr>
        </p:nvSpPr>
        <p:spPr/>
        <p:txBody>
          <a:bodyPr>
            <a:normAutofit lnSpcReduction="10000"/>
          </a:bodyPr>
          <a:lstStyle/>
          <a:p>
            <a:pPr marL="457200" indent="-457200">
              <a:buFont typeface="+mj-lt"/>
              <a:buAutoNum type="arabicPeriod"/>
            </a:pPr>
            <a:r>
              <a:rPr lang="de-DE" altLang="de-DE" b="1" dirty="0" smtClean="0"/>
              <a:t>Die Wissensmanagement-Landschaft</a:t>
            </a:r>
          </a:p>
          <a:p>
            <a:pPr marL="812800" lvl="1" indent="-457200">
              <a:buFont typeface="+mj-lt"/>
              <a:buAutoNum type="arabicPeriod"/>
            </a:pPr>
            <a:r>
              <a:rPr lang="de-DE" altLang="de-DE" dirty="0"/>
              <a:t>Abgrenzung vom </a:t>
            </a:r>
            <a:r>
              <a:rPr lang="de-DE" altLang="de-DE" dirty="0" smtClean="0"/>
              <a:t>Informationsmanagement</a:t>
            </a:r>
            <a:endParaRPr lang="de-DE" altLang="de-DE" dirty="0"/>
          </a:p>
          <a:p>
            <a:pPr marL="812800" lvl="1" indent="-457200">
              <a:buFont typeface="+mj-lt"/>
              <a:buAutoNum type="arabicPeriod"/>
            </a:pPr>
            <a:r>
              <a:rPr lang="de-DE" altLang="de-DE" dirty="0" smtClean="0"/>
              <a:t>Daten</a:t>
            </a:r>
            <a:r>
              <a:rPr lang="de-DE" altLang="de-DE" dirty="0"/>
              <a:t>, Informationen, </a:t>
            </a:r>
            <a:r>
              <a:rPr lang="de-DE" altLang="de-DE" dirty="0" smtClean="0"/>
              <a:t>Wissen</a:t>
            </a:r>
            <a:endParaRPr lang="de-DE" altLang="de-DE" dirty="0"/>
          </a:p>
          <a:p>
            <a:pPr marL="812800" lvl="1" indent="-457200">
              <a:buFont typeface="+mj-lt"/>
              <a:buAutoNum type="arabicPeriod"/>
            </a:pPr>
            <a:r>
              <a:rPr lang="de-DE" altLang="de-DE" dirty="0" smtClean="0"/>
              <a:t>Dimensionen und </a:t>
            </a:r>
            <a:r>
              <a:rPr lang="de-DE" altLang="de-DE" dirty="0"/>
              <a:t>Nutzbarmachung von </a:t>
            </a:r>
            <a:r>
              <a:rPr lang="de-DE" altLang="de-DE" dirty="0" smtClean="0"/>
              <a:t>Wissen</a:t>
            </a:r>
            <a:endParaRPr lang="de-DE" altLang="de-DE" dirty="0"/>
          </a:p>
          <a:p>
            <a:pPr marL="812800" lvl="1" indent="-457200">
              <a:buFont typeface="+mj-lt"/>
              <a:buAutoNum type="arabicPeriod"/>
            </a:pPr>
            <a:r>
              <a:rPr lang="de-DE" altLang="de-DE" dirty="0" smtClean="0"/>
              <a:t>Aufgaben </a:t>
            </a:r>
            <a:r>
              <a:rPr lang="de-DE" altLang="de-DE" dirty="0"/>
              <a:t>und Phasen des </a:t>
            </a:r>
            <a:r>
              <a:rPr lang="de-DE" altLang="de-DE" dirty="0" smtClean="0"/>
              <a:t>Wissensmanagements</a:t>
            </a:r>
            <a:endParaRPr lang="de-DE" altLang="de-DE" dirty="0"/>
          </a:p>
          <a:p>
            <a:pPr marL="812800" lvl="1" indent="-457200">
              <a:buFont typeface="+mj-lt"/>
              <a:buAutoNum type="arabicPeriod"/>
            </a:pPr>
            <a:r>
              <a:rPr lang="de-DE" altLang="de-DE" b="1" dirty="0" smtClean="0"/>
              <a:t>Rolle </a:t>
            </a:r>
            <a:r>
              <a:rPr lang="de-DE" altLang="de-DE" b="1" dirty="0"/>
              <a:t>von Organisation und </a:t>
            </a:r>
            <a:r>
              <a:rPr lang="de-DE" altLang="de-DE" b="1" dirty="0" smtClean="0"/>
              <a:t>Management</a:t>
            </a:r>
          </a:p>
          <a:p>
            <a:pPr marL="457200" indent="-457200">
              <a:buFont typeface="+mj-lt"/>
              <a:buAutoNum type="arabicPeriod"/>
            </a:pPr>
            <a:r>
              <a:rPr lang="de-DE" altLang="de-DE" dirty="0" smtClean="0"/>
              <a:t>Wissensmanagementsysteme</a:t>
            </a:r>
          </a:p>
          <a:p>
            <a:pPr marL="457200" indent="-457200">
              <a:buFont typeface="+mj-lt"/>
              <a:buAutoNum type="arabicPeriod"/>
            </a:pPr>
            <a:r>
              <a:rPr lang="de-DE" altLang="de-DE" dirty="0" smtClean="0"/>
              <a:t>Techniken und Werkzeuge des Wissensmanagements</a:t>
            </a:r>
          </a:p>
          <a:p>
            <a:pPr marL="457200" indent="-457200">
              <a:buFont typeface="+mj-lt"/>
              <a:buAutoNum type="arabicPeriod"/>
            </a:pPr>
            <a:r>
              <a:rPr lang="de-DE" altLang="de-DE" dirty="0" smtClean="0"/>
              <a:t>IT-gestützte Zusammenarbeit</a:t>
            </a:r>
          </a:p>
          <a:p>
            <a:pPr marL="812800" lvl="1" indent="-457200">
              <a:buFont typeface="+mj-lt"/>
              <a:buAutoNum type="arabicPeriod"/>
            </a:pPr>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597919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
          <p:cNvSpPr>
            <a:spLocks noGrp="1"/>
          </p:cNvSpPr>
          <p:nvPr>
            <p:ph type="title"/>
          </p:nvPr>
        </p:nvSpPr>
        <p:spPr/>
        <p:txBody>
          <a:bodyPr/>
          <a:lstStyle/>
          <a:p>
            <a:r>
              <a:rPr lang="de-DE" altLang="de-DE" smtClean="0"/>
              <a:t>Gliederung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4</a:t>
            </a:fld>
            <a:endParaRPr lang="en-US" dirty="0"/>
          </a:p>
        </p:txBody>
      </p:sp>
      <p:sp>
        <p:nvSpPr>
          <p:cNvPr id="21507" name="Rectangle 5"/>
          <p:cNvSpPr>
            <a:spLocks noGrp="1" noChangeArrowheads="1"/>
          </p:cNvSpPr>
          <p:nvPr>
            <p:ph sz="quarter" idx="12"/>
          </p:nvPr>
        </p:nvSpPr>
        <p:spPr/>
        <p:txBody>
          <a:bodyPr>
            <a:normAutofit/>
          </a:bodyPr>
          <a:lstStyle/>
          <a:p>
            <a:pPr marL="457200" indent="-457200">
              <a:buFont typeface="+mj-lt"/>
              <a:buAutoNum type="arabicPeriod"/>
            </a:pPr>
            <a:r>
              <a:rPr lang="de-DE" altLang="de-DE" dirty="0" smtClean="0"/>
              <a:t>Die Wissensmanagement-Landschaft</a:t>
            </a:r>
          </a:p>
          <a:p>
            <a:pPr marL="457200" indent="-457200">
              <a:buFont typeface="+mj-lt"/>
              <a:buAutoNum type="arabicPeriod"/>
            </a:pPr>
            <a:r>
              <a:rPr lang="de-DE" altLang="de-DE" dirty="0" smtClean="0"/>
              <a:t>Wissensmanagementsysteme</a:t>
            </a:r>
          </a:p>
          <a:p>
            <a:pPr marL="457200" indent="-457200">
              <a:buFont typeface="+mj-lt"/>
              <a:buAutoNum type="arabicPeriod"/>
            </a:pPr>
            <a:r>
              <a:rPr lang="de-DE" altLang="de-DE" dirty="0" smtClean="0"/>
              <a:t>Techniken und Werkzeuge des Wissensmanagements</a:t>
            </a:r>
          </a:p>
          <a:p>
            <a:pPr marL="457200" indent="-457200">
              <a:buFont typeface="+mj-lt"/>
              <a:buAutoNum type="arabicPeriod"/>
            </a:pPr>
            <a:r>
              <a:rPr lang="de-DE" altLang="de-DE" dirty="0" smtClean="0"/>
              <a:t>IT-gestützte Zusammenarbeit</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4737101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p:txBody>
          <a:bodyPr/>
          <a:lstStyle/>
          <a:p>
            <a:r>
              <a:rPr lang="de-DE" altLang="de-DE" smtClean="0"/>
              <a:t>Rolle von Organisation und Management</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49</a:t>
            </a:fld>
            <a:endParaRPr lang="en-US" dirty="0"/>
          </a:p>
        </p:txBody>
      </p:sp>
      <p:sp>
        <p:nvSpPr>
          <p:cNvPr id="52227" name="Rectangle 3"/>
          <p:cNvSpPr>
            <a:spLocks noGrp="1"/>
          </p:cNvSpPr>
          <p:nvPr>
            <p:ph sz="quarter" idx="12"/>
          </p:nvPr>
        </p:nvSpPr>
        <p:spPr/>
        <p:txBody>
          <a:bodyPr/>
          <a:lstStyle/>
          <a:p>
            <a:r>
              <a:rPr lang="de-DE" altLang="de-DE" dirty="0" smtClean="0"/>
              <a:t>Der Wissenserwerb erfolgt in Abhängigkeit des benötigten Wissens individuell</a:t>
            </a:r>
          </a:p>
          <a:p>
            <a:r>
              <a:rPr lang="de-DE" altLang="de-DE" dirty="0" smtClean="0"/>
              <a:t>erste </a:t>
            </a:r>
            <a:r>
              <a:rPr lang="de-DE" altLang="de-DE" dirty="0" smtClean="0"/>
              <a:t>Wissensmanagementsysteme versuchten in Unternehmen Bibliotheken z.B. mit Dokumenten und Best-Practice-Wissen aufzubauen</a:t>
            </a:r>
          </a:p>
          <a:p>
            <a:r>
              <a:rPr lang="de-DE" altLang="de-DE" dirty="0" smtClean="0"/>
              <a:t>erweiterte </a:t>
            </a:r>
            <a:r>
              <a:rPr lang="de-DE" altLang="de-DE" dirty="0" smtClean="0"/>
              <a:t>Systeme berücksichtigten auch unstrukturierte Dokumente (z.B. E-Mail)</a:t>
            </a:r>
          </a:p>
          <a:p>
            <a:r>
              <a:rPr lang="de-DE" altLang="de-DE" dirty="0" smtClean="0"/>
              <a:t>Online-Expertennetzwerke, Wissensarbeitsplatzsysteme, …</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9456695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p:txBody>
          <a:bodyPr/>
          <a:lstStyle/>
          <a:p>
            <a:r>
              <a:rPr lang="de-DE" altLang="de-DE" smtClean="0"/>
              <a:t>Rolle von Organisation und Management</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50</a:t>
            </a:fld>
            <a:endParaRPr lang="en-US" dirty="0"/>
          </a:p>
        </p:txBody>
      </p:sp>
      <p:sp>
        <p:nvSpPr>
          <p:cNvPr id="53251" name="Rectangle 3"/>
          <p:cNvSpPr>
            <a:spLocks noGrp="1"/>
          </p:cNvSpPr>
          <p:nvPr>
            <p:ph sz="quarter" idx="12"/>
          </p:nvPr>
        </p:nvSpPr>
        <p:spPr/>
        <p:txBody>
          <a:bodyPr/>
          <a:lstStyle/>
          <a:p>
            <a:r>
              <a:rPr lang="de-DE" altLang="de-DE" smtClean="0"/>
              <a:t>Ein kohärentes und organisiertes Wissenssystem benötigt auch</a:t>
            </a:r>
          </a:p>
          <a:p>
            <a:pPr lvl="1"/>
            <a:r>
              <a:rPr lang="de-DE" altLang="de-DE" smtClean="0"/>
              <a:t>systematische Daten aus den Transaktionsverarbeitungssystemen des Unternehmens</a:t>
            </a:r>
          </a:p>
          <a:p>
            <a:pPr lvl="1"/>
            <a:r>
              <a:rPr lang="de-DE" altLang="de-DE" smtClean="0"/>
              <a:t>Absatzzahlen</a:t>
            </a:r>
          </a:p>
          <a:p>
            <a:pPr lvl="1"/>
            <a:r>
              <a:rPr lang="de-DE" altLang="de-DE" smtClean="0"/>
              <a:t>Zahlungen</a:t>
            </a:r>
          </a:p>
          <a:p>
            <a:pPr lvl="1"/>
            <a:r>
              <a:rPr lang="de-DE" altLang="de-DE" smtClean="0"/>
              <a:t>Warenbestand</a:t>
            </a:r>
          </a:p>
          <a:p>
            <a:pPr lvl="1"/>
            <a:r>
              <a:rPr lang="de-DE" altLang="de-DE" smtClean="0"/>
              <a:t>Kunden</a:t>
            </a:r>
          </a:p>
          <a:p>
            <a:pPr lvl="1"/>
            <a:r>
              <a:rPr lang="de-DE" altLang="de-DE" smtClean="0"/>
              <a:t>Daten aus externen Quellen (Nachrichten, Rechtsgutachten, Forschung, …)</a:t>
            </a:r>
          </a:p>
          <a:p>
            <a:pPr lvl="1"/>
            <a:endParaRPr lang="de-DE" altLang="de-DE"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515921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r>
              <a:rPr lang="de-DE" altLang="de-DE" smtClean="0"/>
              <a:t>Rolle von Organisation und Management</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51</a:t>
            </a:fld>
            <a:endParaRPr lang="en-US" dirty="0"/>
          </a:p>
        </p:txBody>
      </p:sp>
      <p:sp>
        <p:nvSpPr>
          <p:cNvPr id="54275" name="Rectangle 3"/>
          <p:cNvSpPr>
            <a:spLocks noGrp="1"/>
          </p:cNvSpPr>
          <p:nvPr>
            <p:ph sz="quarter" idx="12"/>
          </p:nvPr>
        </p:nvSpPr>
        <p:spPr/>
        <p:txBody>
          <a:bodyPr/>
          <a:lstStyle/>
          <a:p>
            <a:r>
              <a:rPr lang="de-DE" altLang="de-DE" dirty="0" smtClean="0"/>
              <a:t>Der Wert von Wissen und Wissensmanagementsystemen entsteht erst durch deren Verwendung z.B. durch das Management</a:t>
            </a:r>
          </a:p>
          <a:p>
            <a:r>
              <a:rPr lang="de-DE" altLang="de-DE" dirty="0" smtClean="0"/>
              <a:t>neues </a:t>
            </a:r>
            <a:r>
              <a:rPr lang="de-DE" altLang="de-DE" dirty="0" smtClean="0"/>
              <a:t>Wissen muss in die Geschäftsprozesse sowie in die wichtigsten Anwendungssysteme eines Unternehmens eingebaut werden</a:t>
            </a:r>
          </a:p>
          <a:p>
            <a:r>
              <a:rPr lang="de-DE" altLang="de-DE" dirty="0" smtClean="0"/>
              <a:t>Schaffung einer kulturellen Umgebung, in der Entscheidungen und Prozesse auf informiertem Wissen basieren</a:t>
            </a:r>
          </a:p>
          <a:p>
            <a:pPr lvl="1"/>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0214020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de-DE" altLang="de-DE" smtClean="0"/>
              <a:t>Rolle von Organisation und Management</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52</a:t>
            </a:fld>
            <a:endParaRPr lang="en-US" dirty="0"/>
          </a:p>
        </p:txBody>
      </p:sp>
      <p:sp>
        <p:nvSpPr>
          <p:cNvPr id="55299" name="Rectangle 3"/>
          <p:cNvSpPr>
            <a:spLocks noGrp="1"/>
          </p:cNvSpPr>
          <p:nvPr>
            <p:ph sz="quarter" idx="12"/>
          </p:nvPr>
        </p:nvSpPr>
        <p:spPr/>
        <p:txBody>
          <a:bodyPr/>
          <a:lstStyle/>
          <a:p>
            <a:r>
              <a:rPr lang="de-DE" altLang="de-DE" dirty="0" smtClean="0"/>
              <a:t>dem </a:t>
            </a:r>
            <a:r>
              <a:rPr lang="de-DE" altLang="de-DE" dirty="0" smtClean="0"/>
              <a:t>heutigen Überangebot an Informationen und Wissen steht ein Mangel an Bewältigungsstrategien und tieferem Verständnis gegenüber</a:t>
            </a:r>
          </a:p>
          <a:p>
            <a:r>
              <a:rPr lang="de-DE" altLang="de-DE" dirty="0" smtClean="0"/>
              <a:t>beim </a:t>
            </a:r>
            <a:r>
              <a:rPr lang="de-DE" altLang="de-DE" dirty="0" smtClean="0"/>
              <a:t>Wissensmanagement geht es sowohl um Technik als auch um den Aufbau von Organisations- und Managementkapital</a:t>
            </a:r>
          </a:p>
          <a:p>
            <a:pPr lvl="1"/>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1826561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p:txBody>
          <a:bodyPr/>
          <a:lstStyle/>
          <a:p>
            <a:r>
              <a:rPr lang="de-DE" altLang="de-DE" smtClean="0"/>
              <a:t>Chief Knowledge Officer (CKO)</a:t>
            </a:r>
          </a:p>
        </p:txBody>
      </p:sp>
      <p:sp>
        <p:nvSpPr>
          <p:cNvPr id="2" name="Slide Number Placeholder 1"/>
          <p:cNvSpPr>
            <a:spLocks noGrp="1"/>
          </p:cNvSpPr>
          <p:nvPr>
            <p:ph type="sldNum" sz="quarter" idx="11"/>
          </p:nvPr>
        </p:nvSpPr>
        <p:spPr/>
        <p:txBody>
          <a:bodyPr/>
          <a:lstStyle/>
          <a:p>
            <a:fld id="{0D2F3B65-5D26-4378-875C-153D63999E65}" type="slidenum">
              <a:rPr lang="en-US" smtClean="0"/>
              <a:pPr/>
              <a:t>53</a:t>
            </a:fld>
            <a:endParaRPr lang="en-US" dirty="0"/>
          </a:p>
        </p:txBody>
      </p:sp>
      <p:sp>
        <p:nvSpPr>
          <p:cNvPr id="56323" name="Rectangle 3"/>
          <p:cNvSpPr>
            <a:spLocks noGrp="1"/>
          </p:cNvSpPr>
          <p:nvPr>
            <p:ph sz="quarter" idx="12"/>
          </p:nvPr>
        </p:nvSpPr>
        <p:spPr/>
        <p:txBody>
          <a:bodyPr/>
          <a:lstStyle/>
          <a:p>
            <a:r>
              <a:rPr lang="de-DE" altLang="de-DE" smtClean="0"/>
              <a:t>Leitender Angestellter, der für das Wissensmanagement des Unternehmens verantwortlich ist</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4367715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r>
              <a:rPr lang="de-DE" altLang="de-DE" smtClean="0"/>
              <a:t>Wissensgemeinschaften</a:t>
            </a:r>
            <a:br>
              <a:rPr lang="de-DE" altLang="de-DE" smtClean="0"/>
            </a:br>
            <a:r>
              <a:rPr lang="de-DE" altLang="de-DE" smtClean="0"/>
              <a:t>(Communities of Practice)</a:t>
            </a:r>
          </a:p>
        </p:txBody>
      </p:sp>
      <p:sp>
        <p:nvSpPr>
          <p:cNvPr id="2" name="Slide Number Placeholder 1"/>
          <p:cNvSpPr>
            <a:spLocks noGrp="1"/>
          </p:cNvSpPr>
          <p:nvPr>
            <p:ph type="sldNum" sz="quarter" idx="11"/>
          </p:nvPr>
        </p:nvSpPr>
        <p:spPr/>
        <p:txBody>
          <a:bodyPr/>
          <a:lstStyle/>
          <a:p>
            <a:fld id="{0D2F3B65-5D26-4378-875C-153D63999E65}" type="slidenum">
              <a:rPr lang="en-US" smtClean="0"/>
              <a:pPr/>
              <a:t>54</a:t>
            </a:fld>
            <a:endParaRPr lang="en-US" dirty="0"/>
          </a:p>
        </p:txBody>
      </p:sp>
      <p:sp>
        <p:nvSpPr>
          <p:cNvPr id="57347" name="Rectangle 3"/>
          <p:cNvSpPr>
            <a:spLocks noGrp="1"/>
          </p:cNvSpPr>
          <p:nvPr>
            <p:ph sz="quarter" idx="12"/>
          </p:nvPr>
        </p:nvSpPr>
        <p:spPr/>
        <p:txBody>
          <a:bodyPr>
            <a:normAutofit lnSpcReduction="10000"/>
          </a:bodyPr>
          <a:lstStyle/>
          <a:p>
            <a:r>
              <a:rPr lang="de-DE" altLang="de-DE" dirty="0" smtClean="0"/>
              <a:t>informelle </a:t>
            </a:r>
            <a:r>
              <a:rPr lang="de-DE" altLang="de-DE" dirty="0" smtClean="0"/>
              <a:t>soziale Netzwerke aus vorwiegend Fachleuten und Angestellten innerhalb und außerhalb des Unternehmens, die ähnliche, arbeitsbezogene Aktivitäten und Interessen haben</a:t>
            </a:r>
          </a:p>
          <a:p>
            <a:r>
              <a:rPr lang="de-DE" altLang="de-DE" dirty="0" smtClean="0"/>
              <a:t>vier </a:t>
            </a:r>
            <a:r>
              <a:rPr lang="de-DE" altLang="de-DE" dirty="0" smtClean="0"/>
              <a:t>Bereiche, in denen </a:t>
            </a:r>
            <a:r>
              <a:rPr lang="de-DE" altLang="de-DE" dirty="0" err="1" smtClean="0"/>
              <a:t>CoP</a:t>
            </a:r>
            <a:r>
              <a:rPr lang="de-DE" altLang="de-DE" dirty="0" smtClean="0"/>
              <a:t> für das Wissensmanagement wichtig sein können:</a:t>
            </a:r>
          </a:p>
          <a:p>
            <a:pPr lvl="1"/>
            <a:r>
              <a:rPr lang="de-DE" altLang="de-DE" dirty="0" smtClean="0"/>
              <a:t>Erleichterung von Wissenswiederverwendung</a:t>
            </a:r>
          </a:p>
          <a:p>
            <a:pPr lvl="1"/>
            <a:r>
              <a:rPr lang="de-DE" altLang="de-DE" dirty="0" smtClean="0"/>
              <a:t>Mitglieder der Gemeinschaften sind Förderer</a:t>
            </a:r>
          </a:p>
          <a:p>
            <a:pPr lvl="1"/>
            <a:r>
              <a:rPr lang="de-DE" altLang="de-DE" dirty="0" smtClean="0"/>
              <a:t>Beschleunigung des Abschreitens von Lernkurven</a:t>
            </a:r>
          </a:p>
          <a:p>
            <a:pPr lvl="1"/>
            <a:r>
              <a:rPr lang="de-DE" altLang="de-DE" dirty="0" smtClean="0"/>
              <a:t>Nährboden für neue Ideen, Techniken und die Entscheidungsfindung</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0832470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p:txBody>
          <a:bodyPr/>
          <a:lstStyle/>
          <a:p>
            <a:r>
              <a:rPr lang="de-DE" altLang="de-DE" dirty="0" smtClean="0"/>
              <a:t>Die Wissensmanagement-Diskussion</a:t>
            </a:r>
          </a:p>
        </p:txBody>
      </p:sp>
      <p:sp>
        <p:nvSpPr>
          <p:cNvPr id="2" name="Slide Number Placeholder 1"/>
          <p:cNvSpPr>
            <a:spLocks noGrp="1"/>
          </p:cNvSpPr>
          <p:nvPr>
            <p:ph type="sldNum" sz="quarter" idx="11"/>
          </p:nvPr>
        </p:nvSpPr>
        <p:spPr/>
        <p:txBody>
          <a:bodyPr/>
          <a:lstStyle/>
          <a:p>
            <a:fld id="{0D2F3B65-5D26-4378-875C-153D63999E65}" type="slidenum">
              <a:rPr lang="en-US" smtClean="0"/>
              <a:pPr/>
              <a:t>55</a:t>
            </a:fld>
            <a:endParaRPr lang="en-US" dirty="0"/>
          </a:p>
        </p:txBody>
      </p:sp>
      <p:sp>
        <p:nvSpPr>
          <p:cNvPr id="59395" name="Rectangle 3"/>
          <p:cNvSpPr>
            <a:spLocks noGrp="1"/>
          </p:cNvSpPr>
          <p:nvPr>
            <p:ph sz="quarter" idx="12"/>
          </p:nvPr>
        </p:nvSpPr>
        <p:spPr/>
        <p:txBody>
          <a:bodyPr/>
          <a:lstStyle/>
          <a:p>
            <a:r>
              <a:rPr lang="de-DE" altLang="de-DE" dirty="0" smtClean="0"/>
              <a:t>Die Frage, ob „Wissensmanagement“ überhaupt mehr leisten kann als Informationsmanagement, wird in der Literatur heftig diskutiert</a:t>
            </a:r>
          </a:p>
          <a:p>
            <a:r>
              <a:rPr lang="de-DE" altLang="de-DE" dirty="0" smtClean="0"/>
              <a:t>einige </a:t>
            </a:r>
            <a:r>
              <a:rPr lang="de-DE" altLang="de-DE" dirty="0" smtClean="0"/>
              <a:t>Autoren sind der Meinung, dass sich implizites oder </a:t>
            </a:r>
            <a:r>
              <a:rPr lang="de-DE" altLang="de-DE" dirty="0" err="1" smtClean="0"/>
              <a:t>tazites</a:t>
            </a:r>
            <a:r>
              <a:rPr lang="de-DE" altLang="de-DE" dirty="0" smtClean="0"/>
              <a:t> Wissen grundsätzlich nicht formalisieren lässt</a:t>
            </a:r>
          </a:p>
          <a:p>
            <a:r>
              <a:rPr lang="de-DE" altLang="de-DE" dirty="0" smtClean="0"/>
              <a:t>ein </a:t>
            </a:r>
            <a:r>
              <a:rPr lang="de-DE" altLang="de-DE" dirty="0" smtClean="0"/>
              <a:t>weiterer Kritikpunkt betrifft die Tatsache, dass sehr schwer abzuschätzen ist, welches zusätzliche Wissen der Einzelne brauchen und nutzen könnte, wenn er </a:t>
            </a:r>
            <a:r>
              <a:rPr lang="de-DE" altLang="de-DE" dirty="0" smtClean="0"/>
              <a:t>z.B. </a:t>
            </a:r>
            <a:r>
              <a:rPr lang="de-DE" altLang="de-DE" dirty="0" smtClean="0"/>
              <a:t>gerade auf der Suche nach einer Lösung für ein Problem ist</a:t>
            </a:r>
          </a:p>
        </p:txBody>
      </p:sp>
      <p:sp>
        <p:nvSpPr>
          <p:cNvPr id="6" name="Untertitel 5"/>
          <p:cNvSpPr>
            <a:spLocks noGrp="1"/>
          </p:cNvSpPr>
          <p:nvPr>
            <p:ph type="subTitle" idx="13"/>
          </p:nvPr>
        </p:nvSpPr>
        <p:spPr/>
        <p:txBody>
          <a:bodyPr/>
          <a:lstStyle/>
          <a:p>
            <a:r>
              <a:rPr lang="de-DE" altLang="de-DE" dirty="0"/>
              <a:t>EXKURS</a:t>
            </a:r>
            <a:endParaRPr lang="de-DE" dirty="0"/>
          </a:p>
        </p:txBody>
      </p:sp>
    </p:spTree>
    <p:extLst>
      <p:ext uri="{BB962C8B-B14F-4D97-AF65-F5344CB8AC3E}">
        <p14:creationId xmlns:p14="http://schemas.microsoft.com/office/powerpoint/2010/main" val="16105675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p:txBody>
          <a:bodyPr/>
          <a:lstStyle/>
          <a:p>
            <a:r>
              <a:rPr lang="de-DE" altLang="de-DE" dirty="0" smtClean="0"/>
              <a:t>Die Wissensmanagement-Diskussion</a:t>
            </a:r>
          </a:p>
        </p:txBody>
      </p:sp>
      <p:sp>
        <p:nvSpPr>
          <p:cNvPr id="2" name="Slide Number Placeholder 1"/>
          <p:cNvSpPr>
            <a:spLocks noGrp="1"/>
          </p:cNvSpPr>
          <p:nvPr>
            <p:ph type="sldNum" sz="quarter" idx="11"/>
          </p:nvPr>
        </p:nvSpPr>
        <p:spPr/>
        <p:txBody>
          <a:bodyPr/>
          <a:lstStyle/>
          <a:p>
            <a:fld id="{0D2F3B65-5D26-4378-875C-153D63999E65}" type="slidenum">
              <a:rPr lang="en-US" smtClean="0"/>
              <a:pPr/>
              <a:t>56</a:t>
            </a:fld>
            <a:endParaRPr lang="en-US" dirty="0"/>
          </a:p>
        </p:txBody>
      </p:sp>
      <p:sp>
        <p:nvSpPr>
          <p:cNvPr id="60419" name="Rectangle 3"/>
          <p:cNvSpPr>
            <a:spLocks noGrp="1"/>
          </p:cNvSpPr>
          <p:nvPr>
            <p:ph sz="quarter" idx="12"/>
          </p:nvPr>
        </p:nvSpPr>
        <p:spPr/>
        <p:txBody>
          <a:bodyPr>
            <a:normAutofit fontScale="92500"/>
          </a:bodyPr>
          <a:lstStyle/>
          <a:p>
            <a:r>
              <a:rPr lang="de-DE" altLang="de-DE" dirty="0" smtClean="0"/>
              <a:t>nicht </a:t>
            </a:r>
            <a:r>
              <a:rPr lang="de-DE" altLang="de-DE" dirty="0" smtClean="0"/>
              <a:t>selten kommt bei innovativen Ideen der Zufall zu Hilfe: wer kennt wen, wer redet mit wem, welche Inhalte werden diskutiert usw. Solche Vorgänge sind natürlich nicht planbar, kontrollierbar oder in eine Managementroutine umsetzbar</a:t>
            </a:r>
          </a:p>
          <a:p>
            <a:r>
              <a:rPr lang="de-DE" altLang="de-DE" dirty="0" smtClean="0"/>
              <a:t>davon </a:t>
            </a:r>
            <a:r>
              <a:rPr lang="de-DE" altLang="de-DE" dirty="0" smtClean="0"/>
              <a:t>unberührt bleiben jedoch Erfahrungen aus der Praxis, die verdeutlichen, dass es Handlungsbedarf gibt, Wissen von Mitarbeitern zu erfassen, zu speichern und anderen Mitarbeitern dauerhaft zur Verfügung zu stellen (Maurer, 2003), z.B. wenn Mitarbeiter das Unternehmen verlassen, würde ihr Wissen nicht mehr automatisch mit ihnen gehen</a:t>
            </a:r>
          </a:p>
        </p:txBody>
      </p:sp>
      <p:sp>
        <p:nvSpPr>
          <p:cNvPr id="6" name="Untertitel 5"/>
          <p:cNvSpPr>
            <a:spLocks noGrp="1"/>
          </p:cNvSpPr>
          <p:nvPr>
            <p:ph type="subTitle" idx="13"/>
          </p:nvPr>
        </p:nvSpPr>
        <p:spPr/>
        <p:txBody>
          <a:bodyPr/>
          <a:lstStyle/>
          <a:p>
            <a:r>
              <a:rPr lang="de-DE" altLang="de-DE" dirty="0"/>
              <a:t>EXKURS</a:t>
            </a:r>
            <a:endParaRPr lang="de-DE" dirty="0"/>
          </a:p>
        </p:txBody>
      </p:sp>
    </p:spTree>
    <p:extLst>
      <p:ext uri="{BB962C8B-B14F-4D97-AF65-F5344CB8AC3E}">
        <p14:creationId xmlns:p14="http://schemas.microsoft.com/office/powerpoint/2010/main" val="20041430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
          <p:cNvSpPr>
            <a:spLocks noGrp="1"/>
          </p:cNvSpPr>
          <p:nvPr>
            <p:ph type="title"/>
          </p:nvPr>
        </p:nvSpPr>
        <p:spPr/>
        <p:txBody>
          <a:bodyPr/>
          <a:lstStyle/>
          <a:p>
            <a:r>
              <a:rPr lang="de-DE" altLang="de-DE" smtClean="0"/>
              <a:t>Gliederung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57</a:t>
            </a:fld>
            <a:endParaRPr lang="en-US" dirty="0"/>
          </a:p>
        </p:txBody>
      </p:sp>
      <p:sp>
        <p:nvSpPr>
          <p:cNvPr id="21507" name="Rectangle 5"/>
          <p:cNvSpPr>
            <a:spLocks noGrp="1" noChangeArrowheads="1"/>
          </p:cNvSpPr>
          <p:nvPr>
            <p:ph sz="quarter" idx="12"/>
          </p:nvPr>
        </p:nvSpPr>
        <p:spPr/>
        <p:txBody>
          <a:bodyPr>
            <a:normAutofit/>
          </a:bodyPr>
          <a:lstStyle/>
          <a:p>
            <a:pPr marL="457200" indent="-457200">
              <a:buFont typeface="+mj-lt"/>
              <a:buAutoNum type="arabicPeriod"/>
            </a:pPr>
            <a:r>
              <a:rPr lang="de-DE" altLang="de-DE" dirty="0" smtClean="0"/>
              <a:t>Die Wissensmanagement-Landschaft</a:t>
            </a:r>
          </a:p>
          <a:p>
            <a:pPr marL="457200" indent="-457200">
              <a:buFont typeface="+mj-lt"/>
              <a:buAutoNum type="arabicPeriod"/>
            </a:pPr>
            <a:r>
              <a:rPr lang="de-DE" altLang="de-DE" b="1" dirty="0" smtClean="0"/>
              <a:t>Wissensmanagementsysteme</a:t>
            </a:r>
          </a:p>
          <a:p>
            <a:pPr marL="457200" indent="-457200">
              <a:buFont typeface="+mj-lt"/>
              <a:buAutoNum type="arabicPeriod"/>
            </a:pPr>
            <a:r>
              <a:rPr lang="de-DE" altLang="de-DE" dirty="0" smtClean="0"/>
              <a:t>Techniken und Werkzeuge des Wissensmanagements</a:t>
            </a:r>
          </a:p>
          <a:p>
            <a:pPr marL="457200" indent="-457200">
              <a:buFont typeface="+mj-lt"/>
              <a:buAutoNum type="arabicPeriod"/>
            </a:pPr>
            <a:r>
              <a:rPr lang="de-DE" altLang="de-DE" dirty="0" smtClean="0"/>
              <a:t>IT-gestützte Zusammenarbeit</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3004282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p:txBody>
          <a:bodyPr/>
          <a:lstStyle/>
          <a:p>
            <a:r>
              <a:rPr lang="de-DE" altLang="de-DE" smtClean="0"/>
              <a:t>Einführung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58</a:t>
            </a:fld>
            <a:endParaRPr lang="en-US" dirty="0"/>
          </a:p>
        </p:txBody>
      </p:sp>
      <p:sp>
        <p:nvSpPr>
          <p:cNvPr id="62467" name="Rectangle 3"/>
          <p:cNvSpPr>
            <a:spLocks noGrp="1"/>
          </p:cNvSpPr>
          <p:nvPr>
            <p:ph sz="quarter" idx="12"/>
          </p:nvPr>
        </p:nvSpPr>
        <p:spPr/>
        <p:txBody>
          <a:bodyPr/>
          <a:lstStyle/>
          <a:p>
            <a:r>
              <a:rPr lang="de-DE" altLang="de-DE" smtClean="0"/>
              <a:t>Unternehmensweite WM-Systeme sind das Ergebnis allgemeiner, das gesamte Unternehmen umfassende Bestrebungen, digitalen Inhalt und Wissen zu sammeln, zu speichern, zu verteilen und anzuwenden.</a:t>
            </a:r>
          </a:p>
          <a:p>
            <a:r>
              <a:rPr lang="de-DE" altLang="de-DE" smtClean="0"/>
              <a:t>Darüber hinaus gibt es hoch spezialisierte Unterstützungssysteme für die Wissensverarbeitung wie beispielsweise Systeme für das computerunterstützte Entwerfen und Konstruieren (Computer-Aided Design, CAD)</a:t>
            </a:r>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990444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r>
              <a:rPr lang="de-DE" altLang="de-DE" smtClean="0"/>
              <a:t>Lernziele</a:t>
            </a:r>
          </a:p>
        </p:txBody>
      </p:sp>
      <p:sp>
        <p:nvSpPr>
          <p:cNvPr id="2" name="Slide Number Placeholder 1"/>
          <p:cNvSpPr>
            <a:spLocks noGrp="1"/>
          </p:cNvSpPr>
          <p:nvPr>
            <p:ph type="sldNum" sz="quarter" idx="11"/>
          </p:nvPr>
        </p:nvSpPr>
        <p:spPr/>
        <p:txBody>
          <a:bodyPr/>
          <a:lstStyle/>
          <a:p>
            <a:fld id="{0D2F3B65-5D26-4378-875C-153D63999E65}" type="slidenum">
              <a:rPr lang="en-US" smtClean="0"/>
              <a:pPr/>
              <a:t>5</a:t>
            </a:fld>
            <a:endParaRPr lang="en-US" dirty="0"/>
          </a:p>
        </p:txBody>
      </p:sp>
      <p:sp>
        <p:nvSpPr>
          <p:cNvPr id="22531" name="Rectangle 3"/>
          <p:cNvSpPr>
            <a:spLocks noGrp="1"/>
          </p:cNvSpPr>
          <p:nvPr>
            <p:ph sz="quarter" idx="12"/>
          </p:nvPr>
        </p:nvSpPr>
        <p:spPr/>
        <p:txBody>
          <a:bodyPr>
            <a:normAutofit fontScale="92500"/>
          </a:bodyPr>
          <a:lstStyle/>
          <a:p>
            <a:r>
              <a:rPr lang="de-DE" altLang="de-DE" smtClean="0"/>
              <a:t>Was ist Wissensmanagement? Warum brauchen Unternehmen Wissensmanagement?</a:t>
            </a:r>
          </a:p>
          <a:p>
            <a:r>
              <a:rPr lang="de-DE" altLang="de-DE" smtClean="0"/>
              <a:t>Welche Arten von Systemen werden für unternehmensweites Wissensmanagement verwendet? </a:t>
            </a:r>
          </a:p>
          <a:p>
            <a:r>
              <a:rPr lang="de-DE" altLang="de-DE" smtClean="0"/>
              <a:t>Wie stellen Unterstützungssysteme für die Wissensverarbeitung einen Wert für Unternehmen dar? Was sind die wichtigsten Arten von Unterstützungssystemen für die Wissensverarbeitung?</a:t>
            </a:r>
          </a:p>
          <a:p>
            <a:r>
              <a:rPr lang="de-DE" altLang="de-DE" smtClean="0"/>
              <a:t>Welche Geschäftsvorteile bringt der Einsatz von Werkzeugen und Techniken im Wissensmanagement?</a:t>
            </a:r>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6193926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p:txBody>
          <a:bodyPr/>
          <a:lstStyle/>
          <a:p>
            <a:r>
              <a:rPr lang="de-DE" altLang="de-DE" smtClean="0"/>
              <a:t>Einführung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59</a:t>
            </a:fld>
            <a:endParaRPr lang="en-US" dirty="0"/>
          </a:p>
        </p:txBody>
      </p:sp>
      <p:sp>
        <p:nvSpPr>
          <p:cNvPr id="63491" name="Rectangle 3"/>
          <p:cNvSpPr>
            <a:spLocks noGrp="1"/>
          </p:cNvSpPr>
          <p:nvPr>
            <p:ph sz="quarter" idx="12"/>
          </p:nvPr>
        </p:nvSpPr>
        <p:spPr/>
        <p:txBody>
          <a:bodyPr/>
          <a:lstStyle/>
          <a:p>
            <a:r>
              <a:rPr lang="de-DE" altLang="de-DE" smtClean="0"/>
              <a:t>Mannigfaltige Werkzeuge und Techniken, beispielsweise</a:t>
            </a:r>
          </a:p>
          <a:p>
            <a:pPr lvl="1"/>
            <a:r>
              <a:rPr lang="de-DE" altLang="de-DE" smtClean="0"/>
              <a:t>Data-Mining</a:t>
            </a:r>
          </a:p>
          <a:p>
            <a:pPr lvl="1"/>
            <a:r>
              <a:rPr lang="de-DE" altLang="de-DE" smtClean="0"/>
              <a:t>Intelligente Agenten</a:t>
            </a:r>
          </a:p>
          <a:p>
            <a:pPr lvl="1"/>
            <a:r>
              <a:rPr lang="de-DE" altLang="de-DE" smtClean="0"/>
              <a:t>Expertensysteme</a:t>
            </a:r>
          </a:p>
          <a:p>
            <a:pPr lvl="1"/>
            <a:r>
              <a:rPr lang="de-DE" altLang="de-DE" smtClean="0"/>
              <a:t>Neuronale Netze</a:t>
            </a:r>
          </a:p>
          <a:p>
            <a:pPr lvl="1"/>
            <a:r>
              <a:rPr lang="de-DE" altLang="de-DE" smtClean="0"/>
              <a:t>Fuzzy-Logik</a:t>
            </a:r>
          </a:p>
          <a:p>
            <a:pPr lvl="1"/>
            <a:r>
              <a:rPr lang="de-DE" altLang="de-DE" smtClean="0"/>
              <a:t>Genetische Algorithmen</a:t>
            </a:r>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1558998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a:lstStyle/>
          <a:p>
            <a:r>
              <a:rPr lang="de-DE" altLang="de-DE" smtClean="0"/>
              <a:t>Unternehmensweite Wissensmanagementsysteme</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60</a:t>
            </a:fld>
            <a:endParaRPr lang="en-US" dirty="0"/>
          </a:p>
        </p:txBody>
      </p:sp>
      <p:sp>
        <p:nvSpPr>
          <p:cNvPr id="64515" name="Rectangle 3"/>
          <p:cNvSpPr>
            <a:spLocks noGrp="1"/>
          </p:cNvSpPr>
          <p:nvPr>
            <p:ph sz="quarter" idx="12"/>
          </p:nvPr>
        </p:nvSpPr>
        <p:spPr/>
        <p:txBody>
          <a:bodyPr/>
          <a:lstStyle/>
          <a:p>
            <a:r>
              <a:rPr lang="de-DE" altLang="de-DE" dirty="0" smtClean="0"/>
              <a:t>Allgemeine, integrierte, das gesamte Unternehmen umfassende Bestrebungen, digitalen Inhalt und Wissen zu sammeln, zu speichern und anzuwenden.</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4986111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p:txBody>
          <a:bodyPr/>
          <a:lstStyle/>
          <a:p>
            <a:r>
              <a:rPr lang="de-DE" altLang="de-DE" smtClean="0"/>
              <a:t>Unterstützungssysteme für die Wissensverarbeitung</a:t>
            </a:r>
          </a:p>
        </p:txBody>
      </p:sp>
      <p:sp>
        <p:nvSpPr>
          <p:cNvPr id="2" name="Slide Number Placeholder 1"/>
          <p:cNvSpPr>
            <a:spLocks noGrp="1"/>
          </p:cNvSpPr>
          <p:nvPr>
            <p:ph type="sldNum" sz="quarter" idx="11"/>
          </p:nvPr>
        </p:nvSpPr>
        <p:spPr/>
        <p:txBody>
          <a:bodyPr/>
          <a:lstStyle/>
          <a:p>
            <a:fld id="{0D2F3B65-5D26-4378-875C-153D63999E65}" type="slidenum">
              <a:rPr lang="en-US" smtClean="0"/>
              <a:pPr/>
              <a:t>61</a:t>
            </a:fld>
            <a:endParaRPr lang="en-US" dirty="0"/>
          </a:p>
        </p:txBody>
      </p:sp>
      <p:sp>
        <p:nvSpPr>
          <p:cNvPr id="65539" name="Rectangle 3"/>
          <p:cNvSpPr>
            <a:spLocks noGrp="1"/>
          </p:cNvSpPr>
          <p:nvPr>
            <p:ph sz="quarter" idx="12"/>
          </p:nvPr>
        </p:nvSpPr>
        <p:spPr/>
        <p:txBody>
          <a:bodyPr/>
          <a:lstStyle/>
          <a:p>
            <a:pPr marL="0" indent="0">
              <a:buNone/>
            </a:pPr>
            <a:r>
              <a:rPr lang="de-DE" altLang="de-DE" dirty="0" smtClean="0"/>
              <a:t>Knowledge </a:t>
            </a:r>
            <a:r>
              <a:rPr lang="de-DE" altLang="de-DE" dirty="0" smtClean="0"/>
              <a:t>Work Systems, </a:t>
            </a:r>
            <a:r>
              <a:rPr lang="de-DE" altLang="de-DE" dirty="0" smtClean="0"/>
              <a:t>KWS</a:t>
            </a:r>
            <a:endParaRPr lang="de-DE" altLang="de-DE" dirty="0" smtClean="0"/>
          </a:p>
          <a:p>
            <a:r>
              <a:rPr lang="de-DE" altLang="de-DE" dirty="0" smtClean="0"/>
              <a:t>Informationssysteme, die Wissensarbeitern helfen, neues Wissen in der Organisation zu erzeugen und in diese zu integrieren</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2120653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p:txBody>
          <a:bodyPr/>
          <a:lstStyle/>
          <a:p>
            <a:r>
              <a:rPr lang="de-DE" altLang="de-DE" smtClean="0"/>
              <a:t>Unternehmensweite Wissensmanagementsysteme</a:t>
            </a:r>
          </a:p>
        </p:txBody>
      </p:sp>
      <p:sp>
        <p:nvSpPr>
          <p:cNvPr id="2" name="Slide Number Placeholder 1"/>
          <p:cNvSpPr>
            <a:spLocks noGrp="1"/>
          </p:cNvSpPr>
          <p:nvPr>
            <p:ph type="sldNum" sz="quarter" idx="11"/>
          </p:nvPr>
        </p:nvSpPr>
        <p:spPr/>
        <p:txBody>
          <a:bodyPr/>
          <a:lstStyle/>
          <a:p>
            <a:fld id="{0D2F3B65-5D26-4378-875C-153D63999E65}" type="slidenum">
              <a:rPr lang="en-US" smtClean="0"/>
              <a:pPr/>
              <a:t>62</a:t>
            </a:fld>
            <a:endParaRPr lang="en-US" dirty="0"/>
          </a:p>
        </p:txBody>
      </p:sp>
      <p:sp>
        <p:nvSpPr>
          <p:cNvPr id="66563" name="Rectangle 3"/>
          <p:cNvSpPr>
            <a:spLocks noGrp="1"/>
          </p:cNvSpPr>
          <p:nvPr>
            <p:ph sz="quarter" idx="12"/>
          </p:nvPr>
        </p:nvSpPr>
        <p:spPr/>
        <p:txBody>
          <a:bodyPr/>
          <a:lstStyle/>
          <a:p>
            <a:r>
              <a:rPr lang="de-DE" altLang="de-DE" smtClean="0"/>
              <a:t>Auseinandersetzung mit mindestens drei „Arten“ von Wissen:</a:t>
            </a:r>
          </a:p>
          <a:p>
            <a:pPr lvl="1"/>
            <a:r>
              <a:rPr lang="de-DE" altLang="de-DE" smtClean="0"/>
              <a:t>Wissen in Form klar strukturierter Textdokumente (z.B. Berichte oder Präsentationen)</a:t>
            </a:r>
          </a:p>
          <a:p>
            <a:pPr lvl="1"/>
            <a:r>
              <a:rPr lang="de-DE" altLang="de-DE" smtClean="0"/>
              <a:t>Wenig oder gar nicht strukturiertes Wissen (z.B. Nachrichten, E-Mails, Grafiken, …)</a:t>
            </a:r>
          </a:p>
          <a:p>
            <a:pPr lvl="1"/>
            <a:r>
              <a:rPr lang="de-DE" altLang="de-DE" smtClean="0"/>
              <a:t>Wissen lediglich in den Köpfen der Mitarbeiter</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0041432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p:txBody>
          <a:bodyPr/>
          <a:lstStyle/>
          <a:p>
            <a:r>
              <a:rPr lang="de-DE" altLang="de-DE" smtClean="0"/>
              <a:t>Unternehmensweite Wissensmanagementsysteme</a:t>
            </a:r>
          </a:p>
        </p:txBody>
      </p:sp>
      <p:sp>
        <p:nvSpPr>
          <p:cNvPr id="2" name="Slide Number Placeholder 1"/>
          <p:cNvSpPr>
            <a:spLocks noGrp="1"/>
          </p:cNvSpPr>
          <p:nvPr>
            <p:ph type="sldNum" sz="quarter" idx="11"/>
          </p:nvPr>
        </p:nvSpPr>
        <p:spPr/>
        <p:txBody>
          <a:bodyPr/>
          <a:lstStyle/>
          <a:p>
            <a:fld id="{0D2F3B65-5D26-4378-875C-153D63999E65}" type="slidenum">
              <a:rPr lang="en-US" smtClean="0"/>
              <a:pPr/>
              <a:t>63</a:t>
            </a:fld>
            <a:endParaRPr lang="en-US" dirty="0"/>
          </a:p>
        </p:txBody>
      </p:sp>
      <p:sp>
        <p:nvSpPr>
          <p:cNvPr id="67587" name="Rectangle 3"/>
          <p:cNvSpPr>
            <a:spLocks noGrp="1"/>
          </p:cNvSpPr>
          <p:nvPr>
            <p:ph sz="quarter" idx="12"/>
          </p:nvPr>
        </p:nvSpPr>
        <p:spPr/>
        <p:txBody>
          <a:bodyPr/>
          <a:lstStyle/>
          <a:p>
            <a:r>
              <a:rPr lang="de-DE" altLang="de-DE" dirty="0" smtClean="0"/>
              <a:t>Enterprise-Content-Managementsysteme</a:t>
            </a:r>
          </a:p>
          <a:p>
            <a:pPr lvl="1"/>
            <a:r>
              <a:rPr lang="de-DE" altLang="de-DE" dirty="0" smtClean="0"/>
              <a:t>unterstützen </a:t>
            </a:r>
            <a:r>
              <a:rPr lang="de-DE" altLang="de-DE" dirty="0" smtClean="0"/>
              <a:t>Organisationen bei der Verwaltung verschiedenster Arten von Informationen</a:t>
            </a:r>
          </a:p>
          <a:p>
            <a:pPr lvl="1"/>
            <a:r>
              <a:rPr lang="de-DE" altLang="de-DE" dirty="0" smtClean="0"/>
              <a:t>Funktionen zum Erfassen, Speichern, Abrufen, Verteilen und Erhaltung von Wissen</a:t>
            </a:r>
          </a:p>
          <a:p>
            <a:pPr lvl="1"/>
            <a:r>
              <a:rPr lang="de-DE" altLang="de-DE" dirty="0" smtClean="0"/>
              <a:t>Helfen bei der Optimierung von Geschäftsprozessen und Entscheidungen</a:t>
            </a:r>
          </a:p>
          <a:p>
            <a:pPr lvl="1"/>
            <a:r>
              <a:rPr lang="de-DE" altLang="de-DE" dirty="0" smtClean="0"/>
              <a:t>zu </a:t>
            </a:r>
            <a:r>
              <a:rPr lang="de-DE" altLang="de-DE" dirty="0" smtClean="0"/>
              <a:t>solchen Systemen zählen Wissensspeicher</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5595792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p:txBody>
          <a:bodyPr/>
          <a:lstStyle/>
          <a:p>
            <a:r>
              <a:rPr lang="de-DE" altLang="de-DE" smtClean="0"/>
              <a:t>Wissenspeicher</a:t>
            </a:r>
          </a:p>
        </p:txBody>
      </p:sp>
      <p:sp>
        <p:nvSpPr>
          <p:cNvPr id="2" name="Slide Number Placeholder 1"/>
          <p:cNvSpPr>
            <a:spLocks noGrp="1"/>
          </p:cNvSpPr>
          <p:nvPr>
            <p:ph type="sldNum" sz="quarter" idx="11"/>
          </p:nvPr>
        </p:nvSpPr>
        <p:spPr/>
        <p:txBody>
          <a:bodyPr/>
          <a:lstStyle/>
          <a:p>
            <a:fld id="{0D2F3B65-5D26-4378-875C-153D63999E65}" type="slidenum">
              <a:rPr lang="en-US" smtClean="0"/>
              <a:pPr/>
              <a:t>64</a:t>
            </a:fld>
            <a:endParaRPr lang="en-US" dirty="0"/>
          </a:p>
        </p:txBody>
      </p:sp>
      <p:sp>
        <p:nvSpPr>
          <p:cNvPr id="68611" name="Rectangle 3"/>
          <p:cNvSpPr>
            <a:spLocks noGrp="1"/>
          </p:cNvSpPr>
          <p:nvPr>
            <p:ph sz="quarter" idx="12"/>
          </p:nvPr>
        </p:nvSpPr>
        <p:spPr/>
        <p:txBody>
          <a:bodyPr/>
          <a:lstStyle/>
          <a:p>
            <a:r>
              <a:rPr lang="de-DE" altLang="de-DE" dirty="0" smtClean="0"/>
              <a:t>Sammlung internen und externen Wissens an einer einzigen Stelle, um eine effiziente Verwaltung und Nutzung durch das Unternehmen zu ermöglichen.</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7494682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p:txBody>
          <a:bodyPr/>
          <a:lstStyle/>
          <a:p>
            <a:r>
              <a:rPr lang="de-DE" altLang="de-DE" smtClean="0"/>
              <a:t>Enterprise-Content-Managementsystem</a:t>
            </a:r>
          </a:p>
        </p:txBody>
      </p:sp>
      <p:sp>
        <p:nvSpPr>
          <p:cNvPr id="2" name="Slide Number Placeholder 1"/>
          <p:cNvSpPr>
            <a:spLocks noGrp="1"/>
          </p:cNvSpPr>
          <p:nvPr>
            <p:ph type="sldNum" sz="quarter" idx="11"/>
          </p:nvPr>
        </p:nvSpPr>
        <p:spPr/>
        <p:txBody>
          <a:bodyPr/>
          <a:lstStyle/>
          <a:p>
            <a:fld id="{0D2F3B65-5D26-4378-875C-153D63999E65}" type="slidenum">
              <a:rPr lang="en-US" smtClean="0"/>
              <a:pPr/>
              <a:t>65</a:t>
            </a:fld>
            <a:endParaRPr lang="en-US" dirty="0"/>
          </a:p>
        </p:txBody>
      </p:sp>
      <p:sp>
        <p:nvSpPr>
          <p:cNvPr id="7" name="Untertitel 6"/>
          <p:cNvSpPr>
            <a:spLocks noGrp="1"/>
          </p:cNvSpPr>
          <p:nvPr>
            <p:ph type="subTitle" idx="13"/>
          </p:nvPr>
        </p:nvSpPr>
        <p:spPr/>
        <p:txBody>
          <a:bodyPr/>
          <a:lstStyle/>
          <a:p>
            <a:endParaRPr lang="de-DE"/>
          </a:p>
        </p:txBody>
      </p:sp>
      <p:sp>
        <p:nvSpPr>
          <p:cNvPr id="4" name="Rechteck 3"/>
          <p:cNvSpPr/>
          <p:nvPr/>
        </p:nvSpPr>
        <p:spPr>
          <a:xfrm>
            <a:off x="310282" y="5889853"/>
            <a:ext cx="1494320" cy="276999"/>
          </a:xfrm>
          <a:prstGeom prst="rect">
            <a:avLst/>
          </a:prstGeom>
        </p:spPr>
        <p:txBody>
          <a:bodyPr wrap="none">
            <a:spAutoFit/>
          </a:bodyPr>
          <a:lstStyle/>
          <a:p>
            <a:r>
              <a:rPr lang="de-DE" sz="1200" b="1" dirty="0"/>
              <a:t>Abbildung 11.1</a:t>
            </a:r>
          </a:p>
        </p:txBody>
      </p:sp>
      <p:sp>
        <p:nvSpPr>
          <p:cNvPr id="5" name="Inhaltsplatzhalter 4"/>
          <p:cNvSpPr>
            <a:spLocks noGrp="1"/>
          </p:cNvSpPr>
          <p:nvPr>
            <p:ph sz="quarter" idx="12"/>
          </p:nvPr>
        </p:nvSpPr>
        <p:spPr>
          <a:xfrm>
            <a:off x="365125" y="1608138"/>
            <a:ext cx="8229600" cy="4343241"/>
          </a:xfrm>
        </p:spPr>
        <p:txBody>
          <a:bodyPr/>
          <a:lstStyle/>
          <a:p>
            <a:endParaRPr lang="de-DE" dirty="0"/>
          </a:p>
        </p:txBody>
      </p:sp>
      <p:pic>
        <p:nvPicPr>
          <p:cNvPr id="9" name="Picture 3" descr="D:\WORK\PEARSON\000 FOLIEN\4269\JPG\4269-691.jpg"/>
          <p:cNvPicPr>
            <a:picLocks noChangeAspect="1" noChangeArrowheads="1"/>
          </p:cNvPicPr>
          <p:nvPr/>
        </p:nvPicPr>
        <p:blipFill rotWithShape="1">
          <a:blip r:embed="rId2">
            <a:extLst>
              <a:ext uri="{28A0092B-C50C-407E-A947-70E740481C1C}">
                <a14:useLocalDpi xmlns:a14="http://schemas.microsoft.com/office/drawing/2010/main" val="0"/>
              </a:ext>
            </a:extLst>
          </a:blip>
          <a:srcRect b="13247"/>
          <a:stretch/>
        </p:blipFill>
        <p:spPr bwMode="auto">
          <a:xfrm>
            <a:off x="360363" y="1577766"/>
            <a:ext cx="8017958" cy="399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354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a:lstStyle/>
          <a:p>
            <a:r>
              <a:rPr lang="de-DE" altLang="de-DE" dirty="0" err="1" smtClean="0"/>
              <a:t>Bookmarking</a:t>
            </a:r>
            <a:r>
              <a:rPr lang="de-DE" altLang="de-DE" dirty="0" smtClean="0"/>
              <a:t>, </a:t>
            </a:r>
            <a:r>
              <a:rPr lang="de-DE" altLang="de-DE" dirty="0" err="1" smtClean="0"/>
              <a:t>Tagging</a:t>
            </a:r>
            <a:r>
              <a:rPr lang="de-DE" altLang="de-DE" dirty="0" smtClean="0"/>
              <a:t>, Taxonomien und </a:t>
            </a:r>
            <a:r>
              <a:rPr lang="de-DE" altLang="de-DE" dirty="0" err="1" smtClean="0"/>
              <a:t>Ontologien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66</a:t>
            </a:fld>
            <a:endParaRPr lang="en-US" dirty="0"/>
          </a:p>
        </p:txBody>
      </p:sp>
      <p:sp>
        <p:nvSpPr>
          <p:cNvPr id="70659" name="Rectangle 3"/>
          <p:cNvSpPr>
            <a:spLocks noGrp="1"/>
          </p:cNvSpPr>
          <p:nvPr>
            <p:ph sz="quarter" idx="12"/>
          </p:nvPr>
        </p:nvSpPr>
        <p:spPr/>
        <p:txBody>
          <a:bodyPr/>
          <a:lstStyle/>
          <a:p>
            <a:r>
              <a:rPr lang="de-DE" altLang="de-DE" dirty="0" smtClean="0"/>
              <a:t>grundlegendes </a:t>
            </a:r>
            <a:r>
              <a:rPr lang="de-DE" altLang="de-DE" dirty="0" smtClean="0"/>
              <a:t>Problem des WM: Wissensobjekte so kennzeichnen, dass sie wiedergefunden werden, wenn sie einmal gespeichert sind</a:t>
            </a:r>
          </a:p>
          <a:p>
            <a:r>
              <a:rPr lang="de-DE" altLang="de-DE" dirty="0" smtClean="0"/>
              <a:t>das </a:t>
            </a:r>
            <a:r>
              <a:rPr lang="de-DE" altLang="de-DE" dirty="0" smtClean="0"/>
              <a:t>bloße Ablegen von Informationen führt nicht zum gewünschten Erfolg</a:t>
            </a:r>
          </a:p>
          <a:p>
            <a:r>
              <a:rPr lang="de-DE" altLang="de-DE" dirty="0" smtClean="0"/>
              <a:t>erst </a:t>
            </a:r>
            <a:r>
              <a:rPr lang="de-DE" altLang="de-DE" dirty="0" smtClean="0"/>
              <a:t>die Anwendung und Wiederverwendung und im Idealfall die Rekombination und Schaffung von neuem Wissen rechtfertigen den mit WM verbundenen Aufwand</a:t>
            </a:r>
          </a:p>
        </p:txBody>
      </p:sp>
      <p:sp>
        <p:nvSpPr>
          <p:cNvPr id="6" name="Untertitel 5"/>
          <p:cNvSpPr>
            <a:spLocks noGrp="1"/>
          </p:cNvSpPr>
          <p:nvPr>
            <p:ph type="subTitle" idx="13"/>
          </p:nvPr>
        </p:nvSpPr>
        <p:spPr/>
        <p:txBody>
          <a:bodyPr/>
          <a:lstStyle/>
          <a:p>
            <a:r>
              <a:rPr lang="de-DE" altLang="de-DE" dirty="0"/>
              <a:t>Wissen organisieren</a:t>
            </a:r>
            <a:endParaRPr lang="de-DE" dirty="0"/>
          </a:p>
        </p:txBody>
      </p:sp>
    </p:spTree>
    <p:extLst>
      <p:ext uri="{BB962C8B-B14F-4D97-AF65-F5344CB8AC3E}">
        <p14:creationId xmlns:p14="http://schemas.microsoft.com/office/powerpoint/2010/main" val="23000828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p:txBody>
          <a:bodyPr/>
          <a:lstStyle/>
          <a:p>
            <a:r>
              <a:rPr lang="de-DE" altLang="de-DE" dirty="0" err="1" smtClean="0"/>
              <a:t>Bookmarking</a:t>
            </a:r>
            <a:r>
              <a:rPr lang="de-DE" altLang="de-DE" dirty="0" smtClean="0"/>
              <a:t>, </a:t>
            </a:r>
            <a:r>
              <a:rPr lang="de-DE" altLang="de-DE" dirty="0" err="1" smtClean="0"/>
              <a:t>Tagging</a:t>
            </a:r>
            <a:r>
              <a:rPr lang="de-DE" altLang="de-DE" dirty="0" smtClean="0"/>
              <a:t>, Taxonomien und </a:t>
            </a:r>
            <a:r>
              <a:rPr lang="de-DE" altLang="de-DE" dirty="0" err="1" smtClean="0"/>
              <a:t>Ontologien</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67</a:t>
            </a:fld>
            <a:endParaRPr lang="en-US" dirty="0"/>
          </a:p>
        </p:txBody>
      </p:sp>
      <p:sp>
        <p:nvSpPr>
          <p:cNvPr id="71683" name="Rectangle 3"/>
          <p:cNvSpPr>
            <a:spLocks noGrp="1"/>
          </p:cNvSpPr>
          <p:nvPr>
            <p:ph sz="quarter" idx="12"/>
          </p:nvPr>
        </p:nvSpPr>
        <p:spPr/>
        <p:txBody>
          <a:bodyPr/>
          <a:lstStyle/>
          <a:p>
            <a:r>
              <a:rPr lang="de-DE" altLang="de-DE" dirty="0" smtClean="0"/>
              <a:t>Social </a:t>
            </a:r>
            <a:r>
              <a:rPr lang="de-DE" altLang="de-DE" dirty="0" err="1" smtClean="0"/>
              <a:t>Bookmarking</a:t>
            </a:r>
            <a:r>
              <a:rPr lang="de-DE" altLang="de-DE" dirty="0" smtClean="0"/>
              <a:t>: </a:t>
            </a:r>
          </a:p>
          <a:p>
            <a:pPr lvl="1"/>
            <a:r>
              <a:rPr lang="de-DE" altLang="de-DE" dirty="0" smtClean="0"/>
              <a:t>Kennzeichnung von </a:t>
            </a:r>
            <a:r>
              <a:rPr lang="de-DE" altLang="de-DE" dirty="0" smtClean="0"/>
              <a:t>Webseiten: Lesezeichen</a:t>
            </a:r>
            <a:r>
              <a:rPr lang="de-DE" altLang="de-DE" dirty="0" smtClean="0"/>
              <a:t>, die auf einer Social-</a:t>
            </a:r>
            <a:r>
              <a:rPr lang="de-DE" altLang="de-DE" dirty="0" err="1" smtClean="0"/>
              <a:t>Bookmarking</a:t>
            </a:r>
            <a:r>
              <a:rPr lang="de-DE" altLang="de-DE" dirty="0" smtClean="0"/>
              <a:t>-Site von Anwendern verwaltet und mit Schlüsselwörtern </a:t>
            </a:r>
            <a:r>
              <a:rPr lang="de-DE" altLang="de-DE" dirty="0" smtClean="0"/>
              <a:t>versehen werden (</a:t>
            </a:r>
            <a:r>
              <a:rPr lang="de-DE" altLang="de-DE" dirty="0" smtClean="0"/>
              <a:t>„mit </a:t>
            </a:r>
            <a:r>
              <a:rPr lang="de-DE" altLang="de-DE" dirty="0" smtClean="0"/>
              <a:t>Tags markieren“ </a:t>
            </a:r>
            <a:r>
              <a:rPr lang="de-DE" altLang="de-DE" dirty="0" smtClean="0"/>
              <a:t>oder </a:t>
            </a:r>
            <a:r>
              <a:rPr lang="de-DE" altLang="de-DE" dirty="0" smtClean="0"/>
              <a:t>„</a:t>
            </a:r>
            <a:r>
              <a:rPr lang="de-DE" altLang="de-DE" dirty="0" smtClean="0"/>
              <a:t>taggen</a:t>
            </a:r>
            <a:r>
              <a:rPr lang="de-DE" altLang="de-DE" dirty="0" smtClean="0"/>
              <a:t>“)</a:t>
            </a:r>
            <a:endParaRPr lang="de-DE" altLang="de-DE" dirty="0" smtClean="0"/>
          </a:p>
          <a:p>
            <a:pPr lvl="1"/>
            <a:r>
              <a:rPr lang="de-DE" altLang="de-DE" dirty="0" smtClean="0"/>
              <a:t>einzelne </a:t>
            </a:r>
            <a:r>
              <a:rPr lang="de-DE" altLang="de-DE" dirty="0" smtClean="0"/>
              <a:t>bieten ihre Lesezeichen der Gesamtheit an und erleichtern so Suche und Austausch von Informationen</a:t>
            </a:r>
          </a:p>
          <a:p>
            <a:pPr lvl="1"/>
            <a:r>
              <a:rPr lang="de-DE" altLang="de-DE" dirty="0" smtClean="0"/>
              <a:t>die </a:t>
            </a:r>
            <a:r>
              <a:rPr lang="de-DE" altLang="de-DE" dirty="0" smtClean="0"/>
              <a:t>Benutzer erstellen Taxonomien, welche </a:t>
            </a:r>
            <a:r>
              <a:rPr lang="de-DE" altLang="de-DE" dirty="0" err="1" smtClean="0"/>
              <a:t>Folksonomien</a:t>
            </a:r>
            <a:r>
              <a:rPr lang="de-DE" altLang="de-DE" dirty="0" smtClean="0"/>
              <a:t> genannt werden und meist unstrukturierte, lose Sammlungen von Schlagworten sind</a:t>
            </a:r>
          </a:p>
          <a:p>
            <a:pPr lvl="1"/>
            <a:endParaRPr lang="de-DE" altLang="de-DE" dirty="0" smtClean="0"/>
          </a:p>
        </p:txBody>
      </p:sp>
      <p:sp>
        <p:nvSpPr>
          <p:cNvPr id="6" name="Untertitel 5"/>
          <p:cNvSpPr>
            <a:spLocks noGrp="1"/>
          </p:cNvSpPr>
          <p:nvPr>
            <p:ph type="subTitle" idx="13"/>
          </p:nvPr>
        </p:nvSpPr>
        <p:spPr/>
        <p:txBody>
          <a:bodyPr/>
          <a:lstStyle/>
          <a:p>
            <a:r>
              <a:rPr lang="de-DE" altLang="de-DE" dirty="0"/>
              <a:t>Wissen organisieren</a:t>
            </a:r>
            <a:endParaRPr lang="de-DE" dirty="0"/>
          </a:p>
        </p:txBody>
      </p:sp>
    </p:spTree>
    <p:extLst>
      <p:ext uri="{BB962C8B-B14F-4D97-AF65-F5344CB8AC3E}">
        <p14:creationId xmlns:p14="http://schemas.microsoft.com/office/powerpoint/2010/main" val="27688120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lstStyle/>
          <a:p>
            <a:r>
              <a:rPr lang="de-DE" altLang="de-DE" smtClean="0"/>
              <a:t>Taxonomie</a:t>
            </a:r>
          </a:p>
        </p:txBody>
      </p:sp>
      <p:sp>
        <p:nvSpPr>
          <p:cNvPr id="2" name="Slide Number Placeholder 1"/>
          <p:cNvSpPr>
            <a:spLocks noGrp="1"/>
          </p:cNvSpPr>
          <p:nvPr>
            <p:ph type="sldNum" sz="quarter" idx="11"/>
          </p:nvPr>
        </p:nvSpPr>
        <p:spPr/>
        <p:txBody>
          <a:bodyPr/>
          <a:lstStyle/>
          <a:p>
            <a:fld id="{0D2F3B65-5D26-4378-875C-153D63999E65}" type="slidenum">
              <a:rPr lang="en-US" smtClean="0"/>
              <a:pPr/>
              <a:t>68</a:t>
            </a:fld>
            <a:endParaRPr lang="en-US" dirty="0"/>
          </a:p>
        </p:txBody>
      </p:sp>
      <p:sp>
        <p:nvSpPr>
          <p:cNvPr id="72707" name="Rectangle 3"/>
          <p:cNvSpPr>
            <a:spLocks noGrp="1"/>
          </p:cNvSpPr>
          <p:nvPr>
            <p:ph sz="quarter" idx="12"/>
          </p:nvPr>
        </p:nvSpPr>
        <p:spPr/>
        <p:txBody>
          <a:bodyPr/>
          <a:lstStyle/>
          <a:p>
            <a:r>
              <a:rPr lang="de-DE" altLang="de-DE" dirty="0" smtClean="0"/>
              <a:t>vorher </a:t>
            </a:r>
            <a:r>
              <a:rPr lang="de-DE" altLang="de-DE" dirty="0" smtClean="0"/>
              <a:t>festgelegtes, einfaches (hierarchisches) Ordnungsschema, nach dem Information und Wissen zum Zwecke des einfacheren Zugriffs klassifiziert werden kann</a:t>
            </a:r>
          </a:p>
          <a:p>
            <a:r>
              <a:rPr lang="de-DE" altLang="de-DE" dirty="0" smtClean="0"/>
              <a:t>es </a:t>
            </a:r>
            <a:r>
              <a:rPr lang="de-DE" altLang="de-DE" dirty="0" smtClean="0"/>
              <a:t>gibt Produkte, die beim Erstellen und Verwalten von Taxonomien helfen (z.B. </a:t>
            </a:r>
            <a:r>
              <a:rPr lang="de-DE" altLang="de-DE" dirty="0" err="1" smtClean="0"/>
              <a:t>Autonomy</a:t>
            </a:r>
            <a:r>
              <a:rPr lang="de-DE" altLang="de-DE" dirty="0" smtClean="0"/>
              <a:t> </a:t>
            </a:r>
            <a:r>
              <a:rPr lang="de-DE" altLang="de-DE" dirty="0" err="1" smtClean="0"/>
              <a:t>Taxonomy</a:t>
            </a:r>
            <a:r>
              <a:rPr lang="de-DE" altLang="de-DE" dirty="0" smtClean="0"/>
              <a:t>)</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822641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r>
              <a:rPr lang="de-DE" altLang="de-DE" smtClean="0"/>
              <a:t>Lernziele</a:t>
            </a:r>
          </a:p>
        </p:txBody>
      </p:sp>
      <p:sp>
        <p:nvSpPr>
          <p:cNvPr id="2" name="Slide Number Placeholder 1"/>
          <p:cNvSpPr>
            <a:spLocks noGrp="1"/>
          </p:cNvSpPr>
          <p:nvPr>
            <p:ph type="sldNum" sz="quarter" idx="11"/>
          </p:nvPr>
        </p:nvSpPr>
        <p:spPr/>
        <p:txBody>
          <a:bodyPr/>
          <a:lstStyle/>
          <a:p>
            <a:fld id="{0D2F3B65-5D26-4378-875C-153D63999E65}" type="slidenum">
              <a:rPr lang="en-US" smtClean="0"/>
              <a:pPr/>
              <a:t>6</a:t>
            </a:fld>
            <a:endParaRPr lang="en-US" dirty="0"/>
          </a:p>
        </p:txBody>
      </p:sp>
      <p:sp>
        <p:nvSpPr>
          <p:cNvPr id="23555" name="Rectangle 3"/>
          <p:cNvSpPr>
            <a:spLocks noGrp="1"/>
          </p:cNvSpPr>
          <p:nvPr>
            <p:ph sz="quarter" idx="12"/>
          </p:nvPr>
        </p:nvSpPr>
        <p:spPr/>
        <p:txBody>
          <a:bodyPr/>
          <a:lstStyle/>
          <a:p>
            <a:r>
              <a:rPr lang="de-DE" altLang="de-DE" dirty="0" smtClean="0"/>
              <a:t>Welche Probleme entstehen für das Management durch Wissensmanagementsysteme?</a:t>
            </a:r>
          </a:p>
          <a:p>
            <a:r>
              <a:rPr lang="de-DE" altLang="de-DE" dirty="0" smtClean="0"/>
              <a:t>Wie kann Groupware i.e.S. von Groupware </a:t>
            </a:r>
            <a:r>
              <a:rPr lang="de-DE" altLang="de-DE" dirty="0" err="1" smtClean="0"/>
              <a:t>i.w.S</a:t>
            </a:r>
            <a:r>
              <a:rPr lang="de-DE" altLang="de-DE" dirty="0" smtClean="0"/>
              <a:t>. abgegrenzt werden?</a:t>
            </a:r>
          </a:p>
          <a:p>
            <a:r>
              <a:rPr lang="de-DE" altLang="de-DE" dirty="0" smtClean="0"/>
              <a:t>Was versteht man unter einem Workflow?</a:t>
            </a:r>
          </a:p>
          <a:p>
            <a:r>
              <a:rPr lang="de-DE" altLang="de-DE" dirty="0" smtClean="0"/>
              <a:t>Wie können verschiedene Formen sozialer Interaktion voneinander abgegrenzt werden? </a:t>
            </a:r>
            <a:r>
              <a:rPr lang="de-DE" altLang="de-DE" dirty="0" smtClean="0"/>
              <a:t>Welche Beispiele </a:t>
            </a:r>
            <a:r>
              <a:rPr lang="de-DE" altLang="de-DE" dirty="0" smtClean="0"/>
              <a:t>gibt es dafür, wie CSCW-Systeme diese Formen der Interaktion unterstützen können?</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4009038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Ontologie</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69</a:t>
            </a:fld>
            <a:endParaRPr lang="en-US" dirty="0"/>
          </a:p>
        </p:txBody>
      </p:sp>
      <p:sp>
        <p:nvSpPr>
          <p:cNvPr id="4" name="Inhaltsplatzhalter 3"/>
          <p:cNvSpPr>
            <a:spLocks noGrp="1"/>
          </p:cNvSpPr>
          <p:nvPr>
            <p:ph sz="quarter" idx="12"/>
          </p:nvPr>
        </p:nvSpPr>
        <p:spPr/>
        <p:txBody>
          <a:bodyPr/>
          <a:lstStyle/>
          <a:p>
            <a:r>
              <a:rPr lang="de-DE" dirty="0" smtClean="0"/>
              <a:t>formal </a:t>
            </a:r>
            <a:r>
              <a:rPr lang="de-DE" dirty="0" smtClean="0"/>
              <a:t>geordnete Darstellung eines Netzwerkes von Begriffen, Konzepten oder Entitäten mit logischen </a:t>
            </a:r>
            <a:r>
              <a:rPr lang="de-DE" dirty="0" smtClean="0"/>
              <a:t>Relationen</a:t>
            </a:r>
            <a:endParaRPr lang="de-DE" dirty="0" smtClean="0"/>
          </a:p>
          <a:p>
            <a:r>
              <a:rPr lang="de-DE" dirty="0" smtClean="0"/>
              <a:t>enthalten </a:t>
            </a:r>
            <a:r>
              <a:rPr lang="de-DE" dirty="0" smtClean="0"/>
              <a:t>Inferenz- und Integritätsregeln, also Regeln zu Schlussfolgerungen und zur Gewährleistung ihrer Gültigkeit</a:t>
            </a:r>
          </a:p>
          <a:p>
            <a:r>
              <a:rPr lang="de-DE" dirty="0" smtClean="0"/>
              <a:t>Unterschied zur Taxonomie in der Abbildung logischer Relationen</a:t>
            </a:r>
            <a:endParaRPr lang="de-DE" dirty="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1455977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p:nvPr>
        </p:nvSpPr>
        <p:spPr/>
        <p:txBody>
          <a:bodyPr/>
          <a:lstStyle/>
          <a:p>
            <a:r>
              <a:rPr lang="de-DE" altLang="de-DE" smtClean="0"/>
              <a:t>Enterprise-Knowledge-Portale</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70</a:t>
            </a:fld>
            <a:endParaRPr lang="en-US" dirty="0"/>
          </a:p>
        </p:txBody>
      </p:sp>
      <p:sp>
        <p:nvSpPr>
          <p:cNvPr id="73731" name="Rectangle 3"/>
          <p:cNvSpPr>
            <a:spLocks noGrp="1"/>
          </p:cNvSpPr>
          <p:nvPr>
            <p:ph sz="quarter" idx="12"/>
          </p:nvPr>
        </p:nvSpPr>
        <p:spPr/>
        <p:txBody>
          <a:bodyPr>
            <a:normAutofit lnSpcReduction="10000"/>
          </a:bodyPr>
          <a:lstStyle/>
          <a:p>
            <a:r>
              <a:rPr lang="de-DE" altLang="de-DE" dirty="0" smtClean="0"/>
              <a:t>Wissen befindet sich oft in den Köpfen erfahrener Angestellter</a:t>
            </a:r>
          </a:p>
          <a:p>
            <a:r>
              <a:rPr lang="de-DE" altLang="de-DE" dirty="0" smtClean="0"/>
              <a:t>Enterprise-Knowledge-Portale verknüpfen den Wissensbedarf einzelner mit dem Wissensangebot anderer Personen</a:t>
            </a:r>
          </a:p>
          <a:p>
            <a:r>
              <a:rPr lang="de-DE" altLang="de-DE" dirty="0" smtClean="0"/>
              <a:t>Informationen etwa über die Expertenpopulation innerhalb des Unternehmens, über die Anzahl Mitarbeiter mit einer bestimmten Qualifikation oder über die Überschneidungspotenziale bestimmter Wissensdomänen im Unternehmen</a:t>
            </a:r>
          </a:p>
          <a:p>
            <a:r>
              <a:rPr lang="de-DE" altLang="de-DE" dirty="0" smtClean="0"/>
              <a:t>eignen </a:t>
            </a:r>
            <a:r>
              <a:rPr lang="de-DE" altLang="de-DE" dirty="0" smtClean="0"/>
              <a:t>sich für implizites Wissen</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0524519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p:cNvSpPr>
          <p:nvPr>
            <p:ph type="title"/>
          </p:nvPr>
        </p:nvSpPr>
        <p:spPr/>
        <p:txBody>
          <a:bodyPr/>
          <a:lstStyle/>
          <a:p>
            <a:r>
              <a:rPr lang="de-DE" altLang="de-DE" smtClean="0"/>
              <a:t>Enterprise-Knowledge-Portale</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71</a:t>
            </a:fld>
            <a:endParaRPr lang="en-US" dirty="0"/>
          </a:p>
        </p:txBody>
      </p:sp>
      <p:sp>
        <p:nvSpPr>
          <p:cNvPr id="74755" name="Rectangle 3"/>
          <p:cNvSpPr>
            <a:spLocks noGrp="1"/>
          </p:cNvSpPr>
          <p:nvPr>
            <p:ph sz="quarter" idx="12"/>
          </p:nvPr>
        </p:nvSpPr>
        <p:spPr/>
        <p:txBody>
          <a:bodyPr/>
          <a:lstStyle/>
          <a:p>
            <a:r>
              <a:rPr lang="de-DE" altLang="de-DE" dirty="0" smtClean="0"/>
              <a:t>Onlineverzeichnis der Experten im Unternehmen für genau definierte Wissensbereiche</a:t>
            </a:r>
          </a:p>
          <a:p>
            <a:pPr lvl="1"/>
            <a:r>
              <a:rPr lang="de-DE" altLang="de-DE" dirty="0" smtClean="0"/>
              <a:t>heißen auch Wissenslandkarten und sind „Gelbe Seiten“ (so werden sie </a:t>
            </a:r>
            <a:r>
              <a:rPr lang="de-DE" altLang="de-DE" dirty="0" smtClean="0"/>
              <a:t>in der </a:t>
            </a:r>
            <a:r>
              <a:rPr lang="de-DE" altLang="de-DE" dirty="0"/>
              <a:t>P</a:t>
            </a:r>
            <a:r>
              <a:rPr lang="de-DE" altLang="de-DE" dirty="0" smtClean="0"/>
              <a:t>raxis manchmal </a:t>
            </a:r>
            <a:r>
              <a:rPr lang="de-DE" altLang="de-DE" dirty="0" smtClean="0"/>
              <a:t>auch genannt) für die Angestellten eines Unternehmens und deren Erfahrungsbereiche</a:t>
            </a:r>
          </a:p>
          <a:p>
            <a:r>
              <a:rPr lang="de-DE" altLang="de-DE" dirty="0" smtClean="0"/>
              <a:t>Erweiterung: Systematisierung der von Experten entwickelten Lösungen und Ablage in einer Wissensdatenbank als beste Vorgehensweisen oder in FAQs</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2087191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p:nvPr>
        </p:nvSpPr>
        <p:spPr/>
        <p:txBody>
          <a:bodyPr/>
          <a:lstStyle/>
          <a:p>
            <a:r>
              <a:rPr lang="de-DE" altLang="de-DE" smtClean="0"/>
              <a:t>Beispielarchitektur eines Enterprise-Knowledge-Portals</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72</a:t>
            </a:fld>
            <a:endParaRPr lang="en-US" dirty="0"/>
          </a:p>
        </p:txBody>
      </p:sp>
      <p:sp>
        <p:nvSpPr>
          <p:cNvPr id="7" name="Untertitel 6"/>
          <p:cNvSpPr>
            <a:spLocks noGrp="1"/>
          </p:cNvSpPr>
          <p:nvPr>
            <p:ph type="subTitle" idx="13"/>
          </p:nvPr>
        </p:nvSpPr>
        <p:spPr/>
        <p:txBody>
          <a:bodyPr/>
          <a:lstStyle/>
          <a:p>
            <a:endParaRPr lang="de-DE"/>
          </a:p>
        </p:txBody>
      </p:sp>
      <p:sp>
        <p:nvSpPr>
          <p:cNvPr id="9" name="Rechteck 8"/>
          <p:cNvSpPr/>
          <p:nvPr/>
        </p:nvSpPr>
        <p:spPr>
          <a:xfrm>
            <a:off x="310282" y="5889853"/>
            <a:ext cx="1494320" cy="276999"/>
          </a:xfrm>
          <a:prstGeom prst="rect">
            <a:avLst/>
          </a:prstGeom>
        </p:spPr>
        <p:txBody>
          <a:bodyPr wrap="none">
            <a:spAutoFit/>
          </a:bodyPr>
          <a:lstStyle/>
          <a:p>
            <a:r>
              <a:rPr lang="de-DE" sz="1200" b="1" dirty="0"/>
              <a:t>Abbildung </a:t>
            </a:r>
            <a:r>
              <a:rPr lang="de-DE" sz="1200" b="1" dirty="0" smtClean="0"/>
              <a:t>11.2</a:t>
            </a:r>
            <a:endParaRPr lang="de-DE" sz="1200" b="1" dirty="0"/>
          </a:p>
        </p:txBody>
      </p:sp>
      <p:sp>
        <p:nvSpPr>
          <p:cNvPr id="3" name="Inhaltsplatzhalter 2"/>
          <p:cNvSpPr>
            <a:spLocks noGrp="1"/>
          </p:cNvSpPr>
          <p:nvPr>
            <p:ph sz="quarter" idx="12"/>
          </p:nvPr>
        </p:nvSpPr>
        <p:spPr>
          <a:xfrm>
            <a:off x="365125" y="1608138"/>
            <a:ext cx="8229600" cy="4276754"/>
          </a:xfrm>
        </p:spPr>
        <p:txBody>
          <a:bodyPr/>
          <a:lstStyle/>
          <a:p>
            <a:endParaRPr lang="de-DE" dirty="0"/>
          </a:p>
        </p:txBody>
      </p:sp>
      <p:pic>
        <p:nvPicPr>
          <p:cNvPr id="11" name="Picture 2" descr="D:\WORK\PEARSON\000 FOLIEN\4269\JPG\4269-694.jpg"/>
          <p:cNvPicPr>
            <a:picLocks noChangeAspect="1" noChangeArrowheads="1"/>
          </p:cNvPicPr>
          <p:nvPr/>
        </p:nvPicPr>
        <p:blipFill rotWithShape="1">
          <a:blip r:embed="rId2">
            <a:extLst>
              <a:ext uri="{28A0092B-C50C-407E-A947-70E740481C1C}">
                <a14:useLocalDpi xmlns:a14="http://schemas.microsoft.com/office/drawing/2010/main" val="0"/>
              </a:ext>
            </a:extLst>
          </a:blip>
          <a:srcRect b="19276"/>
          <a:stretch/>
        </p:blipFill>
        <p:spPr bwMode="auto">
          <a:xfrm>
            <a:off x="484632" y="1324326"/>
            <a:ext cx="8241455" cy="440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944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Firewire</a:t>
            </a:r>
            <a:r>
              <a:rPr lang="de-DE" dirty="0" smtClean="0"/>
              <a:t>-Surfboards erfolgreich mit CAD</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73</a:t>
            </a:fld>
            <a:endParaRPr lang="en-US" dirty="0"/>
          </a:p>
        </p:txBody>
      </p:sp>
      <p:sp>
        <p:nvSpPr>
          <p:cNvPr id="4" name="Inhaltsplatzhalter 3"/>
          <p:cNvSpPr>
            <a:spLocks noGrp="1"/>
          </p:cNvSpPr>
          <p:nvPr>
            <p:ph sz="quarter" idx="12"/>
          </p:nvPr>
        </p:nvSpPr>
        <p:spPr/>
        <p:txBody>
          <a:bodyPr/>
          <a:lstStyle/>
          <a:p>
            <a:r>
              <a:rPr lang="de-DE" altLang="de-DE" dirty="0" smtClean="0"/>
              <a:t>Fragen </a:t>
            </a:r>
            <a:r>
              <a:rPr lang="de-DE" altLang="de-DE" dirty="0" smtClean="0"/>
              <a:t>zur </a:t>
            </a:r>
            <a:r>
              <a:rPr lang="de-DE" altLang="de-DE" dirty="0" smtClean="0"/>
              <a:t>Fallstudie</a:t>
            </a:r>
          </a:p>
          <a:p>
            <a:pPr marL="693738" lvl="1" indent="-457200">
              <a:buFont typeface="+mj-lt"/>
              <a:buAutoNum type="arabicPeriod"/>
            </a:pPr>
            <a:r>
              <a:rPr lang="de-DE" dirty="0" smtClean="0"/>
              <a:t>Analysieren Sie, wie </a:t>
            </a:r>
            <a:r>
              <a:rPr lang="de-DE" dirty="0" err="1" smtClean="0"/>
              <a:t>Firewire</a:t>
            </a:r>
            <a:r>
              <a:rPr lang="de-DE" dirty="0" smtClean="0"/>
              <a:t> die Modelle der Wertschöpfungskette und der Wettbewerbskräfte einsetzt.</a:t>
            </a:r>
          </a:p>
          <a:p>
            <a:pPr marL="693738" lvl="1" indent="-457200">
              <a:buFont typeface="+mj-lt"/>
              <a:buAutoNum type="arabicPeriod"/>
            </a:pPr>
            <a:r>
              <a:rPr lang="de-DE" dirty="0" smtClean="0"/>
              <a:t>Welche Strategien verfolgt </a:t>
            </a:r>
            <a:r>
              <a:rPr lang="de-DE" dirty="0" err="1" smtClean="0"/>
              <a:t>Firewire</a:t>
            </a:r>
            <a:r>
              <a:rPr lang="de-DE" dirty="0" smtClean="0"/>
              <a:t>, um seine Produkte von denen der anderen abzuheben, seine Kunden zu erreichen und sie davon zu überzeugen, seine Produkte zu kaufen? </a:t>
            </a:r>
          </a:p>
          <a:p>
            <a:pPr marL="693738" lvl="1" indent="-457200">
              <a:buFont typeface="+mj-lt"/>
              <a:buAutoNum type="arabicPeriod"/>
            </a:pPr>
            <a:r>
              <a:rPr lang="de-DE" dirty="0" smtClean="0"/>
              <a:t>Welche Rolle spielt der CAD-Prozess in dem Geschäftsmodell von </a:t>
            </a:r>
            <a:r>
              <a:rPr lang="de-DE" dirty="0" err="1" smtClean="0"/>
              <a:t>Firewire</a:t>
            </a:r>
            <a:r>
              <a:rPr lang="de-DE" dirty="0" smtClean="0"/>
              <a:t>?</a:t>
            </a:r>
          </a:p>
          <a:p>
            <a:pPr marL="693738" lvl="1" indent="-457200">
              <a:buFont typeface="+mj-lt"/>
              <a:buAutoNum type="arabicPeriod"/>
            </a:pPr>
            <a:r>
              <a:rPr lang="de-DE" dirty="0" smtClean="0"/>
              <a:t>Inwiefern hat die Integration von CBD-Software, CAD und CNC-System den Betrieb von </a:t>
            </a:r>
            <a:r>
              <a:rPr lang="de-DE" dirty="0" err="1" smtClean="0"/>
              <a:t>Firewire</a:t>
            </a:r>
            <a:r>
              <a:rPr lang="de-DE" dirty="0" smtClean="0"/>
              <a:t> verbessert?</a:t>
            </a:r>
            <a:endParaRPr lang="de-DE" dirty="0"/>
          </a:p>
        </p:txBody>
      </p:sp>
      <p:sp>
        <p:nvSpPr>
          <p:cNvPr id="8" name="Untertitel 7"/>
          <p:cNvSpPr>
            <a:spLocks noGrp="1"/>
          </p:cNvSpPr>
          <p:nvPr>
            <p:ph type="subTitle" idx="13"/>
          </p:nvPr>
        </p:nvSpPr>
        <p:spPr/>
        <p:txBody>
          <a:bodyPr/>
          <a:lstStyle/>
          <a:p>
            <a:r>
              <a:rPr lang="de-DE" dirty="0"/>
              <a:t>Blickpunkt Technik</a:t>
            </a:r>
          </a:p>
        </p:txBody>
      </p:sp>
    </p:spTree>
    <p:extLst>
      <p:ext uri="{BB962C8B-B14F-4D97-AF65-F5344CB8AC3E}">
        <p14:creationId xmlns:p14="http://schemas.microsoft.com/office/powerpoint/2010/main" val="12414128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p:nvPr>
        </p:nvSpPr>
        <p:spPr/>
        <p:txBody>
          <a:bodyPr/>
          <a:lstStyle/>
          <a:p>
            <a:r>
              <a:rPr lang="de-DE" altLang="de-DE" dirty="0" err="1" smtClean="0"/>
              <a:t>Telus</a:t>
            </a:r>
            <a:r>
              <a:rPr lang="de-DE" altLang="de-DE" dirty="0" smtClean="0"/>
              <a:t> integriert soziales Lernen</a:t>
            </a:r>
          </a:p>
        </p:txBody>
      </p:sp>
      <p:sp>
        <p:nvSpPr>
          <p:cNvPr id="2" name="Slide Number Placeholder 1"/>
          <p:cNvSpPr>
            <a:spLocks noGrp="1"/>
          </p:cNvSpPr>
          <p:nvPr>
            <p:ph type="sldNum" sz="quarter" idx="11"/>
          </p:nvPr>
        </p:nvSpPr>
        <p:spPr/>
        <p:txBody>
          <a:bodyPr/>
          <a:lstStyle/>
          <a:p>
            <a:fld id="{0D2F3B65-5D26-4378-875C-153D63999E65}" type="slidenum">
              <a:rPr lang="en-US" smtClean="0"/>
              <a:pPr/>
              <a:t>74</a:t>
            </a:fld>
            <a:endParaRPr lang="en-US" dirty="0"/>
          </a:p>
        </p:txBody>
      </p:sp>
      <p:sp>
        <p:nvSpPr>
          <p:cNvPr id="78851" name="Rectangle 3"/>
          <p:cNvSpPr>
            <a:spLocks noGrp="1"/>
          </p:cNvSpPr>
          <p:nvPr>
            <p:ph sz="quarter" idx="12"/>
          </p:nvPr>
        </p:nvSpPr>
        <p:spPr/>
        <p:txBody>
          <a:bodyPr/>
          <a:lstStyle/>
          <a:p>
            <a:r>
              <a:rPr lang="de-DE" altLang="de-DE" dirty="0" smtClean="0"/>
              <a:t>Fragen </a:t>
            </a:r>
            <a:r>
              <a:rPr lang="de-DE" altLang="de-DE" dirty="0" smtClean="0"/>
              <a:t>zur </a:t>
            </a:r>
            <a:r>
              <a:rPr lang="de-DE" altLang="de-DE" dirty="0" smtClean="0"/>
              <a:t>Fallstudie</a:t>
            </a:r>
          </a:p>
          <a:p>
            <a:pPr marL="693738" lvl="1" indent="-457200">
              <a:buFont typeface="+mj-lt"/>
              <a:buAutoNum type="arabicPeriod"/>
            </a:pPr>
            <a:r>
              <a:rPr lang="de-DE" altLang="de-DE" dirty="0" smtClean="0"/>
              <a:t>Wie tragen Zusammenarbeit und Mitarbeiterschulung dazu bei, die Wettbewerbsfähigkeit von TELUS zu erhalten? </a:t>
            </a:r>
          </a:p>
          <a:p>
            <a:pPr marL="693738" lvl="1" indent="-457200">
              <a:buFont typeface="+mj-lt"/>
              <a:buAutoNum type="arabicPeriod"/>
            </a:pPr>
            <a:r>
              <a:rPr lang="de-DE" altLang="de-DE" dirty="0" smtClean="0"/>
              <a:t>Welche Vorteile bieten die hier besprochenen sozialen Tools?</a:t>
            </a:r>
          </a:p>
        </p:txBody>
      </p:sp>
      <p:sp>
        <p:nvSpPr>
          <p:cNvPr id="6" name="Untertitel 5"/>
          <p:cNvSpPr>
            <a:spLocks noGrp="1"/>
          </p:cNvSpPr>
          <p:nvPr>
            <p:ph type="subTitle" idx="13"/>
          </p:nvPr>
        </p:nvSpPr>
        <p:spPr/>
        <p:txBody>
          <a:bodyPr/>
          <a:lstStyle/>
          <a:p>
            <a:r>
              <a:rPr lang="de-DE" altLang="de-DE" dirty="0"/>
              <a:t>Blickpunkt Organisation</a:t>
            </a:r>
            <a:endParaRPr lang="de-DE" dirty="0"/>
          </a:p>
        </p:txBody>
      </p:sp>
    </p:spTree>
    <p:extLst>
      <p:ext uri="{BB962C8B-B14F-4D97-AF65-F5344CB8AC3E}">
        <p14:creationId xmlns:p14="http://schemas.microsoft.com/office/powerpoint/2010/main" val="357396463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p:cNvSpPr>
          <p:nvPr>
            <p:ph type="title"/>
          </p:nvPr>
        </p:nvSpPr>
        <p:spPr/>
        <p:txBody>
          <a:bodyPr/>
          <a:lstStyle/>
          <a:p>
            <a:r>
              <a:rPr lang="de-DE" altLang="de-DE" smtClean="0"/>
              <a:t>Lernmanagementsysteme (LMS)</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75</a:t>
            </a:fld>
            <a:endParaRPr lang="en-US" dirty="0"/>
          </a:p>
        </p:txBody>
      </p:sp>
      <p:sp>
        <p:nvSpPr>
          <p:cNvPr id="80899" name="Rectangle 3"/>
          <p:cNvSpPr>
            <a:spLocks noGrp="1"/>
          </p:cNvSpPr>
          <p:nvPr>
            <p:ph sz="quarter" idx="12"/>
          </p:nvPr>
        </p:nvSpPr>
        <p:spPr/>
        <p:txBody>
          <a:bodyPr/>
          <a:lstStyle/>
          <a:p>
            <a:r>
              <a:rPr lang="de-DE" altLang="de-DE" smtClean="0"/>
              <a:t>Unternehmen bedürfen Möglichkeiten, um den Lernprozess ihrer Mitarbeiter verfolgen und verwalten und den Lernprozess voll in ihre Wissensmanagement- und andere Unternehmenssysteme integrieren zu können</a:t>
            </a:r>
          </a:p>
          <a:p>
            <a:r>
              <a:rPr lang="de-DE" altLang="de-DE" smtClean="0"/>
              <a:t>LMS sind Werkzeuge für die Verwaltung, Bereitstellung, Nachverfolgung und Bewertung verschiedener Lernformen von Angestellten</a:t>
            </a:r>
          </a:p>
          <a:p>
            <a:r>
              <a:rPr lang="de-DE" altLang="de-DE" smtClean="0"/>
              <a:t>Unternehmen nutzen auch öffentlich zugängliche sog. „Massive Open Online Courses“ (MOOCs)</a:t>
            </a:r>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80514457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p:cNvSpPr>
          <p:nvPr>
            <p:ph type="title"/>
          </p:nvPr>
        </p:nvSpPr>
        <p:spPr/>
        <p:txBody>
          <a:bodyPr/>
          <a:lstStyle/>
          <a:p>
            <a:r>
              <a:rPr lang="de-DE" altLang="de-DE" smtClean="0"/>
              <a:t>Beispiele für Unterstützungssysteme für die Wissensverarbeitung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76</a:t>
            </a:fld>
            <a:endParaRPr lang="en-US" dirty="0"/>
          </a:p>
        </p:txBody>
      </p:sp>
      <p:sp>
        <p:nvSpPr>
          <p:cNvPr id="81923" name="Rectangle 3"/>
          <p:cNvSpPr>
            <a:spLocks noGrp="1"/>
          </p:cNvSpPr>
          <p:nvPr>
            <p:ph sz="quarter" idx="12"/>
          </p:nvPr>
        </p:nvSpPr>
        <p:spPr/>
        <p:txBody>
          <a:bodyPr/>
          <a:lstStyle/>
          <a:p>
            <a:r>
              <a:rPr lang="de-DE" altLang="de-DE" smtClean="0"/>
              <a:t>CAD-Systeme (Computer-Aided-Design-Systeme)</a:t>
            </a:r>
          </a:p>
          <a:p>
            <a:r>
              <a:rPr lang="de-DE" altLang="de-DE" smtClean="0"/>
              <a:t>Systeme virtueller Realität </a:t>
            </a:r>
          </a:p>
          <a:p>
            <a:r>
              <a:rPr lang="de-DE" altLang="de-DE" smtClean="0"/>
              <a:t>Systeme erweiterter Realität (Augmented Reality)</a:t>
            </a:r>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6762259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p:txBody>
          <a:bodyPr/>
          <a:lstStyle/>
          <a:p>
            <a:r>
              <a:rPr lang="de-DE" altLang="de-DE" smtClean="0"/>
              <a:t>CAD (Computer-Aided Design)</a:t>
            </a:r>
          </a:p>
        </p:txBody>
      </p:sp>
      <p:sp>
        <p:nvSpPr>
          <p:cNvPr id="2" name="Slide Number Placeholder 1"/>
          <p:cNvSpPr>
            <a:spLocks noGrp="1"/>
          </p:cNvSpPr>
          <p:nvPr>
            <p:ph type="sldNum" sz="quarter" idx="11"/>
          </p:nvPr>
        </p:nvSpPr>
        <p:spPr/>
        <p:txBody>
          <a:bodyPr/>
          <a:lstStyle/>
          <a:p>
            <a:fld id="{0D2F3B65-5D26-4378-875C-153D63999E65}" type="slidenum">
              <a:rPr lang="en-US" smtClean="0"/>
              <a:pPr/>
              <a:t>77</a:t>
            </a:fld>
            <a:endParaRPr lang="en-US" dirty="0"/>
          </a:p>
        </p:txBody>
      </p:sp>
      <p:sp>
        <p:nvSpPr>
          <p:cNvPr id="83971" name="Rectangle 3"/>
          <p:cNvSpPr>
            <a:spLocks noGrp="1"/>
          </p:cNvSpPr>
          <p:nvPr>
            <p:ph sz="quarter" idx="12"/>
          </p:nvPr>
        </p:nvSpPr>
        <p:spPr/>
        <p:txBody>
          <a:bodyPr/>
          <a:lstStyle/>
          <a:p>
            <a:r>
              <a:rPr lang="de-DE" altLang="de-DE" smtClean="0"/>
              <a:t>Informationssystem, das die Erstellung und Überarbeitung von Entwürfen unter Verwendung ausgefeilter Grafiksoftware automatisiert</a:t>
            </a:r>
          </a:p>
          <a:p>
            <a:r>
              <a:rPr lang="de-DE" altLang="de-DE" smtClean="0"/>
              <a:t>Aufgabe im Unternehmen: Bietet Ingenieuren, Konstrukteuren und Werksleitern eine exakte Kontrolle über Entwurf und Herstellung in der Industrie</a:t>
            </a:r>
          </a:p>
          <a:p>
            <a:r>
              <a:rPr lang="de-DE" altLang="de-DE" smtClean="0"/>
              <a:t>Liefern Daten für 3D-Druck</a:t>
            </a:r>
          </a:p>
          <a:p>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42951716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p:txBody>
          <a:bodyPr/>
          <a:lstStyle/>
          <a:p>
            <a:r>
              <a:rPr lang="de-DE" altLang="de-DE" smtClean="0"/>
              <a:t>Systeme virtueller Realität</a:t>
            </a:r>
          </a:p>
        </p:txBody>
      </p:sp>
      <p:sp>
        <p:nvSpPr>
          <p:cNvPr id="2" name="Slide Number Placeholder 1"/>
          <p:cNvSpPr>
            <a:spLocks noGrp="1"/>
          </p:cNvSpPr>
          <p:nvPr>
            <p:ph type="sldNum" sz="quarter" idx="11"/>
          </p:nvPr>
        </p:nvSpPr>
        <p:spPr/>
        <p:txBody>
          <a:bodyPr/>
          <a:lstStyle/>
          <a:p>
            <a:fld id="{0D2F3B65-5D26-4378-875C-153D63999E65}" type="slidenum">
              <a:rPr lang="en-US" smtClean="0"/>
              <a:pPr/>
              <a:t>78</a:t>
            </a:fld>
            <a:endParaRPr lang="en-US" dirty="0"/>
          </a:p>
        </p:txBody>
      </p:sp>
      <p:sp>
        <p:nvSpPr>
          <p:cNvPr id="84995" name="Rectangle 3"/>
          <p:cNvSpPr>
            <a:spLocks noGrp="1"/>
          </p:cNvSpPr>
          <p:nvPr>
            <p:ph sz="quarter" idx="12"/>
          </p:nvPr>
        </p:nvSpPr>
        <p:spPr/>
        <p:txBody>
          <a:bodyPr/>
          <a:lstStyle/>
          <a:p>
            <a:r>
              <a:rPr lang="de-DE" altLang="de-DE" dirty="0" smtClean="0"/>
              <a:t>interaktive </a:t>
            </a:r>
            <a:r>
              <a:rPr lang="de-DE" altLang="de-DE" dirty="0" smtClean="0"/>
              <a:t>Grafiksoftware und -hardware, die mit dem Computer generierte Simulationen erzeugt, die Wahrnehmungen bieten, welche Vorgänge der echten Welt nachbilden</a:t>
            </a:r>
          </a:p>
          <a:p>
            <a:r>
              <a:rPr lang="de-DE" altLang="de-DE" dirty="0" smtClean="0"/>
              <a:t>Aufgabe im Unternehmen: Stellt </a:t>
            </a:r>
            <a:r>
              <a:rPr lang="de-DE" altLang="de-DE" dirty="0" smtClean="0"/>
              <a:t>z.B. Medikamentenentwicklern</a:t>
            </a:r>
            <a:r>
              <a:rPr lang="de-DE" altLang="de-DE" dirty="0" smtClean="0"/>
              <a:t>, Architekten, Ingenieuren und Angestellten im Medizinbereich exakte fotorealistische Simulationen von Objekten bereit</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698855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r>
              <a:rPr lang="de-DE" altLang="de-DE" dirty="0" smtClean="0"/>
              <a:t>Medikamente virtuell entwerfen</a:t>
            </a:r>
          </a:p>
        </p:txBody>
      </p:sp>
      <p:sp>
        <p:nvSpPr>
          <p:cNvPr id="2" name="Slide Number Placeholder 1"/>
          <p:cNvSpPr>
            <a:spLocks noGrp="1"/>
          </p:cNvSpPr>
          <p:nvPr>
            <p:ph type="sldNum" sz="quarter" idx="11"/>
          </p:nvPr>
        </p:nvSpPr>
        <p:spPr/>
        <p:txBody>
          <a:bodyPr/>
          <a:lstStyle/>
          <a:p>
            <a:fld id="{0D2F3B65-5D26-4378-875C-153D63999E65}" type="slidenum">
              <a:rPr lang="en-US" smtClean="0"/>
              <a:pPr/>
              <a:t>7</a:t>
            </a:fld>
            <a:endParaRPr lang="en-US" dirty="0"/>
          </a:p>
        </p:txBody>
      </p:sp>
      <p:sp>
        <p:nvSpPr>
          <p:cNvPr id="24579" name="Rectangle 3"/>
          <p:cNvSpPr>
            <a:spLocks noGrp="1"/>
          </p:cNvSpPr>
          <p:nvPr>
            <p:ph sz="quarter" idx="12"/>
          </p:nvPr>
        </p:nvSpPr>
        <p:spPr/>
        <p:txBody>
          <a:bodyPr>
            <a:normAutofit fontScale="92500" lnSpcReduction="10000"/>
          </a:bodyPr>
          <a:lstStyle/>
          <a:p>
            <a:r>
              <a:rPr lang="de-DE" altLang="de-DE" smtClean="0"/>
              <a:t>Vorgehensweise bei der Entwicklung neuer Medikamente bislang größtenteils „Trial and Error“</a:t>
            </a:r>
          </a:p>
          <a:p>
            <a:r>
              <a:rPr lang="de-DE" altLang="de-DE" smtClean="0"/>
              <a:t>Medikamente wirken normalerweise, indem sie (passende) pathogene Proteine binden, vergleichbar etwa „Schlüsseln“, die auf „Schlösser“ passen</a:t>
            </a:r>
          </a:p>
          <a:p>
            <a:r>
              <a:rPr lang="de-DE" altLang="de-DE" smtClean="0"/>
              <a:t>Traditionelle Wirkstoffforschung testet die Wirkung verschiedener Stoffe („Schlüssel“) auf Proteine und erkrankte Zellen („Schlösser“)</a:t>
            </a:r>
          </a:p>
          <a:p>
            <a:r>
              <a:rPr lang="de-DE" altLang="de-DE" smtClean="0"/>
              <a:t>Erfolge (wie z.B. bei Penizillin) selten</a:t>
            </a:r>
          </a:p>
          <a:p>
            <a:r>
              <a:rPr lang="de-DE" altLang="de-DE" smtClean="0"/>
              <a:t>Beschleunigung durch Automatisierung mit Testrobotern möglich, aber auch im Erfolgsfall noch kein Verständnis der Funktionsweise</a:t>
            </a:r>
            <a:endParaRPr lang="de-DE" altLang="de-DE" dirty="0" smtClean="0"/>
          </a:p>
        </p:txBody>
      </p:sp>
      <p:sp>
        <p:nvSpPr>
          <p:cNvPr id="6" name="Untertitel 5"/>
          <p:cNvSpPr>
            <a:spLocks noGrp="1"/>
          </p:cNvSpPr>
          <p:nvPr>
            <p:ph type="subTitle" idx="13"/>
          </p:nvPr>
        </p:nvSpPr>
        <p:spPr/>
        <p:txBody>
          <a:bodyPr/>
          <a:lstStyle/>
          <a:p>
            <a:r>
              <a:rPr lang="de-DE" altLang="de-DE" dirty="0"/>
              <a:t>Einführende Fallstudie</a:t>
            </a:r>
            <a:endParaRPr lang="de-DE" dirty="0"/>
          </a:p>
        </p:txBody>
      </p:sp>
    </p:spTree>
    <p:extLst>
      <p:ext uri="{BB962C8B-B14F-4D97-AF65-F5344CB8AC3E}">
        <p14:creationId xmlns:p14="http://schemas.microsoft.com/office/powerpoint/2010/main" val="318562992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mtClean="0"/>
              <a:t>Systeme erweiterter Realität (Augmented Reality)</a:t>
            </a:r>
            <a:br>
              <a:rPr lang="de-DE" altLang="de-DE" smtClean="0"/>
            </a:b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79</a:t>
            </a:fld>
            <a:endParaRPr lang="en-US" dirty="0"/>
          </a:p>
        </p:txBody>
      </p:sp>
      <p:sp>
        <p:nvSpPr>
          <p:cNvPr id="4" name="Inhaltsplatzhalter 3"/>
          <p:cNvSpPr>
            <a:spLocks noGrp="1"/>
          </p:cNvSpPr>
          <p:nvPr>
            <p:ph sz="quarter" idx="12"/>
          </p:nvPr>
        </p:nvSpPr>
        <p:spPr/>
        <p:txBody>
          <a:bodyPr/>
          <a:lstStyle/>
          <a:p>
            <a:r>
              <a:rPr lang="de-DE" smtClean="0"/>
              <a:t>direkte oder indirekte Live-Ansicht einer physischen realen Umgebung, wobei Elemente der Ansicht um virtuelle computergenerierte Bilder erweitert werden</a:t>
            </a:r>
          </a:p>
          <a:p>
            <a:r>
              <a:rPr lang="de-DE" smtClean="0"/>
              <a:t>Digitaltechnik liefert zusätzliche Informationen, mit dem Ziel, die Wahrnehmung der Realität zu erweitern, um sie interaktiver und aussagekräftiger zu machen</a:t>
            </a:r>
          </a:p>
          <a:p>
            <a:endParaRPr lang="de-DE" smtClean="0"/>
          </a:p>
          <a:p>
            <a:endParaRPr lang="de-DE" dirty="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84314221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
          <p:cNvSpPr>
            <a:spLocks noGrp="1"/>
          </p:cNvSpPr>
          <p:nvPr>
            <p:ph type="title"/>
          </p:nvPr>
        </p:nvSpPr>
        <p:spPr/>
        <p:txBody>
          <a:bodyPr/>
          <a:lstStyle/>
          <a:p>
            <a:r>
              <a:rPr lang="de-DE" altLang="de-DE" smtClean="0"/>
              <a:t>Gliederung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80</a:t>
            </a:fld>
            <a:endParaRPr lang="en-US" dirty="0"/>
          </a:p>
        </p:txBody>
      </p:sp>
      <p:sp>
        <p:nvSpPr>
          <p:cNvPr id="21507" name="Rectangle 5"/>
          <p:cNvSpPr>
            <a:spLocks noGrp="1" noChangeArrowheads="1"/>
          </p:cNvSpPr>
          <p:nvPr>
            <p:ph sz="quarter" idx="12"/>
          </p:nvPr>
        </p:nvSpPr>
        <p:spPr/>
        <p:txBody>
          <a:bodyPr>
            <a:normAutofit fontScale="92500" lnSpcReduction="10000"/>
          </a:bodyPr>
          <a:lstStyle/>
          <a:p>
            <a:pPr marL="457200" indent="-457200">
              <a:buFont typeface="+mj-lt"/>
              <a:buAutoNum type="arabicPeriod"/>
            </a:pPr>
            <a:r>
              <a:rPr lang="de-DE" altLang="de-DE" dirty="0" smtClean="0"/>
              <a:t>Die Wissensmanagement-Landschaft</a:t>
            </a:r>
          </a:p>
          <a:p>
            <a:pPr marL="457200" indent="-457200">
              <a:buFont typeface="+mj-lt"/>
              <a:buAutoNum type="arabicPeriod"/>
            </a:pPr>
            <a:r>
              <a:rPr lang="de-DE" altLang="de-DE" dirty="0" smtClean="0"/>
              <a:t>Wissensmanagementsysteme</a:t>
            </a:r>
          </a:p>
          <a:p>
            <a:pPr marL="457200" indent="-457200">
              <a:buFont typeface="+mj-lt"/>
              <a:buAutoNum type="arabicPeriod"/>
            </a:pPr>
            <a:r>
              <a:rPr lang="de-DE" altLang="de-DE" b="1" dirty="0" smtClean="0"/>
              <a:t>Techniken und Werkzeuge des Wissensmanagements</a:t>
            </a:r>
          </a:p>
          <a:p>
            <a:pPr marL="812800" lvl="1" indent="-457200">
              <a:buFont typeface="+mj-lt"/>
              <a:buAutoNum type="arabicPeriod"/>
            </a:pPr>
            <a:r>
              <a:rPr lang="de-DE" altLang="de-DE" dirty="0" smtClean="0"/>
              <a:t>Expertensysteme</a:t>
            </a:r>
            <a:endParaRPr lang="de-DE" altLang="de-DE" dirty="0"/>
          </a:p>
          <a:p>
            <a:pPr marL="812800" lvl="1" indent="-457200">
              <a:buFont typeface="+mj-lt"/>
              <a:buAutoNum type="arabicPeriod"/>
            </a:pPr>
            <a:r>
              <a:rPr lang="de-DE" altLang="de-DE" dirty="0" smtClean="0"/>
              <a:t>Fallbasiertes Schließen</a:t>
            </a:r>
            <a:endParaRPr lang="de-DE" altLang="de-DE" dirty="0"/>
          </a:p>
          <a:p>
            <a:pPr marL="812800" lvl="1" indent="-457200">
              <a:buFont typeface="+mj-lt"/>
              <a:buAutoNum type="arabicPeriod"/>
            </a:pPr>
            <a:r>
              <a:rPr lang="de-DE" altLang="de-DE" dirty="0" smtClean="0"/>
              <a:t>Fuzzy-Logik-Systeme</a:t>
            </a:r>
            <a:endParaRPr lang="de-DE" altLang="de-DE" dirty="0"/>
          </a:p>
          <a:p>
            <a:pPr marL="812800" lvl="1" indent="-457200">
              <a:buFont typeface="+mj-lt"/>
              <a:buAutoNum type="arabicPeriod"/>
            </a:pPr>
            <a:r>
              <a:rPr lang="de-DE" altLang="de-DE" dirty="0" smtClean="0"/>
              <a:t>Maschinelles Lernen</a:t>
            </a:r>
            <a:endParaRPr lang="de-DE" altLang="de-DE" dirty="0"/>
          </a:p>
          <a:p>
            <a:pPr marL="812800" lvl="1" indent="-457200">
              <a:buFont typeface="+mj-lt"/>
              <a:buAutoNum type="arabicPeriod"/>
            </a:pPr>
            <a:r>
              <a:rPr lang="de-DE" altLang="de-DE" dirty="0" smtClean="0"/>
              <a:t>Intelligente Agenten</a:t>
            </a:r>
            <a:endParaRPr lang="de-DE" altLang="de-DE" dirty="0"/>
          </a:p>
          <a:p>
            <a:pPr marL="812800" lvl="1" indent="-457200">
              <a:buFont typeface="+mj-lt"/>
              <a:buAutoNum type="arabicPeriod"/>
            </a:pPr>
            <a:r>
              <a:rPr lang="de-DE" altLang="de-DE" dirty="0" smtClean="0"/>
              <a:t>Semantische Technologien</a:t>
            </a:r>
          </a:p>
          <a:p>
            <a:pPr marL="457200" indent="-457200">
              <a:buFont typeface="+mj-lt"/>
              <a:buAutoNum type="arabicPeriod"/>
            </a:pPr>
            <a:r>
              <a:rPr lang="de-DE" altLang="de-DE" dirty="0" smtClean="0"/>
              <a:t>IT-gestützte Zusammenarbeit</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1383888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p:txBody>
          <a:bodyPr/>
          <a:lstStyle/>
          <a:p>
            <a:r>
              <a:rPr lang="de-DE" altLang="de-DE" smtClean="0"/>
              <a:t>Einführung</a:t>
            </a:r>
          </a:p>
        </p:txBody>
      </p:sp>
      <p:sp>
        <p:nvSpPr>
          <p:cNvPr id="2" name="Slide Number Placeholder 1"/>
          <p:cNvSpPr>
            <a:spLocks noGrp="1"/>
          </p:cNvSpPr>
          <p:nvPr>
            <p:ph type="sldNum" sz="quarter" idx="11"/>
          </p:nvPr>
        </p:nvSpPr>
        <p:spPr/>
        <p:txBody>
          <a:bodyPr/>
          <a:lstStyle/>
          <a:p>
            <a:fld id="{0D2F3B65-5D26-4378-875C-153D63999E65}" type="slidenum">
              <a:rPr lang="en-US" smtClean="0"/>
              <a:pPr/>
              <a:t>81</a:t>
            </a:fld>
            <a:endParaRPr lang="en-US" dirty="0"/>
          </a:p>
        </p:txBody>
      </p:sp>
      <p:sp>
        <p:nvSpPr>
          <p:cNvPr id="88067" name="Rectangle 3"/>
          <p:cNvSpPr>
            <a:spLocks noGrp="1"/>
          </p:cNvSpPr>
          <p:nvPr>
            <p:ph sz="quarter" idx="12"/>
          </p:nvPr>
        </p:nvSpPr>
        <p:spPr/>
        <p:txBody>
          <a:bodyPr/>
          <a:lstStyle/>
          <a:p>
            <a:r>
              <a:rPr lang="de-DE" altLang="de-DE" dirty="0" smtClean="0"/>
              <a:t>die </a:t>
            </a:r>
            <a:r>
              <a:rPr lang="de-DE" altLang="de-DE" dirty="0" smtClean="0"/>
              <a:t>Bereiche Soft Computing, Künstliche Intelligenz sowie die Datenbanktechnik liefern zahlreiche Techniken, die für Wissensmanagement genutzt werden können</a:t>
            </a:r>
          </a:p>
          <a:p>
            <a:r>
              <a:rPr lang="de-DE" altLang="de-DE" dirty="0" smtClean="0"/>
              <a:t>die </a:t>
            </a:r>
            <a:r>
              <a:rPr lang="de-DE" altLang="de-DE" dirty="0" smtClean="0"/>
              <a:t>Techniken haben jeweils unterschiedliche Ziele</a:t>
            </a:r>
          </a:p>
          <a:p>
            <a:r>
              <a:rPr lang="de-DE" altLang="de-DE" dirty="0" smtClean="0"/>
              <a:t>Beispiele:</a:t>
            </a:r>
          </a:p>
          <a:p>
            <a:pPr lvl="1"/>
            <a:r>
              <a:rPr lang="de-DE" altLang="de-DE" dirty="0" smtClean="0"/>
              <a:t>Expertensysteme, fallbasiertes Schließen und Fuzzy-Logik werden für die Aufzeichnung von implizitem Wissen verwendet</a:t>
            </a:r>
          </a:p>
          <a:p>
            <a:pPr lvl="1"/>
            <a:r>
              <a:rPr lang="de-DE" altLang="de-DE" dirty="0" smtClean="0"/>
              <a:t>Neuronale Netze (wie auch Data-Mining) werden für die Wissenserschließung bzw. -entdeckung </a:t>
            </a:r>
            <a:r>
              <a:rPr lang="de-DE" altLang="de-DE" dirty="0" smtClean="0"/>
              <a:t>eingesetzt</a:t>
            </a:r>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4069423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p:txBody>
          <a:bodyPr/>
          <a:lstStyle/>
          <a:p>
            <a:r>
              <a:rPr lang="de-DE" altLang="de-DE" smtClean="0"/>
              <a:t>Künstliche Intelligenz (KI)</a:t>
            </a:r>
          </a:p>
        </p:txBody>
      </p:sp>
      <p:sp>
        <p:nvSpPr>
          <p:cNvPr id="2" name="Slide Number Placeholder 1"/>
          <p:cNvSpPr>
            <a:spLocks noGrp="1"/>
          </p:cNvSpPr>
          <p:nvPr>
            <p:ph type="sldNum" sz="quarter" idx="11"/>
          </p:nvPr>
        </p:nvSpPr>
        <p:spPr/>
        <p:txBody>
          <a:bodyPr/>
          <a:lstStyle/>
          <a:p>
            <a:fld id="{0D2F3B65-5D26-4378-875C-153D63999E65}" type="slidenum">
              <a:rPr lang="en-US" smtClean="0"/>
              <a:pPr/>
              <a:t>82</a:t>
            </a:fld>
            <a:endParaRPr lang="en-US" dirty="0"/>
          </a:p>
        </p:txBody>
      </p:sp>
      <p:sp>
        <p:nvSpPr>
          <p:cNvPr id="89091" name="Rectangle 3"/>
          <p:cNvSpPr>
            <a:spLocks noGrp="1"/>
          </p:cNvSpPr>
          <p:nvPr>
            <p:ph sz="quarter" idx="12"/>
          </p:nvPr>
        </p:nvSpPr>
        <p:spPr/>
        <p:txBody>
          <a:bodyPr/>
          <a:lstStyle/>
          <a:p>
            <a:r>
              <a:rPr lang="de-DE" altLang="de-DE" dirty="0" smtClean="0"/>
              <a:t>Das Bestreben, computerbasierte Systeme zu entwickeln, die sich wie Menschen verhalten. Diese Systeme sind in der Lage bzw. beanspruchen</a:t>
            </a:r>
            <a:r>
              <a:rPr lang="de-DE" altLang="de-DE" smtClean="0"/>
              <a:t>, </a:t>
            </a:r>
            <a:r>
              <a:rPr lang="de-DE" altLang="de-DE" smtClean="0"/>
              <a:t>z.B. </a:t>
            </a:r>
            <a:r>
              <a:rPr lang="de-DE" altLang="de-DE" dirty="0" smtClean="0"/>
              <a:t>Sprachen zu erlernen, physische Aufgaben auszuführen und menschliche Erfahrung und Entscheidungsfindung zu emulieren.</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3375553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p:nvPr>
        </p:nvSpPr>
        <p:spPr/>
        <p:txBody>
          <a:bodyPr/>
          <a:lstStyle/>
          <a:p>
            <a:r>
              <a:rPr lang="de-DE" altLang="de-DE" smtClean="0"/>
              <a:t>Wissenserschließung/-entdeckung (Knowledge Discovery)</a:t>
            </a:r>
          </a:p>
        </p:txBody>
      </p:sp>
      <p:sp>
        <p:nvSpPr>
          <p:cNvPr id="2" name="Slide Number Placeholder 1"/>
          <p:cNvSpPr>
            <a:spLocks noGrp="1"/>
          </p:cNvSpPr>
          <p:nvPr>
            <p:ph type="sldNum" sz="quarter" idx="11"/>
          </p:nvPr>
        </p:nvSpPr>
        <p:spPr/>
        <p:txBody>
          <a:bodyPr/>
          <a:lstStyle/>
          <a:p>
            <a:fld id="{0D2F3B65-5D26-4378-875C-153D63999E65}" type="slidenum">
              <a:rPr lang="en-US" smtClean="0"/>
              <a:pPr/>
              <a:t>83</a:t>
            </a:fld>
            <a:endParaRPr lang="en-US" dirty="0"/>
          </a:p>
        </p:txBody>
      </p:sp>
      <p:sp>
        <p:nvSpPr>
          <p:cNvPr id="91139" name="Rectangle 3"/>
          <p:cNvSpPr>
            <a:spLocks noGrp="1"/>
          </p:cNvSpPr>
          <p:nvPr>
            <p:ph sz="quarter" idx="12"/>
          </p:nvPr>
        </p:nvSpPr>
        <p:spPr/>
        <p:txBody>
          <a:bodyPr/>
          <a:lstStyle/>
          <a:p>
            <a:r>
              <a:rPr lang="de-DE" altLang="de-DE" dirty="0" smtClean="0"/>
              <a:t>Identifizierung neuer und relevanter Muster in großen Datenbeständen.</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9947906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
          <p:cNvSpPr>
            <a:spLocks noGrp="1"/>
          </p:cNvSpPr>
          <p:nvPr>
            <p:ph type="title"/>
          </p:nvPr>
        </p:nvSpPr>
        <p:spPr/>
        <p:txBody>
          <a:bodyPr/>
          <a:lstStyle/>
          <a:p>
            <a:r>
              <a:rPr lang="de-DE" altLang="de-DE" smtClean="0"/>
              <a:t>Gliederung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84</a:t>
            </a:fld>
            <a:endParaRPr lang="en-US" dirty="0"/>
          </a:p>
        </p:txBody>
      </p:sp>
      <p:sp>
        <p:nvSpPr>
          <p:cNvPr id="21507" name="Rectangle 5"/>
          <p:cNvSpPr>
            <a:spLocks noGrp="1" noChangeArrowheads="1"/>
          </p:cNvSpPr>
          <p:nvPr>
            <p:ph sz="quarter" idx="12"/>
          </p:nvPr>
        </p:nvSpPr>
        <p:spPr/>
        <p:txBody>
          <a:bodyPr>
            <a:normAutofit fontScale="92500" lnSpcReduction="10000"/>
          </a:bodyPr>
          <a:lstStyle/>
          <a:p>
            <a:pPr marL="457200" indent="-457200">
              <a:buFont typeface="+mj-lt"/>
              <a:buAutoNum type="arabicPeriod"/>
            </a:pPr>
            <a:r>
              <a:rPr lang="de-DE" altLang="de-DE" dirty="0" smtClean="0"/>
              <a:t>Die Wissensmanagement-Landschaft</a:t>
            </a:r>
          </a:p>
          <a:p>
            <a:pPr marL="457200" indent="-457200">
              <a:buFont typeface="+mj-lt"/>
              <a:buAutoNum type="arabicPeriod"/>
            </a:pPr>
            <a:r>
              <a:rPr lang="de-DE" altLang="de-DE" dirty="0" smtClean="0"/>
              <a:t>Wissensmanagementsysteme</a:t>
            </a:r>
          </a:p>
          <a:p>
            <a:pPr marL="457200" indent="-457200">
              <a:buFont typeface="+mj-lt"/>
              <a:buAutoNum type="arabicPeriod"/>
            </a:pPr>
            <a:r>
              <a:rPr lang="de-DE" altLang="de-DE" b="1" dirty="0" smtClean="0"/>
              <a:t>Techniken und Werkzeuge des Wissensmanagements</a:t>
            </a:r>
          </a:p>
          <a:p>
            <a:pPr marL="812800" lvl="1" indent="-457200">
              <a:buFont typeface="+mj-lt"/>
              <a:buAutoNum type="arabicPeriod"/>
            </a:pPr>
            <a:r>
              <a:rPr lang="de-DE" altLang="de-DE" b="1" dirty="0" smtClean="0"/>
              <a:t>Expertensysteme</a:t>
            </a:r>
            <a:endParaRPr lang="de-DE" altLang="de-DE" b="1" dirty="0"/>
          </a:p>
          <a:p>
            <a:pPr marL="812800" lvl="1" indent="-457200">
              <a:buFont typeface="+mj-lt"/>
              <a:buAutoNum type="arabicPeriod"/>
            </a:pPr>
            <a:r>
              <a:rPr lang="de-DE" altLang="de-DE" dirty="0" smtClean="0"/>
              <a:t>Fallbasiertes Schließen</a:t>
            </a:r>
            <a:endParaRPr lang="de-DE" altLang="de-DE" dirty="0"/>
          </a:p>
          <a:p>
            <a:pPr marL="812800" lvl="1" indent="-457200">
              <a:buFont typeface="+mj-lt"/>
              <a:buAutoNum type="arabicPeriod"/>
            </a:pPr>
            <a:r>
              <a:rPr lang="de-DE" altLang="de-DE" dirty="0" smtClean="0"/>
              <a:t>Fuzzy-Logik-Systeme</a:t>
            </a:r>
            <a:endParaRPr lang="de-DE" altLang="de-DE" dirty="0"/>
          </a:p>
          <a:p>
            <a:pPr marL="812800" lvl="1" indent="-457200">
              <a:buFont typeface="+mj-lt"/>
              <a:buAutoNum type="arabicPeriod"/>
            </a:pPr>
            <a:r>
              <a:rPr lang="de-DE" altLang="de-DE" dirty="0" smtClean="0"/>
              <a:t>Maschinelles Lernen</a:t>
            </a:r>
            <a:endParaRPr lang="de-DE" altLang="de-DE" dirty="0"/>
          </a:p>
          <a:p>
            <a:pPr marL="812800" lvl="1" indent="-457200">
              <a:buFont typeface="+mj-lt"/>
              <a:buAutoNum type="arabicPeriod"/>
            </a:pPr>
            <a:r>
              <a:rPr lang="de-DE" altLang="de-DE" dirty="0" smtClean="0"/>
              <a:t>Intelligente Agenten</a:t>
            </a:r>
            <a:endParaRPr lang="de-DE" altLang="de-DE" dirty="0"/>
          </a:p>
          <a:p>
            <a:pPr marL="812800" lvl="1" indent="-457200">
              <a:buFont typeface="+mj-lt"/>
              <a:buAutoNum type="arabicPeriod"/>
            </a:pPr>
            <a:r>
              <a:rPr lang="de-DE" altLang="de-DE" dirty="0" smtClean="0"/>
              <a:t>Semantische Technologien</a:t>
            </a:r>
          </a:p>
          <a:p>
            <a:pPr marL="457200" indent="-457200">
              <a:buFont typeface="+mj-lt"/>
              <a:buAutoNum type="arabicPeriod"/>
            </a:pPr>
            <a:r>
              <a:rPr lang="de-DE" altLang="de-DE" dirty="0" smtClean="0"/>
              <a:t>IT-gestützte Zusammenarbeit</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11404759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p:cNvSpPr>
          <p:nvPr>
            <p:ph type="title"/>
          </p:nvPr>
        </p:nvSpPr>
        <p:spPr/>
        <p:txBody>
          <a:bodyPr/>
          <a:lstStyle/>
          <a:p>
            <a:r>
              <a:rPr lang="de-DE" altLang="de-DE" smtClean="0"/>
              <a:t>Expertensystem</a:t>
            </a:r>
          </a:p>
        </p:txBody>
      </p:sp>
      <p:sp>
        <p:nvSpPr>
          <p:cNvPr id="2" name="Slide Number Placeholder 1"/>
          <p:cNvSpPr>
            <a:spLocks noGrp="1"/>
          </p:cNvSpPr>
          <p:nvPr>
            <p:ph type="sldNum" sz="quarter" idx="11"/>
          </p:nvPr>
        </p:nvSpPr>
        <p:spPr/>
        <p:txBody>
          <a:bodyPr/>
          <a:lstStyle/>
          <a:p>
            <a:fld id="{0D2F3B65-5D26-4378-875C-153D63999E65}" type="slidenum">
              <a:rPr lang="en-US" smtClean="0"/>
              <a:pPr/>
              <a:t>85</a:t>
            </a:fld>
            <a:endParaRPr lang="en-US" dirty="0"/>
          </a:p>
        </p:txBody>
      </p:sp>
      <p:sp>
        <p:nvSpPr>
          <p:cNvPr id="90115" name="Rectangle 3"/>
          <p:cNvSpPr>
            <a:spLocks noGrp="1"/>
          </p:cNvSpPr>
          <p:nvPr>
            <p:ph sz="quarter" idx="12"/>
          </p:nvPr>
        </p:nvSpPr>
        <p:spPr/>
        <p:txBody>
          <a:bodyPr/>
          <a:lstStyle/>
          <a:p>
            <a:r>
              <a:rPr lang="de-DE" altLang="de-DE" smtClean="0"/>
              <a:t>Wissensbasiertes Programm, das die Erfahrung eines Menschen in abgegrenzten Wissensbereichen enthält</a:t>
            </a:r>
          </a:p>
          <a:p>
            <a:r>
              <a:rPr lang="de-DE" altLang="de-DE" smtClean="0"/>
              <a:t>Systeme halten das Wissen erfahrener Angestellter in Form einer Regelmenge in einem Softwaresystem fest, das von anderen Angestellten des Unternehmens genutzt werden kann</a:t>
            </a:r>
          </a:p>
          <a:p>
            <a:r>
              <a:rPr lang="de-DE" altLang="de-DE" smtClean="0"/>
              <a:t>Einsatz häufig in diskreten, stark strukturierten Entscheidungssituationen</a:t>
            </a:r>
            <a:endParaRPr lang="de-DE" altLang="de-DE" dirty="0" smtClean="0"/>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8704725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p:txBody>
          <a:bodyPr/>
          <a:lstStyle/>
          <a:p>
            <a:r>
              <a:rPr lang="de-DE" altLang="de-DE" smtClean="0"/>
              <a:t>Wissensbasis</a:t>
            </a:r>
          </a:p>
        </p:txBody>
      </p:sp>
      <p:sp>
        <p:nvSpPr>
          <p:cNvPr id="2" name="Slide Number Placeholder 1"/>
          <p:cNvSpPr>
            <a:spLocks noGrp="1"/>
          </p:cNvSpPr>
          <p:nvPr>
            <p:ph type="sldNum" sz="quarter" idx="11"/>
          </p:nvPr>
        </p:nvSpPr>
        <p:spPr/>
        <p:txBody>
          <a:bodyPr/>
          <a:lstStyle/>
          <a:p>
            <a:fld id="{0D2F3B65-5D26-4378-875C-153D63999E65}" type="slidenum">
              <a:rPr lang="en-US" smtClean="0"/>
              <a:pPr/>
              <a:t>86</a:t>
            </a:fld>
            <a:endParaRPr lang="en-US" dirty="0"/>
          </a:p>
        </p:txBody>
      </p:sp>
      <p:sp>
        <p:nvSpPr>
          <p:cNvPr id="92163" name="Rectangle 3"/>
          <p:cNvSpPr>
            <a:spLocks noGrp="1"/>
          </p:cNvSpPr>
          <p:nvPr>
            <p:ph sz="quarter" idx="12"/>
          </p:nvPr>
        </p:nvSpPr>
        <p:spPr/>
        <p:txBody>
          <a:bodyPr/>
          <a:lstStyle/>
          <a:p>
            <a:r>
              <a:rPr lang="de-DE" altLang="de-DE" dirty="0" smtClean="0"/>
              <a:t>Modell des menschlichen Wissens, das von Expertensystemen verwendet wird.</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68993671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p:cNvSpPr>
          <p:nvPr>
            <p:ph type="title"/>
          </p:nvPr>
        </p:nvSpPr>
        <p:spPr/>
        <p:txBody>
          <a:bodyPr/>
          <a:lstStyle/>
          <a:p>
            <a:r>
              <a:rPr lang="de-DE" altLang="de-DE" smtClean="0"/>
              <a:t>Regelbasis</a:t>
            </a:r>
          </a:p>
        </p:txBody>
      </p:sp>
      <p:sp>
        <p:nvSpPr>
          <p:cNvPr id="2" name="Slide Number Placeholder 1"/>
          <p:cNvSpPr>
            <a:spLocks noGrp="1"/>
          </p:cNvSpPr>
          <p:nvPr>
            <p:ph type="sldNum" sz="quarter" idx="11"/>
          </p:nvPr>
        </p:nvSpPr>
        <p:spPr/>
        <p:txBody>
          <a:bodyPr/>
          <a:lstStyle/>
          <a:p>
            <a:fld id="{0D2F3B65-5D26-4378-875C-153D63999E65}" type="slidenum">
              <a:rPr lang="en-US" smtClean="0"/>
              <a:pPr/>
              <a:t>87</a:t>
            </a:fld>
            <a:endParaRPr lang="en-US" dirty="0"/>
          </a:p>
        </p:txBody>
      </p:sp>
      <p:sp>
        <p:nvSpPr>
          <p:cNvPr id="94211" name="Rectangle 3"/>
          <p:cNvSpPr>
            <a:spLocks noGrp="1"/>
          </p:cNvSpPr>
          <p:nvPr>
            <p:ph sz="quarter" idx="12"/>
          </p:nvPr>
        </p:nvSpPr>
        <p:spPr/>
        <p:txBody>
          <a:bodyPr/>
          <a:lstStyle/>
          <a:p>
            <a:r>
              <a:rPr lang="de-DE" altLang="de-DE" dirty="0" smtClean="0"/>
              <a:t>Die Wissenssammlung in einem Expertensystem, die in Form von WENN-DANN-Regeln dargestellt wird.</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4370633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Vorwärtsverkettung</a:t>
            </a:r>
            <a:endParaRPr lang="de-DE" dirty="0"/>
          </a:p>
        </p:txBody>
      </p:sp>
      <p:sp>
        <p:nvSpPr>
          <p:cNvPr id="3" name="Foliennummernplatzhalter 2"/>
          <p:cNvSpPr>
            <a:spLocks noGrp="1"/>
          </p:cNvSpPr>
          <p:nvPr>
            <p:ph type="sldNum" sz="quarter" idx="11"/>
          </p:nvPr>
        </p:nvSpPr>
        <p:spPr/>
        <p:txBody>
          <a:bodyPr/>
          <a:lstStyle/>
          <a:p>
            <a:fld id="{0D2F3B65-5D26-4378-875C-153D63999E65}" type="slidenum">
              <a:rPr lang="en-US" smtClean="0"/>
              <a:pPr/>
              <a:t>88</a:t>
            </a:fld>
            <a:endParaRPr lang="en-US" dirty="0"/>
          </a:p>
        </p:txBody>
      </p:sp>
      <p:sp>
        <p:nvSpPr>
          <p:cNvPr id="4" name="Inhaltsplatzhalter 3"/>
          <p:cNvSpPr>
            <a:spLocks noGrp="1"/>
          </p:cNvSpPr>
          <p:nvPr>
            <p:ph sz="quarter" idx="12"/>
          </p:nvPr>
        </p:nvSpPr>
        <p:spPr/>
        <p:txBody>
          <a:bodyPr/>
          <a:lstStyle/>
          <a:p>
            <a:r>
              <a:rPr lang="de-DE" dirty="0" smtClean="0"/>
              <a:t>Eine Strategie, die Regelbasis in einem Expertensystem zu durchsuchen, die mit der vom Benutzer eingegebenen Information beginnt und die Regelbasis durchsucht, um zu einem Ergebnis zu gelangen.</a:t>
            </a:r>
            <a:endParaRPr lang="de-DE" dirty="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736688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p:txBody>
          <a:bodyPr/>
          <a:lstStyle/>
          <a:p>
            <a:r>
              <a:rPr lang="de-DE" altLang="de-DE" dirty="0" smtClean="0"/>
              <a:t>Medikamente virtuell entwerfen</a:t>
            </a:r>
          </a:p>
        </p:txBody>
      </p:sp>
      <p:sp>
        <p:nvSpPr>
          <p:cNvPr id="2" name="Slide Number Placeholder 1"/>
          <p:cNvSpPr>
            <a:spLocks noGrp="1"/>
          </p:cNvSpPr>
          <p:nvPr>
            <p:ph type="sldNum" sz="quarter" idx="11"/>
          </p:nvPr>
        </p:nvSpPr>
        <p:spPr/>
        <p:txBody>
          <a:bodyPr/>
          <a:lstStyle/>
          <a:p>
            <a:fld id="{0D2F3B65-5D26-4378-875C-153D63999E65}" type="slidenum">
              <a:rPr lang="en-US" smtClean="0"/>
              <a:pPr/>
              <a:t>8</a:t>
            </a:fld>
            <a:endParaRPr lang="en-US" dirty="0"/>
          </a:p>
        </p:txBody>
      </p:sp>
      <p:sp>
        <p:nvSpPr>
          <p:cNvPr id="25603" name="Rectangle 3"/>
          <p:cNvSpPr>
            <a:spLocks noGrp="1"/>
          </p:cNvSpPr>
          <p:nvPr>
            <p:ph sz="quarter" idx="12"/>
          </p:nvPr>
        </p:nvSpPr>
        <p:spPr/>
        <p:txBody>
          <a:bodyPr>
            <a:normAutofit fontScale="85000" lnSpcReduction="10000"/>
          </a:bodyPr>
          <a:lstStyle/>
          <a:p>
            <a:r>
              <a:rPr lang="de-DE" altLang="de-DE" dirty="0" smtClean="0"/>
              <a:t>Vertex Pharmaceuticals entschied sich für neuen, strukturbasierten Ansatz, bei dem die Struktur des Proteins / „Schlosses“ analysiert wird, um einen passenden Schlüssel zu finden</a:t>
            </a:r>
          </a:p>
          <a:p>
            <a:r>
              <a:rPr lang="de-DE" altLang="de-DE" dirty="0" smtClean="0"/>
              <a:t>Medikamentendesign mittels Strukturanalyse von Proteinen </a:t>
            </a:r>
            <a:r>
              <a:rPr lang="de-DE" altLang="de-DE" dirty="0" smtClean="0"/>
              <a:t>sind sehr </a:t>
            </a:r>
            <a:r>
              <a:rPr lang="de-DE" altLang="de-DE" dirty="0" smtClean="0"/>
              <a:t>aufwendig, aber IT-gestützt möglich, am Beispiel des Lungenkrebsmedikaments </a:t>
            </a:r>
            <a:r>
              <a:rPr lang="de-DE" altLang="de-DE" dirty="0" err="1" smtClean="0"/>
              <a:t>Xalkori</a:t>
            </a:r>
            <a:endParaRPr lang="de-DE" altLang="de-DE" dirty="0" smtClean="0"/>
          </a:p>
          <a:p>
            <a:pPr lvl="1"/>
            <a:r>
              <a:rPr lang="de-DE" altLang="de-DE" dirty="0" smtClean="0"/>
              <a:t>Kristallisierung des Proteins c-Met und Analyse der Beugungsmuster unter Röntgenbestrahlung lassen auf Form des Proteins schließen</a:t>
            </a:r>
          </a:p>
          <a:p>
            <a:pPr lvl="1"/>
            <a:r>
              <a:rPr lang="de-DE" altLang="de-DE" dirty="0" smtClean="0"/>
              <a:t>Computergestützte Analyse passender Moleküle für Wirkstoffe (Bindung, in großen Mengen </a:t>
            </a:r>
            <a:r>
              <a:rPr lang="de-DE" altLang="de-DE" dirty="0" err="1" smtClean="0"/>
              <a:t>synthetisierbar</a:t>
            </a:r>
            <a:r>
              <a:rPr lang="de-DE" altLang="de-DE" dirty="0" smtClean="0"/>
              <a:t> und herstellbar, ausreichend schnelle </a:t>
            </a:r>
            <a:r>
              <a:rPr lang="de-DE" altLang="de-DE" dirty="0" err="1" smtClean="0"/>
              <a:t>Methabolisierung</a:t>
            </a:r>
            <a:r>
              <a:rPr lang="de-DE" altLang="de-DE" dirty="0" smtClean="0"/>
              <a:t>)</a:t>
            </a:r>
          </a:p>
          <a:p>
            <a:pPr lvl="1"/>
            <a:r>
              <a:rPr lang="de-DE" altLang="de-DE" dirty="0" smtClean="0"/>
              <a:t>Kristallisierung und Röntgenanalyse des Proteins mit gebundenem Molekül</a:t>
            </a:r>
          </a:p>
          <a:p>
            <a:pPr lvl="1"/>
            <a:r>
              <a:rPr lang="de-DE" altLang="de-DE" dirty="0" smtClean="0"/>
              <a:t>Virtuelle Modellierung und Herstellung eines neues Moleküls</a:t>
            </a:r>
          </a:p>
        </p:txBody>
      </p:sp>
      <p:sp>
        <p:nvSpPr>
          <p:cNvPr id="6" name="Untertitel 5"/>
          <p:cNvSpPr>
            <a:spLocks noGrp="1"/>
          </p:cNvSpPr>
          <p:nvPr>
            <p:ph type="subTitle" idx="13"/>
          </p:nvPr>
        </p:nvSpPr>
        <p:spPr/>
        <p:txBody>
          <a:bodyPr/>
          <a:lstStyle/>
          <a:p>
            <a:r>
              <a:rPr lang="de-DE" altLang="de-DE" dirty="0"/>
              <a:t>Einführende Fallstudie</a:t>
            </a:r>
            <a:endParaRPr lang="de-DE" dirty="0"/>
          </a:p>
        </p:txBody>
      </p:sp>
    </p:spTree>
    <p:extLst>
      <p:ext uri="{BB962C8B-B14F-4D97-AF65-F5344CB8AC3E}">
        <p14:creationId xmlns:p14="http://schemas.microsoft.com/office/powerpoint/2010/main" val="313230355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p:cNvSpPr>
          <p:nvPr>
            <p:ph type="title"/>
          </p:nvPr>
        </p:nvSpPr>
        <p:spPr/>
        <p:txBody>
          <a:bodyPr/>
          <a:lstStyle/>
          <a:p>
            <a:r>
              <a:rPr lang="de-DE" altLang="de-DE" smtClean="0"/>
              <a:t>KI-Shell</a:t>
            </a:r>
          </a:p>
        </p:txBody>
      </p:sp>
      <p:sp>
        <p:nvSpPr>
          <p:cNvPr id="2" name="Slide Number Placeholder 1"/>
          <p:cNvSpPr>
            <a:spLocks noGrp="1"/>
          </p:cNvSpPr>
          <p:nvPr>
            <p:ph type="sldNum" sz="quarter" idx="11"/>
          </p:nvPr>
        </p:nvSpPr>
        <p:spPr/>
        <p:txBody>
          <a:bodyPr/>
          <a:lstStyle/>
          <a:p>
            <a:fld id="{0D2F3B65-5D26-4378-875C-153D63999E65}" type="slidenum">
              <a:rPr lang="en-US" smtClean="0"/>
              <a:pPr/>
              <a:t>89</a:t>
            </a:fld>
            <a:endParaRPr lang="en-US" dirty="0"/>
          </a:p>
        </p:txBody>
      </p:sp>
      <p:sp>
        <p:nvSpPr>
          <p:cNvPr id="95235" name="Rectangle 3"/>
          <p:cNvSpPr>
            <a:spLocks noGrp="1"/>
          </p:cNvSpPr>
          <p:nvPr>
            <p:ph sz="quarter" idx="12"/>
          </p:nvPr>
        </p:nvSpPr>
        <p:spPr/>
        <p:txBody>
          <a:bodyPr/>
          <a:lstStyle/>
          <a:p>
            <a:r>
              <a:rPr lang="de-DE" altLang="de-DE" dirty="0" smtClean="0"/>
              <a:t>Die Programmierumgebung für ein Expertensystem.</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38393844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p:cNvSpPr>
          <p:nvPr>
            <p:ph type="title"/>
          </p:nvPr>
        </p:nvSpPr>
        <p:spPr/>
        <p:txBody>
          <a:bodyPr/>
          <a:lstStyle/>
          <a:p>
            <a:r>
              <a:rPr lang="de-DE" altLang="de-DE" smtClean="0"/>
              <a:t>Inferenzmaschine</a:t>
            </a:r>
          </a:p>
        </p:txBody>
      </p:sp>
      <p:sp>
        <p:nvSpPr>
          <p:cNvPr id="2" name="Slide Number Placeholder 1"/>
          <p:cNvSpPr>
            <a:spLocks noGrp="1"/>
          </p:cNvSpPr>
          <p:nvPr>
            <p:ph type="sldNum" sz="quarter" idx="11"/>
          </p:nvPr>
        </p:nvSpPr>
        <p:spPr/>
        <p:txBody>
          <a:bodyPr/>
          <a:lstStyle/>
          <a:p>
            <a:fld id="{0D2F3B65-5D26-4378-875C-153D63999E65}" type="slidenum">
              <a:rPr lang="en-US" smtClean="0"/>
              <a:pPr/>
              <a:t>90</a:t>
            </a:fld>
            <a:endParaRPr lang="en-US" dirty="0"/>
          </a:p>
        </p:txBody>
      </p:sp>
      <p:sp>
        <p:nvSpPr>
          <p:cNvPr id="96259" name="Rectangle 3"/>
          <p:cNvSpPr>
            <a:spLocks noGrp="1"/>
          </p:cNvSpPr>
          <p:nvPr>
            <p:ph sz="quarter" idx="12"/>
          </p:nvPr>
        </p:nvSpPr>
        <p:spPr/>
        <p:txBody>
          <a:bodyPr/>
          <a:lstStyle/>
          <a:p>
            <a:r>
              <a:rPr lang="de-DE" altLang="de-DE" dirty="0" smtClean="0"/>
              <a:t>Software, welches die im Expertensystem hinterlegten Regeln abarbeitet, zumeist unter Vorgabe bestimmter Abarbeitungsstrategien (etwa Rückwärts- oder Vorwärtsverkettung).</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21080319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p:txBody>
          <a:bodyPr/>
          <a:lstStyle/>
          <a:p>
            <a:r>
              <a:rPr lang="de-DE" altLang="de-DE" smtClean="0"/>
              <a:t>Rückwärtsverkettung</a:t>
            </a:r>
          </a:p>
        </p:txBody>
      </p:sp>
      <p:sp>
        <p:nvSpPr>
          <p:cNvPr id="2" name="Slide Number Placeholder 1"/>
          <p:cNvSpPr>
            <a:spLocks noGrp="1"/>
          </p:cNvSpPr>
          <p:nvPr>
            <p:ph type="sldNum" sz="quarter" idx="11"/>
          </p:nvPr>
        </p:nvSpPr>
        <p:spPr/>
        <p:txBody>
          <a:bodyPr/>
          <a:lstStyle/>
          <a:p>
            <a:fld id="{0D2F3B65-5D26-4378-875C-153D63999E65}" type="slidenum">
              <a:rPr lang="en-US" smtClean="0"/>
              <a:pPr/>
              <a:t>91</a:t>
            </a:fld>
            <a:endParaRPr lang="en-US" dirty="0"/>
          </a:p>
        </p:txBody>
      </p:sp>
      <p:sp>
        <p:nvSpPr>
          <p:cNvPr id="98307" name="Rectangle 3"/>
          <p:cNvSpPr>
            <a:spLocks noGrp="1"/>
          </p:cNvSpPr>
          <p:nvPr>
            <p:ph sz="quarter" idx="12"/>
          </p:nvPr>
        </p:nvSpPr>
        <p:spPr/>
        <p:txBody>
          <a:bodyPr/>
          <a:lstStyle/>
          <a:p>
            <a:r>
              <a:rPr lang="de-DE" altLang="de-DE" dirty="0" smtClean="0"/>
              <a:t>Eine Strategie, die Regelbasis in einem Expertensystem zu durchsuchen, die sich wie ein Problemlöser verhält, indem sie mit einer Hypothese beginnt und weitere Informationen abfragt, bis die Hypothese bewiesen oder widerlegt ist.</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60325795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p:cNvSpPr>
          <p:nvPr>
            <p:ph type="title"/>
          </p:nvPr>
        </p:nvSpPr>
        <p:spPr/>
        <p:txBody>
          <a:bodyPr/>
          <a:lstStyle/>
          <a:p>
            <a:r>
              <a:rPr lang="de-DE" altLang="de-DE" smtClean="0"/>
              <a:t>Wissensingenieur (Knowledge Engineer)</a:t>
            </a:r>
          </a:p>
        </p:txBody>
      </p:sp>
      <p:sp>
        <p:nvSpPr>
          <p:cNvPr id="2" name="Slide Number Placeholder 1"/>
          <p:cNvSpPr>
            <a:spLocks noGrp="1"/>
          </p:cNvSpPr>
          <p:nvPr>
            <p:ph type="sldNum" sz="quarter" idx="11"/>
          </p:nvPr>
        </p:nvSpPr>
        <p:spPr/>
        <p:txBody>
          <a:bodyPr/>
          <a:lstStyle/>
          <a:p>
            <a:fld id="{0D2F3B65-5D26-4378-875C-153D63999E65}" type="slidenum">
              <a:rPr lang="en-US" smtClean="0"/>
              <a:pPr/>
              <a:t>92</a:t>
            </a:fld>
            <a:endParaRPr lang="en-US" dirty="0"/>
          </a:p>
        </p:txBody>
      </p:sp>
      <p:sp>
        <p:nvSpPr>
          <p:cNvPr id="99331" name="Rectangle 3"/>
          <p:cNvSpPr>
            <a:spLocks noGrp="1"/>
          </p:cNvSpPr>
          <p:nvPr>
            <p:ph sz="quarter" idx="12"/>
          </p:nvPr>
        </p:nvSpPr>
        <p:spPr/>
        <p:txBody>
          <a:bodyPr/>
          <a:lstStyle/>
          <a:p>
            <a:r>
              <a:rPr lang="de-DE" altLang="de-DE" dirty="0" smtClean="0"/>
              <a:t>Ein Spezialist, der Informationen und Erfahrung von anderen Profis ermittelt (</a:t>
            </a:r>
            <a:r>
              <a:rPr lang="de-DE" altLang="de-DE" dirty="0" err="1" smtClean="0"/>
              <a:t>Elizitation</a:t>
            </a:r>
            <a:r>
              <a:rPr lang="de-DE" altLang="de-DE" dirty="0" smtClean="0"/>
              <a:t>) und sie in eine Regelmenge für ein Expertensystem übersetzt</a:t>
            </a:r>
          </a:p>
          <a:p>
            <a:r>
              <a:rPr lang="de-DE" altLang="de-DE" dirty="0" smtClean="0"/>
              <a:t>Vergleichbar mit einem traditionellen Systemanalytiker, aber mit spezieller Erfahrung, Information und Erfahrung von anderen Profis zu ermitteln</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44198489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p:txBody>
          <a:bodyPr/>
          <a:lstStyle/>
          <a:p>
            <a:r>
              <a:rPr lang="de-DE" altLang="de-DE" dirty="0"/>
              <a:t>Beispiel für in Regeln repräsentiertes Wissen in einem Expertensystem </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93</a:t>
            </a:fld>
            <a:endParaRPr lang="en-US" dirty="0"/>
          </a:p>
        </p:txBody>
      </p:sp>
      <p:pic>
        <p:nvPicPr>
          <p:cNvPr id="1026" name="Picture 2"/>
          <p:cNvPicPr>
            <a:picLocks noGrp="1" noChangeAspect="1" noChangeArrowheads="1"/>
          </p:cNvPicPr>
          <p:nvPr>
            <p:ph sz="quarter" idx="12"/>
          </p:nvPr>
        </p:nvPicPr>
        <p:blipFill rotWithShape="1">
          <a:blip r:embed="rId2">
            <a:extLst>
              <a:ext uri="{28A0092B-C50C-407E-A947-70E740481C1C}">
                <a14:useLocalDpi xmlns:a14="http://schemas.microsoft.com/office/drawing/2010/main" val="0"/>
              </a:ext>
            </a:extLst>
          </a:blip>
          <a:srcRect l="7581" r="7581" b="11385"/>
          <a:stretch/>
        </p:blipFill>
        <p:spPr>
          <a:xfrm>
            <a:off x="1717702" y="1190399"/>
            <a:ext cx="5785700" cy="4902426"/>
          </a:xfrm>
        </p:spPr>
      </p:pic>
      <p:sp>
        <p:nvSpPr>
          <p:cNvPr id="6" name="Untertitel 5"/>
          <p:cNvSpPr>
            <a:spLocks noGrp="1"/>
          </p:cNvSpPr>
          <p:nvPr>
            <p:ph type="subTitle" idx="13"/>
          </p:nvPr>
        </p:nvSpPr>
        <p:spPr/>
        <p:txBody>
          <a:bodyPr/>
          <a:lstStyle/>
          <a:p>
            <a:endParaRPr lang="de-DE"/>
          </a:p>
        </p:txBody>
      </p:sp>
      <p:sp>
        <p:nvSpPr>
          <p:cNvPr id="7" name="Rechteck 6"/>
          <p:cNvSpPr/>
          <p:nvPr/>
        </p:nvSpPr>
        <p:spPr>
          <a:xfrm>
            <a:off x="310282" y="5889853"/>
            <a:ext cx="1494320" cy="276999"/>
          </a:xfrm>
          <a:prstGeom prst="rect">
            <a:avLst/>
          </a:prstGeom>
        </p:spPr>
        <p:txBody>
          <a:bodyPr wrap="none">
            <a:spAutoFit/>
          </a:bodyPr>
          <a:lstStyle/>
          <a:p>
            <a:r>
              <a:rPr lang="de-DE" sz="1200" b="1" dirty="0"/>
              <a:t>Abbildung </a:t>
            </a:r>
            <a:r>
              <a:rPr lang="de-DE" sz="1200" b="1" dirty="0" smtClean="0"/>
              <a:t>11.3</a:t>
            </a:r>
            <a:endParaRPr lang="de-DE" sz="1200" b="1" dirty="0"/>
          </a:p>
        </p:txBody>
      </p:sp>
    </p:spTree>
    <p:extLst>
      <p:ext uri="{BB962C8B-B14F-4D97-AF65-F5344CB8AC3E}">
        <p14:creationId xmlns:p14="http://schemas.microsoft.com/office/powerpoint/2010/main" val="115207501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p:cNvSpPr>
          <p:nvPr>
            <p:ph type="title"/>
          </p:nvPr>
        </p:nvSpPr>
        <p:spPr/>
        <p:txBody>
          <a:bodyPr/>
          <a:lstStyle/>
          <a:p>
            <a:r>
              <a:rPr lang="de-DE" altLang="de-DE" dirty="0" smtClean="0"/>
              <a:t>Inferenzmaschine </a:t>
            </a:r>
            <a:r>
              <a:rPr lang="de-DE" altLang="de-DE" dirty="0"/>
              <a:t>in einem Expertensystem</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94</a:t>
            </a:fld>
            <a:endParaRPr lang="en-US" dirty="0"/>
          </a:p>
        </p:txBody>
      </p:sp>
      <p:pic>
        <p:nvPicPr>
          <p:cNvPr id="2051" name="Picture 3"/>
          <p:cNvPicPr>
            <a:picLocks noGrp="1" noChangeAspect="1" noChangeArrowheads="1"/>
          </p:cNvPicPr>
          <p:nvPr>
            <p:ph sz="quarter" idx="12"/>
          </p:nvPr>
        </p:nvPicPr>
        <p:blipFill rotWithShape="1">
          <a:blip r:embed="rId2">
            <a:extLst>
              <a:ext uri="{28A0092B-C50C-407E-A947-70E740481C1C}">
                <a14:useLocalDpi xmlns:a14="http://schemas.microsoft.com/office/drawing/2010/main" val="0"/>
              </a:ext>
            </a:extLst>
          </a:blip>
          <a:srcRect l="2858" r="2170" b="15868"/>
          <a:stretch/>
        </p:blipFill>
        <p:spPr>
          <a:xfrm>
            <a:off x="493486" y="2022854"/>
            <a:ext cx="8200572" cy="3324840"/>
          </a:xfrm>
        </p:spPr>
      </p:pic>
      <p:sp>
        <p:nvSpPr>
          <p:cNvPr id="6" name="Untertitel 5"/>
          <p:cNvSpPr>
            <a:spLocks noGrp="1"/>
          </p:cNvSpPr>
          <p:nvPr>
            <p:ph type="subTitle" idx="13"/>
          </p:nvPr>
        </p:nvSpPr>
        <p:spPr/>
        <p:txBody>
          <a:bodyPr/>
          <a:lstStyle/>
          <a:p>
            <a:endParaRPr lang="de-DE"/>
          </a:p>
        </p:txBody>
      </p:sp>
      <p:sp>
        <p:nvSpPr>
          <p:cNvPr id="7" name="Rechteck 6"/>
          <p:cNvSpPr/>
          <p:nvPr/>
        </p:nvSpPr>
        <p:spPr>
          <a:xfrm>
            <a:off x="310282" y="5889853"/>
            <a:ext cx="1494320" cy="276999"/>
          </a:xfrm>
          <a:prstGeom prst="rect">
            <a:avLst/>
          </a:prstGeom>
        </p:spPr>
        <p:txBody>
          <a:bodyPr wrap="none">
            <a:spAutoFit/>
          </a:bodyPr>
          <a:lstStyle/>
          <a:p>
            <a:r>
              <a:rPr lang="de-DE" sz="1200" b="1" dirty="0"/>
              <a:t>Abbildung </a:t>
            </a:r>
            <a:r>
              <a:rPr lang="de-DE" sz="1200" b="1" dirty="0" smtClean="0"/>
              <a:t>11.4</a:t>
            </a:r>
            <a:endParaRPr lang="de-DE" sz="1200" b="1" dirty="0"/>
          </a:p>
        </p:txBody>
      </p:sp>
    </p:spTree>
    <p:extLst>
      <p:ext uri="{BB962C8B-B14F-4D97-AF65-F5344CB8AC3E}">
        <p14:creationId xmlns:p14="http://schemas.microsoft.com/office/powerpoint/2010/main" val="380619727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p:cNvSpPr>
          <p:nvPr>
            <p:ph type="title"/>
          </p:nvPr>
        </p:nvSpPr>
        <p:spPr/>
        <p:txBody>
          <a:bodyPr/>
          <a:lstStyle/>
          <a:p>
            <a:r>
              <a:rPr lang="de-DE" altLang="de-DE" smtClean="0"/>
              <a:t>Beispiele für erfolgreiche Expertensysteme</a:t>
            </a:r>
          </a:p>
        </p:txBody>
      </p:sp>
      <p:sp>
        <p:nvSpPr>
          <p:cNvPr id="2" name="Slide Number Placeholder 1"/>
          <p:cNvSpPr>
            <a:spLocks noGrp="1"/>
          </p:cNvSpPr>
          <p:nvPr>
            <p:ph type="sldNum" sz="quarter" idx="11"/>
          </p:nvPr>
        </p:nvSpPr>
        <p:spPr/>
        <p:txBody>
          <a:bodyPr/>
          <a:lstStyle/>
          <a:p>
            <a:fld id="{0D2F3B65-5D26-4378-875C-153D63999E65}" type="slidenum">
              <a:rPr lang="en-US" smtClean="0"/>
              <a:pPr/>
              <a:t>95</a:t>
            </a:fld>
            <a:endParaRPr lang="en-US" dirty="0"/>
          </a:p>
        </p:txBody>
      </p:sp>
      <p:sp>
        <p:nvSpPr>
          <p:cNvPr id="101379" name="Rectangle 3"/>
          <p:cNvSpPr>
            <a:spLocks noGrp="1"/>
          </p:cNvSpPr>
          <p:nvPr>
            <p:ph sz="quarter" idx="12"/>
          </p:nvPr>
        </p:nvSpPr>
        <p:spPr/>
        <p:txBody>
          <a:bodyPr>
            <a:normAutofit lnSpcReduction="10000"/>
          </a:bodyPr>
          <a:lstStyle/>
          <a:p>
            <a:r>
              <a:rPr lang="de-DE" altLang="de-DE" dirty="0" smtClean="0"/>
              <a:t>mit </a:t>
            </a:r>
            <a:r>
              <a:rPr lang="de-DE" altLang="de-DE" dirty="0" smtClean="0"/>
              <a:t>Expertensystemen können nur bestimmte Problemklassen gelöst werden</a:t>
            </a:r>
          </a:p>
          <a:p>
            <a:r>
              <a:rPr lang="de-DE" altLang="de-DE" dirty="0" smtClean="0"/>
              <a:t>fast </a:t>
            </a:r>
            <a:r>
              <a:rPr lang="de-DE" altLang="de-DE" dirty="0" smtClean="0"/>
              <a:t>alle erfolgreichen Expertensysteme beschäftigen sich mit Klassifizierungsproblemen, bei denen es relativ wenige Alternativergebnisse gibt und bei denen alle möglichen Ergebnisse im Voraus bekannt sind</a:t>
            </a:r>
          </a:p>
          <a:p>
            <a:r>
              <a:rPr lang="de-DE" altLang="de-DE" dirty="0" smtClean="0"/>
              <a:t>die </a:t>
            </a:r>
            <a:r>
              <a:rPr lang="de-DE" altLang="de-DE" dirty="0" smtClean="0"/>
              <a:t>Einkaufskette </a:t>
            </a:r>
            <a:r>
              <a:rPr lang="de-DE" altLang="de-DE" dirty="0" err="1" smtClean="0"/>
              <a:t>Galeria</a:t>
            </a:r>
            <a:r>
              <a:rPr lang="de-DE" altLang="de-DE" dirty="0" smtClean="0"/>
              <a:t> Kaufhof setzt ein regelbasiertes System ein, um bei der Verwaltung von mehr als 110.000 Warenanlieferungen pro Jahr zu helfen, von Kleidung über komplizierte Elektronik bis hin zu feinem Porzellan</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12133488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2"/>
          <p:cNvSpPr>
            <a:spLocks noGrp="1"/>
          </p:cNvSpPr>
          <p:nvPr>
            <p:ph type="title"/>
          </p:nvPr>
        </p:nvSpPr>
        <p:spPr/>
        <p:txBody>
          <a:bodyPr/>
          <a:lstStyle/>
          <a:p>
            <a:r>
              <a:rPr lang="de-DE" altLang="de-DE" smtClean="0"/>
              <a:t>Gliederung</a:t>
            </a:r>
            <a:endParaRPr lang="de-DE" altLang="de-DE" dirty="0" smtClean="0"/>
          </a:p>
        </p:txBody>
      </p:sp>
      <p:sp>
        <p:nvSpPr>
          <p:cNvPr id="2" name="Slide Number Placeholder 1"/>
          <p:cNvSpPr>
            <a:spLocks noGrp="1"/>
          </p:cNvSpPr>
          <p:nvPr>
            <p:ph type="sldNum" sz="quarter" idx="11"/>
          </p:nvPr>
        </p:nvSpPr>
        <p:spPr/>
        <p:txBody>
          <a:bodyPr/>
          <a:lstStyle/>
          <a:p>
            <a:fld id="{0D2F3B65-5D26-4378-875C-153D63999E65}" type="slidenum">
              <a:rPr lang="en-US" smtClean="0"/>
              <a:pPr/>
              <a:t>96</a:t>
            </a:fld>
            <a:endParaRPr lang="en-US" dirty="0"/>
          </a:p>
        </p:txBody>
      </p:sp>
      <p:sp>
        <p:nvSpPr>
          <p:cNvPr id="21507" name="Rectangle 5"/>
          <p:cNvSpPr>
            <a:spLocks noGrp="1" noChangeArrowheads="1"/>
          </p:cNvSpPr>
          <p:nvPr>
            <p:ph sz="quarter" idx="12"/>
          </p:nvPr>
        </p:nvSpPr>
        <p:spPr/>
        <p:txBody>
          <a:bodyPr>
            <a:normAutofit fontScale="92500" lnSpcReduction="10000"/>
          </a:bodyPr>
          <a:lstStyle/>
          <a:p>
            <a:pPr marL="457200" indent="-457200">
              <a:buFont typeface="+mj-lt"/>
              <a:buAutoNum type="arabicPeriod"/>
            </a:pPr>
            <a:r>
              <a:rPr lang="de-DE" altLang="de-DE" dirty="0" smtClean="0"/>
              <a:t>Die Wissensmanagement-Landschaft</a:t>
            </a:r>
          </a:p>
          <a:p>
            <a:pPr marL="457200" indent="-457200">
              <a:buFont typeface="+mj-lt"/>
              <a:buAutoNum type="arabicPeriod"/>
            </a:pPr>
            <a:r>
              <a:rPr lang="de-DE" altLang="de-DE" dirty="0" smtClean="0"/>
              <a:t>Wissensmanagementsysteme</a:t>
            </a:r>
          </a:p>
          <a:p>
            <a:pPr marL="457200" indent="-457200">
              <a:buFont typeface="+mj-lt"/>
              <a:buAutoNum type="arabicPeriod"/>
            </a:pPr>
            <a:r>
              <a:rPr lang="de-DE" altLang="de-DE" b="1" dirty="0" smtClean="0"/>
              <a:t>Techniken und Werkzeuge des Wissensmanagements</a:t>
            </a:r>
          </a:p>
          <a:p>
            <a:pPr marL="812800" lvl="1" indent="-457200">
              <a:buFont typeface="+mj-lt"/>
              <a:buAutoNum type="arabicPeriod"/>
            </a:pPr>
            <a:r>
              <a:rPr lang="de-DE" altLang="de-DE" dirty="0" smtClean="0"/>
              <a:t>Expertensysteme</a:t>
            </a:r>
            <a:endParaRPr lang="de-DE" altLang="de-DE" dirty="0"/>
          </a:p>
          <a:p>
            <a:pPr marL="812800" lvl="1" indent="-457200">
              <a:buFont typeface="+mj-lt"/>
              <a:buAutoNum type="arabicPeriod"/>
            </a:pPr>
            <a:r>
              <a:rPr lang="de-DE" altLang="de-DE" b="1" dirty="0" smtClean="0"/>
              <a:t>Fallbasiertes Schließen</a:t>
            </a:r>
            <a:endParaRPr lang="de-DE" altLang="de-DE" b="1" dirty="0"/>
          </a:p>
          <a:p>
            <a:pPr marL="812800" lvl="1" indent="-457200">
              <a:buFont typeface="+mj-lt"/>
              <a:buAutoNum type="arabicPeriod"/>
            </a:pPr>
            <a:r>
              <a:rPr lang="de-DE" altLang="de-DE" dirty="0" smtClean="0"/>
              <a:t>Fuzzy-Logik-Systeme</a:t>
            </a:r>
            <a:endParaRPr lang="de-DE" altLang="de-DE" dirty="0"/>
          </a:p>
          <a:p>
            <a:pPr marL="812800" lvl="1" indent="-457200">
              <a:buFont typeface="+mj-lt"/>
              <a:buAutoNum type="arabicPeriod"/>
            </a:pPr>
            <a:r>
              <a:rPr lang="de-DE" altLang="de-DE" dirty="0" smtClean="0"/>
              <a:t>Maschinelles Lernen</a:t>
            </a:r>
            <a:endParaRPr lang="de-DE" altLang="de-DE" dirty="0"/>
          </a:p>
          <a:p>
            <a:pPr marL="812800" lvl="1" indent="-457200">
              <a:buFont typeface="+mj-lt"/>
              <a:buAutoNum type="arabicPeriod"/>
            </a:pPr>
            <a:r>
              <a:rPr lang="de-DE" altLang="de-DE" dirty="0" smtClean="0"/>
              <a:t>Intelligente Agenten</a:t>
            </a:r>
            <a:endParaRPr lang="de-DE" altLang="de-DE" dirty="0"/>
          </a:p>
          <a:p>
            <a:pPr marL="812800" lvl="1" indent="-457200">
              <a:buFont typeface="+mj-lt"/>
              <a:buAutoNum type="arabicPeriod"/>
            </a:pPr>
            <a:r>
              <a:rPr lang="de-DE" altLang="de-DE" dirty="0" smtClean="0"/>
              <a:t>Semantische Technologien</a:t>
            </a:r>
          </a:p>
          <a:p>
            <a:pPr marL="457200" indent="-457200">
              <a:buFont typeface="+mj-lt"/>
              <a:buAutoNum type="arabicPeriod"/>
            </a:pPr>
            <a:r>
              <a:rPr lang="de-DE" altLang="de-DE" dirty="0" smtClean="0"/>
              <a:t>IT-gestützte Zusammenarbeit</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95264638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p:cNvSpPr>
          <p:nvPr>
            <p:ph type="title"/>
          </p:nvPr>
        </p:nvSpPr>
        <p:spPr/>
        <p:txBody>
          <a:bodyPr/>
          <a:lstStyle/>
          <a:p>
            <a:r>
              <a:rPr lang="de-DE" altLang="de-DE" smtClean="0"/>
              <a:t>Fallbasiertes Schließen (Case-Based Reasoning, CBR)</a:t>
            </a:r>
          </a:p>
        </p:txBody>
      </p:sp>
      <p:sp>
        <p:nvSpPr>
          <p:cNvPr id="2" name="Slide Number Placeholder 1"/>
          <p:cNvSpPr>
            <a:spLocks noGrp="1"/>
          </p:cNvSpPr>
          <p:nvPr>
            <p:ph type="sldNum" sz="quarter" idx="11"/>
          </p:nvPr>
        </p:nvSpPr>
        <p:spPr/>
        <p:txBody>
          <a:bodyPr/>
          <a:lstStyle/>
          <a:p>
            <a:fld id="{0D2F3B65-5D26-4378-875C-153D63999E65}" type="slidenum">
              <a:rPr lang="en-US" smtClean="0"/>
              <a:pPr/>
              <a:t>97</a:t>
            </a:fld>
            <a:endParaRPr lang="en-US" dirty="0"/>
          </a:p>
        </p:txBody>
      </p:sp>
      <p:sp>
        <p:nvSpPr>
          <p:cNvPr id="102403" name="Rectangle 3"/>
          <p:cNvSpPr>
            <a:spLocks noGrp="1"/>
          </p:cNvSpPr>
          <p:nvPr>
            <p:ph sz="quarter" idx="12"/>
          </p:nvPr>
        </p:nvSpPr>
        <p:spPr/>
        <p:txBody>
          <a:bodyPr>
            <a:normAutofit fontScale="92500" lnSpcReduction="10000"/>
          </a:bodyPr>
          <a:lstStyle/>
          <a:p>
            <a:r>
              <a:rPr lang="de-DE" altLang="de-DE" dirty="0" smtClean="0"/>
              <a:t>Methode, welche Wissen als Datenbank mit Fällen und Lösungen darstellt</a:t>
            </a:r>
          </a:p>
          <a:p>
            <a:r>
              <a:rPr lang="de-DE" altLang="de-DE" dirty="0" smtClean="0"/>
              <a:t>organisationales </a:t>
            </a:r>
            <a:r>
              <a:rPr lang="de-DE" altLang="de-DE" dirty="0" smtClean="0"/>
              <a:t>Wissen (kollektives Wissen und gemeinschaftliche Erfahrungen) kann mithilfe des fallbasierten Schließens eingefangen und gespeichert werden</a:t>
            </a:r>
          </a:p>
          <a:p>
            <a:r>
              <a:rPr lang="de-DE" altLang="de-DE" dirty="0" smtClean="0"/>
              <a:t>fallbasiertes </a:t>
            </a:r>
            <a:r>
              <a:rPr lang="de-DE" altLang="de-DE" dirty="0" smtClean="0"/>
              <a:t>Schließen stellt Wissen als Folge von Fällen dar. Dieses Wissen wird von den Benutzern ständig erweitert und verfeinert</a:t>
            </a:r>
          </a:p>
          <a:p>
            <a:r>
              <a:rPr lang="de-DE" altLang="de-DE" dirty="0" smtClean="0"/>
              <a:t>Verwendung häufig in Diagnosesystemen der Medizin oder in der Kundenbetreuung, wo die Benutzer Fälle aus der Vergangenheit finden können, die dem neuen Fall ähnlich sind</a:t>
            </a:r>
          </a:p>
        </p:txBody>
      </p:sp>
      <p:sp>
        <p:nvSpPr>
          <p:cNvPr id="6" name="Untertitel 5"/>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25271787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p:nvPr>
        </p:nvSpPr>
        <p:spPr/>
        <p:txBody>
          <a:bodyPr/>
          <a:lstStyle/>
          <a:p>
            <a:r>
              <a:rPr lang="de-DE" altLang="de-DE" dirty="0" smtClean="0"/>
              <a:t>Funktionsweise </a:t>
            </a:r>
            <a:r>
              <a:rPr lang="de-DE" altLang="de-DE" dirty="0"/>
              <a:t>des </a:t>
            </a:r>
            <a:r>
              <a:rPr lang="de-DE" altLang="de-DE" dirty="0" smtClean="0"/>
              <a:t>fallbasierten Schließens</a:t>
            </a:r>
          </a:p>
        </p:txBody>
      </p:sp>
      <p:sp>
        <p:nvSpPr>
          <p:cNvPr id="2" name="Slide Number Placeholder 1"/>
          <p:cNvSpPr>
            <a:spLocks noGrp="1"/>
          </p:cNvSpPr>
          <p:nvPr>
            <p:ph type="sldNum" sz="quarter" idx="11"/>
          </p:nvPr>
        </p:nvSpPr>
        <p:spPr/>
        <p:txBody>
          <a:bodyPr/>
          <a:lstStyle/>
          <a:p>
            <a:fld id="{0D2F3B65-5D26-4378-875C-153D63999E65}" type="slidenum">
              <a:rPr lang="en-US" smtClean="0"/>
              <a:pPr/>
              <a:t>98</a:t>
            </a:fld>
            <a:endParaRPr lang="en-US" dirty="0"/>
          </a:p>
        </p:txBody>
      </p:sp>
      <p:pic>
        <p:nvPicPr>
          <p:cNvPr id="3075" name="Picture 3"/>
          <p:cNvPicPr>
            <a:picLocks noGrp="1" noChangeAspect="1" noChangeArrowheads="1"/>
          </p:cNvPicPr>
          <p:nvPr>
            <p:ph sz="quarter" idx="12"/>
          </p:nvPr>
        </p:nvPicPr>
        <p:blipFill rotWithShape="1">
          <a:blip r:embed="rId2">
            <a:extLst>
              <a:ext uri="{28A0092B-C50C-407E-A947-70E740481C1C}">
                <a14:useLocalDpi xmlns:a14="http://schemas.microsoft.com/office/drawing/2010/main" val="0"/>
              </a:ext>
            </a:extLst>
          </a:blip>
          <a:srcRect t="545" r="44124" b="2008"/>
          <a:stretch/>
        </p:blipFill>
        <p:spPr>
          <a:xfrm>
            <a:off x="2741840" y="1349829"/>
            <a:ext cx="3644446" cy="4934857"/>
          </a:xfrm>
        </p:spPr>
      </p:pic>
      <p:sp>
        <p:nvSpPr>
          <p:cNvPr id="6" name="Untertitel 5"/>
          <p:cNvSpPr>
            <a:spLocks noGrp="1"/>
          </p:cNvSpPr>
          <p:nvPr>
            <p:ph type="subTitle" idx="13"/>
          </p:nvPr>
        </p:nvSpPr>
        <p:spPr/>
        <p:txBody>
          <a:bodyPr/>
          <a:lstStyle/>
          <a:p>
            <a:endParaRPr lang="de-DE"/>
          </a:p>
        </p:txBody>
      </p:sp>
      <p:sp>
        <p:nvSpPr>
          <p:cNvPr id="7" name="Rechteck 6"/>
          <p:cNvSpPr/>
          <p:nvPr/>
        </p:nvSpPr>
        <p:spPr>
          <a:xfrm>
            <a:off x="310282" y="5889853"/>
            <a:ext cx="1494320" cy="276999"/>
          </a:xfrm>
          <a:prstGeom prst="rect">
            <a:avLst/>
          </a:prstGeom>
        </p:spPr>
        <p:txBody>
          <a:bodyPr wrap="none">
            <a:spAutoFit/>
          </a:bodyPr>
          <a:lstStyle/>
          <a:p>
            <a:r>
              <a:rPr lang="de-DE" sz="1200" b="1" dirty="0"/>
              <a:t>Abbildung </a:t>
            </a:r>
            <a:r>
              <a:rPr lang="de-DE" sz="1200" b="1" dirty="0" smtClean="0"/>
              <a:t>11.5</a:t>
            </a:r>
            <a:endParaRPr lang="de-DE" sz="1200" b="1" dirty="0"/>
          </a:p>
        </p:txBody>
      </p:sp>
    </p:spTree>
    <p:extLst>
      <p:ext uri="{BB962C8B-B14F-4D97-AF65-F5344CB8AC3E}">
        <p14:creationId xmlns:p14="http://schemas.microsoft.com/office/powerpoint/2010/main" val="8222509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NEWSLIDENUMBER" val="False"/>
  <p:tag name="PREVIOUSNAME" val="C:\Users\Asin Tavakoli\Dropbox\Uni\PHD\U2_Chair\Foliensatz rotes Buch\Rotes_Buch_3.Auflage_Folien_Kap11_rt1_AT_rt2 - Copy.pptx"/>
</p:tagLst>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AB80ABB93D88E4FA4B6A91D9D644F50" ma:contentTypeVersion="0" ma:contentTypeDescription="Ein neues Dokument erstellen." ma:contentTypeScope="" ma:versionID="50e4dc20fd4f016f7d11ec76425e09cc">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1B901C-6612-4C74-B8D0-85CADD3F2B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AA79B69-04C5-4743-8E50-2963C527C273}">
  <ds:schemaRefs>
    <ds:schemaRef ds:uri="http://schemas.microsoft.com/sharepoint/v3/contenttype/forms"/>
  </ds:schemaRefs>
</ds:datastoreItem>
</file>

<file path=customXml/itemProps3.xml><?xml version="1.0" encoding="utf-8"?>
<ds:datastoreItem xmlns:ds="http://schemas.openxmlformats.org/officeDocument/2006/customXml" ds:itemID="{355EC11C-1801-42CF-B304-F5FA11DE56AE}">
  <ds:schemaRefs>
    <ds:schemaRef ds:uri="http://purl.org/dc/terms/"/>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Pearson_purple</Template>
  <TotalTime>0</TotalTime>
  <Words>6389</Words>
  <Application>Microsoft Office PowerPoint</Application>
  <PresentationFormat>Bildschirmpräsentation (4:3)</PresentationFormat>
  <Paragraphs>940</Paragraphs>
  <Slides>149</Slides>
  <Notes>24</Notes>
  <HiddenSlides>1</HiddenSlides>
  <MMClips>0</MMClips>
  <ScaleCrop>false</ScaleCrop>
  <HeadingPairs>
    <vt:vector size="4" baseType="variant">
      <vt:variant>
        <vt:lpstr>Design</vt:lpstr>
      </vt:variant>
      <vt:variant>
        <vt:i4>1</vt:i4>
      </vt:variant>
      <vt:variant>
        <vt:lpstr>Folientitel</vt:lpstr>
      </vt:variant>
      <vt:variant>
        <vt:i4>149</vt:i4>
      </vt:variant>
    </vt:vector>
  </HeadingPairs>
  <TitlesOfParts>
    <vt:vector size="150" baseType="lpstr">
      <vt:lpstr>Custom Design</vt:lpstr>
      <vt:lpstr>PowerPoint-Präsentation</vt:lpstr>
      <vt:lpstr>Laudon/Laudon/Schoder Wirtschaftsinformatik  3., vollständig überarbeitete Auflage</vt:lpstr>
      <vt:lpstr>Kapitel 11</vt:lpstr>
      <vt:lpstr>Gegenstand des Kapitels</vt:lpstr>
      <vt:lpstr>Gliederung</vt:lpstr>
      <vt:lpstr>Lernziele</vt:lpstr>
      <vt:lpstr>Lernziele</vt:lpstr>
      <vt:lpstr>Medikamente virtuell entwerfen</vt:lpstr>
      <vt:lpstr>Medikamente virtuell entwerfen</vt:lpstr>
      <vt:lpstr>Herausforderungen für das Management</vt:lpstr>
      <vt:lpstr>Herausforderungen für das Management</vt:lpstr>
      <vt:lpstr>Medikamente virtuell entwerfen</vt:lpstr>
      <vt:lpstr>Gliederung</vt:lpstr>
      <vt:lpstr>Wissensmanagement</vt:lpstr>
      <vt:lpstr>Gliederung</vt:lpstr>
      <vt:lpstr>Abgrenzung vom Informationsmanagement</vt:lpstr>
      <vt:lpstr>Abgrenzung vom Informationsmanagement</vt:lpstr>
      <vt:lpstr>Gliederung</vt:lpstr>
      <vt:lpstr>Daten, Informationen, Wissen</vt:lpstr>
      <vt:lpstr>Wissen</vt:lpstr>
      <vt:lpstr>Wichtige Wissensdefinitionen</vt:lpstr>
      <vt:lpstr>Weisheit</vt:lpstr>
      <vt:lpstr>Gliederung</vt:lpstr>
      <vt:lpstr>Dimensionen und Nutzbarmachung von Wissen</vt:lpstr>
      <vt:lpstr>Tazites Wissen</vt:lpstr>
      <vt:lpstr>Implizites Wissen</vt:lpstr>
      <vt:lpstr>Explizites Wissen</vt:lpstr>
      <vt:lpstr>Dimensionen und Nutzbarmachung von Wissen</vt:lpstr>
      <vt:lpstr>Organisationale Wissensbasis</vt:lpstr>
      <vt:lpstr>Lernen in der Organisation und Wissensmanagement</vt:lpstr>
      <vt:lpstr>Organisationales Lernen</vt:lpstr>
      <vt:lpstr>Lernen in der Organisation und Wissensmanagement</vt:lpstr>
      <vt:lpstr>Lernen in der Organisation und Wissensmanagement</vt:lpstr>
      <vt:lpstr>Menschliche Barrieren und Erfolgsfaktoren</vt:lpstr>
      <vt:lpstr>Gliederung</vt:lpstr>
      <vt:lpstr>Aufgaben und Phasen des Wissensmanagements</vt:lpstr>
      <vt:lpstr>Aufgaben und Phasen des Wissensmanagements</vt:lpstr>
      <vt:lpstr>Wissensidentifikation</vt:lpstr>
      <vt:lpstr>Wissensbedarfsermittlung</vt:lpstr>
      <vt:lpstr>Wissenserwerb</vt:lpstr>
      <vt:lpstr>Wissenserzeugung</vt:lpstr>
      <vt:lpstr>Wissensorganisation</vt:lpstr>
      <vt:lpstr>Wissensveröffentlichung</vt:lpstr>
      <vt:lpstr>Wissensverteilung</vt:lpstr>
      <vt:lpstr>Wissensanwendung</vt:lpstr>
      <vt:lpstr>Wissensbewahrung</vt:lpstr>
      <vt:lpstr>Wissensweiterentwicklung</vt:lpstr>
      <vt:lpstr>Wissenscontrolling</vt:lpstr>
      <vt:lpstr>Gliederung</vt:lpstr>
      <vt:lpstr>Rolle von Organisation und Management</vt:lpstr>
      <vt:lpstr>Rolle von Organisation und Management</vt:lpstr>
      <vt:lpstr>Rolle von Organisation und Management</vt:lpstr>
      <vt:lpstr>Rolle von Organisation und Management</vt:lpstr>
      <vt:lpstr>Chief Knowledge Officer (CKO)</vt:lpstr>
      <vt:lpstr>Wissensgemeinschaften (Communities of Practice)</vt:lpstr>
      <vt:lpstr>Die Wissensmanagement-Diskussion</vt:lpstr>
      <vt:lpstr>Die Wissensmanagement-Diskussion</vt:lpstr>
      <vt:lpstr>Gliederung</vt:lpstr>
      <vt:lpstr>Einführung</vt:lpstr>
      <vt:lpstr>Einführung</vt:lpstr>
      <vt:lpstr>Unternehmensweite Wissensmanagementsysteme</vt:lpstr>
      <vt:lpstr>Unterstützungssysteme für die Wissensverarbeitung</vt:lpstr>
      <vt:lpstr>Unternehmensweite Wissensmanagementsysteme</vt:lpstr>
      <vt:lpstr>Unternehmensweite Wissensmanagementsysteme</vt:lpstr>
      <vt:lpstr>Wissenspeicher</vt:lpstr>
      <vt:lpstr>Enterprise-Content-Managementsystem</vt:lpstr>
      <vt:lpstr>Bookmarking, Tagging, Taxonomien und Ontologien</vt:lpstr>
      <vt:lpstr>Bookmarking, Tagging, Taxonomien und Ontologien</vt:lpstr>
      <vt:lpstr>Taxonomie</vt:lpstr>
      <vt:lpstr>Ontologie</vt:lpstr>
      <vt:lpstr>Enterprise-Knowledge-Portale</vt:lpstr>
      <vt:lpstr>Enterprise-Knowledge-Portale</vt:lpstr>
      <vt:lpstr>Beispielarchitektur eines Enterprise-Knowledge-Portals</vt:lpstr>
      <vt:lpstr>Firewire-Surfboards erfolgreich mit CAD</vt:lpstr>
      <vt:lpstr>Telus integriert soziales Lernen</vt:lpstr>
      <vt:lpstr>Lernmanagementsysteme (LMS)</vt:lpstr>
      <vt:lpstr>Beispiele für Unterstützungssysteme für die Wissensverarbeitung</vt:lpstr>
      <vt:lpstr>CAD (Computer-Aided Design)</vt:lpstr>
      <vt:lpstr>Systeme virtueller Realität</vt:lpstr>
      <vt:lpstr>Systeme erweiterter Realität (Augmented Reality) </vt:lpstr>
      <vt:lpstr>Gliederung</vt:lpstr>
      <vt:lpstr>Einführung</vt:lpstr>
      <vt:lpstr>Künstliche Intelligenz (KI)</vt:lpstr>
      <vt:lpstr>Wissenserschließung/-entdeckung (Knowledge Discovery)</vt:lpstr>
      <vt:lpstr>Gliederung</vt:lpstr>
      <vt:lpstr>Expertensystem</vt:lpstr>
      <vt:lpstr>Wissensbasis</vt:lpstr>
      <vt:lpstr>Regelbasis</vt:lpstr>
      <vt:lpstr>Vorwärtsverkettung</vt:lpstr>
      <vt:lpstr>KI-Shell</vt:lpstr>
      <vt:lpstr>Inferenzmaschine</vt:lpstr>
      <vt:lpstr>Rückwärtsverkettung</vt:lpstr>
      <vt:lpstr>Wissensingenieur (Knowledge Engineer)</vt:lpstr>
      <vt:lpstr>Beispiel für in Regeln repräsentiertes Wissen in einem Expertensystem </vt:lpstr>
      <vt:lpstr>Inferenzmaschine in einem Expertensystem</vt:lpstr>
      <vt:lpstr>Beispiele für erfolgreiche Expertensysteme</vt:lpstr>
      <vt:lpstr>Gliederung</vt:lpstr>
      <vt:lpstr>Fallbasiertes Schließen (Case-Based Reasoning, CBR)</vt:lpstr>
      <vt:lpstr>Funktionsweise des fallbasierten Schließens</vt:lpstr>
      <vt:lpstr>Gliederung</vt:lpstr>
      <vt:lpstr>Fuzzy-Logik-Systeme</vt:lpstr>
      <vt:lpstr>Abbildung von unscharfen Beschreibungen in Fuzzy-Logik-Regeln</vt:lpstr>
      <vt:lpstr>Gliederung</vt:lpstr>
      <vt:lpstr>Maschinelles Lernen</vt:lpstr>
      <vt:lpstr>Neuronale Netze</vt:lpstr>
      <vt:lpstr>Funktionsweise neuronaler Netze</vt:lpstr>
      <vt:lpstr>Genetische Algorithmen</vt:lpstr>
      <vt:lpstr>Komponenten eines genetischen Algorithmus</vt:lpstr>
      <vt:lpstr>Hybride KI-Systeme</vt:lpstr>
      <vt:lpstr>Gliederung</vt:lpstr>
      <vt:lpstr>Intelligente Agenten</vt:lpstr>
      <vt:lpstr>Intelligente Agenten in P&amp;Gs Supply-Chain-Netzwerk</vt:lpstr>
      <vt:lpstr>Gliederung</vt:lpstr>
      <vt:lpstr>Semantische Technologien</vt:lpstr>
      <vt:lpstr>Semantische Technologien</vt:lpstr>
      <vt:lpstr>Semantik</vt:lpstr>
      <vt:lpstr>Semantic Web</vt:lpstr>
      <vt:lpstr>Semantic Web</vt:lpstr>
      <vt:lpstr>Die Semantic-Web-Diskussion</vt:lpstr>
      <vt:lpstr>Die Semantic-Web-Diskussion</vt:lpstr>
      <vt:lpstr>Gliederung</vt:lpstr>
      <vt:lpstr>Was verstehen wir unter Zusammenarbeit?</vt:lpstr>
      <vt:lpstr>Was verstehen wir unter Zusammenarbeit?</vt:lpstr>
      <vt:lpstr>Computer-Supported Cooperative Work (CSCW) </vt:lpstr>
      <vt:lpstr>Gliederung</vt:lpstr>
      <vt:lpstr>Klassifikationsansätze: 4-K-Modell</vt:lpstr>
      <vt:lpstr>Klassifikationsansätze: Raum-Zeit-Matrix</vt:lpstr>
      <vt:lpstr>Gliederung</vt:lpstr>
      <vt:lpstr>Die Rolle von Social Media und Social Software</vt:lpstr>
      <vt:lpstr>Social Software</vt:lpstr>
      <vt:lpstr>Softwarefunktionalität von unternehmensinternen sozialen Netzen</vt:lpstr>
      <vt:lpstr>Anwendungen von Social Media und Social Software für die Zusammenarbeit</vt:lpstr>
      <vt:lpstr>Folgen der IT-gestützten Zusammenarbeit  für Unternehmen</vt:lpstr>
      <vt:lpstr>Vorteile IT-gestützter Zusammenarbeit für Unternehmen</vt:lpstr>
      <vt:lpstr>Zusammenarbeit, Unternehmenskultur  und Geschäftsprozesse</vt:lpstr>
      <vt:lpstr>Voraussetzungen für die Zusammenarbeit</vt:lpstr>
      <vt:lpstr>Gliederung</vt:lpstr>
      <vt:lpstr>Werkzeuge und Anwendungssysteme</vt:lpstr>
      <vt:lpstr>Typen der Kommunikation</vt:lpstr>
      <vt:lpstr>Koordinationsunterstützung</vt:lpstr>
      <vt:lpstr>Einsatzspektrum und Vergleich von Workflow Computing und Workgroup Computing (Groupware)</vt:lpstr>
      <vt:lpstr>Workflow-Management-Systeme</vt:lpstr>
      <vt:lpstr>Workgroup Computing (Groupware)</vt:lpstr>
      <vt:lpstr>Kooperationsunterstützung</vt:lpstr>
      <vt:lpstr>Gliederung</vt:lpstr>
      <vt:lpstr>Koexistenz, Unterstützung der Awareness</vt:lpstr>
      <vt:lpstr>Aggregation von Awareness-Informationen in einem Actogramm</vt:lpstr>
      <vt:lpstr>Wissensmanagement und Zusammenarbeit bei Tata Consulting Services</vt:lpstr>
      <vt:lpstr>Wissensmanagement und Zusammenarbeit bei Tata Consulting Services</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rosimerr</dc:creator>
  <dc:description>www.showcase-online.co.uk_x000d_
0207 484 8080</dc:description>
  <cp:lastModifiedBy>ds</cp:lastModifiedBy>
  <cp:revision>328</cp:revision>
  <dcterms:created xsi:type="dcterms:W3CDTF">2010-11-30T15:26:50Z</dcterms:created>
  <dcterms:modified xsi:type="dcterms:W3CDTF">2015-11-10T22:11:59Z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v1.0.1</vt:lpwstr>
  </property>
  <property fmtid="{D5CDD505-2E9C-101B-9397-08002B2CF9AE}" pid="3" name="ContentTypeId">
    <vt:lpwstr>0x0101003AB80ABB93D88E4FA4B6A91D9D644F50</vt:lpwstr>
  </property>
</Properties>
</file>