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6" saveSubsetFonts="1">
  <p:sldMasterIdLst>
    <p:sldMasterId id="2147483660" r:id="rId4"/>
  </p:sldMasterIdLst>
  <p:notesMasterIdLst>
    <p:notesMasterId r:id="rId118"/>
  </p:notesMasterIdLst>
  <p:handoutMasterIdLst>
    <p:handoutMasterId r:id="rId119"/>
  </p:handoutMasterIdLst>
  <p:sldIdLst>
    <p:sldId id="256" r:id="rId5"/>
    <p:sldId id="257" r:id="rId6"/>
    <p:sldId id="258" r:id="rId7"/>
    <p:sldId id="344" r:id="rId8"/>
    <p:sldId id="345" r:id="rId9"/>
    <p:sldId id="346" r:id="rId10"/>
    <p:sldId id="347" r:id="rId11"/>
    <p:sldId id="348" r:id="rId12"/>
    <p:sldId id="349" r:id="rId13"/>
    <p:sldId id="350" r:id="rId14"/>
    <p:sldId id="351" r:id="rId15"/>
    <p:sldId id="448"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449"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450" r:id="rId48"/>
    <p:sldId id="382" r:id="rId49"/>
    <p:sldId id="383" r:id="rId50"/>
    <p:sldId id="451" r:id="rId51"/>
    <p:sldId id="384" r:id="rId52"/>
    <p:sldId id="452"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409" r:id="rId78"/>
    <p:sldId id="453" r:id="rId79"/>
    <p:sldId id="410" r:id="rId80"/>
    <p:sldId id="411" r:id="rId81"/>
    <p:sldId id="412" r:id="rId82"/>
    <p:sldId id="413" r:id="rId83"/>
    <p:sldId id="414" r:id="rId84"/>
    <p:sldId id="45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28" r:id="rId99"/>
    <p:sldId id="429" r:id="rId100"/>
    <p:sldId id="455" r:id="rId101"/>
    <p:sldId id="430" r:id="rId102"/>
    <p:sldId id="456" r:id="rId103"/>
    <p:sldId id="431" r:id="rId104"/>
    <p:sldId id="432" r:id="rId105"/>
    <p:sldId id="433" r:id="rId106"/>
    <p:sldId id="434" r:id="rId107"/>
    <p:sldId id="435" r:id="rId108"/>
    <p:sldId id="436" r:id="rId109"/>
    <p:sldId id="437" r:id="rId110"/>
    <p:sldId id="438" r:id="rId111"/>
    <p:sldId id="439" r:id="rId112"/>
    <p:sldId id="440" r:id="rId113"/>
    <p:sldId id="441" r:id="rId114"/>
    <p:sldId id="442" r:id="rId115"/>
    <p:sldId id="457" r:id="rId116"/>
    <p:sldId id="443" r:id="rId117"/>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3" autoAdjust="0"/>
    <p:restoredTop sz="94358" autoAdjust="0"/>
  </p:normalViewPr>
  <p:slideViewPr>
    <p:cSldViewPr snapToGrid="0">
      <p:cViewPr varScale="1">
        <p:scale>
          <a:sx n="85" d="100"/>
          <a:sy n="85" d="100"/>
        </p:scale>
        <p:origin x="60" y="84"/>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89</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55183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110</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83326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115</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52098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129</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81109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132</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38183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134</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76268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143</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29411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157</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86229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160</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61977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166</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93638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178</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42068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205F88F0-E9FF-8140-8248-9395F729E7C0}" type="slidenum">
              <a:rPr lang="en-US" altLang="de-DE">
                <a:solidFill>
                  <a:srgbClr val="000000"/>
                </a:solidFill>
              </a:rPr>
              <a:pPr>
                <a:spcBef>
                  <a:spcPct val="0"/>
                </a:spcBef>
              </a:pPr>
              <a:t>90</a:t>
            </a:fld>
            <a:endParaRPr lang="en-US" altLang="de-DE">
              <a:solidFill>
                <a:srgbClr val="000000"/>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25538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F8164723-75B2-094B-8D80-16993D307DED}" type="slidenum">
              <a:rPr lang="en-US" altLang="de-DE">
                <a:solidFill>
                  <a:srgbClr val="000000"/>
                </a:solidFill>
              </a:rPr>
              <a:pPr>
                <a:spcBef>
                  <a:spcPct val="0"/>
                </a:spcBef>
              </a:pPr>
              <a:t>179</a:t>
            </a:fld>
            <a:endParaRPr lang="en-US" altLang="de-DE">
              <a:solidFill>
                <a:srgbClr val="000000"/>
              </a:solidFill>
            </a:endParaRP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57906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182</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35657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184</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45132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192</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44739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D4E813F4-1FAC-1147-94B3-C2DFB00D44AD}" type="slidenum">
              <a:rPr lang="en-US" altLang="de-DE">
                <a:solidFill>
                  <a:srgbClr val="000000"/>
                </a:solidFill>
              </a:rPr>
              <a:pPr>
                <a:spcBef>
                  <a:spcPct val="0"/>
                </a:spcBef>
              </a:pPr>
              <a:t>193</a:t>
            </a:fld>
            <a:endParaRPr lang="en-US" altLang="de-DE">
              <a:solidFill>
                <a:srgbClr val="000000"/>
              </a:solidFill>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74589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45DBDBB-69A1-4EF5-B9AC-2A20B331E44A}" type="slidenum">
              <a:rPr lang="en-GB" smtClean="0"/>
              <a:pPr>
                <a:defRPr/>
              </a:pPr>
              <a:t>198</a:t>
            </a:fld>
            <a:endParaRPr lang="en-GB"/>
          </a:p>
        </p:txBody>
      </p:sp>
    </p:spTree>
    <p:extLst>
      <p:ext uri="{BB962C8B-B14F-4D97-AF65-F5344CB8AC3E}">
        <p14:creationId xmlns:p14="http://schemas.microsoft.com/office/powerpoint/2010/main" val="184400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A8F9C7B8-B7A5-3B4F-B636-EEFD6BFCDAE1}" type="slidenum">
              <a:rPr lang="en-US" altLang="de-DE">
                <a:solidFill>
                  <a:srgbClr val="000000"/>
                </a:solidFill>
              </a:rPr>
              <a:pPr>
                <a:spcBef>
                  <a:spcPct val="0"/>
                </a:spcBef>
              </a:pPr>
              <a:t>91</a:t>
            </a:fld>
            <a:endParaRPr lang="en-US" altLang="de-DE">
              <a:solidFill>
                <a:srgbClr val="000000"/>
              </a:solidFill>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9887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E4822B32-9722-A744-A0E0-FCBC99CFF967}" type="slidenum">
              <a:rPr lang="en-US" altLang="de-DE">
                <a:solidFill>
                  <a:srgbClr val="000000"/>
                </a:solidFill>
              </a:rPr>
              <a:pPr>
                <a:spcBef>
                  <a:spcPct val="0"/>
                </a:spcBef>
              </a:pPr>
              <a:t>92</a:t>
            </a:fld>
            <a:endParaRPr lang="en-US" altLang="de-DE">
              <a:solidFill>
                <a:srgbClr val="000000"/>
              </a:solidFil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56636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3A0F82F5-3B89-A942-851E-66F61690C161}" type="slidenum">
              <a:rPr lang="en-US" altLang="de-DE">
                <a:solidFill>
                  <a:srgbClr val="000000"/>
                </a:solidFill>
              </a:rPr>
              <a:pPr>
                <a:spcBef>
                  <a:spcPct val="0"/>
                </a:spcBef>
              </a:pPr>
              <a:t>93</a:t>
            </a:fld>
            <a:endParaRPr lang="en-US" altLang="de-DE">
              <a:solidFill>
                <a:srgbClr val="000000"/>
              </a:solidFill>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36061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4B9E1AF7-8A3E-4640-BAF5-3A7420FBDC16}" type="slidenum">
              <a:rPr lang="en-US" altLang="de-DE">
                <a:solidFill>
                  <a:srgbClr val="000000"/>
                </a:solidFill>
              </a:rPr>
              <a:pPr>
                <a:spcBef>
                  <a:spcPct val="0"/>
                </a:spcBef>
              </a:pPr>
              <a:t>94</a:t>
            </a:fld>
            <a:endParaRPr lang="en-US" altLang="de-DE">
              <a:solidFill>
                <a:srgbClr val="000000"/>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20004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BFF2FD79-5A4D-154B-9EF9-3D1863C35C77}" type="slidenum">
              <a:rPr lang="en-US" altLang="de-DE">
                <a:solidFill>
                  <a:srgbClr val="000000"/>
                </a:solidFill>
              </a:rPr>
              <a:pPr>
                <a:spcBef>
                  <a:spcPct val="0"/>
                </a:spcBef>
              </a:pPr>
              <a:t>95</a:t>
            </a:fld>
            <a:endParaRPr lang="en-US" altLang="de-DE">
              <a:solidFill>
                <a:srgbClr val="000000"/>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12233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97</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20421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103</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83053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10409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69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r>
              <a:rPr lang="de-DE" altLang="de-DE" smtClean="0"/>
              <a:t>Internet-Geschäftsmodelle –</a:t>
            </a:r>
            <a:br>
              <a:rPr lang="de-DE" altLang="de-DE" smtClean="0"/>
            </a:br>
            <a:r>
              <a:rPr lang="de-DE" altLang="de-DE" smtClean="0"/>
              <a:t>einige Aspekte</a:t>
            </a:r>
            <a:endParaRPr lang="de-DE" altLang="de-DE"/>
          </a:p>
        </p:txBody>
      </p:sp>
      <p:sp>
        <p:nvSpPr>
          <p:cNvPr id="182274" name="Rectangle 3"/>
          <p:cNvSpPr>
            <a:spLocks noGrp="1" noChangeArrowheads="1"/>
          </p:cNvSpPr>
          <p:nvPr>
            <p:ph sz="quarter" idx="12"/>
          </p:nvPr>
        </p:nvSpPr>
        <p:spPr/>
        <p:txBody>
          <a:bodyPr>
            <a:normAutofit fontScale="92500" lnSpcReduction="10000"/>
          </a:bodyPr>
          <a:lstStyle/>
          <a:p>
            <a:r>
              <a:rPr lang="en-US" altLang="de-DE" smtClean="0"/>
              <a:t>Dynamische Preisgestaltung</a:t>
            </a:r>
          </a:p>
          <a:p>
            <a:pPr lvl="1"/>
            <a:r>
              <a:rPr lang="de-DE" altLang="de-DE" smtClean="0"/>
              <a:t>B2C- und B2B-Auktionen</a:t>
            </a:r>
          </a:p>
          <a:p>
            <a:pPr lvl="1"/>
            <a:r>
              <a:rPr lang="de-DE" altLang="de-DE" smtClean="0"/>
              <a:t>Überlegenheit gegenüber „festem Ladenpreis“ –</a:t>
            </a:r>
            <a:br>
              <a:rPr lang="de-DE" altLang="de-DE" smtClean="0"/>
            </a:br>
            <a:r>
              <a:rPr lang="de-DE" altLang="de-DE" smtClean="0"/>
              <a:t>und eventuelle Nachteile?</a:t>
            </a:r>
          </a:p>
          <a:p>
            <a:r>
              <a:rPr lang="de-DE" altLang="de-DE" smtClean="0"/>
              <a:t>Banner-, PopUp- und Overlay-Werbung</a:t>
            </a:r>
          </a:p>
          <a:p>
            <a:pPr lvl="1"/>
            <a:r>
              <a:rPr lang="de-DE" altLang="de-DE" smtClean="0"/>
              <a:t>Effizienz/Effektivität vs. Attraktivität für Konsumenten?</a:t>
            </a:r>
          </a:p>
          <a:p>
            <a:r>
              <a:rPr lang="de-DE" altLang="de-DE" smtClean="0"/>
              <a:t>Virtuelle Gemeinschaften</a:t>
            </a:r>
          </a:p>
          <a:p>
            <a:pPr lvl="1"/>
            <a:r>
              <a:rPr lang="de-DE" altLang="de-DE" smtClean="0"/>
              <a:t>Zielgruppe für Werbung</a:t>
            </a:r>
          </a:p>
          <a:p>
            <a:r>
              <a:rPr lang="en-US" altLang="de-DE" smtClean="0"/>
              <a:t>Anreize für Kunden, länger auf Webseiten zu bleiben</a:t>
            </a:r>
          </a:p>
          <a:p>
            <a:pPr lvl="1"/>
            <a:r>
              <a:rPr lang="de-DE" altLang="de-DE" smtClean="0"/>
              <a:t>Communities, Foren, Chats</a:t>
            </a:r>
          </a:p>
          <a:p>
            <a:pPr lvl="1"/>
            <a:r>
              <a:rPr lang="de-DE" altLang="de-DE" smtClean="0"/>
              <a:t>Vorteil?</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95</a:t>
            </a:fld>
            <a:endParaRPr lang="en-US" dirty="0"/>
          </a:p>
        </p:txBody>
      </p:sp>
    </p:spTree>
    <p:extLst>
      <p:ext uri="{BB962C8B-B14F-4D97-AF65-F5344CB8AC3E}">
        <p14:creationId xmlns:p14="http://schemas.microsoft.com/office/powerpoint/2010/main" val="44176786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Besonderheiten im Umgang mit personenbezogenen Daten </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185</a:t>
            </a:fld>
            <a:endParaRPr lang="en-US" dirty="0"/>
          </a:p>
        </p:txBody>
      </p:sp>
      <p:sp>
        <p:nvSpPr>
          <p:cNvPr id="4" name="Inhaltsplatzhalter 3"/>
          <p:cNvSpPr>
            <a:spLocks noGrp="1"/>
          </p:cNvSpPr>
          <p:nvPr>
            <p:ph sz="quarter" idx="12"/>
          </p:nvPr>
        </p:nvSpPr>
        <p:spPr/>
        <p:txBody>
          <a:bodyPr/>
          <a:lstStyle/>
          <a:p>
            <a:r>
              <a:rPr lang="de-DE" smtClean="0"/>
              <a:t>Datenschutzrecht</a:t>
            </a:r>
          </a:p>
          <a:p>
            <a:pPr lvl="1"/>
            <a:r>
              <a:rPr lang="de-DE" smtClean="0"/>
              <a:t>Alle Gesetze, Vereinbarungen, Anordnungen und Gerichtsentscheidungen, die dem Schutz der Privatsphäre dienen, das Recht auf informationelle Selbstbestimmung ausgestalten oder den Umgang mit Geheimnissen und personenbezogenen Daten regeln</a:t>
            </a:r>
          </a:p>
          <a:p>
            <a:pPr lvl="1"/>
            <a:r>
              <a:rPr lang="de-DE" smtClean="0"/>
              <a:t>Bundesdatenschutzgesetz (BDSG) </a:t>
            </a:r>
          </a:p>
          <a:p>
            <a:pPr lvl="1"/>
            <a:r>
              <a:rPr lang="de-DE" smtClean="0"/>
              <a:t>Telekommunikationsgesetz und Telemediengesetz </a:t>
            </a:r>
          </a:p>
          <a:p>
            <a:pPr lvl="1"/>
            <a:r>
              <a:rPr lang="de-DE" smtClean="0"/>
              <a:t>KRITIS und IT-Sicherheitsgesetz </a:t>
            </a:r>
          </a:p>
          <a:p>
            <a:pPr lvl="1"/>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805088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Bundesdatenschutzgesetz (BDSG)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186</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Regelt den Umgang mit personenbezogenen Daten, die in oder mit Informations- und Kommunikationssystemen automatisch oder manuell erhoben, verarbeitet und genutzt werden </a:t>
            </a:r>
          </a:p>
          <a:p>
            <a:r>
              <a:rPr lang="de-DE" smtClean="0"/>
              <a:t>Gilt für Bundesbehörden und für die Privatwirtschaft</a:t>
            </a:r>
          </a:p>
          <a:p>
            <a:r>
              <a:rPr lang="de-DE" smtClean="0"/>
              <a:t>Grundsätze</a:t>
            </a:r>
          </a:p>
          <a:p>
            <a:pPr lvl="1"/>
            <a:r>
              <a:rPr lang="de-DE" smtClean="0"/>
              <a:t>Datensparsamkeit und Datenvermeidung</a:t>
            </a:r>
          </a:p>
          <a:p>
            <a:pPr lvl="1"/>
            <a:r>
              <a:rPr lang="de-DE" smtClean="0"/>
              <a:t>„Verbot mit Erlaubnisvorbehalt“: Erhebung, Verarbeitung und Nutzung personenbezogener Daten nur dann zulässig, wenn der Betroffene eingewilligt hat </a:t>
            </a:r>
          </a:p>
          <a:p>
            <a:r>
              <a:rPr lang="de-DE" smtClean="0"/>
              <a:t>Bundesländer haben zusätzlich eigene Landesdatenschutzgesetze</a:t>
            </a:r>
          </a:p>
          <a:p>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179092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Bundesdatenschutzgesetz (BDSG)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187</a:t>
            </a:fld>
            <a:endParaRPr lang="en-US" dirty="0"/>
          </a:p>
        </p:txBody>
      </p:sp>
      <p:sp>
        <p:nvSpPr>
          <p:cNvPr id="4" name="Inhaltsplatzhalter 3"/>
          <p:cNvSpPr>
            <a:spLocks noGrp="1"/>
          </p:cNvSpPr>
          <p:nvPr>
            <p:ph sz="quarter" idx="12"/>
          </p:nvPr>
        </p:nvSpPr>
        <p:spPr/>
        <p:txBody>
          <a:bodyPr/>
          <a:lstStyle/>
          <a:p>
            <a:r>
              <a:rPr lang="de-DE" dirty="0" smtClean="0"/>
              <a:t>Personenbezogene Daten </a:t>
            </a:r>
          </a:p>
          <a:p>
            <a:pPr lvl="1"/>
            <a:r>
              <a:rPr lang="de-DE" dirty="0" smtClean="0"/>
              <a:t>wenn sie persönliche oder sachliche Verhältnisse einer natürlichen Person beschreiben (z.B. Telefonnummer, E-Mail-Adresse, Personalnummer, statische IP)</a:t>
            </a:r>
          </a:p>
          <a:p>
            <a:r>
              <a:rPr lang="de-DE" dirty="0" smtClean="0"/>
              <a:t>Anonyme Daten</a:t>
            </a:r>
          </a:p>
          <a:p>
            <a:pPr lvl="1"/>
            <a:r>
              <a:rPr lang="de-DE" dirty="0" smtClean="0"/>
              <a:t>Person unbekannt (unbestimmbar) </a:t>
            </a:r>
          </a:p>
          <a:p>
            <a:r>
              <a:rPr lang="de-DE" dirty="0" smtClean="0"/>
              <a:t>Anonymisierung und </a:t>
            </a:r>
            <a:r>
              <a:rPr lang="de-DE" dirty="0" err="1" smtClean="0"/>
              <a:t>Pseudonymisierung</a:t>
            </a:r>
            <a:r>
              <a:rPr lang="de-DE" dirty="0" smtClean="0"/>
              <a:t> von Daten </a:t>
            </a:r>
          </a:p>
          <a:p>
            <a:pPr lvl="1"/>
            <a:r>
              <a:rPr lang="de-DE" dirty="0" smtClean="0"/>
              <a:t>Entfernen (Anonymisierung) oder Codierung (</a:t>
            </a:r>
            <a:r>
              <a:rPr lang="de-DE" dirty="0" err="1" smtClean="0"/>
              <a:t>Pseudonymisierung</a:t>
            </a:r>
            <a:r>
              <a:rPr lang="de-DE" dirty="0" smtClean="0"/>
              <a:t>) von Informationen, die eine Person identifizieren könnten </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36690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Telekommunikationsgesetz (TKG) und Telemediengesetz (TMG)</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188</a:t>
            </a:fld>
            <a:endParaRPr lang="en-US" dirty="0"/>
          </a:p>
        </p:txBody>
      </p:sp>
      <p:sp>
        <p:nvSpPr>
          <p:cNvPr id="4" name="Inhaltsplatzhalter 3"/>
          <p:cNvSpPr>
            <a:spLocks noGrp="1"/>
          </p:cNvSpPr>
          <p:nvPr>
            <p:ph sz="quarter" idx="12"/>
          </p:nvPr>
        </p:nvSpPr>
        <p:spPr/>
        <p:txBody>
          <a:bodyPr/>
          <a:lstStyle/>
          <a:p>
            <a:r>
              <a:rPr lang="de-DE" dirty="0" smtClean="0"/>
              <a:t>Erfasst nur Daten, die für die Durchführung eines Telemediendienstes genutzt werden </a:t>
            </a:r>
          </a:p>
          <a:p>
            <a:r>
              <a:rPr lang="de-DE" dirty="0" smtClean="0"/>
              <a:t>Was sind Telemedien? z.B.</a:t>
            </a:r>
          </a:p>
          <a:p>
            <a:pPr lvl="1"/>
            <a:r>
              <a:rPr lang="de-DE" dirty="0" smtClean="0"/>
              <a:t>Webshops</a:t>
            </a:r>
          </a:p>
          <a:p>
            <a:pPr lvl="1"/>
            <a:r>
              <a:rPr lang="de-DE" dirty="0" smtClean="0"/>
              <a:t>Online-Auktionshäuser</a:t>
            </a:r>
          </a:p>
          <a:p>
            <a:pPr lvl="1"/>
            <a:r>
              <a:rPr lang="de-DE" dirty="0" smtClean="0"/>
              <a:t>Suchmaschinen</a:t>
            </a:r>
          </a:p>
          <a:p>
            <a:pPr lvl="1"/>
            <a:r>
              <a:rPr lang="de-DE" dirty="0" smtClean="0"/>
              <a:t>Webmail-Dienste</a:t>
            </a:r>
          </a:p>
          <a:p>
            <a:pPr lvl="1"/>
            <a:r>
              <a:rPr lang="de-DE" dirty="0" smtClean="0"/>
              <a:t>Informationsdienste (z.B. zu Wetter, Verkehrshinweisen)</a:t>
            </a:r>
          </a:p>
          <a:p>
            <a:pPr lvl="1"/>
            <a:r>
              <a:rPr lang="de-DE" dirty="0" smtClean="0"/>
              <a:t>Webportale</a:t>
            </a:r>
          </a:p>
          <a:p>
            <a:pPr lvl="1"/>
            <a:r>
              <a:rPr lang="de-DE" dirty="0" smtClean="0"/>
              <a:t>private Websites und Blogs</a:t>
            </a:r>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885909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Marketing und Datenschutz</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189</a:t>
            </a:fld>
            <a:endParaRPr lang="en-US" dirty="0"/>
          </a:p>
        </p:txBody>
      </p:sp>
      <p:sp>
        <p:nvSpPr>
          <p:cNvPr id="4" name="Inhaltsplatzhalter 3"/>
          <p:cNvSpPr>
            <a:spLocks noGrp="1"/>
          </p:cNvSpPr>
          <p:nvPr>
            <p:ph sz="quarter" idx="12"/>
          </p:nvPr>
        </p:nvSpPr>
        <p:spPr/>
        <p:txBody>
          <a:bodyPr/>
          <a:lstStyle/>
          <a:p>
            <a:r>
              <a:rPr lang="de-DE" smtClean="0"/>
              <a:t>Die Grundsätze der Zweckbindung, des Systemdatenschutzes und der Datensparsamkeit bzw. der Datenvermeidung wie sie dem BDSG und TMG zugrunde liegen, stehen diametral zu den Zielen einer Marketingabteilung eines Unternehmens, die eher geneigt sind für etwaige, vielleicht auch nicht antizipierbare Marketingszenarien „auf Vorrat“ und in möglichst großen Umfange Daten (über den unmittelbaren Geschäftszweck etwa die Abwicklung einer konkreten Transaktion) anzuhäufen. </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10794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Konsequenzen aus Datenschutzregelungen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190</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2211229"/>
            <a:ext cx="8229600" cy="3383280"/>
          </a:xfrm>
        </p:spPr>
      </p:pic>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326514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IT-Sicherheitsgesetz (2014)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191</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Richtet sich an Betreiber sogenannter kritischer Infrastrukturen (KRITIS)</a:t>
            </a:r>
          </a:p>
          <a:p>
            <a:pPr lvl="1"/>
            <a:r>
              <a:rPr lang="de-DE" dirty="0" smtClean="0"/>
              <a:t>(Nahezu) alle Informationsangebote im Internet </a:t>
            </a:r>
          </a:p>
          <a:p>
            <a:r>
              <a:rPr lang="de-DE" dirty="0" smtClean="0"/>
              <a:t>Auftragsdatenverarbeitung </a:t>
            </a:r>
          </a:p>
          <a:p>
            <a:pPr lvl="1"/>
            <a:r>
              <a:rPr lang="de-DE" dirty="0" smtClean="0"/>
              <a:t>Unternehmen, die Dritte mit datenverarbeitenden Dienstleistungen beauftragen, sollten einen Vertrag über die sogenannte Auftragsdatenverarbeitung abschließen </a:t>
            </a:r>
          </a:p>
          <a:p>
            <a:r>
              <a:rPr lang="de-DE" dirty="0" smtClean="0"/>
              <a:t>Grenzüberschreitender Datenverkehr (</a:t>
            </a:r>
            <a:r>
              <a:rPr lang="de-DE" dirty="0" err="1" smtClean="0"/>
              <a:t>Transborder</a:t>
            </a:r>
            <a:r>
              <a:rPr lang="de-DE" dirty="0" smtClean="0"/>
              <a:t> Data Flow) </a:t>
            </a:r>
          </a:p>
          <a:p>
            <a:pPr lvl="1"/>
            <a:r>
              <a:rPr lang="de-DE" dirty="0" smtClean="0"/>
              <a:t>Personenbezogene Daten können nur bei Vorliegen eines „angemessenen Schutzniveaus“ in Drittstaaten (d.h. Staaten, die nicht EU-Mitglied sind) übermittelt werden </a:t>
            </a:r>
          </a:p>
          <a:p>
            <a:pPr lvl="1"/>
            <a:endParaRPr lang="de-DE" dirty="0" smtClean="0"/>
          </a:p>
          <a:p>
            <a:endParaRPr lang="de-DE" dirty="0" smtClean="0"/>
          </a:p>
          <a:p>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840958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192</a:t>
            </a:fld>
            <a:endParaRPr lang="en-US"/>
          </a:p>
        </p:txBody>
      </p:sp>
      <p:sp>
        <p:nvSpPr>
          <p:cNvPr id="29699" name="Rectangle 5"/>
          <p:cNvSpPr>
            <a:spLocks noGrp="1" noChangeArrowheads="1"/>
          </p:cNvSpPr>
          <p:nvPr>
            <p:ph sz="quarter" idx="12"/>
          </p:nvPr>
        </p:nvSpPr>
        <p:spPr/>
        <p:txBody>
          <a:bodyPr>
            <a:normAutofit fontScale="92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b="1" dirty="0" err="1" smtClean="0"/>
              <a:t>Managementmaßnahmen</a:t>
            </a:r>
            <a:endParaRPr lang="en-US" altLang="de-DE" b="1" dirty="0" smtClean="0"/>
          </a:p>
          <a:p>
            <a:endParaRPr lang="en-US" altLang="de-DE" dirty="0"/>
          </a:p>
        </p:txBody>
      </p:sp>
      <p:sp>
        <p:nvSpPr>
          <p:cNvPr id="23" name="Untertitel 2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5000375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p:txBody>
          <a:bodyPr/>
          <a:lstStyle/>
          <a:p>
            <a:r>
              <a:rPr lang="de-DE" altLang="de-DE" smtClean="0"/>
              <a:t>Realisierbarkeit von Geschäftsmodellen</a:t>
            </a:r>
            <a:endParaRPr lang="de-DE" altLang="de-DE"/>
          </a:p>
        </p:txBody>
      </p:sp>
      <p:sp>
        <p:nvSpPr>
          <p:cNvPr id="235522" name="Rectangle 3"/>
          <p:cNvSpPr>
            <a:spLocks noGrp="1" noChangeArrowheads="1"/>
          </p:cNvSpPr>
          <p:nvPr>
            <p:ph sz="quarter" idx="12"/>
          </p:nvPr>
        </p:nvSpPr>
        <p:spPr/>
        <p:txBody>
          <a:bodyPr>
            <a:normAutofit fontScale="92500" lnSpcReduction="20000"/>
          </a:bodyPr>
          <a:lstStyle/>
          <a:p>
            <a:r>
              <a:rPr lang="en-US" altLang="de-DE" smtClean="0"/>
              <a:t>Veränderung von Geschäftsmodellen</a:t>
            </a:r>
          </a:p>
          <a:p>
            <a:pPr lvl="1"/>
            <a:r>
              <a:rPr lang="de-DE" altLang="de-DE" smtClean="0"/>
              <a:t>Medienbranche (Bücher und Musik, Film und Kino als nächstes?)</a:t>
            </a:r>
          </a:p>
          <a:p>
            <a:pPr lvl="1"/>
            <a:r>
              <a:rPr lang="de-DE" altLang="de-DE" smtClean="0"/>
              <a:t>Finanzdienstleistungen</a:t>
            </a:r>
          </a:p>
          <a:p>
            <a:pPr lvl="1"/>
            <a:r>
              <a:rPr lang="de-DE" altLang="de-DE" smtClean="0"/>
              <a:t>Reisebranche</a:t>
            </a:r>
          </a:p>
          <a:p>
            <a:pPr lvl="1"/>
            <a:r>
              <a:rPr lang="de-DE" altLang="de-DE" smtClean="0"/>
              <a:t>Automobilhandel</a:t>
            </a:r>
          </a:p>
          <a:p>
            <a:pPr lvl="1"/>
            <a:endParaRPr lang="de-DE" altLang="de-DE" smtClean="0"/>
          </a:p>
          <a:p>
            <a:r>
              <a:rPr lang="de-DE" altLang="de-DE" smtClean="0"/>
              <a:t>Erfolgsgarantie?</a:t>
            </a:r>
          </a:p>
          <a:p>
            <a:pPr lvl="1"/>
            <a:r>
              <a:rPr lang="de-DE" altLang="de-DE" smtClean="0"/>
              <a:t>Geschäftstätigkeit über das Internet nicht notwendigerweise effizienter oder kostengünstiger</a:t>
            </a:r>
          </a:p>
          <a:p>
            <a:pPr lvl="1"/>
            <a:r>
              <a:rPr lang="de-DE" altLang="de-DE" smtClean="0"/>
              <a:t>Keine Ladengeschäfte oder Verkaufspersonal für virtuelle Geschäfte, aber Lieferkettenmanagement, Webseitenpflege, Kundendienst, Kundenwerbung, etc.</a:t>
            </a:r>
            <a:endParaRPr lang="de-DE" altLang="de-DE"/>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193</a:t>
            </a:fld>
            <a:endParaRPr lang="en-US" dirty="0"/>
          </a:p>
        </p:txBody>
      </p:sp>
    </p:spTree>
    <p:extLst>
      <p:ext uri="{BB962C8B-B14F-4D97-AF65-F5344CB8AC3E}">
        <p14:creationId xmlns:p14="http://schemas.microsoft.com/office/powerpoint/2010/main" val="17878975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el 1"/>
          <p:cNvSpPr>
            <a:spLocks noGrp="1"/>
          </p:cNvSpPr>
          <p:nvPr>
            <p:ph type="title"/>
          </p:nvPr>
        </p:nvSpPr>
        <p:spPr/>
        <p:txBody>
          <a:bodyPr/>
          <a:lstStyle/>
          <a:p>
            <a:r>
              <a:rPr lang="de-DE" altLang="de-DE" smtClean="0"/>
              <a:t>Absatzkanalkonflikte</a:t>
            </a:r>
            <a:endParaRPr lang="de-DE" altLang="de-DE"/>
          </a:p>
        </p:txBody>
      </p:sp>
      <p:sp>
        <p:nvSpPr>
          <p:cNvPr id="237570" name="Inhaltsplatzhalter 2"/>
          <p:cNvSpPr>
            <a:spLocks noGrp="1"/>
          </p:cNvSpPr>
          <p:nvPr>
            <p:ph sz="quarter" idx="12"/>
          </p:nvPr>
        </p:nvSpPr>
        <p:spPr/>
        <p:txBody>
          <a:bodyPr/>
          <a:lstStyle/>
          <a:p>
            <a:r>
              <a:rPr lang="de-DE" altLang="de-DE" smtClean="0"/>
              <a:t>Verwendung von neuen Absatzmärkten kann zu Konflikten mit traditionellen Absatzkanälen führen</a:t>
            </a:r>
          </a:p>
          <a:p>
            <a:pPr lvl="1"/>
            <a:r>
              <a:rPr lang="de-DE" altLang="de-DE" smtClean="0"/>
              <a:t>Vertriebspersonal und die Distributoren befürchten, dass ihre Erträge sinken, wenn Kunden direkt im Internet einkaufen</a:t>
            </a:r>
          </a:p>
          <a:p>
            <a:pPr lvl="1"/>
            <a:r>
              <a:rPr lang="de-DE" altLang="de-DE" smtClean="0"/>
              <a:t>Kunden kaufen online oft direkt beim Hersteller, ohne über Distributoren zu gehen</a:t>
            </a:r>
          </a:p>
          <a:p>
            <a:pPr lvl="1"/>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194</a:t>
            </a:fld>
            <a:endParaRPr lang="en-US" dirty="0"/>
          </a:p>
        </p:txBody>
      </p:sp>
    </p:spTree>
    <p:extLst>
      <p:ext uri="{BB962C8B-B14F-4D97-AF65-F5344CB8AC3E}">
        <p14:creationId xmlns:p14="http://schemas.microsoft.com/office/powerpoint/2010/main" val="61101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Analyse von Geschäftsmodellen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96</a:t>
            </a:fld>
            <a:endParaRPr lang="en-US" dirty="0"/>
          </a:p>
        </p:txBody>
      </p:sp>
      <p:sp>
        <p:nvSpPr>
          <p:cNvPr id="4" name="Inhaltsplatzhalter 3"/>
          <p:cNvSpPr>
            <a:spLocks noGrp="1"/>
          </p:cNvSpPr>
          <p:nvPr>
            <p:ph sz="quarter" idx="12"/>
          </p:nvPr>
        </p:nvSpPr>
        <p:spPr/>
        <p:txBody>
          <a:bodyPr/>
          <a:lstStyle/>
          <a:p>
            <a:r>
              <a:rPr lang="de-DE" smtClean="0"/>
              <a:t>Nach Marktmodell</a:t>
            </a:r>
          </a:p>
          <a:p>
            <a:r>
              <a:rPr lang="de-DE" smtClean="0"/>
              <a:t>Nach Beschaffungsmodell</a:t>
            </a:r>
          </a:p>
          <a:p>
            <a:r>
              <a:rPr lang="de-DE" smtClean="0"/>
              <a:t>Nach Distributionsmodell</a:t>
            </a:r>
          </a:p>
          <a:p>
            <a:r>
              <a:rPr lang="de-DE" smtClean="0"/>
              <a:t>Nach Leistungserstellungsmodell</a:t>
            </a:r>
          </a:p>
          <a:p>
            <a:r>
              <a:rPr lang="de-DE" smtClean="0"/>
              <a:t>Nach Leistungsangebotsmodell</a:t>
            </a:r>
          </a:p>
          <a:p>
            <a:r>
              <a:rPr lang="de-DE" smtClean="0"/>
              <a:t>Nach Kapitalmodell</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596390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el 1"/>
          <p:cNvSpPr>
            <a:spLocks noGrp="1"/>
          </p:cNvSpPr>
          <p:nvPr>
            <p:ph type="title"/>
          </p:nvPr>
        </p:nvSpPr>
        <p:spPr/>
        <p:txBody>
          <a:bodyPr/>
          <a:lstStyle/>
          <a:p>
            <a:r>
              <a:rPr lang="de-DE" altLang="de-DE" dirty="0" smtClean="0"/>
              <a:t>Absatzkanalkonflikte</a:t>
            </a:r>
            <a:endParaRPr lang="de-DE" altLang="de-DE" dirty="0"/>
          </a:p>
        </p:txBody>
      </p:sp>
      <p:sp>
        <p:nvSpPr>
          <p:cNvPr id="238594" name="Inhaltsplatzhalter 2"/>
          <p:cNvSpPr>
            <a:spLocks noGrp="1"/>
          </p:cNvSpPr>
          <p:nvPr>
            <p:ph sz="quarter" idx="12"/>
          </p:nvPr>
        </p:nvSpPr>
        <p:spPr/>
        <p:txBody>
          <a:bodyPr/>
          <a:lstStyle/>
          <a:p>
            <a:r>
              <a:rPr lang="de-DE" altLang="de-DE" smtClean="0"/>
              <a:t>Konkurrenz zwischen zwei oder mehr Distributionskanälen, über die Produkte oder Dienstleistungen eines Unternehmens verkauft werden.</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195</a:t>
            </a:fld>
            <a:endParaRPr lang="en-US" dirty="0"/>
          </a:p>
        </p:txBody>
      </p:sp>
    </p:spTree>
    <p:extLst>
      <p:ext uri="{BB962C8B-B14F-4D97-AF65-F5344CB8AC3E}">
        <p14:creationId xmlns:p14="http://schemas.microsoft.com/office/powerpoint/2010/main" val="13262476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el 1"/>
          <p:cNvSpPr>
            <a:spLocks noGrp="1"/>
          </p:cNvSpPr>
          <p:nvPr>
            <p:ph type="title"/>
          </p:nvPr>
        </p:nvSpPr>
        <p:spPr/>
        <p:txBody>
          <a:bodyPr/>
          <a:lstStyle/>
          <a:p>
            <a:r>
              <a:rPr lang="de-DE" altLang="de-DE" smtClean="0"/>
              <a:t>Wichtige Fragen für das Management</a:t>
            </a:r>
            <a:endParaRPr lang="de-DE" altLang="de-DE"/>
          </a:p>
        </p:txBody>
      </p:sp>
      <p:sp>
        <p:nvSpPr>
          <p:cNvPr id="15" name="Inhaltsplatzhalter 14"/>
          <p:cNvSpPr>
            <a:spLocks noGrp="1"/>
          </p:cNvSpPr>
          <p:nvPr>
            <p:ph sz="quarter" idx="12"/>
          </p:nvPr>
        </p:nvSpPr>
        <p:spPr/>
        <p:txBody>
          <a:bodyPr/>
          <a:lstStyle/>
          <a:p>
            <a:endParaRPr lang="de-DE"/>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196</a:t>
            </a:fld>
            <a:endParaRPr lang="en-US" dirty="0"/>
          </a:p>
        </p:txBody>
      </p:sp>
      <p:pic>
        <p:nvPicPr>
          <p:cNvPr id="9" name="Picture 2" descr="D:\WORK\PEARSON\000 FOLIEN\4269\JPG\4269-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44" y="1854927"/>
            <a:ext cx="8073481" cy="264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809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el 1"/>
          <p:cNvSpPr>
            <a:spLocks noGrp="1"/>
          </p:cNvSpPr>
          <p:nvPr>
            <p:ph type="title"/>
          </p:nvPr>
        </p:nvSpPr>
        <p:spPr/>
        <p:txBody>
          <a:bodyPr/>
          <a:lstStyle/>
          <a:p>
            <a:r>
              <a:rPr lang="de-DE" altLang="de-DE" dirty="0" smtClean="0"/>
              <a:t>Wichtige Fragen für das Management (Forts.)</a:t>
            </a:r>
            <a:endParaRPr lang="de-DE" altLang="de-DE" dirty="0"/>
          </a:p>
        </p:txBody>
      </p:sp>
      <p:sp>
        <p:nvSpPr>
          <p:cNvPr id="15" name="Inhaltsplatzhalter 14"/>
          <p:cNvSpPr>
            <a:spLocks noGrp="1"/>
          </p:cNvSpPr>
          <p:nvPr>
            <p:ph sz="quarter" idx="12"/>
          </p:nvPr>
        </p:nvSpPr>
        <p:spPr/>
        <p:txBody>
          <a:bodyPr/>
          <a:lstStyle/>
          <a:p>
            <a:endParaRPr lang="de-DE"/>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197</a:t>
            </a:fld>
            <a:endParaRPr lang="en-US" dirty="0"/>
          </a:p>
        </p:txBody>
      </p:sp>
      <p:pic>
        <p:nvPicPr>
          <p:cNvPr id="9" name="Picture 2" descr="D:\WORK\PEARSON\000 FOLIEN\4269\JPG\4269-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939834"/>
            <a:ext cx="8406767" cy="28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754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oder nicht zahlen –</a:t>
            </a:r>
            <a:r>
              <a:rPr lang="de-DE" dirty="0" smtClean="0">
                <a:latin typeface="Arial"/>
                <a:cs typeface="Arial"/>
              </a:rPr>
              <a:t> </a:t>
            </a:r>
            <a:r>
              <a:rPr lang="de-DE" dirty="0" err="1" smtClean="0"/>
              <a:t>Zagats</a:t>
            </a:r>
            <a:r>
              <a:rPr lang="de-DE" dirty="0" smtClean="0"/>
              <a:t> Dilemma </a:t>
            </a:r>
            <a:br>
              <a:rPr lang="de-DE" dirty="0"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198</a:t>
            </a:fld>
            <a:endParaRPr lang="en-US" dirty="0"/>
          </a:p>
        </p:txBody>
      </p:sp>
      <p:sp>
        <p:nvSpPr>
          <p:cNvPr id="4" name="Inhaltsplatzhalter 3"/>
          <p:cNvSpPr>
            <a:spLocks noGrp="1"/>
          </p:cNvSpPr>
          <p:nvPr>
            <p:ph sz="quarter" idx="12"/>
          </p:nvPr>
        </p:nvSpPr>
        <p:spPr/>
        <p:txBody>
          <a:bodyPr>
            <a:normAutofit fontScale="85000" lnSpcReduction="10000"/>
          </a:bodyPr>
          <a:lstStyle/>
          <a:p>
            <a:r>
              <a:rPr lang="de-DE" dirty="0" smtClean="0"/>
              <a:t>Bewertungssystem für Restaurants</a:t>
            </a:r>
          </a:p>
          <a:p>
            <a:r>
              <a:rPr lang="de-DE" dirty="0" smtClean="0"/>
              <a:t>Inhalte hinter </a:t>
            </a:r>
            <a:r>
              <a:rPr lang="de-DE" dirty="0" err="1" smtClean="0"/>
              <a:t>Paywall</a:t>
            </a:r>
            <a:r>
              <a:rPr lang="de-DE" dirty="0" smtClean="0"/>
              <a:t> verbergen?</a:t>
            </a:r>
          </a:p>
          <a:p>
            <a:pPr lvl="1"/>
            <a:r>
              <a:rPr lang="de-DE" dirty="0" smtClean="0"/>
              <a:t>Folgenschwere Entscheidung</a:t>
            </a:r>
          </a:p>
          <a:p>
            <a:r>
              <a:rPr lang="de-DE" dirty="0" err="1" smtClean="0"/>
              <a:t>Yelp</a:t>
            </a:r>
            <a:r>
              <a:rPr lang="de-DE" dirty="0" smtClean="0"/>
              <a:t> wurde zunehmend erfolgreicher</a:t>
            </a:r>
          </a:p>
          <a:p>
            <a:r>
              <a:rPr lang="de-DE" dirty="0" err="1" smtClean="0"/>
              <a:t>Zagat</a:t>
            </a:r>
            <a:r>
              <a:rPr lang="de-DE" dirty="0" smtClean="0"/>
              <a:t> hinkt hinterher, z.B. Q1 2012</a:t>
            </a:r>
          </a:p>
          <a:p>
            <a:pPr lvl="1"/>
            <a:r>
              <a:rPr lang="de-DE" dirty="0" err="1" smtClean="0"/>
              <a:t>Zagat</a:t>
            </a:r>
            <a:r>
              <a:rPr lang="de-DE" dirty="0" smtClean="0"/>
              <a:t> 310.000 Besucher</a:t>
            </a:r>
          </a:p>
          <a:p>
            <a:pPr lvl="1"/>
            <a:r>
              <a:rPr lang="de-DE" dirty="0" err="1" smtClean="0"/>
              <a:t>Yelp</a:t>
            </a:r>
            <a:r>
              <a:rPr lang="de-DE" dirty="0" smtClean="0"/>
              <a:t> 31.000.000 Besucher</a:t>
            </a:r>
          </a:p>
          <a:p>
            <a:r>
              <a:rPr lang="de-DE" dirty="0" smtClean="0"/>
              <a:t>Google kauft </a:t>
            </a:r>
            <a:r>
              <a:rPr lang="de-DE" dirty="0" err="1" smtClean="0"/>
              <a:t>Zagat</a:t>
            </a:r>
            <a:endParaRPr lang="de-DE" dirty="0" smtClean="0"/>
          </a:p>
          <a:p>
            <a:pPr lvl="1"/>
            <a:r>
              <a:rPr lang="de-DE" dirty="0" smtClean="0"/>
              <a:t>Weil </a:t>
            </a:r>
            <a:r>
              <a:rPr lang="de-DE" dirty="0" err="1" smtClean="0"/>
              <a:t>Yelp</a:t>
            </a:r>
            <a:r>
              <a:rPr lang="de-DE" dirty="0" smtClean="0"/>
              <a:t> sich nicht kaufen lassen wollte</a:t>
            </a:r>
          </a:p>
          <a:p>
            <a:pPr lvl="1"/>
            <a:r>
              <a:rPr lang="de-DE" smtClean="0"/>
              <a:t>und </a:t>
            </a:r>
            <a:r>
              <a:rPr lang="de-DE" dirty="0" smtClean="0"/>
              <a:t>entfernt die </a:t>
            </a:r>
            <a:r>
              <a:rPr lang="de-DE" dirty="0" err="1" smtClean="0"/>
              <a:t>Paywall</a:t>
            </a:r>
            <a:r>
              <a:rPr lang="de-DE" dirty="0" smtClean="0"/>
              <a:t> wieder</a:t>
            </a:r>
          </a:p>
          <a:p>
            <a:r>
              <a:rPr lang="de-DE" dirty="0" smtClean="0"/>
              <a:t>Veranschaulicht, wie schwierig es ist, das richtige Geschäfts-modell für ein Unternehmen zu entwickeln</a:t>
            </a:r>
          </a:p>
          <a:p>
            <a:pPr lvl="1"/>
            <a:endParaRPr lang="de-DE" dirty="0" smtClean="0"/>
          </a:p>
          <a:p>
            <a:endParaRPr lang="de-DE" dirty="0"/>
          </a:p>
        </p:txBody>
      </p:sp>
      <p:sp>
        <p:nvSpPr>
          <p:cNvPr id="24" name="Untertitel 23"/>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6482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97</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b="1" dirty="0" err="1" smtClean="0"/>
              <a:t>Geschäfts</a:t>
            </a:r>
            <a:r>
              <a:rPr lang="en-US" altLang="de-DE" b="1" dirty="0" smtClean="0"/>
              <a:t>- und </a:t>
            </a:r>
            <a:r>
              <a:rPr lang="en-US" altLang="de-DE" b="1" dirty="0" err="1" smtClean="0"/>
              <a:t>Erlösmodelle</a:t>
            </a:r>
            <a:endParaRPr lang="en-US" altLang="de-DE" b="1" dirty="0" smtClean="0"/>
          </a:p>
          <a:p>
            <a:pPr lvl="1"/>
            <a:r>
              <a:rPr lang="en-US" altLang="de-DE" dirty="0" err="1" smtClean="0"/>
              <a:t>Geschäftsmodelle</a:t>
            </a:r>
            <a:endParaRPr lang="en-US" altLang="de-DE" dirty="0" smtClean="0"/>
          </a:p>
          <a:p>
            <a:pPr lvl="1"/>
            <a:r>
              <a:rPr lang="en-US" altLang="de-DE" b="1" dirty="0" err="1" smtClean="0"/>
              <a:t>Erlösmodelle</a:t>
            </a:r>
            <a:endParaRPr lang="en-US" altLang="de-DE" b="1"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951761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Erlösmodelle der E-Commerce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98</a:t>
            </a:fld>
            <a:endParaRPr lang="en-US" dirty="0"/>
          </a:p>
        </p:txBody>
      </p:sp>
      <p:sp>
        <p:nvSpPr>
          <p:cNvPr id="4" name="Inhaltsplatzhalter 3"/>
          <p:cNvSpPr>
            <a:spLocks noGrp="1"/>
          </p:cNvSpPr>
          <p:nvPr>
            <p:ph sz="quarter" idx="12"/>
          </p:nvPr>
        </p:nvSpPr>
        <p:spPr/>
        <p:txBody>
          <a:bodyPr>
            <a:normAutofit lnSpcReduction="10000"/>
          </a:bodyPr>
          <a:lstStyle/>
          <a:p>
            <a:r>
              <a:rPr lang="de-DE" smtClean="0"/>
              <a:t>Das Erlösmodell eines Unternehmens beschreibt, auf welche Art und Weise ein Unternehmen Ein- nahmen generiert, Profite macht und einen höheren Return-on-Investment (ROI) erzielt. </a:t>
            </a:r>
          </a:p>
          <a:p>
            <a:r>
              <a:rPr lang="de-DE" smtClean="0"/>
              <a:t>Fast immer eine Kombination aus</a:t>
            </a:r>
          </a:p>
          <a:p>
            <a:pPr lvl="1"/>
            <a:r>
              <a:rPr lang="de-DE" smtClean="0"/>
              <a:t>Werbung</a:t>
            </a:r>
          </a:p>
          <a:p>
            <a:pPr lvl="1"/>
            <a:r>
              <a:rPr lang="de-DE" smtClean="0"/>
              <a:t>Umsatz</a:t>
            </a:r>
          </a:p>
          <a:p>
            <a:pPr lvl="1"/>
            <a:r>
              <a:rPr lang="de-DE" smtClean="0"/>
              <a:t>Abonnenten</a:t>
            </a:r>
          </a:p>
          <a:p>
            <a:pPr lvl="1"/>
            <a:r>
              <a:rPr lang="de-DE" smtClean="0"/>
              <a:t>kostenlos/Freemium</a:t>
            </a:r>
          </a:p>
          <a:p>
            <a:pPr lvl="1"/>
            <a:r>
              <a:rPr lang="de-DE" smtClean="0"/>
              <a:t>Transaktionsgebühren</a:t>
            </a:r>
          </a:p>
          <a:p>
            <a:pPr lvl="1"/>
            <a:r>
              <a:rPr lang="de-DE" smtClean="0"/>
              <a:t>Affiliate</a:t>
            </a:r>
          </a:p>
          <a:p>
            <a:endParaRPr lang="de-DE" smtClean="0"/>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8541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Erlösmodelle: Werbemodell</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99</a:t>
            </a:fld>
            <a:endParaRPr lang="en-US" dirty="0"/>
          </a:p>
        </p:txBody>
      </p:sp>
      <p:sp>
        <p:nvSpPr>
          <p:cNvPr id="4" name="Inhaltsplatzhalter 3"/>
          <p:cNvSpPr>
            <a:spLocks noGrp="1"/>
          </p:cNvSpPr>
          <p:nvPr>
            <p:ph sz="quarter" idx="12"/>
          </p:nvPr>
        </p:nvSpPr>
        <p:spPr/>
        <p:txBody>
          <a:bodyPr/>
          <a:lstStyle/>
          <a:p>
            <a:r>
              <a:rPr lang="de-DE" smtClean="0"/>
              <a:t>Werbemodell</a:t>
            </a:r>
          </a:p>
          <a:p>
            <a:pPr lvl="1"/>
            <a:r>
              <a:rPr lang="de-DE" smtClean="0"/>
              <a:t>Populärstes Erlösmodell</a:t>
            </a:r>
          </a:p>
          <a:p>
            <a:pPr lvl="1"/>
            <a:r>
              <a:rPr lang="de-DE" smtClean="0"/>
              <a:t>Webseite zieht eine große Zahl an Besuchern an durch „kostenlose“ Nachrichten, Videos, etc.</a:t>
            </a:r>
          </a:p>
          <a:p>
            <a:pPr lvl="1"/>
            <a:r>
              <a:rPr lang="de-DE" smtClean="0"/>
              <a:t>Hoch spezialisierte Benutzergruppen sind wertvoller</a:t>
            </a:r>
          </a:p>
          <a:p>
            <a:pPr lvl="1"/>
            <a:r>
              <a:rPr lang="de-DE" smtClean="0"/>
              <a:t>2015 auf etwa knapp 19 Mrd. Euro, wovon etwa 4,8 Mrd. Euro auf Werbung im Internet entfallen</a:t>
            </a:r>
          </a:p>
          <a:p>
            <a:pPr lvl="1"/>
            <a:r>
              <a:rPr lang="de-DE" smtClean="0"/>
              <a:t>Online-Werbemarkt wächst weiter </a:t>
            </a:r>
          </a:p>
          <a:p>
            <a:pPr lvl="1"/>
            <a:r>
              <a:rPr lang="de-DE" smtClean="0"/>
              <a:t>Yahoo! Und Google finanzieren sich hauptsächlich aus Werbung</a:t>
            </a:r>
          </a:p>
          <a:p>
            <a:endParaRPr lang="de-DE" smtClean="0"/>
          </a:p>
          <a:p>
            <a:endParaRPr lang="de-DE" smtClean="0"/>
          </a:p>
          <a:p>
            <a:endParaRPr lang="de-DE" dirty="0"/>
          </a:p>
        </p:txBody>
      </p:sp>
      <p:sp>
        <p:nvSpPr>
          <p:cNvPr id="20" name="Untertitel 1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577721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Erlösmodelle: Umsatzmodell und Abonnentenmodell</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100</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Umsatzmodell</a:t>
            </a:r>
          </a:p>
          <a:p>
            <a:pPr lvl="1"/>
            <a:r>
              <a:rPr lang="de-DE" smtClean="0"/>
              <a:t>Verkauf von Waren, Informationen oder Dienstleistungen </a:t>
            </a:r>
          </a:p>
          <a:p>
            <a:pPr lvl="1"/>
            <a:r>
              <a:rPr lang="de-DE" smtClean="0"/>
              <a:t>Beispiel Amazon</a:t>
            </a:r>
          </a:p>
          <a:p>
            <a:pPr lvl="1"/>
            <a:r>
              <a:rPr lang="de-DE" smtClean="0"/>
              <a:t>Beispiel iTunes Store (größtes Micropaymentsystem)</a:t>
            </a:r>
          </a:p>
          <a:p>
            <a:pPr lvl="1"/>
            <a:endParaRPr lang="de-DE" smtClean="0"/>
          </a:p>
          <a:p>
            <a:r>
              <a:rPr lang="de-DE" smtClean="0"/>
              <a:t>Abonnentenmodell</a:t>
            </a:r>
          </a:p>
          <a:p>
            <a:pPr lvl="1"/>
            <a:r>
              <a:rPr lang="de-DE" smtClean="0"/>
              <a:t>Laufende Abogebühr </a:t>
            </a:r>
          </a:p>
          <a:p>
            <a:pPr lvl="1"/>
            <a:r>
              <a:rPr lang="de-DE" smtClean="0"/>
              <a:t>Damit das Abonnentenmodell erfolgreich ist, muss der Inhalt als etwas wahrgenommen werden, das einen hohen Mehrwert hat, sich von anderen Inhalten unterscheidet und weder frei verfügbar noch leicht zu kopieren ist. </a:t>
            </a:r>
          </a:p>
          <a:p>
            <a:pPr lvl="1"/>
            <a:r>
              <a:rPr lang="de-DE" smtClean="0"/>
              <a:t>Beispiel Netflix</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14880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Erlösmodelle: Kostenlos-/Freemium-Modell</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101</a:t>
            </a:fld>
            <a:endParaRPr lang="en-US" dirty="0"/>
          </a:p>
        </p:txBody>
      </p:sp>
      <p:sp>
        <p:nvSpPr>
          <p:cNvPr id="4" name="Inhaltsplatzhalter 3"/>
          <p:cNvSpPr>
            <a:spLocks noGrp="1"/>
          </p:cNvSpPr>
          <p:nvPr>
            <p:ph sz="quarter" idx="12"/>
          </p:nvPr>
        </p:nvSpPr>
        <p:spPr/>
        <p:txBody>
          <a:bodyPr>
            <a:normAutofit fontScale="85000" lnSpcReduction="10000"/>
          </a:bodyPr>
          <a:lstStyle/>
          <a:p>
            <a:r>
              <a:rPr lang="de-DE" smtClean="0"/>
              <a:t>Kostenlos-/Fremium-Modell</a:t>
            </a:r>
          </a:p>
          <a:p>
            <a:pPr lvl="1"/>
            <a:r>
              <a:rPr lang="de-DE" smtClean="0"/>
              <a:t>Grundlegenden Dienste oder Inhalte werden kostenlos angeboten, aber Gebühren für besondere oder zusätzliche Inhalte</a:t>
            </a:r>
          </a:p>
          <a:p>
            <a:pPr lvl="1"/>
            <a:r>
              <a:rPr lang="de-DE" smtClean="0"/>
              <a:t>Idee: sehr viele Besucher mit dem kostenlosen Dienst anzulocken und dann einige von ihnen von den Vorzügen der Premiumdienste und des Abo-Modells zu überzeugen</a:t>
            </a:r>
          </a:p>
          <a:p>
            <a:pPr lvl="1"/>
            <a:r>
              <a:rPr lang="de-DE" smtClean="0"/>
              <a:t>Schwierigkeit: kostenlose Nutzer zu zahlenden Nutzern machen</a:t>
            </a:r>
          </a:p>
          <a:p>
            <a:pPr lvl="1"/>
            <a:r>
              <a:rPr lang="de-DE" smtClean="0"/>
              <a:t>Beispiel Google: kostenlose Anwendungen, darüber hinaus Premium-Dienste</a:t>
            </a:r>
          </a:p>
          <a:p>
            <a:pPr lvl="1"/>
            <a:r>
              <a:rPr lang="de-DE" smtClean="0"/>
              <a:t>Beispiel Dropbox: 2GB kostenlos, größerer Speicher kostet</a:t>
            </a:r>
          </a:p>
          <a:p>
            <a:pPr lvl="1"/>
            <a:r>
              <a:rPr lang="de-DE" smtClean="0"/>
              <a:t>Beispiel Flickr: kostenlos Fotos hochladen und mit Freunden oder Familie teilen, Premiumpaket kostet zweistelligen Eurobetrag (unbegrenzt Speicher, HD-Videospeicherung und -wiedergabe, keine Werbung)</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3038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Erlösmodelle: Transaktionsgebühren-Modell und Affiliate-Modell</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102</a:t>
            </a:fld>
            <a:endParaRPr lang="en-US" dirty="0"/>
          </a:p>
        </p:txBody>
      </p:sp>
      <p:sp>
        <p:nvSpPr>
          <p:cNvPr id="4" name="Inhaltsplatzhalter 3"/>
          <p:cNvSpPr>
            <a:spLocks noGrp="1"/>
          </p:cNvSpPr>
          <p:nvPr>
            <p:ph sz="quarter" idx="12"/>
          </p:nvPr>
        </p:nvSpPr>
        <p:spPr/>
        <p:txBody>
          <a:bodyPr/>
          <a:lstStyle/>
          <a:p>
            <a:r>
              <a:rPr lang="de-DE" smtClean="0"/>
              <a:t>Transaktionsgebühren-Modell </a:t>
            </a:r>
          </a:p>
          <a:p>
            <a:pPr lvl="1"/>
            <a:r>
              <a:rPr lang="de-DE" smtClean="0"/>
              <a:t>Unternehmen erhalten eine Gebühr für das Ausführen oder Ermöglichen einer Transaktion</a:t>
            </a:r>
          </a:p>
          <a:p>
            <a:pPr lvl="1"/>
            <a:r>
              <a:rPr lang="de-DE" smtClean="0"/>
              <a:t>Beispiel: eBay</a:t>
            </a:r>
          </a:p>
          <a:p>
            <a:r>
              <a:rPr lang="de-DE" smtClean="0"/>
              <a:t>Affiliate-Modell </a:t>
            </a:r>
          </a:p>
          <a:p>
            <a:pPr lvl="1"/>
            <a:r>
              <a:rPr lang="de-DE" smtClean="0"/>
              <a:t>Webseites lenken Besucher auf Händler-Websites und erhalten eine Vermittlungsgebühr bei Geschäftsabschluss</a:t>
            </a:r>
          </a:p>
          <a:p>
            <a:pPr lvl="1"/>
            <a:r>
              <a:rPr lang="de-DE" smtClean="0"/>
              <a:t>Beispiel Epinions, Yelp: Empfehlungsportale leiten auf Händlerwebseiten weiter</a:t>
            </a:r>
          </a:p>
          <a:p>
            <a:pPr lvl="1"/>
            <a:r>
              <a:rPr lang="de-DE" smtClean="0"/>
              <a:t>Beispiel Amazon: Amazon lenkt Nutzer zu sich über geschickt platzierte Amazon-Logos auf Affiliate-Seiten</a:t>
            </a:r>
            <a:endParaRPr lang="de-DE" dirty="0" smtClean="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67963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103</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b="1" dirty="0" smtClean="0"/>
              <a:t>E-Commerce-Marketing</a:t>
            </a:r>
          </a:p>
          <a:p>
            <a:pPr lvl="1"/>
            <a:r>
              <a:rPr lang="en-US" b="1" dirty="0" smtClean="0"/>
              <a:t>Behavioral Targeting </a:t>
            </a:r>
            <a:endParaRPr lang="en-US" b="1" dirty="0"/>
          </a:p>
          <a:p>
            <a:pPr lvl="1"/>
            <a:r>
              <a:rPr lang="en-US" dirty="0" smtClean="0"/>
              <a:t>Social E-Commerce und Marketing in </a:t>
            </a:r>
            <a:r>
              <a:rPr lang="en-US" dirty="0" err="1" smtClean="0"/>
              <a:t>sozialen</a:t>
            </a:r>
            <a:r>
              <a:rPr lang="en-US" dirty="0" smtClean="0"/>
              <a:t> </a:t>
            </a:r>
            <a:r>
              <a:rPr lang="en-US" dirty="0" err="1" smtClean="0"/>
              <a:t>Netzwerken</a:t>
            </a:r>
            <a:r>
              <a:rPr lang="en-US" dirty="0" smtClean="0"/>
              <a:t> </a:t>
            </a:r>
            <a:endParaRPr lang="en-US" altLang="de-DE" b="1" dirty="0" smtClean="0"/>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81488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E-Commerce-Marketing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104</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Keine Branche stärker durch E-Commerce verändert als Marketing</a:t>
            </a:r>
          </a:p>
          <a:p>
            <a:r>
              <a:rPr lang="de-DE" smtClean="0"/>
              <a:t>Neue Wege, Millionen potenzieller Kunden zu identifizieren, zu sehr geringen Kosten</a:t>
            </a:r>
          </a:p>
          <a:p>
            <a:pPr lvl="1"/>
            <a:r>
              <a:rPr lang="de-DE" smtClean="0"/>
              <a:t>Suchmaschinenmarketing</a:t>
            </a:r>
          </a:p>
          <a:p>
            <a:pPr lvl="1"/>
            <a:r>
              <a:rPr lang="de-DE" smtClean="0"/>
              <a:t>Data-Mining</a:t>
            </a:r>
          </a:p>
          <a:p>
            <a:pPr lvl="1"/>
            <a:r>
              <a:rPr lang="de-DE" smtClean="0"/>
              <a:t>Empfehlungssysteme</a:t>
            </a:r>
          </a:p>
          <a:p>
            <a:pPr lvl="1"/>
            <a:r>
              <a:rPr lang="de-DE" smtClean="0"/>
              <a:t>Gezielte E-Mails</a:t>
            </a:r>
          </a:p>
          <a:p>
            <a:r>
              <a:rPr lang="de-DE" smtClean="0"/>
              <a:t>Long-Tail-Marketing</a:t>
            </a:r>
          </a:p>
          <a:p>
            <a:pPr lvl="1"/>
            <a:r>
              <a:rPr lang="de-DE" smtClean="0"/>
              <a:t>Lohnt sich erstmals</a:t>
            </a:r>
          </a:p>
          <a:p>
            <a:pPr lvl="1"/>
            <a:r>
              <a:rPr lang="de-DE" smtClean="0"/>
              <a:t>Käufer für Nischenprodukte finden</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0367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a:t/>
            </a:r>
            <a:br>
              <a:rPr lang="en-GB" dirty="0"/>
            </a:br>
            <a:r>
              <a:rPr lang="de-DE" dirty="0"/>
              <a:t>3.,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87</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847228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Behavioral Targeting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4" name="Inhaltsplatzhalter 3"/>
          <p:cNvSpPr>
            <a:spLocks noGrp="1"/>
          </p:cNvSpPr>
          <p:nvPr>
            <p:ph sz="quarter" idx="12"/>
          </p:nvPr>
        </p:nvSpPr>
        <p:spPr/>
        <p:txBody>
          <a:bodyPr>
            <a:normAutofit lnSpcReduction="10000"/>
          </a:bodyPr>
          <a:lstStyle/>
          <a:p>
            <a:r>
              <a:rPr lang="de-DE" smtClean="0"/>
              <a:t>Verhaltensorientierte Werbetechniken</a:t>
            </a:r>
          </a:p>
          <a:p>
            <a:pPr lvl="1"/>
            <a:r>
              <a:rPr lang="de-DE" smtClean="0"/>
              <a:t>Um Interessen und Präferenzen der Kunden zu verstehen</a:t>
            </a:r>
          </a:p>
          <a:p>
            <a:r>
              <a:rPr lang="de-DE" smtClean="0"/>
              <a:t>Nutzung von Verhaltensdaten</a:t>
            </a:r>
          </a:p>
          <a:p>
            <a:pPr lvl="1"/>
            <a:r>
              <a:rPr lang="de-DE" smtClean="0"/>
              <a:t>Verhalten innerhalb von sozialen Netzwerken</a:t>
            </a:r>
          </a:p>
          <a:p>
            <a:pPr lvl="1"/>
            <a:r>
              <a:rPr lang="de-DE" smtClean="0"/>
              <a:t>Im Verlauf des Surfverhaltens (Klickstream-Analyse)</a:t>
            </a:r>
          </a:p>
          <a:p>
            <a:pPr lvl="1"/>
            <a:r>
              <a:rPr lang="de-DE" smtClean="0"/>
              <a:t>Über möglichst viele Kanäle hinweg</a:t>
            </a:r>
          </a:p>
          <a:p>
            <a:r>
              <a:rPr lang="de-DE" smtClean="0"/>
              <a:t>Vorteil</a:t>
            </a:r>
          </a:p>
          <a:p>
            <a:pPr lvl="1"/>
            <a:r>
              <a:rPr lang="de-DE" smtClean="0"/>
              <a:t>Effizienteres Marketing, mehr Umsätze</a:t>
            </a:r>
          </a:p>
          <a:p>
            <a:r>
              <a:rPr lang="de-DE" smtClean="0"/>
              <a:t>Nachteil</a:t>
            </a:r>
          </a:p>
          <a:p>
            <a:pPr lvl="1"/>
            <a:r>
              <a:rPr lang="de-DE" smtClean="0"/>
              <a:t>Ggf. Vertrauensverlust durch Verletzung der Privatsphäre</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3135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Funktionsweise eines Werbenetzwerkes wie </a:t>
            </a:r>
            <a:r>
              <a:rPr lang="de-DE" dirty="0" err="1" smtClean="0"/>
              <a:t>DoubleClick</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106</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938424" y="1608138"/>
            <a:ext cx="6451117" cy="4180029"/>
          </a:xfrm>
        </p:spPr>
      </p:pic>
      <p:sp>
        <p:nvSpPr>
          <p:cNvPr id="21" name="Untertitel 20"/>
          <p:cNvSpPr>
            <a:spLocks noGrp="1"/>
          </p:cNvSpPr>
          <p:nvPr>
            <p:ph type="subTitle" idx="13"/>
          </p:nvPr>
        </p:nvSpPr>
        <p:spPr/>
        <p:txBody>
          <a:bodyPr/>
          <a:lstStyle/>
          <a:p>
            <a:r>
              <a:rPr lang="de-DE" dirty="0" err="1"/>
              <a:t>Behavioral</a:t>
            </a:r>
            <a:r>
              <a:rPr lang="de-DE" dirty="0"/>
              <a:t> </a:t>
            </a:r>
            <a:r>
              <a:rPr lang="de-DE" dirty="0" err="1"/>
              <a:t>Targeting</a:t>
            </a:r>
            <a:endParaRPr lang="de-DE" dirty="0"/>
          </a:p>
        </p:txBody>
      </p:sp>
      <p:pic>
        <p:nvPicPr>
          <p:cNvPr id="4" name="Bild 3"/>
          <p:cNvPicPr>
            <a:picLocks noChangeAspect="1"/>
          </p:cNvPicPr>
          <p:nvPr/>
        </p:nvPicPr>
        <p:blipFill>
          <a:blip r:embed="rId3"/>
          <a:stretch>
            <a:fillRect/>
          </a:stretch>
        </p:blipFill>
        <p:spPr>
          <a:xfrm>
            <a:off x="1341545" y="5923171"/>
            <a:ext cx="5029200" cy="368160"/>
          </a:xfrm>
          <a:prstGeom prst="rect">
            <a:avLst/>
          </a:prstGeom>
        </p:spPr>
      </p:pic>
    </p:spTree>
    <p:extLst>
      <p:ext uri="{BB962C8B-B14F-4D97-AF65-F5344CB8AC3E}">
        <p14:creationId xmlns:p14="http://schemas.microsoft.com/office/powerpoint/2010/main" val="537322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Behavioral Targeting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107</a:t>
            </a:fld>
            <a:endParaRPr lang="en-US" dirty="0"/>
          </a:p>
        </p:txBody>
      </p:sp>
      <p:sp>
        <p:nvSpPr>
          <p:cNvPr id="4" name="Inhaltsplatzhalter 3"/>
          <p:cNvSpPr>
            <a:spLocks noGrp="1"/>
          </p:cNvSpPr>
          <p:nvPr>
            <p:ph sz="quarter" idx="12"/>
          </p:nvPr>
        </p:nvSpPr>
        <p:spPr/>
        <p:txBody>
          <a:bodyPr/>
          <a:lstStyle/>
          <a:p>
            <a:r>
              <a:rPr lang="de-DE" smtClean="0"/>
              <a:t>Tracken von Nutzern per Web-Cookies, Zählpixel und Web-Beacons über Tausende von Webseiten</a:t>
            </a:r>
          </a:p>
          <a:p>
            <a:r>
              <a:rPr lang="de-DE" smtClean="0"/>
              <a:t>Erzeugt eine ca. 10fach höhere Kundenresonanz</a:t>
            </a:r>
          </a:p>
          <a:p>
            <a:r>
              <a:rPr lang="de-DE" smtClean="0"/>
              <a:t>Ca. 20 % der Online-Anzeigen sind zielgerichtet (2012)</a:t>
            </a:r>
          </a:p>
          <a:p>
            <a:r>
              <a:rPr lang="de-DE" smtClean="0"/>
              <a:t>Der Rest hängt ab von</a:t>
            </a:r>
          </a:p>
          <a:p>
            <a:pPr lvl="1"/>
            <a:r>
              <a:rPr lang="de-DE" smtClean="0"/>
              <a:t>Der besuchten Seite</a:t>
            </a:r>
          </a:p>
          <a:p>
            <a:pPr lvl="1"/>
            <a:r>
              <a:rPr lang="de-DE" smtClean="0"/>
              <a:t>Der geschätzten Altersgruppe</a:t>
            </a:r>
          </a:p>
          <a:p>
            <a:pPr lvl="1"/>
            <a:r>
              <a:rPr lang="de-DE" smtClean="0"/>
              <a:t>Zufallsbasiert (Streuwerbung)</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7272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Big Data wird persönlich</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108</a:t>
            </a:fld>
            <a:endParaRPr lang="en-US" dirty="0"/>
          </a:p>
        </p:txBody>
      </p:sp>
      <p:sp>
        <p:nvSpPr>
          <p:cNvPr id="4" name="Inhaltsplatzhalter 3"/>
          <p:cNvSpPr>
            <a:spLocks noGrp="1"/>
          </p:cNvSpPr>
          <p:nvPr>
            <p:ph sz="quarter" idx="12"/>
          </p:nvPr>
        </p:nvSpPr>
        <p:spPr/>
        <p:txBody>
          <a:bodyPr>
            <a:normAutofit fontScale="92500" lnSpcReduction="20000"/>
          </a:bodyPr>
          <a:lstStyle/>
          <a:p>
            <a:r>
              <a:rPr lang="de-DE" smtClean="0"/>
              <a:t>Trackingunternehmen behaupten, dass gesammelte Daten anonym sind</a:t>
            </a:r>
          </a:p>
          <a:p>
            <a:r>
              <a:rPr lang="de-DE" smtClean="0"/>
              <a:t>Es lassen sich allerdings recht leicht einzelne Personen identifizieren</a:t>
            </a:r>
          </a:p>
          <a:p>
            <a:pPr lvl="1"/>
            <a:r>
              <a:rPr lang="de-DE" smtClean="0"/>
              <a:t>Mit nur wenigen Daten wie Alter, Geschlecht, PLZ und Familienstand</a:t>
            </a:r>
          </a:p>
          <a:p>
            <a:pPr lvl="1"/>
            <a:r>
              <a:rPr lang="de-DE" smtClean="0"/>
              <a:t>Ggf. in Kombination mit Daten von Offline-Firmen</a:t>
            </a:r>
          </a:p>
          <a:p>
            <a:r>
              <a:rPr lang="de-DE" smtClean="0"/>
              <a:t>Die Verwendung echter Identitäten im Internet nimmt zu</a:t>
            </a:r>
          </a:p>
          <a:p>
            <a:pPr lvl="1"/>
            <a:r>
              <a:rPr lang="de-DE" smtClean="0"/>
              <a:t>75 % der Webseiten haben Facebook- oder Twitter-Integration, dies ermöglicht Verknüpfung von Identität mit Browser-Aktivität</a:t>
            </a:r>
          </a:p>
          <a:p>
            <a:pPr lvl="1"/>
            <a:r>
              <a:rPr lang="de-DE" smtClean="0"/>
              <a:t>Viele Nutzer geben bei Logins ihren richtigen Namen an</a:t>
            </a:r>
          </a:p>
          <a:p>
            <a:pPr lvl="1"/>
            <a:endParaRPr lang="de-DE" dirty="0"/>
          </a:p>
        </p:txBody>
      </p:sp>
      <p:sp>
        <p:nvSpPr>
          <p:cNvPr id="20" name="Untertitel 1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1910858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Big Data wird persönlich  </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109</a:t>
            </a:fld>
            <a:endParaRPr lang="en-US" dirty="0"/>
          </a:p>
        </p:txBody>
      </p:sp>
      <p:sp>
        <p:nvSpPr>
          <p:cNvPr id="4" name="Inhaltsplatzhalter 3"/>
          <p:cNvSpPr>
            <a:spLocks noGrp="1"/>
          </p:cNvSpPr>
          <p:nvPr>
            <p:ph sz="quarter" idx="12"/>
          </p:nvPr>
        </p:nvSpPr>
        <p:spPr/>
        <p:txBody>
          <a:bodyPr/>
          <a:lstStyle/>
          <a:p>
            <a:r>
              <a:rPr lang="de-DE" dirty="0" smtClean="0"/>
              <a:t>Daten bei Smartphone-Nutzung</a:t>
            </a:r>
          </a:p>
          <a:p>
            <a:pPr lvl="1"/>
            <a:r>
              <a:rPr lang="de-DE" dirty="0" smtClean="0"/>
              <a:t>Alles über Aufenthaltsorte, Gewohnheiten und Freunde in Erfahrung bringen</a:t>
            </a:r>
          </a:p>
          <a:p>
            <a:pPr lvl="1"/>
            <a:r>
              <a:rPr lang="de-DE" dirty="0" smtClean="0"/>
              <a:t>Bewegungsprofile (GPS-Nutzung)</a:t>
            </a:r>
          </a:p>
          <a:p>
            <a:r>
              <a:rPr lang="de-DE" dirty="0" smtClean="0"/>
              <a:t>Tracking über Geräte hinweg</a:t>
            </a:r>
          </a:p>
          <a:p>
            <a:pPr lvl="1"/>
            <a:r>
              <a:rPr lang="de-DE" dirty="0" smtClean="0"/>
              <a:t>z.B. über Login bei Google</a:t>
            </a:r>
          </a:p>
          <a:p>
            <a:pPr lvl="1"/>
            <a:r>
              <a:rPr lang="de-DE" dirty="0" smtClean="0"/>
              <a:t>Bewegungen werden noch stärker unter die Lupe genommen</a:t>
            </a:r>
          </a:p>
          <a:p>
            <a:pPr lvl="1"/>
            <a:endParaRPr lang="de-DE" dirty="0" smtClean="0"/>
          </a:p>
        </p:txBody>
      </p:sp>
      <p:sp>
        <p:nvSpPr>
          <p:cNvPr id="20" name="Untertitel 19"/>
          <p:cNvSpPr>
            <a:spLocks noGrp="1"/>
          </p:cNvSpPr>
          <p:nvPr>
            <p:ph type="subTitle" idx="13"/>
          </p:nvPr>
        </p:nvSpPr>
        <p:spPr>
          <a:xfrm>
            <a:off x="360363" y="1172918"/>
            <a:ext cx="8234362" cy="677108"/>
          </a:xfrm>
        </p:spPr>
        <p:txBody>
          <a:bodyPr/>
          <a:lstStyle/>
          <a:p>
            <a:r>
              <a:rPr lang="de-DE" dirty="0" err="1"/>
              <a:t>Behavioral</a:t>
            </a:r>
            <a:r>
              <a:rPr lang="de-DE" dirty="0"/>
              <a:t> </a:t>
            </a:r>
            <a:r>
              <a:rPr lang="de-DE" dirty="0" err="1"/>
              <a:t>Targeting</a:t>
            </a:r>
            <a:r>
              <a:rPr lang="de-DE" dirty="0"/>
              <a:t> - Blickpunkt Technik</a:t>
            </a:r>
          </a:p>
          <a:p>
            <a:endParaRPr lang="de-DE" dirty="0"/>
          </a:p>
        </p:txBody>
      </p:sp>
    </p:spTree>
    <p:extLst>
      <p:ext uri="{BB962C8B-B14F-4D97-AF65-F5344CB8AC3E}">
        <p14:creationId xmlns:p14="http://schemas.microsoft.com/office/powerpoint/2010/main" val="1140384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110</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b="1" dirty="0" smtClean="0"/>
              <a:t>E-Commerce-Marketing</a:t>
            </a:r>
          </a:p>
          <a:p>
            <a:pPr lvl="1"/>
            <a:r>
              <a:rPr lang="en-US" dirty="0" smtClean="0"/>
              <a:t>Behavioral Targeting </a:t>
            </a:r>
            <a:endParaRPr lang="en-US" dirty="0"/>
          </a:p>
          <a:p>
            <a:pPr lvl="1"/>
            <a:r>
              <a:rPr lang="en-US" b="1" dirty="0" smtClean="0"/>
              <a:t>Social E-Commerce und Marketing in </a:t>
            </a:r>
            <a:r>
              <a:rPr lang="en-US" b="1" dirty="0" err="1" smtClean="0"/>
              <a:t>sozialen</a:t>
            </a:r>
            <a:r>
              <a:rPr lang="en-US" b="1" dirty="0" smtClean="0"/>
              <a:t> </a:t>
            </a:r>
            <a:r>
              <a:rPr lang="en-US" b="1" dirty="0" err="1" smtClean="0"/>
              <a:t>Netzwerken</a:t>
            </a:r>
            <a:r>
              <a:rPr lang="en-US" b="1" dirty="0" smtClean="0"/>
              <a:t> </a:t>
            </a:r>
            <a:endParaRPr lang="en-US" altLang="de-DE" b="1" dirty="0" smtClean="0"/>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48851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Social E-Commerce </a:t>
            </a:r>
            <a:br>
              <a:rPr lang="de-DE" smtClean="0"/>
            </a:br>
            <a:r>
              <a:rPr lang="de-DE" smtClean="0"/>
              <a:t>Marketing in sozialen Netzwerken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111</a:t>
            </a:fld>
            <a:endParaRPr lang="en-US" dirty="0"/>
          </a:p>
        </p:txBody>
      </p:sp>
      <p:sp>
        <p:nvSpPr>
          <p:cNvPr id="4" name="Inhaltsplatzhalter 3"/>
          <p:cNvSpPr>
            <a:spLocks noGrp="1"/>
          </p:cNvSpPr>
          <p:nvPr>
            <p:ph sz="quarter" idx="12"/>
          </p:nvPr>
        </p:nvSpPr>
        <p:spPr/>
        <p:txBody>
          <a:bodyPr/>
          <a:lstStyle/>
          <a:p>
            <a:r>
              <a:rPr lang="de-DE" smtClean="0"/>
              <a:t>Basiert auf sozialem Graph</a:t>
            </a:r>
          </a:p>
          <a:p>
            <a:pPr lvl="1"/>
            <a:r>
              <a:rPr lang="de-DE" smtClean="0"/>
              <a:t>Beschreibt Offline-Beziehungen zwischen Personen</a:t>
            </a:r>
          </a:p>
          <a:p>
            <a:pPr lvl="1"/>
            <a:r>
              <a:rPr lang="de-DE" smtClean="0"/>
              <a:t>Kleine-Welt-Theorie: jeder Mensch ist mit jedem anderen Menschen über sechs Ecken bekannt</a:t>
            </a:r>
          </a:p>
          <a:p>
            <a:r>
              <a:rPr lang="de-DE" smtClean="0"/>
              <a:t>Produkte und Dienste, die ein Nutzer kauft, beeinflusst die Entscheidungen der Freunde</a:t>
            </a:r>
          </a:p>
          <a:p>
            <a:r>
              <a:rPr lang="de-DE" smtClean="0"/>
              <a:t>Nutzer in den US verbringen 30 % ihrer Internetzeit in sozialen Netzwerken (ComScore, 2014)</a:t>
            </a:r>
          </a:p>
          <a:p>
            <a:r>
              <a:rPr lang="de-DE" smtClean="0"/>
              <a:t>Soziale Netzwerk Apps sind stark nachgefragt</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59344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Funktionalitäten im Social Commerce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112</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403523" y="1608138"/>
            <a:ext cx="6152804" cy="4589462"/>
          </a:xfrm>
        </p:spPr>
      </p:pic>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38647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Social</a:t>
            </a:r>
            <a:r>
              <a:rPr lang="de-DE" dirty="0" smtClean="0"/>
              <a:t> Commerce schafft neue Kundenbeziehungen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4" name="Inhaltsplatzhalter 3"/>
          <p:cNvSpPr>
            <a:spLocks noGrp="1"/>
          </p:cNvSpPr>
          <p:nvPr>
            <p:ph sz="quarter" idx="12"/>
          </p:nvPr>
        </p:nvSpPr>
        <p:spPr/>
        <p:txBody>
          <a:bodyPr>
            <a:normAutofit lnSpcReduction="10000"/>
          </a:bodyPr>
          <a:lstStyle/>
          <a:p>
            <a:r>
              <a:rPr lang="de-DE" smtClean="0"/>
              <a:t>Unternehmen wollen mit Werbung in sozialen Netzwerken ihre Sichtbarkeit erhöhen</a:t>
            </a:r>
          </a:p>
          <a:p>
            <a:r>
              <a:rPr lang="de-DE" smtClean="0"/>
              <a:t>Levi‘s war 2010 als eine der ersten Marken aktiv</a:t>
            </a:r>
          </a:p>
          <a:p>
            <a:pPr lvl="1"/>
            <a:r>
              <a:rPr lang="de-DE" smtClean="0"/>
              <a:t>Kunden können sich per Facebook oder Twitter über Produkte austauschen</a:t>
            </a:r>
          </a:p>
          <a:p>
            <a:pPr lvl="1"/>
            <a:r>
              <a:rPr lang="de-DE" smtClean="0"/>
              <a:t>„Levi‘s Guy“: ein Student mit vielen Followern sollte die Kunden an das Unternehmen binden, Fragen beantworten, über die Marke sprechen</a:t>
            </a:r>
          </a:p>
          <a:p>
            <a:r>
              <a:rPr lang="de-DE" smtClean="0"/>
              <a:t>Best Buy</a:t>
            </a:r>
          </a:p>
          <a:p>
            <a:pPr lvl="1"/>
            <a:r>
              <a:rPr lang="de-DE" smtClean="0"/>
              <a:t>Twitter Team „Twelp Force“, reagiert auf Nutzeranfragen und Beschwerden</a:t>
            </a:r>
          </a:p>
          <a:p>
            <a:pPr lvl="1"/>
            <a:r>
              <a:rPr lang="de-DE" smtClean="0"/>
              <a:t>Durch viele Follower werden viele Textdaten gesammelt</a:t>
            </a:r>
            <a:endParaRPr lang="de-DE" dirty="0"/>
          </a:p>
        </p:txBody>
      </p:sp>
      <p:sp>
        <p:nvSpPr>
          <p:cNvPr id="20" name="Untertitel 19"/>
          <p:cNvSpPr>
            <a:spLocks noGrp="1"/>
          </p:cNvSpPr>
          <p:nvPr>
            <p:ph type="subTitle" idx="13"/>
          </p:nvPr>
        </p:nvSpPr>
        <p:spPr/>
        <p:txBody>
          <a:bodyPr/>
          <a:lstStyle/>
          <a:p>
            <a:r>
              <a:rPr lang="de-DE" dirty="0"/>
              <a:t>Blickpunkt </a:t>
            </a:r>
            <a:r>
              <a:rPr lang="de-DE" dirty="0" smtClean="0"/>
              <a:t>Management</a:t>
            </a:r>
            <a:endParaRPr lang="de-DE" dirty="0"/>
          </a:p>
        </p:txBody>
      </p:sp>
    </p:spTree>
    <p:extLst>
      <p:ext uri="{BB962C8B-B14F-4D97-AF65-F5344CB8AC3E}">
        <p14:creationId xmlns:p14="http://schemas.microsoft.com/office/powerpoint/2010/main" val="94307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Social</a:t>
            </a:r>
            <a:r>
              <a:rPr lang="de-DE" dirty="0" smtClean="0"/>
              <a:t> Commerce schafft neue Kundenbeziehungen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4" name="Inhaltsplatzhalter 3"/>
          <p:cNvSpPr>
            <a:spLocks noGrp="1"/>
          </p:cNvSpPr>
          <p:nvPr>
            <p:ph sz="quarter" idx="12"/>
          </p:nvPr>
        </p:nvSpPr>
        <p:spPr/>
        <p:txBody>
          <a:bodyPr/>
          <a:lstStyle/>
          <a:p>
            <a:r>
              <a:rPr lang="de-DE" dirty="0" smtClean="0"/>
              <a:t>Kundenbeschwerden wirken sich möglicherweise sogar positiv aus</a:t>
            </a:r>
          </a:p>
          <a:p>
            <a:pPr lvl="1"/>
            <a:r>
              <a:rPr lang="de-DE" dirty="0" smtClean="0"/>
              <a:t>heutzutage sollte ein Unternehmen möglichst authentisch wirken </a:t>
            </a:r>
          </a:p>
          <a:p>
            <a:pPr lvl="1"/>
            <a:r>
              <a:rPr lang="de-DE" dirty="0" smtClean="0"/>
              <a:t>Aufrichtige und menschliche Unternehmen erhalten hohe Akzeptanz und Treue der Kunden </a:t>
            </a:r>
          </a:p>
          <a:p>
            <a:pPr lvl="1"/>
            <a:r>
              <a:rPr lang="de-DE" dirty="0" smtClean="0"/>
              <a:t>Beispiel JCD </a:t>
            </a:r>
            <a:r>
              <a:rPr lang="de-DE" dirty="0" err="1" smtClean="0"/>
              <a:t>Repair</a:t>
            </a:r>
            <a:r>
              <a:rPr lang="de-DE" dirty="0" smtClean="0"/>
              <a:t>: Strategie, Kunden zu bitten, Kritiken zu Dienstleistungen auf Facebook, </a:t>
            </a:r>
            <a:r>
              <a:rPr lang="de-DE" dirty="0" err="1" smtClean="0"/>
              <a:t>Yelp</a:t>
            </a:r>
            <a:r>
              <a:rPr lang="de-DE" dirty="0" smtClean="0"/>
              <a:t> und Google+ </a:t>
            </a:r>
            <a:r>
              <a:rPr lang="de-DE" dirty="0" err="1" smtClean="0"/>
              <a:t>Local</a:t>
            </a:r>
            <a:r>
              <a:rPr lang="de-DE" dirty="0" smtClean="0"/>
              <a:t> zu posten, hat dem Unternehmen mehr Aufträge beschert.</a:t>
            </a:r>
          </a:p>
          <a:p>
            <a:endParaRPr lang="de-DE" dirty="0"/>
          </a:p>
        </p:txBody>
      </p:sp>
      <p:sp>
        <p:nvSpPr>
          <p:cNvPr id="20" name="Untertitel 19"/>
          <p:cNvSpPr>
            <a:spLocks noGrp="1"/>
          </p:cNvSpPr>
          <p:nvPr>
            <p:ph type="subTitle" idx="13"/>
          </p:nvPr>
        </p:nvSpPr>
        <p:spPr/>
        <p:txBody>
          <a:bodyPr/>
          <a:lstStyle/>
          <a:p>
            <a:r>
              <a:rPr lang="de-DE" dirty="0"/>
              <a:t>Blickpunkt </a:t>
            </a:r>
            <a:r>
              <a:rPr lang="de-DE" dirty="0" smtClean="0"/>
              <a:t>Management</a:t>
            </a:r>
            <a:endParaRPr lang="de-DE" dirty="0"/>
          </a:p>
        </p:txBody>
      </p:sp>
    </p:spTree>
    <p:extLst>
      <p:ext uri="{BB962C8B-B14F-4D97-AF65-F5344CB8AC3E}">
        <p14:creationId xmlns:p14="http://schemas.microsoft.com/office/powerpoint/2010/main" val="10901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a:t>
            </a:r>
            <a:r>
              <a:rPr lang="de-DE" dirty="0" smtClean="0"/>
              <a:t>10</a:t>
            </a:r>
            <a:br>
              <a:rPr lang="de-DE" dirty="0" smtClean="0"/>
            </a:br>
            <a:r>
              <a:rPr lang="de-DE" dirty="0" smtClean="0"/>
              <a:t>Teil 2</a:t>
            </a:r>
            <a:endParaRPr lang="de-DE" dirty="0"/>
          </a:p>
        </p:txBody>
      </p:sp>
      <p:sp>
        <p:nvSpPr>
          <p:cNvPr id="5" name="Inhaltsplatzhalter 4"/>
          <p:cNvSpPr>
            <a:spLocks noGrp="1"/>
          </p:cNvSpPr>
          <p:nvPr>
            <p:ph sz="quarter" idx="12"/>
          </p:nvPr>
        </p:nvSpPr>
        <p:spPr/>
        <p:txBody>
          <a:bodyPr/>
          <a:lstStyle/>
          <a:p>
            <a:r>
              <a:rPr lang="de-DE" smtClean="0"/>
              <a:t>Electronic Commerce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88</a:t>
            </a:fld>
            <a:endParaRPr lang="en-US"/>
          </a:p>
        </p:txBody>
      </p:sp>
    </p:spTree>
    <p:extLst>
      <p:ext uri="{BB962C8B-B14F-4D97-AF65-F5344CB8AC3E}">
        <p14:creationId xmlns:p14="http://schemas.microsoft.com/office/powerpoint/2010/main" val="1516266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115</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b="1" dirty="0" err="1" smtClean="0"/>
              <a:t>Vom</a:t>
            </a:r>
            <a:r>
              <a:rPr lang="en-US" altLang="de-DE" b="1" dirty="0" smtClean="0"/>
              <a:t> Marketing </a:t>
            </a:r>
            <a:r>
              <a:rPr lang="en-US" altLang="de-DE" b="1" dirty="0" err="1" smtClean="0"/>
              <a:t>zum</a:t>
            </a:r>
            <a:r>
              <a:rPr lang="en-US" altLang="de-DE" b="1" dirty="0" smtClean="0"/>
              <a:t> Real-Time-Marketing</a:t>
            </a:r>
          </a:p>
          <a:p>
            <a:pPr lvl="1"/>
            <a:r>
              <a:rPr lang="en-US" b="1" dirty="0" smtClean="0"/>
              <a:t>Real-Time Advertising (RTA</a:t>
            </a:r>
            <a:r>
              <a:rPr lang="en-US" b="1" dirty="0"/>
              <a:t>) </a:t>
            </a:r>
          </a:p>
          <a:p>
            <a:pPr lvl="1"/>
            <a:r>
              <a:rPr lang="en-US" dirty="0" smtClean="0"/>
              <a:t>Der </a:t>
            </a:r>
            <a:r>
              <a:rPr lang="en-US" dirty="0" err="1" smtClean="0"/>
              <a:t>Prozess</a:t>
            </a:r>
            <a:r>
              <a:rPr lang="en-US" dirty="0" smtClean="0"/>
              <a:t> </a:t>
            </a:r>
            <a:r>
              <a:rPr lang="en-US" dirty="0" err="1" smtClean="0"/>
              <a:t>beim</a:t>
            </a:r>
            <a:r>
              <a:rPr lang="en-US" dirty="0" smtClean="0"/>
              <a:t> RTA </a:t>
            </a:r>
            <a:endParaRPr lang="en-US" dirty="0"/>
          </a:p>
          <a:p>
            <a:pPr lvl="1"/>
            <a:r>
              <a:rPr lang="en-US" dirty="0" err="1" smtClean="0"/>
              <a:t>Kontroverse</a:t>
            </a:r>
            <a:r>
              <a:rPr lang="en-US" dirty="0" smtClean="0"/>
              <a:t> um Tracking und Targeting </a:t>
            </a:r>
            <a:endParaRPr lang="en-US" dirty="0"/>
          </a:p>
          <a:p>
            <a:pPr lvl="1"/>
            <a:r>
              <a:rPr lang="en-US" dirty="0" smtClean="0"/>
              <a:t>Innovative </a:t>
            </a:r>
            <a:r>
              <a:rPr lang="en-US" dirty="0" err="1" smtClean="0"/>
              <a:t>Anwendungsfelder</a:t>
            </a:r>
            <a:r>
              <a:rPr lang="en-US" dirty="0" smtClean="0"/>
              <a:t> des Real-Time-</a:t>
            </a:r>
            <a:r>
              <a:rPr lang="en-US" dirty="0" err="1" smtClean="0"/>
              <a:t>Marketings</a:t>
            </a:r>
            <a:r>
              <a:rPr lang="en-US" dirty="0" smtClean="0"/>
              <a:t> </a:t>
            </a:r>
            <a:endParaRPr lang="en-US" altLang="de-DE" b="1" dirty="0" smtClean="0"/>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smtClean="0"/>
              <a:t>…</a:t>
            </a:r>
          </a:p>
          <a:p>
            <a:endParaRPr lang="en-US" altLang="de-DE" dirty="0"/>
          </a:p>
        </p:txBody>
      </p:sp>
      <p:sp>
        <p:nvSpPr>
          <p:cNvPr id="19" name="Untertitel 18"/>
          <p:cNvSpPr>
            <a:spLocks noGrp="1"/>
          </p:cNvSpPr>
          <p:nvPr>
            <p:ph type="subTitle" idx="13"/>
          </p:nvPr>
        </p:nvSpPr>
        <p:spPr>
          <a:xfrm>
            <a:off x="360363" y="1172918"/>
            <a:ext cx="8234362" cy="677108"/>
          </a:xfrm>
        </p:spPr>
        <p:txBody>
          <a:bodyPr/>
          <a:lstStyle/>
          <a:p>
            <a:r>
              <a:rPr lang="de-DE" dirty="0" smtClean="0"/>
              <a:t>Kapitel 10</a:t>
            </a:r>
          </a:p>
          <a:p>
            <a:endParaRPr lang="de-DE" dirty="0"/>
          </a:p>
        </p:txBody>
      </p:sp>
    </p:spTree>
    <p:extLst>
      <p:ext uri="{BB962C8B-B14F-4D97-AF65-F5344CB8AC3E}">
        <p14:creationId xmlns:p14="http://schemas.microsoft.com/office/powerpoint/2010/main" val="628966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smtClean="0"/>
              <a:t>Vom Marketing zum Real-Time-Marketing</a:t>
            </a:r>
            <a:endParaRPr lang="en-US" alt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116</a:t>
            </a:fld>
            <a:endParaRPr lang="en-US" dirty="0"/>
          </a:p>
        </p:txBody>
      </p:sp>
      <p:sp>
        <p:nvSpPr>
          <p:cNvPr id="4" name="Inhaltsplatzhalter 3"/>
          <p:cNvSpPr>
            <a:spLocks noGrp="1"/>
          </p:cNvSpPr>
          <p:nvPr>
            <p:ph sz="quarter" idx="12"/>
          </p:nvPr>
        </p:nvSpPr>
        <p:spPr/>
        <p:txBody>
          <a:bodyPr/>
          <a:lstStyle/>
          <a:p>
            <a:pPr marL="0" indent="0">
              <a:buNone/>
            </a:pPr>
            <a:r>
              <a:rPr lang="de-DE" dirty="0" smtClean="0"/>
              <a:t>Real-Time-Marketing</a:t>
            </a:r>
          </a:p>
          <a:p>
            <a:r>
              <a:rPr lang="de-DE" dirty="0" smtClean="0"/>
              <a:t>umfasst alle absatzorientierten Aktivitäten, die mithilfe von (digitalen) Echtzeitinformationen über die Zielgruppe beeinflusst und gesteuert werden können, mit dem Ziel, zweckmäßige Aktivitäten mit möglichst geringer zeitlicher Verzögerung zwischen dem Erfahren der Information, ihrer Verarbeitung und schließlich der daraus abgeleiteten (Re-)Aktion zu vollziehen</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89653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Begriffliche Taxonomie zu Real-Time-Marketing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117</a:t>
            </a:fld>
            <a:endParaRPr lang="en-US" dirty="0"/>
          </a:p>
        </p:txBody>
      </p:sp>
      <p:pic>
        <p:nvPicPr>
          <p:cNvPr id="6" name="Inhaltsplatzhalter 5"/>
          <p:cNvPicPr>
            <a:picLocks noGrp="1" noChangeAspect="1"/>
          </p:cNvPicPr>
          <p:nvPr>
            <p:ph sz="quarter" idx="12"/>
          </p:nvPr>
        </p:nvPicPr>
        <p:blipFill>
          <a:blip r:embed="rId2"/>
          <a:stretch>
            <a:fillRect/>
          </a:stretch>
        </p:blipFill>
        <p:spPr>
          <a:xfrm>
            <a:off x="365125" y="2006047"/>
            <a:ext cx="8229600" cy="3793644"/>
          </a:xfrm>
          <a:prstGeom prst="rect">
            <a:avLst/>
          </a:prstGeom>
        </p:spPr>
      </p:pic>
      <p:sp>
        <p:nvSpPr>
          <p:cNvPr id="5" name="Untertitel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68057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Einkaufsmodelle im Real-Time-Marketing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118</a:t>
            </a:fld>
            <a:endParaRPr lang="en-US" dirty="0"/>
          </a:p>
        </p:txBody>
      </p:sp>
      <p:pic>
        <p:nvPicPr>
          <p:cNvPr id="8" name="Inhaltsplatzhalter 7"/>
          <p:cNvPicPr>
            <a:picLocks noGrp="1" noChangeAspect="1"/>
          </p:cNvPicPr>
          <p:nvPr>
            <p:ph sz="quarter" idx="12"/>
          </p:nvPr>
        </p:nvPicPr>
        <p:blipFill>
          <a:blip r:embed="rId2"/>
          <a:stretch>
            <a:fillRect/>
          </a:stretch>
        </p:blipFill>
        <p:spPr>
          <a:xfrm>
            <a:off x="1109796" y="1608138"/>
            <a:ext cx="6740258" cy="4589462"/>
          </a:xfrm>
          <a:prstGeom prst="rect">
            <a:avLst/>
          </a:prstGeom>
        </p:spPr>
      </p:pic>
      <p:sp>
        <p:nvSpPr>
          <p:cNvPr id="6" name="Untertitel 5"/>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038626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Real-Time Advertising (RTA)</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119</a:t>
            </a:fld>
            <a:endParaRPr lang="en-US" dirty="0"/>
          </a:p>
        </p:txBody>
      </p:sp>
      <p:sp>
        <p:nvSpPr>
          <p:cNvPr id="4" name="Inhaltsplatzhalter 3"/>
          <p:cNvSpPr>
            <a:spLocks noGrp="1"/>
          </p:cNvSpPr>
          <p:nvPr>
            <p:ph sz="quarter" idx="12"/>
          </p:nvPr>
        </p:nvSpPr>
        <p:spPr/>
        <p:txBody>
          <a:bodyPr/>
          <a:lstStyle/>
          <a:p>
            <a:r>
              <a:rPr lang="de-DE" smtClean="0"/>
              <a:t>Als Teilbereich des Real-Time-Marketings umfasst es den informationstechnisch realisierten Bereich der dynamischen Gestaltung und Vermarktung von Werbemitteln in Echtzeit</a:t>
            </a:r>
          </a:p>
          <a:p>
            <a:r>
              <a:rPr lang="de-DE" smtClean="0"/>
              <a:t>„Programmatic Buying“ und „Online Display Advertising“ in der Praxis synonym verwendet</a:t>
            </a:r>
          </a:p>
          <a:p>
            <a:r>
              <a:rPr lang="de-DE" smtClean="0"/>
              <a:t>Real-Time-Bidding (RTB)</a:t>
            </a:r>
          </a:p>
          <a:p>
            <a:pPr lvl="1"/>
            <a:r>
              <a:rPr lang="de-DE" smtClean="0"/>
              <a:t>Auktionsartige Vermarktung von Werbeplätzen</a:t>
            </a:r>
          </a:p>
          <a:p>
            <a:pPr lvl="1"/>
            <a:r>
              <a:rPr lang="de-DE" smtClean="0"/>
              <a:t>Wichtige Spielart der RTA</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3189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Real-Time Advertising (RTA)</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120</a:t>
            </a:fld>
            <a:endParaRPr lang="en-US" dirty="0"/>
          </a:p>
        </p:txBody>
      </p:sp>
      <p:sp>
        <p:nvSpPr>
          <p:cNvPr id="4" name="Inhaltsplatzhalter 3"/>
          <p:cNvSpPr>
            <a:spLocks noGrp="1"/>
          </p:cNvSpPr>
          <p:nvPr>
            <p:ph sz="quarter" idx="12"/>
          </p:nvPr>
        </p:nvSpPr>
        <p:spPr/>
        <p:txBody>
          <a:bodyPr/>
          <a:lstStyle/>
          <a:p>
            <a:r>
              <a:rPr lang="de-DE" dirty="0" smtClean="0"/>
              <a:t>Bisher kaufen Werbetriebende oft noch größere Kontingente ein	</a:t>
            </a:r>
          </a:p>
          <a:p>
            <a:pPr lvl="1"/>
            <a:r>
              <a:rPr lang="de-DE" dirty="0" smtClean="0"/>
              <a:t>mit zeitlichem Vorlauf</a:t>
            </a:r>
          </a:p>
          <a:p>
            <a:pPr lvl="1"/>
            <a:r>
              <a:rPr lang="de-DE" dirty="0" smtClean="0"/>
              <a:t>zu vorher festgelegten Preisen</a:t>
            </a:r>
          </a:p>
          <a:p>
            <a:pPr lvl="1"/>
            <a:r>
              <a:rPr lang="de-DE" dirty="0" smtClean="0"/>
              <a:t>zeitaufwändiges Verhandeln </a:t>
            </a:r>
          </a:p>
          <a:p>
            <a:r>
              <a:rPr lang="de-DE" dirty="0" smtClean="0"/>
              <a:t>Mit RTA erhoffen sich die Vermarkter</a:t>
            </a:r>
          </a:p>
          <a:p>
            <a:pPr lvl="1"/>
            <a:r>
              <a:rPr lang="de-DE" dirty="0" smtClean="0"/>
              <a:t>Kampagnen zu optimieren mit kurzen Planungs- und Einkaufsphasen</a:t>
            </a:r>
          </a:p>
          <a:p>
            <a:pPr lvl="1"/>
            <a:r>
              <a:rPr lang="de-DE" dirty="0" smtClean="0"/>
              <a:t>Automatisierte Abläufe beim Buchen von Werbeflächen</a:t>
            </a:r>
          </a:p>
          <a:p>
            <a:pPr lvl="1"/>
            <a:r>
              <a:rPr lang="de-DE" dirty="0" smtClean="0"/>
              <a:t>Werbung gezielter an affine Nutzergruppen auszuliefern</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25829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Von umfeldbezogener Streuwerbung hin zur präzisen Kundenprofil-bezogenen Werbung</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121</a:t>
            </a:fld>
            <a:endParaRPr lang="en-US" dirty="0"/>
          </a:p>
        </p:txBody>
      </p:sp>
      <p:sp>
        <p:nvSpPr>
          <p:cNvPr id="20" name="Untertitel 19"/>
          <p:cNvSpPr>
            <a:spLocks noGrp="1"/>
          </p:cNvSpPr>
          <p:nvPr>
            <p:ph type="subTitle" idx="13"/>
          </p:nvPr>
        </p:nvSpPr>
        <p:spPr/>
        <p:txBody>
          <a:bodyPr/>
          <a:lstStyle/>
          <a:p>
            <a:endParaRPr lang="de-DE"/>
          </a:p>
        </p:txBody>
      </p:sp>
      <p:pic>
        <p:nvPicPr>
          <p:cNvPr id="5" name="Inhaltsplatzhalter 4"/>
          <p:cNvPicPr>
            <a:picLocks noGrp="1" noChangeAspect="1"/>
          </p:cNvPicPr>
          <p:nvPr>
            <p:ph sz="quarter" idx="12"/>
          </p:nvPr>
        </p:nvPicPr>
        <p:blipFill>
          <a:blip r:embed="rId2"/>
          <a:stretch>
            <a:fillRect/>
          </a:stretch>
        </p:blipFill>
        <p:spPr>
          <a:xfrm>
            <a:off x="365125" y="1759199"/>
            <a:ext cx="8229600" cy="4287339"/>
          </a:xfrm>
          <a:prstGeom prst="rect">
            <a:avLst/>
          </a:prstGeom>
        </p:spPr>
      </p:pic>
    </p:spTree>
    <p:extLst>
      <p:ext uri="{BB962C8B-B14F-4D97-AF65-F5344CB8AC3E}">
        <p14:creationId xmlns:p14="http://schemas.microsoft.com/office/powerpoint/2010/main" val="1312630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Unterschiede klassischer Media-Einkauf und Real-Time Bidding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20" name="Untertitel 19"/>
          <p:cNvSpPr>
            <a:spLocks noGrp="1"/>
          </p:cNvSpPr>
          <p:nvPr>
            <p:ph type="subTitle" idx="13"/>
          </p:nvPr>
        </p:nvSpPr>
        <p:spPr/>
        <p:txBody>
          <a:bodyPr/>
          <a:lstStyle/>
          <a:p>
            <a:endParaRPr lang="de-DE"/>
          </a:p>
        </p:txBody>
      </p:sp>
      <p:pic>
        <p:nvPicPr>
          <p:cNvPr id="5" name="Inhaltsplatzhalter 4"/>
          <p:cNvPicPr>
            <a:picLocks noGrp="1" noChangeAspect="1"/>
          </p:cNvPicPr>
          <p:nvPr>
            <p:ph sz="quarter" idx="12"/>
          </p:nvPr>
        </p:nvPicPr>
        <p:blipFill>
          <a:blip r:embed="rId2"/>
          <a:stretch>
            <a:fillRect/>
          </a:stretch>
        </p:blipFill>
        <p:spPr>
          <a:xfrm>
            <a:off x="365125" y="1717858"/>
            <a:ext cx="8229600" cy="4370021"/>
          </a:xfrm>
          <a:prstGeom prst="rect">
            <a:avLst/>
          </a:prstGeom>
        </p:spPr>
      </p:pic>
    </p:spTree>
    <p:extLst>
      <p:ext uri="{BB962C8B-B14F-4D97-AF65-F5344CB8AC3E}">
        <p14:creationId xmlns:p14="http://schemas.microsoft.com/office/powerpoint/2010/main" val="2064945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Technische Komponenten und Akteure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123</a:t>
            </a:fld>
            <a:endParaRPr lang="en-US" dirty="0"/>
          </a:p>
        </p:txBody>
      </p:sp>
      <p:sp>
        <p:nvSpPr>
          <p:cNvPr id="4" name="Inhaltsplatzhalter 3"/>
          <p:cNvSpPr>
            <a:spLocks noGrp="1"/>
          </p:cNvSpPr>
          <p:nvPr>
            <p:ph sz="quarter" idx="12"/>
          </p:nvPr>
        </p:nvSpPr>
        <p:spPr/>
        <p:txBody>
          <a:bodyPr/>
          <a:lstStyle/>
          <a:p>
            <a:r>
              <a:rPr lang="de-DE" smtClean="0"/>
              <a:t>Auf Börsenplätzen (Ad-Exchanges) trifft das Angebot (Werbeinventar) auf die Nachfrage</a:t>
            </a:r>
          </a:p>
          <a:p>
            <a:pPr lvl="1"/>
            <a:r>
              <a:rPr lang="de-DE" smtClean="0"/>
              <a:t>Vermarkterseite (Sell-Side, Publisher) wird technisch mit Sell-Side-Plattformen (SSP) unterstützt</a:t>
            </a:r>
          </a:p>
          <a:p>
            <a:pPr lvl="1"/>
            <a:r>
              <a:rPr lang="de-DE" smtClean="0"/>
              <a:t>Seite der Werbetreibenden (Demand-Side, Advertiser) wird technisch mit Demand-Side-Plattformen (DSP) unterstützt</a:t>
            </a:r>
          </a:p>
          <a:p>
            <a:r>
              <a:rPr lang="de-DE" smtClean="0"/>
              <a:t>Kontinuierlicher Abgleich zwischen Angebot und Nachfrage, mehrere Hunderttausend pro Sekunde</a:t>
            </a:r>
          </a:p>
          <a:p>
            <a:r>
              <a:rPr lang="de-DE" smtClean="0"/>
              <a:t>Prozesse laufen automatisiert ab</a:t>
            </a:r>
          </a:p>
          <a:p>
            <a:endParaRPr lang="de-DE" smtClean="0"/>
          </a:p>
          <a:p>
            <a:endParaRPr lang="de-DE" dirty="0"/>
          </a:p>
        </p:txBody>
      </p:sp>
      <p:sp>
        <p:nvSpPr>
          <p:cNvPr id="20" name="Untertitel 19"/>
          <p:cNvSpPr>
            <a:spLocks noGrp="1"/>
          </p:cNvSpPr>
          <p:nvPr>
            <p:ph type="subTitle" idx="13"/>
          </p:nvPr>
        </p:nvSpPr>
        <p:spPr/>
        <p:txBody>
          <a:bodyPr/>
          <a:lstStyle/>
          <a:p>
            <a:r>
              <a:rPr lang="de-DE" dirty="0" smtClean="0"/>
              <a:t>Real-Time </a:t>
            </a:r>
            <a:r>
              <a:rPr lang="de-DE" dirty="0"/>
              <a:t>Advertising</a:t>
            </a:r>
          </a:p>
        </p:txBody>
      </p:sp>
    </p:spTree>
    <p:extLst>
      <p:ext uri="{BB962C8B-B14F-4D97-AF65-F5344CB8AC3E}">
        <p14:creationId xmlns:p14="http://schemas.microsoft.com/office/powerpoint/2010/main" val="356684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Demand-Side-Plattform (DSP)</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124</a:t>
            </a:fld>
            <a:endParaRPr lang="en-US" dirty="0"/>
          </a:p>
        </p:txBody>
      </p:sp>
      <p:sp>
        <p:nvSpPr>
          <p:cNvPr id="4" name="Inhaltsplatzhalter 3"/>
          <p:cNvSpPr>
            <a:spLocks noGrp="1"/>
          </p:cNvSpPr>
          <p:nvPr>
            <p:ph sz="quarter" idx="12"/>
          </p:nvPr>
        </p:nvSpPr>
        <p:spPr/>
        <p:txBody>
          <a:bodyPr/>
          <a:lstStyle/>
          <a:p>
            <a:r>
              <a:rPr lang="de-DE" dirty="0" smtClean="0"/>
              <a:t>Demand-Side-Plattform (DSP) bezeichnet eine Technologie, die es einem Werbetreibenden oder einer Agentur erlaubt, Werbemittel bei verschiedenen Anbietern/</a:t>
            </a:r>
            <a:r>
              <a:rPr lang="de-DE" dirty="0" err="1" smtClean="0"/>
              <a:t>Vermarktern</a:t>
            </a:r>
            <a:r>
              <a:rPr lang="de-DE" dirty="0" smtClean="0"/>
              <a:t> von Inventar automatisch und datengetrieben zu buchen sowie die Aussteuerung von Werbeschaltungen zu organisieren.</a:t>
            </a:r>
          </a:p>
          <a:p>
            <a:r>
              <a:rPr lang="de-DE" dirty="0" smtClean="0"/>
              <a:t>In Verbindung mit über SSPs zugespielten Informationen findet auf DSPs der eigentliche Match zwischen Angebot und Nachfrage statt. </a:t>
            </a:r>
          </a:p>
          <a:p>
            <a:endParaRPr lang="de-DE" dirty="0"/>
          </a:p>
        </p:txBody>
      </p:sp>
      <p:sp>
        <p:nvSpPr>
          <p:cNvPr id="20" name="Untertitel 19"/>
          <p:cNvSpPr>
            <a:spLocks noGrp="1"/>
          </p:cNvSpPr>
          <p:nvPr>
            <p:ph type="subTitle" idx="13"/>
          </p:nvPr>
        </p:nvSpPr>
        <p:spPr>
          <a:xfrm>
            <a:off x="360363" y="1172918"/>
            <a:ext cx="8234362" cy="307777"/>
          </a:xfrm>
        </p:spPr>
        <p:txBody>
          <a:bodyPr/>
          <a:lstStyle/>
          <a:p>
            <a:r>
              <a:rPr lang="de-DE" dirty="0"/>
              <a:t>Real-Time Advertising</a:t>
            </a:r>
          </a:p>
        </p:txBody>
      </p:sp>
    </p:spTree>
    <p:extLst>
      <p:ext uri="{BB962C8B-B14F-4D97-AF65-F5344CB8AC3E}">
        <p14:creationId xmlns:p14="http://schemas.microsoft.com/office/powerpoint/2010/main" val="162625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89</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b="1" dirty="0" err="1" smtClean="0"/>
              <a:t>Geschäfts</a:t>
            </a:r>
            <a:r>
              <a:rPr lang="en-US" altLang="de-DE" b="1" dirty="0" smtClean="0"/>
              <a:t>- und </a:t>
            </a:r>
            <a:r>
              <a:rPr lang="en-US" altLang="de-DE" b="1" dirty="0" err="1" smtClean="0"/>
              <a:t>Erlösmodelle</a:t>
            </a:r>
            <a:endParaRPr lang="en-US" altLang="de-DE" b="1" dirty="0" smtClean="0"/>
          </a:p>
          <a:p>
            <a:pPr lvl="1"/>
            <a:r>
              <a:rPr lang="en-US" altLang="de-DE" b="1" dirty="0" err="1" smtClean="0"/>
              <a:t>Geschäftsmodelle</a:t>
            </a:r>
            <a:endParaRPr lang="en-US" altLang="de-DE" b="1" dirty="0" smtClean="0"/>
          </a:p>
          <a:p>
            <a:pPr lvl="1"/>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007277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Data-Management-Plattform (DMP)</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125</a:t>
            </a:fld>
            <a:endParaRPr lang="en-US" dirty="0"/>
          </a:p>
        </p:txBody>
      </p:sp>
      <p:sp>
        <p:nvSpPr>
          <p:cNvPr id="4" name="Inhaltsplatzhalter 3"/>
          <p:cNvSpPr>
            <a:spLocks noGrp="1"/>
          </p:cNvSpPr>
          <p:nvPr>
            <p:ph sz="quarter" idx="12"/>
          </p:nvPr>
        </p:nvSpPr>
        <p:spPr/>
        <p:txBody>
          <a:bodyPr/>
          <a:lstStyle/>
          <a:p>
            <a:r>
              <a:rPr lang="de-DE" dirty="0" smtClean="0"/>
              <a:t>Flankiert werden DSPs mit Data-Management-</a:t>
            </a:r>
            <a:r>
              <a:rPr lang="de-DE" dirty="0" err="1" smtClean="0"/>
              <a:t>Plattforms</a:t>
            </a:r>
            <a:r>
              <a:rPr lang="de-DE" dirty="0" smtClean="0"/>
              <a:t> (DMP). </a:t>
            </a:r>
          </a:p>
          <a:p>
            <a:r>
              <a:rPr lang="de-DE" dirty="0" smtClean="0"/>
              <a:t>Hierbei handelt es sich um informationstechnische Infrastrukturen, mit der sich Online- und Offline-Daten in Echtzeit kanal- und anbieterübergreifend erheben (Messung), verwalten (Data Management) und Zielgruppensegmente zur individualisierten Ansprache eines Nutzers bereitstellen lassen. </a:t>
            </a:r>
          </a:p>
          <a:p>
            <a:endParaRPr lang="de-DE" dirty="0"/>
          </a:p>
        </p:txBody>
      </p:sp>
      <p:sp>
        <p:nvSpPr>
          <p:cNvPr id="20" name="Untertitel 19"/>
          <p:cNvSpPr>
            <a:spLocks noGrp="1"/>
          </p:cNvSpPr>
          <p:nvPr>
            <p:ph type="subTitle" idx="13"/>
          </p:nvPr>
        </p:nvSpPr>
        <p:spPr>
          <a:xfrm>
            <a:off x="360363" y="1172918"/>
            <a:ext cx="8234362" cy="677108"/>
          </a:xfrm>
        </p:spPr>
        <p:txBody>
          <a:bodyPr/>
          <a:lstStyle/>
          <a:p>
            <a:r>
              <a:rPr lang="de-DE" dirty="0"/>
              <a:t>Real-Time Advertising</a:t>
            </a:r>
          </a:p>
          <a:p>
            <a:endParaRPr lang="de-DE" dirty="0"/>
          </a:p>
        </p:txBody>
      </p:sp>
    </p:spTree>
    <p:extLst>
      <p:ext uri="{BB962C8B-B14F-4D97-AF65-F5344CB8AC3E}">
        <p14:creationId xmlns:p14="http://schemas.microsoft.com/office/powerpoint/2010/main" val="14989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Sell-Side-Plattform (SSP) </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126</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Zu den Systemen der Vermarktungsseite zählen insbesondere sogenannte Sell-Side-Plattformen (SSPs). </a:t>
            </a:r>
          </a:p>
          <a:p>
            <a:r>
              <a:rPr lang="de-DE" dirty="0" smtClean="0"/>
              <a:t>Diese bilden die informationstechnische Grundlage für die Angebotsseite, um Teile des Werbeinventars für den automatisierten Anzeigenhandel zugänglich zu machen. Auf den SSPs sind die Regelungen des </a:t>
            </a:r>
            <a:r>
              <a:rPr lang="de-DE" dirty="0" err="1" smtClean="0"/>
              <a:t>Vermarkters</a:t>
            </a:r>
            <a:r>
              <a:rPr lang="de-DE" dirty="0" smtClean="0"/>
              <a:t> respektive Inventaranbieters hinterlegt, die bei der Vermarktung zu beachten sind (etwa wer darf das Inventar potenziell erwerben / nicht erwerben, Mindestpreise etc.) und die Erlöse für jeden einzelnen Werbekontakt optimieren helfen. </a:t>
            </a:r>
          </a:p>
          <a:p>
            <a:endParaRPr lang="de-DE" dirty="0"/>
          </a:p>
        </p:txBody>
      </p:sp>
      <p:sp>
        <p:nvSpPr>
          <p:cNvPr id="20" name="Untertitel 19"/>
          <p:cNvSpPr>
            <a:spLocks noGrp="1"/>
          </p:cNvSpPr>
          <p:nvPr>
            <p:ph type="subTitle" idx="13"/>
          </p:nvPr>
        </p:nvSpPr>
        <p:spPr>
          <a:xfrm>
            <a:off x="360363" y="1172918"/>
            <a:ext cx="8234362" cy="677108"/>
          </a:xfrm>
        </p:spPr>
        <p:txBody>
          <a:bodyPr/>
          <a:lstStyle/>
          <a:p>
            <a:r>
              <a:rPr lang="de-DE" dirty="0"/>
              <a:t>Real-Time Advertising</a:t>
            </a:r>
          </a:p>
          <a:p>
            <a:endParaRPr lang="de-DE" dirty="0"/>
          </a:p>
        </p:txBody>
      </p:sp>
    </p:spTree>
    <p:extLst>
      <p:ext uri="{BB962C8B-B14F-4D97-AF65-F5344CB8AC3E}">
        <p14:creationId xmlns:p14="http://schemas.microsoft.com/office/powerpoint/2010/main" val="1581539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Ad-Server</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127</a:t>
            </a:fld>
            <a:endParaRPr lang="en-US" dirty="0"/>
          </a:p>
        </p:txBody>
      </p:sp>
      <p:sp>
        <p:nvSpPr>
          <p:cNvPr id="4" name="Inhaltsplatzhalter 3"/>
          <p:cNvSpPr>
            <a:spLocks noGrp="1"/>
          </p:cNvSpPr>
          <p:nvPr>
            <p:ph sz="quarter" idx="12"/>
          </p:nvPr>
        </p:nvSpPr>
        <p:spPr/>
        <p:txBody>
          <a:bodyPr/>
          <a:lstStyle/>
          <a:p>
            <a:r>
              <a:rPr lang="de-DE" smtClean="0"/>
              <a:t>Übernehmen die Verwaltung, die Auslieferung und das Verfolgen („Tracken“) von Online-Werbemitteln. </a:t>
            </a:r>
          </a:p>
          <a:p>
            <a:r>
              <a:rPr lang="de-DE" smtClean="0"/>
              <a:t>DSP, SSP, DMP und Ad-Server sind mit Systemen der Vermarkter verbunden. </a:t>
            </a:r>
          </a:p>
          <a:p>
            <a:endParaRPr lang="de-DE" dirty="0"/>
          </a:p>
        </p:txBody>
      </p:sp>
      <p:sp>
        <p:nvSpPr>
          <p:cNvPr id="20" name="Untertitel 19"/>
          <p:cNvSpPr>
            <a:spLocks noGrp="1"/>
          </p:cNvSpPr>
          <p:nvPr>
            <p:ph type="subTitle" idx="13"/>
          </p:nvPr>
        </p:nvSpPr>
        <p:spPr>
          <a:xfrm>
            <a:off x="360363" y="1172918"/>
            <a:ext cx="8234362" cy="677108"/>
          </a:xfrm>
        </p:spPr>
        <p:txBody>
          <a:bodyPr/>
          <a:lstStyle/>
          <a:p>
            <a:r>
              <a:rPr lang="de-DE" dirty="0"/>
              <a:t>Real-Time </a:t>
            </a:r>
            <a:r>
              <a:rPr lang="de-DE" dirty="0" smtClean="0"/>
              <a:t>Advertising</a:t>
            </a:r>
            <a:endParaRPr lang="de-DE" dirty="0"/>
          </a:p>
          <a:p>
            <a:endParaRPr lang="de-DE" dirty="0"/>
          </a:p>
        </p:txBody>
      </p:sp>
    </p:spTree>
    <p:extLst>
      <p:ext uri="{BB962C8B-B14F-4D97-AF65-F5344CB8AC3E}">
        <p14:creationId xmlns:p14="http://schemas.microsoft.com/office/powerpoint/2010/main" val="1981208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Trading Desks (Inhouse Managed Service DSP)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128</a:t>
            </a:fld>
            <a:endParaRPr lang="en-US" dirty="0"/>
          </a:p>
        </p:txBody>
      </p:sp>
      <p:sp>
        <p:nvSpPr>
          <p:cNvPr id="4" name="Inhaltsplatzhalter 3"/>
          <p:cNvSpPr>
            <a:spLocks noGrp="1"/>
          </p:cNvSpPr>
          <p:nvPr>
            <p:ph sz="quarter" idx="12"/>
          </p:nvPr>
        </p:nvSpPr>
        <p:spPr/>
        <p:txBody>
          <a:bodyPr/>
          <a:lstStyle/>
          <a:p>
            <a:r>
              <a:rPr lang="de-DE" smtClean="0"/>
              <a:t>Trading Desks sind die internen Einkaufsplattformen der Agenturen für Inventar. Üblicherweise setzt ein Trading Desk eine oder mehrere Self-Service-DSP-Lösungen ein und übernimmt für mehrere Agenturen die Verwaltung und Steuerung der von Agenturkunden eingebuchten Kampagnen. Als Inhouse-Dienstleister werden so die RTA-Kompetenzen gebündelt</a:t>
            </a:r>
            <a:endParaRPr lang="de-DE" dirty="0"/>
          </a:p>
        </p:txBody>
      </p:sp>
      <p:sp>
        <p:nvSpPr>
          <p:cNvPr id="20" name="Untertitel 19"/>
          <p:cNvSpPr>
            <a:spLocks noGrp="1"/>
          </p:cNvSpPr>
          <p:nvPr>
            <p:ph type="subTitle" idx="13"/>
          </p:nvPr>
        </p:nvSpPr>
        <p:spPr>
          <a:xfrm>
            <a:off x="360363" y="1172918"/>
            <a:ext cx="8234362" cy="677108"/>
          </a:xfrm>
        </p:spPr>
        <p:txBody>
          <a:bodyPr/>
          <a:lstStyle/>
          <a:p>
            <a:r>
              <a:rPr lang="de-DE" dirty="0"/>
              <a:t>Real-Time Advertising</a:t>
            </a:r>
          </a:p>
          <a:p>
            <a:endParaRPr lang="de-DE" dirty="0"/>
          </a:p>
        </p:txBody>
      </p:sp>
    </p:spTree>
    <p:extLst>
      <p:ext uri="{BB962C8B-B14F-4D97-AF65-F5344CB8AC3E}">
        <p14:creationId xmlns:p14="http://schemas.microsoft.com/office/powerpoint/2010/main" val="1691449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129</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b="1" dirty="0" err="1" smtClean="0"/>
              <a:t>Vom</a:t>
            </a:r>
            <a:r>
              <a:rPr lang="en-US" altLang="de-DE" b="1" dirty="0" smtClean="0"/>
              <a:t> Marketing </a:t>
            </a:r>
            <a:r>
              <a:rPr lang="en-US" altLang="de-DE" b="1" dirty="0" err="1" smtClean="0"/>
              <a:t>zum</a:t>
            </a:r>
            <a:r>
              <a:rPr lang="en-US" altLang="de-DE" b="1" dirty="0" smtClean="0"/>
              <a:t> Real-Time-Marketing</a:t>
            </a:r>
          </a:p>
          <a:p>
            <a:pPr lvl="1"/>
            <a:r>
              <a:rPr lang="en-US" dirty="0" smtClean="0"/>
              <a:t>Real-Time Advertising (RTA</a:t>
            </a:r>
            <a:r>
              <a:rPr lang="en-US" dirty="0"/>
              <a:t>) </a:t>
            </a:r>
          </a:p>
          <a:p>
            <a:pPr lvl="1"/>
            <a:r>
              <a:rPr lang="en-US" b="1" dirty="0" smtClean="0"/>
              <a:t>Der </a:t>
            </a:r>
            <a:r>
              <a:rPr lang="en-US" b="1" dirty="0" err="1" smtClean="0"/>
              <a:t>Prozess</a:t>
            </a:r>
            <a:r>
              <a:rPr lang="en-US" b="1" dirty="0" smtClean="0"/>
              <a:t> </a:t>
            </a:r>
            <a:r>
              <a:rPr lang="en-US" b="1" dirty="0" err="1" smtClean="0"/>
              <a:t>beim</a:t>
            </a:r>
            <a:r>
              <a:rPr lang="en-US" b="1" dirty="0" smtClean="0"/>
              <a:t> RTA </a:t>
            </a:r>
            <a:endParaRPr lang="en-US" b="1" dirty="0"/>
          </a:p>
          <a:p>
            <a:pPr lvl="1"/>
            <a:r>
              <a:rPr lang="en-US" dirty="0" err="1" smtClean="0"/>
              <a:t>Kontroverse</a:t>
            </a:r>
            <a:r>
              <a:rPr lang="en-US" dirty="0" smtClean="0"/>
              <a:t> um Tracking und Targeting </a:t>
            </a:r>
            <a:endParaRPr lang="en-US" dirty="0"/>
          </a:p>
          <a:p>
            <a:pPr lvl="1"/>
            <a:r>
              <a:rPr lang="en-US" dirty="0" smtClean="0"/>
              <a:t>Innovative </a:t>
            </a:r>
            <a:r>
              <a:rPr lang="en-US" dirty="0" err="1" smtClean="0"/>
              <a:t>Anwendungsfelder</a:t>
            </a:r>
            <a:r>
              <a:rPr lang="en-US" dirty="0" smtClean="0"/>
              <a:t> des Real-Time-</a:t>
            </a:r>
            <a:r>
              <a:rPr lang="en-US" dirty="0" err="1" smtClean="0"/>
              <a:t>Marketings</a:t>
            </a:r>
            <a:r>
              <a:rPr lang="en-US" dirty="0" smtClean="0"/>
              <a:t> </a:t>
            </a:r>
            <a:endParaRPr lang="en-US" altLang="de-DE" b="1" dirty="0" smtClean="0"/>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smtClean="0"/>
              <a:t>…</a:t>
            </a:r>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558189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12"/>
          </p:nvPr>
        </p:nvPicPr>
        <p:blipFill>
          <a:blip r:embed="rId2"/>
          <a:stretch>
            <a:fillRect/>
          </a:stretch>
        </p:blipFill>
        <p:spPr>
          <a:xfrm>
            <a:off x="134947" y="484686"/>
            <a:ext cx="8145457" cy="5839919"/>
          </a:xfrm>
        </p:spPr>
      </p:pic>
      <p:sp>
        <p:nvSpPr>
          <p:cNvPr id="2" name="Titel 1"/>
          <p:cNvSpPr>
            <a:spLocks noGrp="1"/>
          </p:cNvSpPr>
          <p:nvPr>
            <p:ph type="title"/>
          </p:nvPr>
        </p:nvSpPr>
        <p:spPr/>
        <p:txBody>
          <a:bodyPr/>
          <a:lstStyle/>
          <a:p>
            <a:r>
              <a:rPr lang="de-DE" smtClean="0"/>
              <a:t>Prozessmodell des Real-Time Advertising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130</a:t>
            </a:fld>
            <a:endParaRPr lang="en-US"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7927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 für Real-Time-Marketing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131</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56" y="2384998"/>
            <a:ext cx="7137718"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513937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132</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b="1" dirty="0" err="1" smtClean="0"/>
              <a:t>Vom</a:t>
            </a:r>
            <a:r>
              <a:rPr lang="en-US" altLang="de-DE" b="1" dirty="0" smtClean="0"/>
              <a:t> Marketing </a:t>
            </a:r>
            <a:r>
              <a:rPr lang="en-US" altLang="de-DE" b="1" dirty="0" err="1" smtClean="0"/>
              <a:t>zum</a:t>
            </a:r>
            <a:r>
              <a:rPr lang="en-US" altLang="de-DE" b="1" dirty="0" smtClean="0"/>
              <a:t> Real-Time-Marketing</a:t>
            </a:r>
          </a:p>
          <a:p>
            <a:pPr lvl="1"/>
            <a:r>
              <a:rPr lang="en-US" dirty="0" smtClean="0"/>
              <a:t>Real-Time Advertising (RTA</a:t>
            </a:r>
            <a:r>
              <a:rPr lang="en-US" dirty="0"/>
              <a:t>) </a:t>
            </a:r>
          </a:p>
          <a:p>
            <a:pPr lvl="1"/>
            <a:r>
              <a:rPr lang="en-US" dirty="0" smtClean="0"/>
              <a:t>Der </a:t>
            </a:r>
            <a:r>
              <a:rPr lang="en-US" dirty="0" err="1" smtClean="0"/>
              <a:t>Prozess</a:t>
            </a:r>
            <a:r>
              <a:rPr lang="en-US" dirty="0" smtClean="0"/>
              <a:t> </a:t>
            </a:r>
            <a:r>
              <a:rPr lang="en-US" dirty="0" err="1" smtClean="0"/>
              <a:t>beim</a:t>
            </a:r>
            <a:r>
              <a:rPr lang="en-US" dirty="0" smtClean="0"/>
              <a:t> RTA </a:t>
            </a:r>
            <a:endParaRPr lang="en-US" dirty="0"/>
          </a:p>
          <a:p>
            <a:pPr lvl="1"/>
            <a:r>
              <a:rPr lang="en-US" b="1" dirty="0" err="1" smtClean="0"/>
              <a:t>Kontroverse</a:t>
            </a:r>
            <a:r>
              <a:rPr lang="en-US" b="1" dirty="0" smtClean="0"/>
              <a:t> um Tracking und Targeting </a:t>
            </a:r>
            <a:endParaRPr lang="en-US" b="1" dirty="0"/>
          </a:p>
          <a:p>
            <a:pPr lvl="1"/>
            <a:r>
              <a:rPr lang="en-US" dirty="0" smtClean="0"/>
              <a:t>Innovative </a:t>
            </a:r>
            <a:r>
              <a:rPr lang="en-US" dirty="0" err="1" smtClean="0"/>
              <a:t>Anwendungsfelder</a:t>
            </a:r>
            <a:r>
              <a:rPr lang="en-US" dirty="0" smtClean="0"/>
              <a:t> des Real-Time-</a:t>
            </a:r>
            <a:r>
              <a:rPr lang="en-US" dirty="0" err="1" smtClean="0"/>
              <a:t>Marketings</a:t>
            </a:r>
            <a:r>
              <a:rPr lang="en-US" dirty="0" smtClean="0"/>
              <a:t> </a:t>
            </a:r>
            <a:endParaRPr lang="en-US" altLang="de-DE" b="1" dirty="0" smtClean="0"/>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smtClean="0"/>
              <a:t>…</a:t>
            </a:r>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509983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Datenanreicherung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133</a:t>
            </a:fld>
            <a:endParaRPr lang="en-US" dirty="0"/>
          </a:p>
        </p:txBody>
      </p:sp>
      <p:sp>
        <p:nvSpPr>
          <p:cNvPr id="4" name="Inhaltsplatzhalter 3"/>
          <p:cNvSpPr>
            <a:spLocks noGrp="1"/>
          </p:cNvSpPr>
          <p:nvPr>
            <p:ph sz="quarter" idx="12"/>
          </p:nvPr>
        </p:nvSpPr>
        <p:spPr/>
        <p:txBody>
          <a:bodyPr>
            <a:normAutofit fontScale="85000" lnSpcReduction="20000"/>
          </a:bodyPr>
          <a:lstStyle/>
          <a:p>
            <a:r>
              <a:rPr lang="de-DE" dirty="0" smtClean="0"/>
              <a:t>Bestehende persönliche Daten werden durch andere Datenbestände oder Dienstleister angereichert mit z.B.</a:t>
            </a:r>
          </a:p>
          <a:p>
            <a:pPr lvl="1"/>
            <a:r>
              <a:rPr lang="de-DE" dirty="0" smtClean="0"/>
              <a:t>Informationen zu Haustieren, dem gefahrenen Auto, den Kreditkartendaten, Krankheitsdaten, Aktivitäten in sozialen Netzwerken inklusive Anzahl von Freunden und </a:t>
            </a:r>
            <a:r>
              <a:rPr lang="de-DE" dirty="0" err="1" smtClean="0"/>
              <a:t>Followern</a:t>
            </a:r>
            <a:endParaRPr lang="de-DE" dirty="0" smtClean="0"/>
          </a:p>
          <a:p>
            <a:r>
              <a:rPr lang="de-DE" dirty="0" smtClean="0"/>
              <a:t>Zu den </a:t>
            </a:r>
            <a:r>
              <a:rPr lang="de-DE" dirty="0" err="1" smtClean="0"/>
              <a:t>anreicherbaren</a:t>
            </a:r>
            <a:r>
              <a:rPr lang="de-DE" dirty="0" smtClean="0"/>
              <a:t> Merkmalen gehören</a:t>
            </a:r>
          </a:p>
          <a:p>
            <a:pPr lvl="1"/>
            <a:r>
              <a:rPr lang="de-DE" dirty="0" smtClean="0"/>
              <a:t>Kommunikative Merkmale: Telefon- und Faxnummer, Handy, E-Mail</a:t>
            </a:r>
          </a:p>
          <a:p>
            <a:pPr lvl="1"/>
            <a:r>
              <a:rPr lang="de-DE" dirty="0" smtClean="0"/>
              <a:t>Demografische Merkmale: Alter, Haushaltsstruktur, Einkommen </a:t>
            </a:r>
          </a:p>
          <a:p>
            <a:pPr lvl="1"/>
            <a:r>
              <a:rPr lang="de-DE" dirty="0" smtClean="0"/>
              <a:t>Geografische Merkmale: Gemeinde- und Ortsgrößenschlüssel, Nielsen-Gebiete, Wohnumfeld </a:t>
            </a:r>
          </a:p>
          <a:p>
            <a:pPr lvl="1"/>
            <a:r>
              <a:rPr lang="de-DE" dirty="0" smtClean="0"/>
              <a:t>Verhaltensmerkmale: Lifestyle, Kaufkraft, Konsumgewohnheiten</a:t>
            </a:r>
          </a:p>
          <a:p>
            <a:pPr lvl="1"/>
            <a:r>
              <a:rPr lang="de-DE" dirty="0" smtClean="0"/>
              <a:t>Sonstige Merkmale: Bonitätsinformationen, Kfz-Halter-Informationen, Bildungsniveau</a:t>
            </a:r>
          </a:p>
          <a:p>
            <a:pPr lvl="1"/>
            <a:r>
              <a:rPr lang="de-DE" dirty="0" smtClean="0"/>
              <a:t>Firmenadressen: Umsatz, Mitarbeiteranzahl, Ansprechpartner, Branchencodes, richtige Firmierung</a:t>
            </a:r>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4102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134</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b="1" dirty="0" err="1" smtClean="0"/>
              <a:t>Vom</a:t>
            </a:r>
            <a:r>
              <a:rPr lang="en-US" altLang="de-DE" b="1" dirty="0" smtClean="0"/>
              <a:t> Marketing </a:t>
            </a:r>
            <a:r>
              <a:rPr lang="en-US" altLang="de-DE" b="1" dirty="0" err="1" smtClean="0"/>
              <a:t>zum</a:t>
            </a:r>
            <a:r>
              <a:rPr lang="en-US" altLang="de-DE" b="1" dirty="0" smtClean="0"/>
              <a:t> Real-Time-Marketing</a:t>
            </a:r>
          </a:p>
          <a:p>
            <a:pPr lvl="1"/>
            <a:r>
              <a:rPr lang="en-US" dirty="0" smtClean="0"/>
              <a:t>Real-Time Advertising (RTA</a:t>
            </a:r>
            <a:r>
              <a:rPr lang="en-US" dirty="0"/>
              <a:t>) </a:t>
            </a:r>
          </a:p>
          <a:p>
            <a:pPr lvl="1"/>
            <a:r>
              <a:rPr lang="en-US" dirty="0" smtClean="0"/>
              <a:t>Der </a:t>
            </a:r>
            <a:r>
              <a:rPr lang="en-US" dirty="0" err="1" smtClean="0"/>
              <a:t>Prozess</a:t>
            </a:r>
            <a:r>
              <a:rPr lang="en-US" dirty="0" smtClean="0"/>
              <a:t> </a:t>
            </a:r>
            <a:r>
              <a:rPr lang="en-US" dirty="0" err="1" smtClean="0"/>
              <a:t>beim</a:t>
            </a:r>
            <a:r>
              <a:rPr lang="en-US" dirty="0" smtClean="0"/>
              <a:t> RTA </a:t>
            </a:r>
            <a:endParaRPr lang="en-US" dirty="0"/>
          </a:p>
          <a:p>
            <a:pPr lvl="1"/>
            <a:r>
              <a:rPr lang="en-US" dirty="0" err="1" smtClean="0"/>
              <a:t>Kontroverse</a:t>
            </a:r>
            <a:r>
              <a:rPr lang="en-US" dirty="0" smtClean="0"/>
              <a:t> um Tracking und Targeting </a:t>
            </a:r>
            <a:endParaRPr lang="en-US" dirty="0"/>
          </a:p>
          <a:p>
            <a:pPr lvl="1"/>
            <a:r>
              <a:rPr lang="en-US" b="1" dirty="0" smtClean="0"/>
              <a:t>Innovative </a:t>
            </a:r>
            <a:r>
              <a:rPr lang="en-US" b="1" dirty="0" err="1" smtClean="0"/>
              <a:t>Anwendungsfelder</a:t>
            </a:r>
            <a:r>
              <a:rPr lang="en-US" b="1" dirty="0" smtClean="0"/>
              <a:t> des Real-Time-</a:t>
            </a:r>
            <a:r>
              <a:rPr lang="en-US" b="1" dirty="0" err="1" smtClean="0"/>
              <a:t>Marketings</a:t>
            </a:r>
            <a:r>
              <a:rPr lang="en-US" b="1" dirty="0" smtClean="0"/>
              <a:t> </a:t>
            </a:r>
            <a:endParaRPr lang="en-US" altLang="de-DE" b="1" dirty="0" smtClean="0"/>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smtClean="0"/>
              <a:t>…</a:t>
            </a:r>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716167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r>
              <a:rPr lang="de-DE" altLang="de-DE" smtClean="0"/>
              <a:t>Neue Geschäftsmodelle</a:t>
            </a:r>
            <a:endParaRPr lang="de-DE" altLang="de-DE" dirty="0"/>
          </a:p>
        </p:txBody>
      </p:sp>
      <p:sp>
        <p:nvSpPr>
          <p:cNvPr id="174082" name="Rectangle 3"/>
          <p:cNvSpPr>
            <a:spLocks noGrp="1" noChangeArrowheads="1"/>
          </p:cNvSpPr>
          <p:nvPr>
            <p:ph sz="quarter" idx="12"/>
          </p:nvPr>
        </p:nvSpPr>
        <p:spPr/>
        <p:txBody>
          <a:bodyPr>
            <a:normAutofit fontScale="92500" lnSpcReduction="10000"/>
          </a:bodyPr>
          <a:lstStyle/>
          <a:p>
            <a:r>
              <a:rPr lang="de-DE" altLang="de-DE" smtClean="0"/>
              <a:t>Geschäftsmodell: Abstraktion des Wesens eines Unternehmens, der Art und Weise, wie dieses Unternehmen Produkte oder Dienstleistungen zur Verfügung stellt, und der Art und Weise, wie das Unternehmen Wert generiert.</a:t>
            </a:r>
            <a:r>
              <a:rPr lang="en-US" altLang="de-DE" smtClean="0"/>
              <a:t> </a:t>
            </a:r>
          </a:p>
          <a:p>
            <a:endParaRPr lang="de-DE" altLang="de-DE" smtClean="0"/>
          </a:p>
          <a:p>
            <a:r>
              <a:rPr lang="de-DE" altLang="de-DE" smtClean="0"/>
              <a:t>Ein Ansatz: Entkoppelung von Vertriebsweg des Produkts und der Verfügbarkeit produktbezogener Informationen </a:t>
            </a:r>
            <a:r>
              <a:rPr lang="en-US" altLang="de-DE" smtClean="0"/>
              <a:t>kann zur Entwicklung neuer Geschäftsmodelle führen</a:t>
            </a:r>
          </a:p>
          <a:p>
            <a:pPr lvl="1"/>
            <a:endParaRPr lang="en-US" altLang="de-DE" smtClean="0"/>
          </a:p>
          <a:p>
            <a:r>
              <a:rPr lang="de-DE" altLang="de-DE" smtClean="0"/>
              <a:t>Beispiele: Buchhandel, Finanzdienstleister</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90</a:t>
            </a:fld>
            <a:endParaRPr lang="en-US" dirty="0"/>
          </a:p>
        </p:txBody>
      </p:sp>
    </p:spTree>
    <p:extLst>
      <p:ext uri="{BB962C8B-B14F-4D97-AF65-F5344CB8AC3E}">
        <p14:creationId xmlns:p14="http://schemas.microsoft.com/office/powerpoint/2010/main" val="362575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Innovative Anwendungsfelder des RTM:</a:t>
            </a:r>
            <a:br>
              <a:rPr lang="de-DE" smtClean="0"/>
            </a:br>
            <a:r>
              <a:rPr lang="de-DE" smtClean="0"/>
              <a:t>Connected TV</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135</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dirty="0" smtClean="0"/>
              <a:t>Vernetztes Fernsehen</a:t>
            </a:r>
          </a:p>
          <a:p>
            <a:pPr lvl="1"/>
            <a:r>
              <a:rPr lang="de-DE" dirty="0" smtClean="0"/>
              <a:t>Smart-TV und Hybrid-TV: Verbindung von Internet und TV</a:t>
            </a:r>
          </a:p>
          <a:p>
            <a:pPr lvl="1"/>
            <a:r>
              <a:rPr lang="de-DE" dirty="0" smtClean="0"/>
              <a:t>Weg von klassischem, senderzentrierten Fernseherlebnis</a:t>
            </a:r>
          </a:p>
          <a:p>
            <a:pPr lvl="1"/>
            <a:r>
              <a:rPr lang="de-DE" dirty="0" smtClean="0"/>
              <a:t>Hin zu nutzerzentrierten, nicht linearen Fernsehen</a:t>
            </a:r>
          </a:p>
          <a:p>
            <a:r>
              <a:rPr lang="de-DE" dirty="0" err="1" smtClean="0"/>
              <a:t>HbbTV</a:t>
            </a:r>
            <a:r>
              <a:rPr lang="de-DE" dirty="0" smtClean="0"/>
              <a:t> („Hybrid Broadcasting Broadband TV“)</a:t>
            </a:r>
          </a:p>
          <a:p>
            <a:pPr lvl="1"/>
            <a:r>
              <a:rPr lang="de-DE" dirty="0" smtClean="0"/>
              <a:t>Verschmelzung von klassischen TV und Zusatzdiensten</a:t>
            </a:r>
          </a:p>
          <a:p>
            <a:pPr lvl="1"/>
            <a:r>
              <a:rPr lang="de-DE" dirty="0" smtClean="0"/>
              <a:t>ohne Medienbruch in die Welt der Zusatzdienste</a:t>
            </a:r>
          </a:p>
          <a:p>
            <a:r>
              <a:rPr lang="de-DE" dirty="0" smtClean="0"/>
              <a:t>Verwandt: Social TV</a:t>
            </a:r>
          </a:p>
          <a:p>
            <a:pPr lvl="1"/>
            <a:r>
              <a:rPr lang="de-DE" dirty="0" smtClean="0"/>
              <a:t>Verbindung von linearem TV-Konsum mit sozialen Netzwerken</a:t>
            </a:r>
          </a:p>
          <a:p>
            <a:pPr lvl="1"/>
            <a:r>
              <a:rPr lang="de-DE" dirty="0" smtClean="0"/>
              <a:t>Einsatz von Second Screens</a:t>
            </a:r>
          </a:p>
          <a:p>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95311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Innovative Anwendungsfelder des RTM:</a:t>
            </a:r>
            <a:br>
              <a:rPr lang="de-DE" smtClean="0"/>
            </a:br>
            <a:r>
              <a:rPr lang="de-DE" smtClean="0"/>
              <a:t>Connected TV</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136</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18" y="1770643"/>
            <a:ext cx="7654881" cy="434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140208" y="1103041"/>
            <a:ext cx="8229600" cy="4589462"/>
          </a:xfrm>
        </p:spPr>
        <p:txBody>
          <a:bodyPr/>
          <a:lstStyle/>
          <a:p>
            <a:endParaRPr lang="de-DE" dirty="0"/>
          </a:p>
        </p:txBody>
      </p:sp>
    </p:spTree>
    <p:extLst>
      <p:ext uri="{BB962C8B-B14F-4D97-AF65-F5344CB8AC3E}">
        <p14:creationId xmlns:p14="http://schemas.microsoft.com/office/powerpoint/2010/main" val="2013725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Innovative Anwendungsfelder des RTM:</a:t>
            </a:r>
            <a:br>
              <a:rPr lang="de-DE" smtClean="0"/>
            </a:br>
            <a:r>
              <a:rPr lang="de-DE" smtClean="0"/>
              <a:t>Connected TV</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137</a:t>
            </a:fld>
            <a:endParaRPr lang="en-US" dirty="0"/>
          </a:p>
        </p:txBody>
      </p:sp>
      <p:sp>
        <p:nvSpPr>
          <p:cNvPr id="4" name="Inhaltsplatzhalter 3"/>
          <p:cNvSpPr>
            <a:spLocks noGrp="1"/>
          </p:cNvSpPr>
          <p:nvPr>
            <p:ph sz="quarter" idx="12"/>
          </p:nvPr>
        </p:nvSpPr>
        <p:spPr/>
        <p:txBody>
          <a:bodyPr/>
          <a:lstStyle/>
          <a:p>
            <a:r>
              <a:rPr lang="de-DE" smtClean="0"/>
              <a:t>Connected TV ist eine Innovationsplattform, die für RTM von großem Interesse ist</a:t>
            </a:r>
          </a:p>
          <a:p>
            <a:pPr lvl="1"/>
            <a:r>
              <a:rPr lang="de-DE" smtClean="0"/>
              <a:t>TV-Bildschirm kann für Werbung ähnlich wie der PC genutzt werden</a:t>
            </a:r>
          </a:p>
          <a:p>
            <a:pPr lvl="1"/>
            <a:r>
              <a:rPr lang="de-DE" smtClean="0"/>
              <a:t>Zielgruppenscharfe, individuelle Kundenansprache</a:t>
            </a:r>
          </a:p>
          <a:p>
            <a:r>
              <a:rPr lang="de-DE" smtClean="0"/>
              <a:t>Fernsehen erlebt derzeit ein starkes Wachstum</a:t>
            </a:r>
          </a:p>
          <a:p>
            <a:pPr lvl="1"/>
            <a:r>
              <a:rPr lang="de-DE" smtClean="0"/>
              <a:t>„Was die Menschen am liebsten im Internet machen, ist Fernsehen“(CEO von Time Warner)</a:t>
            </a:r>
          </a:p>
          <a:p>
            <a:pPr lvl="1"/>
            <a:r>
              <a:rPr lang="de-DE" smtClean="0"/>
              <a:t>„The coolest thing about Google TV is that we don’t even know what the coolest thing about it will be“ (Google)</a:t>
            </a:r>
          </a:p>
          <a:p>
            <a:pPr lvl="1"/>
            <a:r>
              <a:rPr lang="de-DE" smtClean="0"/>
              <a:t>Ergebnisoffener Innovationsprozess</a:t>
            </a:r>
          </a:p>
          <a:p>
            <a:pPr lvl="1"/>
            <a:endParaRPr lang="de-DE" smtClean="0"/>
          </a:p>
          <a:p>
            <a:endParaRPr lang="de-DE" smtClean="0"/>
          </a:p>
          <a:p>
            <a:pPr lvl="1"/>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7621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Innovative Anwendungsfelder des RTM:</a:t>
            </a:r>
            <a:br>
              <a:rPr lang="de-DE" smtClean="0"/>
            </a:br>
            <a:r>
              <a:rPr lang="de-DE" smtClean="0"/>
              <a:t>Connected Car</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138</a:t>
            </a:fld>
            <a:endParaRPr lang="en-US" dirty="0"/>
          </a:p>
        </p:txBody>
      </p:sp>
      <p:sp>
        <p:nvSpPr>
          <p:cNvPr id="4" name="Inhaltsplatzhalter 3"/>
          <p:cNvSpPr>
            <a:spLocks noGrp="1"/>
          </p:cNvSpPr>
          <p:nvPr>
            <p:ph sz="quarter" idx="12"/>
          </p:nvPr>
        </p:nvSpPr>
        <p:spPr/>
        <p:txBody>
          <a:bodyPr/>
          <a:lstStyle/>
          <a:p>
            <a:r>
              <a:rPr lang="de-DE" smtClean="0"/>
              <a:t>Car-2-Car-Vernetzung</a:t>
            </a:r>
          </a:p>
          <a:p>
            <a:pPr lvl="1"/>
            <a:r>
              <a:rPr lang="de-DE" smtClean="0"/>
              <a:t>Seit 01.10.2015 muss jedes Neufahrzeug in der EU mit automatischem Notrufsystem, Mobilfunk und GPS-Sender ausgestattet sein</a:t>
            </a:r>
          </a:p>
          <a:p>
            <a:r>
              <a:rPr lang="de-DE" smtClean="0"/>
              <a:t>Das Auto als zusätzlicher Bildschirm </a:t>
            </a:r>
          </a:p>
          <a:p>
            <a:pPr lvl="1"/>
            <a:r>
              <a:rPr lang="de-DE" smtClean="0"/>
              <a:t>Overlay-Bildschirme auf die Frontscheibe</a:t>
            </a:r>
          </a:p>
          <a:p>
            <a:pPr lvl="1"/>
            <a:r>
              <a:rPr lang="de-DE" smtClean="0"/>
              <a:t>Spätestens bei selbstfahrenden Autos interessant</a:t>
            </a:r>
          </a:p>
          <a:p>
            <a:r>
              <a:rPr lang="de-DE" smtClean="0"/>
              <a:t>Ansatzpunkte für RTM	</a:t>
            </a:r>
          </a:p>
          <a:p>
            <a:pPr lvl="1"/>
            <a:r>
              <a:rPr lang="de-DE" smtClean="0"/>
              <a:t>Auswertung von Fahrprofilen</a:t>
            </a:r>
          </a:p>
          <a:p>
            <a:pPr lvl="1"/>
            <a:r>
              <a:rPr lang="de-DE" smtClean="0"/>
              <a:t>Werbung für Geschäfte in der Umgebung</a:t>
            </a:r>
            <a:endParaRPr lang="de-DE" dirty="0" smtClean="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15209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Beispiel Autoscout24</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139</a:t>
            </a:fld>
            <a:endParaRPr lang="en-US" dirty="0"/>
          </a:p>
        </p:txBody>
      </p:sp>
      <p:sp>
        <p:nvSpPr>
          <p:cNvPr id="4" name="Inhaltsplatzhalter 3"/>
          <p:cNvSpPr>
            <a:spLocks noGrp="1"/>
          </p:cNvSpPr>
          <p:nvPr>
            <p:ph sz="quarter" idx="12"/>
          </p:nvPr>
        </p:nvSpPr>
        <p:spPr/>
        <p:txBody>
          <a:bodyPr/>
          <a:lstStyle/>
          <a:p>
            <a:r>
              <a:rPr lang="de-DE" smtClean="0"/>
              <a:t>Auslesen von Fahrzeugdaten</a:t>
            </a:r>
          </a:p>
          <a:p>
            <a:pPr lvl="1"/>
            <a:r>
              <a:rPr lang="de-DE" smtClean="0"/>
              <a:t>OBD-2 ist eine Standard-Schnittstelle in jedem Fahrzeug seit 2001</a:t>
            </a:r>
          </a:p>
          <a:p>
            <a:pPr lvl="1"/>
            <a:r>
              <a:rPr lang="de-DE" smtClean="0"/>
              <a:t>Bislang nur für Werkstätten und Hersteller</a:t>
            </a:r>
          </a:p>
          <a:p>
            <a:r>
              <a:rPr lang="de-DE" smtClean="0"/>
              <a:t>AutoScout24 baut die CarDataCloud auf</a:t>
            </a:r>
          </a:p>
          <a:p>
            <a:pPr lvl="1"/>
            <a:r>
              <a:rPr lang="de-DE" smtClean="0"/>
              <a:t>Auslesen auch für Endkunden und Drittanbieter</a:t>
            </a:r>
          </a:p>
          <a:p>
            <a:pPr lvl="1"/>
            <a:r>
              <a:rPr lang="de-DE" smtClean="0"/>
              <a:t>Erste Apps sind vorhanden</a:t>
            </a:r>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87053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Internet der Dinge: Potenziale für E-Commerce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140</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dirty="0" smtClean="0"/>
              <a:t>Internet der Dinge (Smarte Objekte)</a:t>
            </a:r>
          </a:p>
          <a:p>
            <a:pPr lvl="1"/>
            <a:r>
              <a:rPr lang="de-DE" dirty="0" smtClean="0"/>
              <a:t>Lokalisierung und Identifizierung bergen hohes Potenzial für innovatives Marketing</a:t>
            </a:r>
          </a:p>
          <a:p>
            <a:r>
              <a:rPr lang="de-DE" dirty="0" smtClean="0"/>
              <a:t>Identifizierung</a:t>
            </a:r>
          </a:p>
          <a:p>
            <a:pPr lvl="1"/>
            <a:r>
              <a:rPr lang="de-DE" dirty="0" smtClean="0"/>
              <a:t>z.B. RFID, biometrische Verfahren (Iris-, Gesichts-,  Stimmerkennung)</a:t>
            </a:r>
          </a:p>
          <a:p>
            <a:r>
              <a:rPr lang="de-DE" dirty="0" smtClean="0"/>
              <a:t>Lokalisierung</a:t>
            </a:r>
          </a:p>
          <a:p>
            <a:pPr lvl="1"/>
            <a:r>
              <a:rPr lang="de-DE" dirty="0" err="1" smtClean="0"/>
              <a:t>Trilateration</a:t>
            </a:r>
            <a:r>
              <a:rPr lang="de-DE" dirty="0" smtClean="0"/>
              <a:t> (geom. Schnittpunkt)</a:t>
            </a:r>
          </a:p>
          <a:p>
            <a:pPr lvl="1"/>
            <a:r>
              <a:rPr lang="de-DE" dirty="0" smtClean="0"/>
              <a:t>Triangulation (Nutzen von Winkeln)</a:t>
            </a:r>
          </a:p>
          <a:p>
            <a:pPr lvl="1"/>
            <a:r>
              <a:rPr lang="de-DE" dirty="0" smtClean="0"/>
              <a:t>Umgebungsbestimmung (nächster bekannter Punkt, z.B. eingebuchte Mobilfunkzelle, eingebuchtes WLAN)</a:t>
            </a:r>
          </a:p>
          <a:p>
            <a:pPr lvl="1"/>
            <a:r>
              <a:rPr lang="de-DE" dirty="0" smtClean="0"/>
              <a:t>Spezifische Merkmale eines Standorts (</a:t>
            </a:r>
            <a:r>
              <a:rPr lang="de-DE" dirty="0" err="1" smtClean="0"/>
              <a:t>Footprint</a:t>
            </a:r>
            <a:r>
              <a:rPr lang="de-DE" dirty="0" smtClean="0"/>
              <a:t>)</a:t>
            </a:r>
          </a:p>
          <a:p>
            <a:pPr lvl="1"/>
            <a:endParaRPr lang="de-DE" dirty="0"/>
          </a:p>
        </p:txBody>
      </p:sp>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32862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Internet der Dinge: Potenziale für E-Commerce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141</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1675963"/>
            <a:ext cx="8229600" cy="4453812"/>
          </a:xfrm>
        </p:spPr>
      </p:pic>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57487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el 1"/>
          <p:cNvSpPr>
            <a:spLocks noGrp="1"/>
          </p:cNvSpPr>
          <p:nvPr>
            <p:ph type="title"/>
          </p:nvPr>
        </p:nvSpPr>
        <p:spPr/>
        <p:txBody>
          <a:bodyPr/>
          <a:lstStyle/>
          <a:p>
            <a:r>
              <a:rPr lang="de-DE" altLang="de-DE" smtClean="0"/>
              <a:t>Ortsbasierte Dienste</a:t>
            </a:r>
            <a:endParaRPr lang="de-DE" altLang="de-DE"/>
          </a:p>
        </p:txBody>
      </p:sp>
      <p:sp>
        <p:nvSpPr>
          <p:cNvPr id="188418" name="Inhaltsplatzhalter 2"/>
          <p:cNvSpPr>
            <a:spLocks noGrp="1"/>
          </p:cNvSpPr>
          <p:nvPr>
            <p:ph sz="quarter" idx="12"/>
          </p:nvPr>
        </p:nvSpPr>
        <p:spPr/>
        <p:txBody>
          <a:bodyPr/>
          <a:lstStyle/>
          <a:p>
            <a:r>
              <a:rPr lang="de-DE" altLang="de-DE" smtClean="0"/>
              <a:t>Finden von ortsgebundenen Informationen wie nahe gelegene </a:t>
            </a:r>
          </a:p>
          <a:p>
            <a:pPr lvl="1"/>
            <a:r>
              <a:rPr lang="de-DE" altLang="de-DE" smtClean="0"/>
              <a:t>Restaurants</a:t>
            </a:r>
          </a:p>
          <a:p>
            <a:pPr lvl="1"/>
            <a:r>
              <a:rPr lang="de-DE" altLang="de-DE" smtClean="0"/>
              <a:t>Geldautomaten</a:t>
            </a:r>
          </a:p>
          <a:p>
            <a:pPr lvl="1"/>
            <a:r>
              <a:rPr lang="de-DE" altLang="de-DE" smtClean="0"/>
              <a:t>Tankstellen</a:t>
            </a:r>
          </a:p>
          <a:p>
            <a:pPr lvl="1"/>
            <a:r>
              <a:rPr lang="de-DE" altLang="de-DE" smtClean="0"/>
              <a:t>örtliche Unterhaltungsangebote </a:t>
            </a:r>
          </a:p>
          <a:p>
            <a:pPr lvl="1"/>
            <a:endParaRPr lang="de-DE" altLang="de-DE" smtClean="0"/>
          </a:p>
          <a:p>
            <a:r>
              <a:rPr lang="de-DE" altLang="de-DE" smtClean="0"/>
              <a:t>Beispiel:</a:t>
            </a:r>
          </a:p>
          <a:p>
            <a:pPr lvl="1"/>
            <a:r>
              <a:rPr lang="de-DE" altLang="de-DE" smtClean="0"/>
              <a:t>VZ Navigator von Verizon</a:t>
            </a:r>
            <a:endParaRPr lang="de-DE" altLang="de-DE"/>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142</a:t>
            </a:fld>
            <a:endParaRPr lang="en-US" dirty="0"/>
          </a:p>
        </p:txBody>
      </p:sp>
    </p:spTree>
    <p:extLst>
      <p:ext uri="{BB962C8B-B14F-4D97-AF65-F5344CB8AC3E}">
        <p14:creationId xmlns:p14="http://schemas.microsoft.com/office/powerpoint/2010/main" val="279121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143</a:t>
            </a:fld>
            <a:endParaRPr lang="en-US"/>
          </a:p>
        </p:txBody>
      </p:sp>
      <p:sp>
        <p:nvSpPr>
          <p:cNvPr id="29699" name="Rectangle 5"/>
          <p:cNvSpPr>
            <a:spLocks noGrp="1" noChangeArrowheads="1"/>
          </p:cNvSpPr>
          <p:nvPr>
            <p:ph sz="quarter" idx="12"/>
          </p:nvPr>
        </p:nvSpPr>
        <p:spPr/>
        <p:txBody>
          <a:bodyPr>
            <a:normAutofit fontScale="92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b="1" dirty="0" err="1" smtClean="0"/>
              <a:t>Elektronische</a:t>
            </a:r>
            <a:r>
              <a:rPr lang="en-US" altLang="de-DE" b="1" dirty="0" smtClean="0"/>
              <a:t> </a:t>
            </a:r>
            <a:r>
              <a:rPr lang="en-US" altLang="de-DE" b="1" dirty="0" err="1" smtClean="0"/>
              <a:t>Zahlungssysteme</a:t>
            </a:r>
            <a:endParaRPr lang="en-US" altLang="de-DE" b="1"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811742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el 1"/>
          <p:cNvSpPr>
            <a:spLocks noGrp="1"/>
          </p:cNvSpPr>
          <p:nvPr>
            <p:ph type="title"/>
          </p:nvPr>
        </p:nvSpPr>
        <p:spPr/>
        <p:txBody>
          <a:bodyPr/>
          <a:lstStyle/>
          <a:p>
            <a:r>
              <a:rPr lang="de-DE" altLang="de-DE" smtClean="0"/>
              <a:t>Elektronisches Zahlungssystem</a:t>
            </a:r>
            <a:endParaRPr lang="de-DE" altLang="de-DE"/>
          </a:p>
        </p:txBody>
      </p:sp>
      <p:sp>
        <p:nvSpPr>
          <p:cNvPr id="198658" name="Inhaltsplatzhalter 2"/>
          <p:cNvSpPr>
            <a:spLocks noGrp="1"/>
          </p:cNvSpPr>
          <p:nvPr>
            <p:ph sz="quarter" idx="12"/>
          </p:nvPr>
        </p:nvSpPr>
        <p:spPr/>
        <p:txBody>
          <a:bodyPr/>
          <a:lstStyle/>
          <a:p>
            <a:r>
              <a:rPr lang="de-DE" altLang="de-DE" dirty="0" smtClean="0"/>
              <a:t>Die Verwendung von digitalen Techniken, wie Kreditkarten, Smartcards und internetbasierten Zahlungssystemen, um für Produkte und Dienstleistungen auf elektronischem Weg zu zahlen.</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144</a:t>
            </a:fld>
            <a:endParaRPr lang="en-US" dirty="0"/>
          </a:p>
        </p:txBody>
      </p:sp>
    </p:spTree>
    <p:extLst>
      <p:ext uri="{BB962C8B-B14F-4D97-AF65-F5344CB8AC3E}">
        <p14:creationId xmlns:p14="http://schemas.microsoft.com/office/powerpoint/2010/main" val="245798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r>
              <a:rPr lang="de-DE" altLang="de-DE" smtClean="0"/>
              <a:t>Internet-Geschäftsmodelle</a:t>
            </a:r>
            <a:endParaRPr lang="de-DE" altLang="de-DE"/>
          </a:p>
        </p:txBody>
      </p:sp>
      <p:sp>
        <p:nvSpPr>
          <p:cNvPr id="176130" name="Rectangle 3"/>
          <p:cNvSpPr>
            <a:spLocks noGrp="1" noChangeArrowheads="1"/>
          </p:cNvSpPr>
          <p:nvPr>
            <p:ph sz="quarter" idx="12"/>
          </p:nvPr>
        </p:nvSpPr>
        <p:spPr/>
        <p:txBody>
          <a:bodyPr>
            <a:normAutofit fontScale="92500" lnSpcReduction="10000"/>
          </a:bodyPr>
          <a:lstStyle/>
          <a:p>
            <a:r>
              <a:rPr lang="de-DE" altLang="de-DE" smtClean="0"/>
              <a:t>Gewinne werden auf eine neue Art erzielt und Zahlungsbereitschaft abgeschöpft</a:t>
            </a:r>
          </a:p>
          <a:p>
            <a:pPr lvl="1"/>
            <a:r>
              <a:rPr lang="de-DE" altLang="de-DE" smtClean="0"/>
              <a:t>Zusätzlicher Beitrag zur Wertschöpfung bei vorhandenen Produkten und Dienstleistungen, oder</a:t>
            </a:r>
          </a:p>
          <a:p>
            <a:pPr lvl="1"/>
            <a:r>
              <a:rPr lang="de-DE" altLang="de-DE" smtClean="0"/>
              <a:t>Grundlage für komplett neue Produkte und Dienstleistungen</a:t>
            </a:r>
            <a:endParaRPr lang="en-US" altLang="de-DE" smtClean="0"/>
          </a:p>
          <a:p>
            <a:r>
              <a:rPr lang="de-DE" altLang="de-DE" smtClean="0"/>
              <a:t>Neue Formen der Wertschöpfung</a:t>
            </a:r>
          </a:p>
          <a:p>
            <a:pPr lvl="1"/>
            <a:r>
              <a:rPr lang="de-DE" altLang="de-DE" smtClean="0"/>
              <a:t>neues Produkt oder neue Dienstleistung</a:t>
            </a:r>
          </a:p>
          <a:p>
            <a:pPr lvl="1"/>
            <a:r>
              <a:rPr lang="de-DE" altLang="de-DE" smtClean="0"/>
              <a:t>zusätzliche Informationen oder Dienste zu einem traditionellen Produkt oder einer Dienstleistung </a:t>
            </a:r>
          </a:p>
          <a:p>
            <a:pPr lvl="1"/>
            <a:r>
              <a:rPr lang="de-DE" altLang="de-DE" smtClean="0"/>
              <a:t>Produkt oder Dienstleistung über das Internet kostengünstiger als über die traditionellen Vertriebswege anbieten</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91</a:t>
            </a:fld>
            <a:endParaRPr lang="en-US" dirty="0"/>
          </a:p>
        </p:txBody>
      </p:sp>
    </p:spTree>
    <p:extLst>
      <p:ext uri="{BB962C8B-B14F-4D97-AF65-F5344CB8AC3E}">
        <p14:creationId xmlns:p14="http://schemas.microsoft.com/office/powerpoint/2010/main" val="1751378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el 1"/>
          <p:cNvSpPr>
            <a:spLocks noGrp="1"/>
          </p:cNvSpPr>
          <p:nvPr>
            <p:ph type="title"/>
          </p:nvPr>
        </p:nvSpPr>
        <p:spPr/>
        <p:txBody>
          <a:bodyPr/>
          <a:lstStyle/>
          <a:p>
            <a:r>
              <a:rPr lang="de-DE" altLang="de-DE" smtClean="0"/>
              <a:t>Elektronisches Kreditkartenzahlungssystem</a:t>
            </a:r>
            <a:endParaRPr lang="de-DE" altLang="de-DE"/>
          </a:p>
        </p:txBody>
      </p:sp>
      <p:sp>
        <p:nvSpPr>
          <p:cNvPr id="199682" name="Inhaltsplatzhalter 2"/>
          <p:cNvSpPr>
            <a:spLocks noGrp="1"/>
          </p:cNvSpPr>
          <p:nvPr>
            <p:ph sz="quarter" idx="12"/>
          </p:nvPr>
        </p:nvSpPr>
        <p:spPr/>
        <p:txBody>
          <a:bodyPr/>
          <a:lstStyle/>
          <a:p>
            <a:r>
              <a:rPr lang="de-DE" altLang="de-DE" smtClean="0"/>
              <a:t>Sicherer Dienst für Kreditkartenzahlungen im Internet, bei dem die zwischen Benutzern, Händlern und Banken übertragenen Daten geschützt sind.</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145</a:t>
            </a:fld>
            <a:endParaRPr lang="en-US" dirty="0"/>
          </a:p>
        </p:txBody>
      </p:sp>
    </p:spTree>
    <p:extLst>
      <p:ext uri="{BB962C8B-B14F-4D97-AF65-F5344CB8AC3E}">
        <p14:creationId xmlns:p14="http://schemas.microsoft.com/office/powerpoint/2010/main" val="1250801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el 1"/>
          <p:cNvSpPr>
            <a:spLocks noGrp="1"/>
          </p:cNvSpPr>
          <p:nvPr>
            <p:ph type="title"/>
          </p:nvPr>
        </p:nvSpPr>
        <p:spPr/>
        <p:txBody>
          <a:bodyPr/>
          <a:lstStyle/>
          <a:p>
            <a:r>
              <a:rPr lang="de-DE" altLang="de-DE" smtClean="0"/>
              <a:t>Digitale Brieftasche (digital wallet)</a:t>
            </a:r>
            <a:endParaRPr lang="de-DE" altLang="de-DE"/>
          </a:p>
        </p:txBody>
      </p:sp>
      <p:sp>
        <p:nvSpPr>
          <p:cNvPr id="200706" name="Inhaltsplatzhalter 2"/>
          <p:cNvSpPr>
            <a:spLocks noGrp="1"/>
          </p:cNvSpPr>
          <p:nvPr>
            <p:ph sz="quarter" idx="12"/>
          </p:nvPr>
        </p:nvSpPr>
        <p:spPr/>
        <p:txBody>
          <a:bodyPr/>
          <a:lstStyle/>
          <a:p>
            <a:r>
              <a:rPr lang="de-DE" altLang="de-DE" smtClean="0"/>
              <a:t>Software, die Daten zu Kreditkarten und deren Besitzer speichert und diese Daten automatisch während E-Commerce-Kauftransaktionen bereitstellt.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146</a:t>
            </a:fld>
            <a:endParaRPr lang="en-US" dirty="0"/>
          </a:p>
        </p:txBody>
      </p:sp>
    </p:spTree>
    <p:extLst>
      <p:ext uri="{BB962C8B-B14F-4D97-AF65-F5344CB8AC3E}">
        <p14:creationId xmlns:p14="http://schemas.microsoft.com/office/powerpoint/2010/main" val="1435218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el 1"/>
          <p:cNvSpPr>
            <a:spLocks noGrp="1"/>
          </p:cNvSpPr>
          <p:nvPr>
            <p:ph type="title"/>
          </p:nvPr>
        </p:nvSpPr>
        <p:spPr/>
        <p:txBody>
          <a:bodyPr/>
          <a:lstStyle/>
          <a:p>
            <a:r>
              <a:rPr lang="de-DE" altLang="de-DE" smtClean="0"/>
              <a:t>Mikrozahlung</a:t>
            </a:r>
            <a:endParaRPr lang="de-DE" altLang="de-DE"/>
          </a:p>
        </p:txBody>
      </p:sp>
      <p:sp>
        <p:nvSpPr>
          <p:cNvPr id="201730" name="Inhaltsplatzhalter 2"/>
          <p:cNvSpPr>
            <a:spLocks noGrp="1"/>
          </p:cNvSpPr>
          <p:nvPr>
            <p:ph sz="quarter" idx="12"/>
          </p:nvPr>
        </p:nvSpPr>
        <p:spPr/>
        <p:txBody>
          <a:bodyPr/>
          <a:lstStyle/>
          <a:p>
            <a:r>
              <a:rPr lang="de-DE" altLang="de-DE" smtClean="0"/>
              <a:t>Zahlung eines sehr geringen Geldbetrags, häufig wenige Euro oder gar wenige Cent.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147</a:t>
            </a:fld>
            <a:endParaRPr lang="en-US" dirty="0"/>
          </a:p>
        </p:txBody>
      </p:sp>
    </p:spTree>
    <p:extLst>
      <p:ext uri="{BB962C8B-B14F-4D97-AF65-F5344CB8AC3E}">
        <p14:creationId xmlns:p14="http://schemas.microsoft.com/office/powerpoint/2010/main" val="670752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el 1"/>
          <p:cNvSpPr>
            <a:spLocks noGrp="1"/>
          </p:cNvSpPr>
          <p:nvPr>
            <p:ph type="title"/>
          </p:nvPr>
        </p:nvSpPr>
        <p:spPr/>
        <p:txBody>
          <a:bodyPr/>
          <a:lstStyle/>
          <a:p>
            <a:r>
              <a:rPr lang="de-DE" altLang="de-DE" smtClean="0"/>
              <a:t>Elektronisches Zahlungssystem mit Kreditrahmen</a:t>
            </a:r>
            <a:endParaRPr lang="de-DE" altLang="de-DE"/>
          </a:p>
        </p:txBody>
      </p:sp>
      <p:sp>
        <p:nvSpPr>
          <p:cNvPr id="202754" name="Inhaltsplatzhalter 2"/>
          <p:cNvSpPr>
            <a:spLocks noGrp="1"/>
          </p:cNvSpPr>
          <p:nvPr>
            <p:ph sz="quarter" idx="12"/>
          </p:nvPr>
        </p:nvSpPr>
        <p:spPr/>
        <p:txBody>
          <a:bodyPr/>
          <a:lstStyle/>
          <a:p>
            <a:r>
              <a:rPr lang="de-DE" altLang="de-DE" smtClean="0"/>
              <a:t>System, das es einem Benutzer ermöglicht, Zahlungen oder Käufe im Internet zu tätigen, mit denen sein Kreditkartenkonto oder alternativ seine Telefonrechnung erst zu einem späteren Zeitpunkt belastet wird.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148</a:t>
            </a:fld>
            <a:endParaRPr lang="en-US" dirty="0"/>
          </a:p>
        </p:txBody>
      </p:sp>
    </p:spTree>
    <p:extLst>
      <p:ext uri="{BB962C8B-B14F-4D97-AF65-F5344CB8AC3E}">
        <p14:creationId xmlns:p14="http://schemas.microsoft.com/office/powerpoint/2010/main" val="16497090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el 1"/>
          <p:cNvSpPr>
            <a:spLocks noGrp="1"/>
          </p:cNvSpPr>
          <p:nvPr>
            <p:ph type="title"/>
          </p:nvPr>
        </p:nvSpPr>
        <p:spPr/>
        <p:txBody>
          <a:bodyPr/>
          <a:lstStyle/>
          <a:p>
            <a:r>
              <a:rPr lang="de-DE" altLang="de-DE" smtClean="0"/>
              <a:t>Zahlungssystem mit Guthabenfunktionalität</a:t>
            </a:r>
            <a:endParaRPr lang="de-DE" altLang="de-DE"/>
          </a:p>
        </p:txBody>
      </p:sp>
      <p:sp>
        <p:nvSpPr>
          <p:cNvPr id="203778" name="Inhaltsplatzhalter 2"/>
          <p:cNvSpPr>
            <a:spLocks noGrp="1"/>
          </p:cNvSpPr>
          <p:nvPr>
            <p:ph sz="quarter" idx="12"/>
          </p:nvPr>
        </p:nvSpPr>
        <p:spPr/>
        <p:txBody>
          <a:bodyPr/>
          <a:lstStyle/>
          <a:p>
            <a:r>
              <a:rPr lang="de-DE" altLang="de-DE" smtClean="0"/>
              <a:t>System, das es Verbrauchern ermöglicht, basierend auf einem Guthaben auf einem elektronischen Konto sofort Zahlungen an Händler oder andere Personen zu leisten.</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149</a:t>
            </a:fld>
            <a:endParaRPr lang="en-US" dirty="0"/>
          </a:p>
        </p:txBody>
      </p:sp>
    </p:spTree>
    <p:extLst>
      <p:ext uri="{BB962C8B-B14F-4D97-AF65-F5344CB8AC3E}">
        <p14:creationId xmlns:p14="http://schemas.microsoft.com/office/powerpoint/2010/main" val="821731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el 1"/>
          <p:cNvSpPr>
            <a:spLocks noGrp="1"/>
          </p:cNvSpPr>
          <p:nvPr>
            <p:ph type="title"/>
          </p:nvPr>
        </p:nvSpPr>
        <p:spPr/>
        <p:txBody>
          <a:bodyPr/>
          <a:lstStyle/>
          <a:p>
            <a:r>
              <a:rPr lang="de-DE" altLang="de-DE" smtClean="0"/>
              <a:t>Elektronisches Bargeld (E-Cash)</a:t>
            </a:r>
            <a:endParaRPr lang="de-DE" altLang="de-DE"/>
          </a:p>
        </p:txBody>
      </p:sp>
      <p:sp>
        <p:nvSpPr>
          <p:cNvPr id="204802" name="Inhaltsplatzhalter 2"/>
          <p:cNvSpPr>
            <a:spLocks noGrp="1"/>
          </p:cNvSpPr>
          <p:nvPr>
            <p:ph sz="quarter" idx="12"/>
          </p:nvPr>
        </p:nvSpPr>
        <p:spPr/>
        <p:txBody>
          <a:bodyPr/>
          <a:lstStyle/>
          <a:p>
            <a:r>
              <a:rPr lang="de-DE" altLang="de-DE" smtClean="0"/>
              <a:t>Währung in elektronischer Form, die außerhalb des normalen Geldverkehrs eingesetzt wird.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150</a:t>
            </a:fld>
            <a:endParaRPr lang="en-US" dirty="0"/>
          </a:p>
        </p:txBody>
      </p:sp>
    </p:spTree>
    <p:extLst>
      <p:ext uri="{BB962C8B-B14F-4D97-AF65-F5344CB8AC3E}">
        <p14:creationId xmlns:p14="http://schemas.microsoft.com/office/powerpoint/2010/main" val="857490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el 1"/>
          <p:cNvSpPr>
            <a:spLocks noGrp="1"/>
          </p:cNvSpPr>
          <p:nvPr>
            <p:ph type="title"/>
          </p:nvPr>
        </p:nvSpPr>
        <p:spPr/>
        <p:txBody>
          <a:bodyPr/>
          <a:lstStyle/>
          <a:p>
            <a:r>
              <a:rPr lang="de-DE" altLang="de-DE" smtClean="0"/>
              <a:t>Peer-to-Peer-Zahlungssystem</a:t>
            </a:r>
            <a:endParaRPr lang="de-DE" altLang="de-DE"/>
          </a:p>
        </p:txBody>
      </p:sp>
      <p:sp>
        <p:nvSpPr>
          <p:cNvPr id="205826" name="Inhaltsplatzhalter 2"/>
          <p:cNvSpPr>
            <a:spLocks noGrp="1"/>
          </p:cNvSpPr>
          <p:nvPr>
            <p:ph sz="quarter" idx="12"/>
          </p:nvPr>
        </p:nvSpPr>
        <p:spPr/>
        <p:txBody>
          <a:bodyPr/>
          <a:lstStyle/>
          <a:p>
            <a:r>
              <a:rPr lang="de-DE" altLang="de-DE" smtClean="0"/>
              <a:t>Elektronisches Zahlungssystem für Personen, die Geld an Händler oder Privatpersonen überweisen möchten, die keine Kreditkartenzahlungen annehmen können.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151</a:t>
            </a:fld>
            <a:endParaRPr lang="en-US" dirty="0"/>
          </a:p>
        </p:txBody>
      </p:sp>
    </p:spTree>
    <p:extLst>
      <p:ext uri="{BB962C8B-B14F-4D97-AF65-F5344CB8AC3E}">
        <p14:creationId xmlns:p14="http://schemas.microsoft.com/office/powerpoint/2010/main" val="972058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el 1"/>
          <p:cNvSpPr>
            <a:spLocks noGrp="1"/>
          </p:cNvSpPr>
          <p:nvPr>
            <p:ph type="title"/>
          </p:nvPr>
        </p:nvSpPr>
        <p:spPr/>
        <p:txBody>
          <a:bodyPr/>
          <a:lstStyle/>
          <a:p>
            <a:r>
              <a:rPr lang="de-DE" altLang="de-DE" smtClean="0"/>
              <a:t>Elektronische Geldanweisung / elektronischer Scheck (digital checking)</a:t>
            </a:r>
            <a:endParaRPr lang="de-DE" altLang="de-DE"/>
          </a:p>
        </p:txBody>
      </p:sp>
      <p:sp>
        <p:nvSpPr>
          <p:cNvPr id="206850" name="Inhaltsplatzhalter 2"/>
          <p:cNvSpPr>
            <a:spLocks noGrp="1"/>
          </p:cNvSpPr>
          <p:nvPr>
            <p:ph sz="quarter" idx="12"/>
          </p:nvPr>
        </p:nvSpPr>
        <p:spPr/>
        <p:txBody>
          <a:bodyPr/>
          <a:lstStyle/>
          <a:p>
            <a:r>
              <a:rPr lang="de-DE" altLang="de-DE" smtClean="0"/>
              <a:t>Die elektronische Geldanweisung (oder elektronischer Scheck) erweitert die Funktionalität vorhandener Girokonten, sodass diese zur Bezahlung von Onlinekäufen verwendet werden können. </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152</a:t>
            </a:fld>
            <a:endParaRPr lang="en-US" dirty="0"/>
          </a:p>
        </p:txBody>
      </p:sp>
    </p:spTree>
    <p:extLst>
      <p:ext uri="{BB962C8B-B14F-4D97-AF65-F5344CB8AC3E}">
        <p14:creationId xmlns:p14="http://schemas.microsoft.com/office/powerpoint/2010/main" val="6619550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el 1"/>
          <p:cNvSpPr>
            <a:spLocks noGrp="1"/>
          </p:cNvSpPr>
          <p:nvPr>
            <p:ph type="title"/>
          </p:nvPr>
        </p:nvSpPr>
        <p:spPr/>
        <p:txBody>
          <a:bodyPr/>
          <a:lstStyle/>
          <a:p>
            <a:r>
              <a:rPr lang="de-DE" altLang="de-DE" smtClean="0"/>
              <a:t>Elektronisches Rechnungsstellungs- und Zahlungssystem</a:t>
            </a:r>
            <a:endParaRPr lang="de-DE" altLang="de-DE"/>
          </a:p>
        </p:txBody>
      </p:sp>
      <p:sp>
        <p:nvSpPr>
          <p:cNvPr id="207874" name="Inhaltsplatzhalter 2"/>
          <p:cNvSpPr>
            <a:spLocks noGrp="1"/>
          </p:cNvSpPr>
          <p:nvPr>
            <p:ph sz="quarter" idx="12"/>
          </p:nvPr>
        </p:nvSpPr>
        <p:spPr/>
        <p:txBody>
          <a:bodyPr/>
          <a:lstStyle/>
          <a:p>
            <a:r>
              <a:rPr lang="de-DE" altLang="de-DE" smtClean="0"/>
              <a:t>System, das zur Zahlung regelmäßig anfallender monatlicher Rechnungen verwendet wird. Es ermöglicht den Benutzern, sich ihre Rechnungen elektronisch anzeigen zu lassen und diese per elektronischer Überweisung von ihren Bank- oder Kreditkartenkonten zu bezahlen.</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153</a:t>
            </a:fld>
            <a:endParaRPr lang="en-US" dirty="0"/>
          </a:p>
        </p:txBody>
      </p:sp>
    </p:spTree>
    <p:extLst>
      <p:ext uri="{BB962C8B-B14F-4D97-AF65-F5344CB8AC3E}">
        <p14:creationId xmlns:p14="http://schemas.microsoft.com/office/powerpoint/2010/main" val="11671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el 1"/>
          <p:cNvSpPr>
            <a:spLocks noGrp="1"/>
          </p:cNvSpPr>
          <p:nvPr>
            <p:ph type="title"/>
          </p:nvPr>
        </p:nvSpPr>
        <p:spPr/>
        <p:txBody>
          <a:bodyPr/>
          <a:lstStyle/>
          <a:p>
            <a:r>
              <a:rPr lang="de-DE" altLang="de-DE" smtClean="0"/>
              <a:t>Zahlungssysteme (1)</a:t>
            </a:r>
            <a:endParaRPr lang="de-DE" altLang="de-DE"/>
          </a:p>
        </p:txBody>
      </p:sp>
      <p:pic>
        <p:nvPicPr>
          <p:cNvPr id="3" name="Inhaltsplatzhalt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1968299"/>
            <a:ext cx="8229600" cy="3869140"/>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154</a:t>
            </a:fld>
            <a:endParaRPr lang="en-US" dirty="0"/>
          </a:p>
        </p:txBody>
      </p:sp>
    </p:spTree>
    <p:extLst>
      <p:ext uri="{BB962C8B-B14F-4D97-AF65-F5344CB8AC3E}">
        <p14:creationId xmlns:p14="http://schemas.microsoft.com/office/powerpoint/2010/main" val="27105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r>
              <a:rPr lang="de-DE" altLang="de-DE" smtClean="0"/>
              <a:t>Internet-Geschäftsmodelle (1)</a:t>
            </a:r>
            <a:endParaRPr lang="de-DE" altLang="de-DE"/>
          </a:p>
        </p:txBody>
      </p:sp>
      <p:pic>
        <p:nvPicPr>
          <p:cNvPr id="5"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72624" y="1608138"/>
            <a:ext cx="8214601" cy="4589462"/>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92</a:t>
            </a:fld>
            <a:endParaRPr lang="en-US" dirty="0"/>
          </a:p>
        </p:txBody>
      </p:sp>
    </p:spTree>
    <p:extLst>
      <p:ext uri="{BB962C8B-B14F-4D97-AF65-F5344CB8AC3E}">
        <p14:creationId xmlns:p14="http://schemas.microsoft.com/office/powerpoint/2010/main" val="1250372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el 1"/>
          <p:cNvSpPr>
            <a:spLocks noGrp="1"/>
          </p:cNvSpPr>
          <p:nvPr>
            <p:ph type="title"/>
          </p:nvPr>
        </p:nvSpPr>
        <p:spPr/>
        <p:txBody>
          <a:bodyPr/>
          <a:lstStyle/>
          <a:p>
            <a:r>
              <a:rPr lang="de-DE" altLang="de-DE" smtClean="0"/>
              <a:t>Zahlungssysteme (2)</a:t>
            </a:r>
            <a:endParaRPr lang="de-DE" altLang="de-DE"/>
          </a:p>
        </p:txBody>
      </p:sp>
      <p:pic>
        <p:nvPicPr>
          <p:cNvPr id="3" name="Inhaltsplatzhalt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2047356"/>
            <a:ext cx="8229600" cy="3711025"/>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155</a:t>
            </a:fld>
            <a:endParaRPr lang="en-US" dirty="0"/>
          </a:p>
        </p:txBody>
      </p:sp>
    </p:spTree>
    <p:extLst>
      <p:ext uri="{BB962C8B-B14F-4D97-AF65-F5344CB8AC3E}">
        <p14:creationId xmlns:p14="http://schemas.microsoft.com/office/powerpoint/2010/main" val="180785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el 1"/>
          <p:cNvSpPr>
            <a:spLocks noGrp="1"/>
          </p:cNvSpPr>
          <p:nvPr>
            <p:ph type="title"/>
          </p:nvPr>
        </p:nvSpPr>
        <p:spPr/>
        <p:txBody>
          <a:bodyPr/>
          <a:lstStyle/>
          <a:p>
            <a:r>
              <a:rPr lang="de-DE" altLang="de-DE" smtClean="0"/>
              <a:t>Informationsflüsse im E-Commerce</a:t>
            </a:r>
            <a:endParaRPr lang="de-DE" altLang="de-DE"/>
          </a:p>
        </p:txBody>
      </p:sp>
      <p:pic>
        <p:nvPicPr>
          <p:cNvPr id="3" name="Inhaltsplatzhalt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21514" y="1608138"/>
            <a:ext cx="7916821" cy="4589462"/>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156</a:t>
            </a:fld>
            <a:endParaRPr lang="en-US" dirty="0"/>
          </a:p>
        </p:txBody>
      </p:sp>
    </p:spTree>
    <p:extLst>
      <p:ext uri="{BB962C8B-B14F-4D97-AF65-F5344CB8AC3E}">
        <p14:creationId xmlns:p14="http://schemas.microsoft.com/office/powerpoint/2010/main" val="1687776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157</a:t>
            </a:fld>
            <a:endParaRPr lang="en-US"/>
          </a:p>
        </p:txBody>
      </p:sp>
      <p:sp>
        <p:nvSpPr>
          <p:cNvPr id="29699" name="Rectangle 5"/>
          <p:cNvSpPr>
            <a:spLocks noGrp="1" noChangeArrowheads="1"/>
          </p:cNvSpPr>
          <p:nvPr>
            <p:ph sz="quarter" idx="12"/>
          </p:nvPr>
        </p:nvSpPr>
        <p:spPr>
          <a:xfrm>
            <a:off x="365124" y="1608137"/>
            <a:ext cx="8655308" cy="4805019"/>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b="1" dirty="0" err="1" smtClean="0"/>
              <a:t>Aufbau</a:t>
            </a:r>
            <a:r>
              <a:rPr lang="en-US" altLang="de-DE" b="1" dirty="0" smtClean="0"/>
              <a:t> und </a:t>
            </a:r>
            <a:r>
              <a:rPr lang="en-US" altLang="de-DE" b="1" dirty="0" err="1" smtClean="0"/>
              <a:t>Betrieb</a:t>
            </a:r>
            <a:r>
              <a:rPr lang="en-US" altLang="de-DE" b="1" dirty="0" smtClean="0"/>
              <a:t> </a:t>
            </a:r>
            <a:r>
              <a:rPr lang="en-US" altLang="de-DE" b="1" dirty="0" err="1" smtClean="0"/>
              <a:t>einer</a:t>
            </a:r>
            <a:r>
              <a:rPr lang="en-US" altLang="de-DE" b="1" dirty="0" smtClean="0"/>
              <a:t> E-Commerce-</a:t>
            </a:r>
            <a:r>
              <a:rPr lang="en-US" altLang="de-DE" b="1" dirty="0" err="1" smtClean="0"/>
              <a:t>Präsenz</a:t>
            </a:r>
            <a:endParaRPr lang="en-US" altLang="de-DE" b="1" dirty="0" smtClean="0"/>
          </a:p>
          <a:p>
            <a:pPr lvl="1"/>
            <a:r>
              <a:rPr lang="en-US" b="1" dirty="0" err="1" smtClean="0"/>
              <a:t>Konzeptionelle</a:t>
            </a:r>
            <a:r>
              <a:rPr lang="en-US" b="1" dirty="0" smtClean="0"/>
              <a:t> </a:t>
            </a:r>
            <a:r>
              <a:rPr lang="en-US" b="1" dirty="0" err="1" smtClean="0"/>
              <a:t>Überlegungen</a:t>
            </a:r>
            <a:r>
              <a:rPr lang="en-US" b="1" dirty="0" smtClean="0"/>
              <a:t> </a:t>
            </a:r>
            <a:r>
              <a:rPr lang="en-US" b="1" dirty="0" err="1" smtClean="0"/>
              <a:t>für</a:t>
            </a:r>
            <a:r>
              <a:rPr lang="en-US" b="1" dirty="0" smtClean="0"/>
              <a:t> </a:t>
            </a:r>
            <a:r>
              <a:rPr lang="en-US" b="1" dirty="0" err="1" smtClean="0"/>
              <a:t>einen</a:t>
            </a:r>
            <a:r>
              <a:rPr lang="en-US" b="1" dirty="0" smtClean="0"/>
              <a:t> </a:t>
            </a:r>
            <a:r>
              <a:rPr lang="en-US" b="1" dirty="0" err="1" smtClean="0"/>
              <a:t>Internetauftritt</a:t>
            </a:r>
            <a:r>
              <a:rPr lang="en-US" b="1" dirty="0" smtClean="0"/>
              <a:t> </a:t>
            </a:r>
            <a:endParaRPr lang="en-US" b="1" dirty="0"/>
          </a:p>
          <a:p>
            <a:pPr lvl="1"/>
            <a:r>
              <a:rPr lang="en-US" dirty="0" err="1" smtClean="0"/>
              <a:t>Einen</a:t>
            </a:r>
            <a:r>
              <a:rPr lang="en-US" dirty="0" smtClean="0"/>
              <a:t> </a:t>
            </a:r>
            <a:r>
              <a:rPr lang="en-US" dirty="0" err="1" smtClean="0"/>
              <a:t>Zeitplan</a:t>
            </a:r>
            <a:r>
              <a:rPr lang="en-US" dirty="0" smtClean="0"/>
              <a:t> </a:t>
            </a:r>
            <a:r>
              <a:rPr lang="en-US" dirty="0" err="1" smtClean="0"/>
              <a:t>entwickeln</a:t>
            </a:r>
            <a:r>
              <a:rPr lang="en-US" dirty="0" smtClean="0"/>
              <a:t>: </a:t>
            </a:r>
            <a:r>
              <a:rPr lang="en-US" dirty="0" err="1" smtClean="0"/>
              <a:t>Meilensteine</a:t>
            </a:r>
            <a:r>
              <a:rPr lang="en-US" dirty="0" smtClean="0"/>
              <a:t> </a:t>
            </a:r>
            <a:endParaRPr lang="en-US" dirty="0"/>
          </a:p>
          <a:p>
            <a:pPr lvl="1"/>
            <a:r>
              <a:rPr lang="en-US" dirty="0" err="1" smtClean="0"/>
              <a:t>Technische</a:t>
            </a:r>
            <a:r>
              <a:rPr lang="en-US" dirty="0" smtClean="0"/>
              <a:t> </a:t>
            </a:r>
            <a:r>
              <a:rPr lang="en-US" dirty="0" err="1" smtClean="0"/>
              <a:t>Komponenten</a:t>
            </a:r>
            <a:r>
              <a:rPr lang="en-US" dirty="0" smtClean="0"/>
              <a:t> </a:t>
            </a:r>
            <a:r>
              <a:rPr lang="en-US" dirty="0" err="1" smtClean="0"/>
              <a:t>für</a:t>
            </a:r>
            <a:r>
              <a:rPr lang="en-US" dirty="0" smtClean="0"/>
              <a:t> den </a:t>
            </a:r>
            <a:r>
              <a:rPr lang="en-US" dirty="0" err="1" smtClean="0"/>
              <a:t>Betrieb</a:t>
            </a:r>
            <a:r>
              <a:rPr lang="en-US" dirty="0" smtClean="0"/>
              <a:t> </a:t>
            </a:r>
            <a:endParaRPr lang="en-US" altLang="de-DE" b="1" dirty="0" smtClean="0"/>
          </a:p>
          <a:p>
            <a:r>
              <a:rPr lang="en-US" altLang="de-DE" dirty="0" err="1" smtClean="0"/>
              <a:t>Rechtliche</a:t>
            </a:r>
            <a:r>
              <a:rPr lang="en-US" altLang="de-DE" dirty="0" smtClean="0"/>
              <a:t> </a:t>
            </a:r>
            <a:r>
              <a:rPr lang="en-US" altLang="de-DE" dirty="0" err="1" smtClean="0"/>
              <a:t>Rahmenbedingungen</a:t>
            </a:r>
          </a:p>
          <a:p>
            <a:r>
              <a:rPr lang="en-US" altLang="de-DE" dirty="0" err="1" smtClean="0"/>
              <a:t>Managementmaßnahmen</a:t>
            </a:r>
            <a:endParaRPr lang="en-US" altLang="de-DE" dirty="0" smtClean="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9546965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smtClean="0"/>
              <a:t>Aufbau und Betrieb einer E-Commerce-Präsenz</a:t>
            </a:r>
            <a:br>
              <a:rPr lang="en-US" alt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158</a:t>
            </a:fld>
            <a:endParaRPr lang="en-US" dirty="0"/>
          </a:p>
        </p:txBody>
      </p:sp>
      <p:sp>
        <p:nvSpPr>
          <p:cNvPr id="4" name="Inhaltsplatzhalter 3"/>
          <p:cNvSpPr>
            <a:spLocks noGrp="1"/>
          </p:cNvSpPr>
          <p:nvPr>
            <p:ph sz="quarter" idx="12"/>
          </p:nvPr>
        </p:nvSpPr>
        <p:spPr/>
        <p:txBody>
          <a:bodyPr/>
          <a:lstStyle/>
          <a:p>
            <a:r>
              <a:rPr lang="de-DE" dirty="0" smtClean="0"/>
              <a:t>Erfordert profunde Kenntnisse über Handel, Technik und soziale Medien sowie einen systematischen Ansatz</a:t>
            </a:r>
          </a:p>
          <a:p>
            <a:r>
              <a:rPr lang="de-DE" dirty="0" smtClean="0"/>
              <a:t>Besteht nicht nur aus Unternehmenswebseite</a:t>
            </a:r>
          </a:p>
          <a:p>
            <a:r>
              <a:rPr lang="de-DE" dirty="0" smtClean="0"/>
              <a:t>Sondern umfasst auch unternehmensbezogene Webseiten (z.B. Facebook, Twitter-Feed und Smartphone Apps)</a:t>
            </a:r>
          </a:p>
          <a:p>
            <a:r>
              <a:rPr lang="de-DE" dirty="0" smtClean="0"/>
              <a:t>Entwicklung und Koordination der verschiedenen Komponenten kann aufwendig sein</a:t>
            </a:r>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13238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Vier verschiedene Arten von E-Commerce-Präsenzen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159</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03368" y="1608138"/>
            <a:ext cx="7553114" cy="4589462"/>
          </a:xfrm>
        </p:spPr>
      </p:pic>
      <p:sp>
        <p:nvSpPr>
          <p:cNvPr id="24" name="Untertitel 2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03901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160</a:t>
            </a:fld>
            <a:endParaRPr lang="en-US"/>
          </a:p>
        </p:txBody>
      </p:sp>
      <p:sp>
        <p:nvSpPr>
          <p:cNvPr id="29699" name="Rectangle 5"/>
          <p:cNvSpPr>
            <a:spLocks noGrp="1" noChangeArrowheads="1"/>
          </p:cNvSpPr>
          <p:nvPr>
            <p:ph sz="quarter" idx="12"/>
          </p:nvPr>
        </p:nvSpPr>
        <p:spPr>
          <a:xfrm>
            <a:off x="365124" y="1608137"/>
            <a:ext cx="8655308" cy="4805019"/>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b="1" dirty="0" err="1" smtClean="0"/>
              <a:t>Aufbau</a:t>
            </a:r>
            <a:r>
              <a:rPr lang="en-US" altLang="de-DE" b="1" dirty="0" smtClean="0"/>
              <a:t> und </a:t>
            </a:r>
            <a:r>
              <a:rPr lang="en-US" altLang="de-DE" b="1" dirty="0" err="1" smtClean="0"/>
              <a:t>Betrieb</a:t>
            </a:r>
            <a:r>
              <a:rPr lang="en-US" altLang="de-DE" b="1" dirty="0" smtClean="0"/>
              <a:t> </a:t>
            </a:r>
            <a:r>
              <a:rPr lang="en-US" altLang="de-DE" b="1" dirty="0" err="1" smtClean="0"/>
              <a:t>einer</a:t>
            </a:r>
            <a:r>
              <a:rPr lang="en-US" altLang="de-DE" b="1" dirty="0" smtClean="0"/>
              <a:t> E-Commerce-</a:t>
            </a:r>
            <a:r>
              <a:rPr lang="en-US" altLang="de-DE" b="1" dirty="0" err="1" smtClean="0"/>
              <a:t>Präsenz</a:t>
            </a:r>
            <a:endParaRPr lang="en-US" altLang="de-DE" b="1" dirty="0" smtClean="0"/>
          </a:p>
          <a:p>
            <a:pPr lvl="1"/>
            <a:r>
              <a:rPr lang="en-US" dirty="0" err="1" smtClean="0"/>
              <a:t>Konzeptionelle</a:t>
            </a:r>
            <a:r>
              <a:rPr lang="en-US" dirty="0" smtClean="0"/>
              <a:t> </a:t>
            </a:r>
            <a:r>
              <a:rPr lang="en-US" dirty="0" err="1" smtClean="0"/>
              <a:t>Überlegungen</a:t>
            </a:r>
            <a:r>
              <a:rPr lang="en-US" dirty="0" smtClean="0"/>
              <a:t> </a:t>
            </a:r>
            <a:r>
              <a:rPr lang="en-US" dirty="0" err="1" smtClean="0"/>
              <a:t>für</a:t>
            </a:r>
            <a:r>
              <a:rPr lang="en-US" dirty="0" smtClean="0"/>
              <a:t> </a:t>
            </a:r>
            <a:r>
              <a:rPr lang="en-US" dirty="0" err="1" smtClean="0"/>
              <a:t>einen</a:t>
            </a:r>
            <a:r>
              <a:rPr lang="en-US" dirty="0" smtClean="0"/>
              <a:t> </a:t>
            </a:r>
            <a:r>
              <a:rPr lang="en-US" dirty="0" err="1" smtClean="0"/>
              <a:t>Internetauftritt</a:t>
            </a:r>
            <a:r>
              <a:rPr lang="en-US" dirty="0" smtClean="0"/>
              <a:t> </a:t>
            </a:r>
            <a:endParaRPr lang="en-US" dirty="0"/>
          </a:p>
          <a:p>
            <a:pPr lvl="1"/>
            <a:r>
              <a:rPr lang="en-US" b="1" dirty="0" err="1" smtClean="0"/>
              <a:t>Einen</a:t>
            </a:r>
            <a:r>
              <a:rPr lang="en-US" b="1" dirty="0" smtClean="0"/>
              <a:t> </a:t>
            </a:r>
            <a:r>
              <a:rPr lang="en-US" b="1" dirty="0" err="1" smtClean="0"/>
              <a:t>Zeitplan</a:t>
            </a:r>
            <a:r>
              <a:rPr lang="en-US" b="1" dirty="0" smtClean="0"/>
              <a:t> </a:t>
            </a:r>
            <a:r>
              <a:rPr lang="en-US" b="1" dirty="0" err="1" smtClean="0"/>
              <a:t>entwickeln</a:t>
            </a:r>
            <a:r>
              <a:rPr lang="en-US" b="1" dirty="0" smtClean="0"/>
              <a:t>: </a:t>
            </a:r>
            <a:r>
              <a:rPr lang="en-US" b="1" dirty="0" err="1" smtClean="0"/>
              <a:t>Meilensteine</a:t>
            </a:r>
            <a:r>
              <a:rPr lang="en-US" b="1" dirty="0" smtClean="0"/>
              <a:t> </a:t>
            </a:r>
            <a:endParaRPr lang="en-US" b="1" dirty="0"/>
          </a:p>
          <a:p>
            <a:pPr lvl="1"/>
            <a:r>
              <a:rPr lang="en-US" dirty="0" err="1" smtClean="0"/>
              <a:t>Technische</a:t>
            </a:r>
            <a:r>
              <a:rPr lang="en-US" dirty="0" smtClean="0"/>
              <a:t> </a:t>
            </a:r>
            <a:r>
              <a:rPr lang="en-US" dirty="0" err="1" smtClean="0"/>
              <a:t>Komponenten</a:t>
            </a:r>
            <a:r>
              <a:rPr lang="en-US" dirty="0" smtClean="0"/>
              <a:t> </a:t>
            </a:r>
            <a:r>
              <a:rPr lang="en-US" dirty="0" err="1" smtClean="0"/>
              <a:t>für</a:t>
            </a:r>
            <a:r>
              <a:rPr lang="en-US" dirty="0" smtClean="0"/>
              <a:t> den </a:t>
            </a:r>
            <a:r>
              <a:rPr lang="en-US" dirty="0" err="1" smtClean="0"/>
              <a:t>Betrieb</a:t>
            </a:r>
            <a:r>
              <a:rPr lang="en-US" dirty="0" smtClean="0"/>
              <a:t> </a:t>
            </a:r>
            <a:endParaRPr lang="en-US" altLang="de-DE" b="1" dirty="0" smtClean="0"/>
          </a:p>
          <a:p>
            <a:r>
              <a:rPr lang="en-US" altLang="de-DE" dirty="0" err="1" smtClean="0"/>
              <a:t>Rechtliche</a:t>
            </a:r>
            <a:r>
              <a:rPr lang="en-US" altLang="de-DE" dirty="0" smtClean="0"/>
              <a:t> </a:t>
            </a:r>
            <a:r>
              <a:rPr lang="en-US" altLang="de-DE" dirty="0" err="1" smtClean="0"/>
              <a:t>Rahmenbedingungen</a:t>
            </a:r>
          </a:p>
          <a:p>
            <a:r>
              <a:rPr lang="en-US" altLang="de-DE" dirty="0" err="1" smtClean="0"/>
              <a:t>Managementmaßnahmen</a:t>
            </a:r>
            <a:endParaRPr lang="en-US" altLang="de-DE" dirty="0" smtClean="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9305451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smtClean="0"/>
              <a:t>Aufbau einer E-Commerce-Präsenz: </a:t>
            </a:r>
            <a:br>
              <a:rPr lang="en-US" altLang="de-DE" smtClean="0"/>
            </a:br>
            <a:r>
              <a:rPr lang="en-US" altLang="de-DE" smtClean="0"/>
              <a:t>Einen Zeitplan erstellen</a:t>
            </a:r>
            <a:br>
              <a:rPr lang="en-US" alt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161</a:t>
            </a:fld>
            <a:endParaRPr lang="en-US" dirty="0"/>
          </a:p>
        </p:txBody>
      </p:sp>
      <p:sp>
        <p:nvSpPr>
          <p:cNvPr id="21" name="Untertitel 20"/>
          <p:cNvSpPr>
            <a:spLocks noGrp="1"/>
          </p:cNvSpPr>
          <p:nvPr>
            <p:ph type="subTitle" idx="13"/>
          </p:nvPr>
        </p:nvSpPr>
        <p:spPr/>
        <p:txBody>
          <a:bodyPr/>
          <a:lstStyle/>
          <a:p>
            <a:endParaRPr lang="de-DE"/>
          </a:p>
        </p:txBody>
      </p:sp>
      <p:pic>
        <p:nvPicPr>
          <p:cNvPr id="7" name="Picture 2" descr="D:\WORK\PEARSON\000 FOLIEN\4269\JPG\4269-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608138"/>
            <a:ext cx="8229600" cy="408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365125" y="1608138"/>
            <a:ext cx="7411629" cy="4589462"/>
          </a:xfrm>
        </p:spPr>
        <p:txBody>
          <a:bodyPr/>
          <a:lstStyle/>
          <a:p>
            <a:endParaRPr lang="de-DE" dirty="0"/>
          </a:p>
        </p:txBody>
      </p:sp>
    </p:spTree>
    <p:extLst>
      <p:ext uri="{BB962C8B-B14F-4D97-AF65-F5344CB8AC3E}">
        <p14:creationId xmlns:p14="http://schemas.microsoft.com/office/powerpoint/2010/main" val="2352022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Unternehmensziele, Systemfunktionen und Informationsanforderungen (1)</a:t>
            </a:r>
            <a:br>
              <a:rPr lang="de-DE" dirty="0"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162</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642a.jpg"/>
          <p:cNvPicPr>
            <a:picLocks noChangeAspect="1" noChangeArrowheads="1"/>
          </p:cNvPicPr>
          <p:nvPr/>
        </p:nvPicPr>
        <p:blipFill rotWithShape="1">
          <a:blip r:embed="rId2">
            <a:extLst>
              <a:ext uri="{28A0092B-C50C-407E-A947-70E740481C1C}">
                <a14:useLocalDpi xmlns:a14="http://schemas.microsoft.com/office/drawing/2010/main" val="0"/>
              </a:ext>
            </a:extLst>
          </a:blip>
          <a:srcRect b="38185"/>
          <a:stretch/>
        </p:blipFill>
        <p:spPr bwMode="auto">
          <a:xfrm>
            <a:off x="360363" y="1828506"/>
            <a:ext cx="8294841" cy="379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12803111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Unternehmensziele, Systemfunktionen und Informationsanforderungen (2)</a:t>
            </a:r>
            <a:br>
              <a:rPr lang="de-DE" dirty="0"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163</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642a.jpg"/>
          <p:cNvPicPr>
            <a:picLocks noChangeAspect="1" noChangeArrowheads="1"/>
          </p:cNvPicPr>
          <p:nvPr/>
        </p:nvPicPr>
        <p:blipFill rotWithShape="1">
          <a:blip r:embed="rId2">
            <a:extLst>
              <a:ext uri="{28A0092B-C50C-407E-A947-70E740481C1C}">
                <a14:useLocalDpi xmlns:a14="http://schemas.microsoft.com/office/drawing/2010/main" val="0"/>
              </a:ext>
            </a:extLst>
          </a:blip>
          <a:srcRect t="60817"/>
          <a:stretch/>
        </p:blipFill>
        <p:spPr bwMode="auto">
          <a:xfrm>
            <a:off x="677337" y="1983490"/>
            <a:ext cx="7945254" cy="23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1314993" y="2258324"/>
            <a:ext cx="7279731" cy="3939275"/>
          </a:xfrm>
        </p:spPr>
        <p:txBody>
          <a:bodyPr/>
          <a:lstStyle/>
          <a:p>
            <a:endParaRPr lang="de-DE" dirty="0"/>
          </a:p>
        </p:txBody>
      </p:sp>
    </p:spTree>
    <p:extLst>
      <p:ext uri="{BB962C8B-B14F-4D97-AF65-F5344CB8AC3E}">
        <p14:creationId xmlns:p14="http://schemas.microsoft.com/office/powerpoint/2010/main" val="1503967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Websiteerstellung: Inhouse versus Outsourcing </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164</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64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56" y="1933302"/>
            <a:ext cx="7376841" cy="343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365125" y="1608138"/>
            <a:ext cx="7272292" cy="4589462"/>
          </a:xfrm>
        </p:spPr>
        <p:txBody>
          <a:bodyPr/>
          <a:lstStyle/>
          <a:p>
            <a:endParaRPr lang="de-DE" dirty="0"/>
          </a:p>
        </p:txBody>
      </p:sp>
    </p:spTree>
    <p:extLst>
      <p:ext uri="{BB962C8B-B14F-4D97-AF65-F5344CB8AC3E}">
        <p14:creationId xmlns:p14="http://schemas.microsoft.com/office/powerpoint/2010/main" val="87319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r>
              <a:rPr lang="de-DE" altLang="de-DE" smtClean="0"/>
              <a:t>Internet-Geschäftsmodelle (2)</a:t>
            </a:r>
            <a:endParaRPr lang="de-DE" altLang="de-DE"/>
          </a:p>
        </p:txBody>
      </p:sp>
      <p:pic>
        <p:nvPicPr>
          <p:cNvPr id="5"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65125" y="1903655"/>
            <a:ext cx="8229600" cy="3998427"/>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93</a:t>
            </a:fld>
            <a:endParaRPr lang="en-US" dirty="0"/>
          </a:p>
        </p:txBody>
      </p:sp>
    </p:spTree>
    <p:extLst>
      <p:ext uri="{BB962C8B-B14F-4D97-AF65-F5344CB8AC3E}">
        <p14:creationId xmlns:p14="http://schemas.microsoft.com/office/powerpoint/2010/main" val="5673047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Website-Budgets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165</a:t>
            </a:fld>
            <a:endParaRPr lang="en-US" dirty="0"/>
          </a:p>
        </p:txBody>
      </p:sp>
      <p:pic>
        <p:nvPicPr>
          <p:cNvPr id="5" name="Inhaltsplatzhalter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931412" y="1608138"/>
            <a:ext cx="7097026" cy="4589462"/>
          </a:xfrm>
        </p:spPr>
      </p:pic>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40554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166</a:t>
            </a:fld>
            <a:endParaRPr lang="en-US"/>
          </a:p>
        </p:txBody>
      </p:sp>
      <p:sp>
        <p:nvSpPr>
          <p:cNvPr id="29699" name="Rectangle 5"/>
          <p:cNvSpPr>
            <a:spLocks noGrp="1" noChangeArrowheads="1"/>
          </p:cNvSpPr>
          <p:nvPr>
            <p:ph sz="quarter" idx="12"/>
          </p:nvPr>
        </p:nvSpPr>
        <p:spPr>
          <a:xfrm>
            <a:off x="365124" y="1608137"/>
            <a:ext cx="8655308" cy="4805019"/>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b="1" dirty="0" err="1" smtClean="0"/>
              <a:t>Aufbau</a:t>
            </a:r>
            <a:r>
              <a:rPr lang="en-US" altLang="de-DE" b="1" dirty="0" smtClean="0"/>
              <a:t> und </a:t>
            </a:r>
            <a:r>
              <a:rPr lang="en-US" altLang="de-DE" b="1" dirty="0" err="1" smtClean="0"/>
              <a:t>Betrieb</a:t>
            </a:r>
            <a:r>
              <a:rPr lang="en-US" altLang="de-DE" b="1" dirty="0" smtClean="0"/>
              <a:t> </a:t>
            </a:r>
            <a:r>
              <a:rPr lang="en-US" altLang="de-DE" b="1" dirty="0" err="1" smtClean="0"/>
              <a:t>einer</a:t>
            </a:r>
            <a:r>
              <a:rPr lang="en-US" altLang="de-DE" b="1" dirty="0" smtClean="0"/>
              <a:t> E-Commerce-</a:t>
            </a:r>
            <a:r>
              <a:rPr lang="en-US" altLang="de-DE" b="1" dirty="0" err="1" smtClean="0"/>
              <a:t>Präsenz</a:t>
            </a:r>
            <a:endParaRPr lang="en-US" altLang="de-DE" b="1" dirty="0" smtClean="0"/>
          </a:p>
          <a:p>
            <a:pPr lvl="1"/>
            <a:r>
              <a:rPr lang="en-US" dirty="0" err="1" smtClean="0"/>
              <a:t>Konzeptionelle</a:t>
            </a:r>
            <a:r>
              <a:rPr lang="en-US" dirty="0" smtClean="0"/>
              <a:t> </a:t>
            </a:r>
            <a:r>
              <a:rPr lang="en-US" dirty="0" err="1" smtClean="0"/>
              <a:t>Überlegungen</a:t>
            </a:r>
            <a:r>
              <a:rPr lang="en-US" dirty="0" smtClean="0"/>
              <a:t> </a:t>
            </a:r>
            <a:r>
              <a:rPr lang="en-US" dirty="0" err="1" smtClean="0"/>
              <a:t>für</a:t>
            </a:r>
            <a:r>
              <a:rPr lang="en-US" dirty="0" smtClean="0"/>
              <a:t> </a:t>
            </a:r>
            <a:r>
              <a:rPr lang="en-US" dirty="0" err="1" smtClean="0"/>
              <a:t>einen</a:t>
            </a:r>
            <a:r>
              <a:rPr lang="en-US" dirty="0" smtClean="0"/>
              <a:t> </a:t>
            </a:r>
            <a:r>
              <a:rPr lang="en-US" dirty="0" err="1" smtClean="0"/>
              <a:t>Internetauftritt</a:t>
            </a:r>
            <a:r>
              <a:rPr lang="en-US" dirty="0" smtClean="0"/>
              <a:t> </a:t>
            </a:r>
            <a:endParaRPr lang="en-US" dirty="0"/>
          </a:p>
          <a:p>
            <a:pPr lvl="1"/>
            <a:r>
              <a:rPr lang="en-US" dirty="0" err="1" smtClean="0"/>
              <a:t>Einen</a:t>
            </a:r>
            <a:r>
              <a:rPr lang="en-US" dirty="0" smtClean="0"/>
              <a:t> </a:t>
            </a:r>
            <a:r>
              <a:rPr lang="en-US" dirty="0" err="1" smtClean="0"/>
              <a:t>Zeitplan</a:t>
            </a:r>
            <a:r>
              <a:rPr lang="en-US" dirty="0" smtClean="0"/>
              <a:t> </a:t>
            </a:r>
            <a:r>
              <a:rPr lang="en-US" dirty="0" err="1" smtClean="0"/>
              <a:t>entwickeln</a:t>
            </a:r>
            <a:r>
              <a:rPr lang="en-US" dirty="0" smtClean="0"/>
              <a:t>: </a:t>
            </a:r>
            <a:r>
              <a:rPr lang="en-US" dirty="0" err="1" smtClean="0"/>
              <a:t>Meilensteine</a:t>
            </a:r>
            <a:r>
              <a:rPr lang="en-US" dirty="0" smtClean="0"/>
              <a:t> </a:t>
            </a:r>
            <a:endParaRPr lang="en-US" dirty="0"/>
          </a:p>
          <a:p>
            <a:pPr lvl="1"/>
            <a:r>
              <a:rPr lang="en-US" b="1" dirty="0" err="1" smtClean="0"/>
              <a:t>Technische</a:t>
            </a:r>
            <a:r>
              <a:rPr lang="en-US" b="1" dirty="0" smtClean="0"/>
              <a:t> </a:t>
            </a:r>
            <a:r>
              <a:rPr lang="en-US" b="1" dirty="0" err="1" smtClean="0"/>
              <a:t>Komponenten</a:t>
            </a:r>
            <a:r>
              <a:rPr lang="en-US" b="1" dirty="0" smtClean="0"/>
              <a:t> </a:t>
            </a:r>
            <a:r>
              <a:rPr lang="en-US" b="1" dirty="0" err="1" smtClean="0"/>
              <a:t>für</a:t>
            </a:r>
            <a:r>
              <a:rPr lang="en-US" b="1" dirty="0" smtClean="0"/>
              <a:t> den </a:t>
            </a:r>
            <a:r>
              <a:rPr lang="en-US" b="1" dirty="0" err="1" smtClean="0"/>
              <a:t>Betrieb</a:t>
            </a:r>
            <a:r>
              <a:rPr lang="en-US" b="1" dirty="0" smtClean="0"/>
              <a:t> </a:t>
            </a:r>
            <a:endParaRPr lang="en-US" altLang="de-DE" b="1" dirty="0" smtClean="0"/>
          </a:p>
          <a:p>
            <a:r>
              <a:rPr lang="en-US" altLang="de-DE" dirty="0" err="1" smtClean="0"/>
              <a:t>Rechtliche</a:t>
            </a:r>
            <a:r>
              <a:rPr lang="en-US" altLang="de-DE" dirty="0" smtClean="0"/>
              <a:t> </a:t>
            </a:r>
            <a:r>
              <a:rPr lang="en-US" altLang="de-DE" dirty="0" err="1" smtClean="0"/>
              <a:t>Rahmenbedingungen</a:t>
            </a:r>
          </a:p>
          <a:p>
            <a:r>
              <a:rPr lang="en-US" altLang="de-DE" dirty="0" err="1" smtClean="0"/>
              <a:t>Managementmaßnahmen</a:t>
            </a:r>
            <a:endParaRPr lang="en-US" altLang="de-DE" dirty="0" smtClean="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1705982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el 1"/>
          <p:cNvSpPr>
            <a:spLocks noGrp="1"/>
          </p:cNvSpPr>
          <p:nvPr>
            <p:ph type="title"/>
          </p:nvPr>
        </p:nvSpPr>
        <p:spPr/>
        <p:txBody>
          <a:bodyPr/>
          <a:lstStyle/>
          <a:p>
            <a:r>
              <a:rPr lang="de-DE" altLang="de-DE" smtClean="0"/>
              <a:t>Webserver und E-Commerce Server</a:t>
            </a:r>
            <a:endParaRPr lang="de-DE" altLang="de-DE"/>
          </a:p>
        </p:txBody>
      </p:sp>
      <p:sp>
        <p:nvSpPr>
          <p:cNvPr id="208898" name="Inhaltsplatzhalter 2"/>
          <p:cNvSpPr>
            <a:spLocks noGrp="1"/>
          </p:cNvSpPr>
          <p:nvPr>
            <p:ph sz="quarter" idx="12"/>
          </p:nvPr>
        </p:nvSpPr>
        <p:spPr/>
        <p:txBody>
          <a:bodyPr/>
          <a:lstStyle/>
          <a:p>
            <a:r>
              <a:rPr lang="de-DE" altLang="de-DE" smtClean="0"/>
              <a:t>Spezielle Serversoftware für E-Commerce unterstützt:</a:t>
            </a:r>
          </a:p>
          <a:p>
            <a:pPr lvl="1"/>
            <a:r>
              <a:rPr lang="de-DE" altLang="de-DE" smtClean="0"/>
              <a:t>Einrichtung elektronischer Verkaufsräume und Kataloge, um Produkt- und Preisinformationen anzuzeigen</a:t>
            </a:r>
          </a:p>
          <a:p>
            <a:pPr lvl="1"/>
            <a:r>
              <a:rPr lang="de-DE" altLang="de-DE" smtClean="0"/>
              <a:t>Entwurf von elektronischen Einkaufskörben</a:t>
            </a:r>
          </a:p>
          <a:p>
            <a:pPr lvl="1"/>
            <a:r>
              <a:rPr lang="de-DE" altLang="de-DE" smtClean="0"/>
              <a:t>Vereinbaren und Überwachen von Lieferbedingungen</a:t>
            </a:r>
          </a:p>
          <a:p>
            <a:pPr lvl="1"/>
            <a:r>
              <a:rPr lang="de-DE" altLang="de-DE" smtClean="0"/>
              <a:t>Anschluss an Systeme zur elektronischen Zahlungsabwicklung</a:t>
            </a:r>
          </a:p>
          <a:p>
            <a:pPr lvl="1"/>
            <a:r>
              <a:rPr lang="de-DE" altLang="de-DE" smtClean="0"/>
              <a:t>Anzeige der Produktverfügbarkeit</a:t>
            </a:r>
          </a:p>
          <a:p>
            <a:pPr lvl="1"/>
            <a:r>
              <a:rPr lang="de-DE" altLang="de-DE" smtClean="0"/>
              <a:t>ggfs. Verbindung zu Backoffice-Systemen</a:t>
            </a:r>
          </a:p>
          <a:p>
            <a:endParaRPr lang="de-DE" altLang="de-DE" dirty="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167</a:t>
            </a:fld>
            <a:endParaRPr lang="en-US" dirty="0"/>
          </a:p>
        </p:txBody>
      </p:sp>
    </p:spTree>
    <p:extLst>
      <p:ext uri="{BB962C8B-B14F-4D97-AF65-F5344CB8AC3E}">
        <p14:creationId xmlns:p14="http://schemas.microsoft.com/office/powerpoint/2010/main" val="47615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el 4"/>
          <p:cNvSpPr>
            <a:spLocks noGrp="1"/>
          </p:cNvSpPr>
          <p:nvPr>
            <p:ph type="title"/>
          </p:nvPr>
        </p:nvSpPr>
        <p:spPr/>
        <p:txBody>
          <a:bodyPr/>
          <a:lstStyle/>
          <a:p>
            <a:r>
              <a:rPr lang="de-DE" altLang="de-DE" smtClean="0"/>
              <a:t>Web-Content-Managementsysteme</a:t>
            </a:r>
            <a:endParaRPr lang="de-DE" altLang="de-DE"/>
          </a:p>
        </p:txBody>
      </p:sp>
      <p:sp>
        <p:nvSpPr>
          <p:cNvPr id="6" name="Inhaltsplatzhalter 5"/>
          <p:cNvSpPr>
            <a:spLocks noGrp="1"/>
          </p:cNvSpPr>
          <p:nvPr>
            <p:ph sz="quarter" idx="12"/>
          </p:nvPr>
        </p:nvSpPr>
        <p:spPr/>
        <p:txBody>
          <a:bodyPr>
            <a:normAutofit fontScale="92500"/>
          </a:bodyPr>
          <a:lstStyle/>
          <a:p>
            <a:r>
              <a:rPr lang="de-DE" smtClean="0"/>
              <a:t>Web-Content-Managementsystem: Software, die das Sammeln, Zusammensetzen und Verwalten von Inhalt in einer Website, einem Intranet, einem Extranet oder im Internet unterstützt. Es basiert auf der Trennung von Inhalt, Funktion und Design und kann auch von Personen ohne Kenntnisse von Programmier- und Seitenbeschreibungssprachen verwendet werden.</a:t>
            </a:r>
          </a:p>
          <a:p>
            <a:r>
              <a:rPr lang="de-DE" smtClean="0"/>
              <a:t>Dynamische Seitenerstellung: Technik, bei der die Inhalte von Webseiten in einer Datenbank gespeichert sind. Bei einem Zugriff auf die Webseiten werden die Inhalte ausgelesen und die Webseite wird der Situation angepasst neu erstellt.</a:t>
            </a:r>
            <a:endParaRPr lang="de-DE" dirty="0"/>
          </a:p>
        </p:txBody>
      </p:sp>
      <p:sp>
        <p:nvSpPr>
          <p:cNvPr id="17" name="Untertitel 16"/>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168</a:t>
            </a:fld>
            <a:endParaRPr lang="en-US" dirty="0"/>
          </a:p>
        </p:txBody>
      </p:sp>
    </p:spTree>
    <p:extLst>
      <p:ext uri="{BB962C8B-B14F-4D97-AF65-F5344CB8AC3E}">
        <p14:creationId xmlns:p14="http://schemas.microsoft.com/office/powerpoint/2010/main" val="8035901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el 1"/>
          <p:cNvSpPr>
            <a:spLocks noGrp="1"/>
          </p:cNvSpPr>
          <p:nvPr>
            <p:ph type="title"/>
          </p:nvPr>
        </p:nvSpPr>
        <p:spPr/>
        <p:txBody>
          <a:bodyPr/>
          <a:lstStyle/>
          <a:p>
            <a:r>
              <a:rPr lang="de-DE" altLang="de-DE" smtClean="0"/>
              <a:t>Zusammenspiel mehrerer Komponenten für webbasierten E-Commerce</a:t>
            </a:r>
            <a:endParaRPr lang="de-DE" altLang="de-DE"/>
          </a:p>
        </p:txBody>
      </p:sp>
      <p:pic>
        <p:nvPicPr>
          <p:cNvPr id="3" name="Inhaltsplatzhalt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2814392"/>
            <a:ext cx="8229600" cy="2176954"/>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169</a:t>
            </a:fld>
            <a:endParaRPr lang="en-US" dirty="0"/>
          </a:p>
        </p:txBody>
      </p:sp>
    </p:spTree>
    <p:extLst>
      <p:ext uri="{BB962C8B-B14F-4D97-AF65-F5344CB8AC3E}">
        <p14:creationId xmlns:p14="http://schemas.microsoft.com/office/powerpoint/2010/main" val="2093594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Webhosting-Service</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170</a:t>
            </a:fld>
            <a:endParaRPr lang="en-US" dirty="0"/>
          </a:p>
        </p:txBody>
      </p:sp>
      <p:sp>
        <p:nvSpPr>
          <p:cNvPr id="4" name="Inhaltsplatzhalter 3"/>
          <p:cNvSpPr>
            <a:spLocks noGrp="1"/>
          </p:cNvSpPr>
          <p:nvPr>
            <p:ph sz="quarter" idx="12"/>
          </p:nvPr>
        </p:nvSpPr>
        <p:spPr/>
        <p:txBody>
          <a:bodyPr/>
          <a:lstStyle/>
          <a:p>
            <a:r>
              <a:rPr lang="en-US" smtClean="0"/>
              <a:t>Unternehmenmitgroßen Webserver-Hosts, auf denen Kunden gegen Gebühr ihre Website unterbringen können. Der Host kann sich dabei im Besitz des Unternehmens oder des Kunden befinden.</a:t>
            </a:r>
            <a:endParaRPr lang="en-US"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317688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el 1"/>
          <p:cNvSpPr>
            <a:spLocks noGrp="1"/>
          </p:cNvSpPr>
          <p:nvPr>
            <p:ph type="title"/>
          </p:nvPr>
        </p:nvSpPr>
        <p:spPr/>
        <p:txBody>
          <a:bodyPr/>
          <a:lstStyle/>
          <a:p>
            <a:r>
              <a:rPr lang="de-DE" altLang="de-DE" smtClean="0"/>
              <a:t>Werkzeuge für die Kundenanalyse und die Personalisierung</a:t>
            </a:r>
            <a:endParaRPr lang="de-DE" altLang="de-DE"/>
          </a:p>
        </p:txBody>
      </p:sp>
      <p:sp>
        <p:nvSpPr>
          <p:cNvPr id="218114" name="Inhaltsplatzhalter 2"/>
          <p:cNvSpPr>
            <a:spLocks noGrp="1"/>
          </p:cNvSpPr>
          <p:nvPr>
            <p:ph sz="quarter" idx="12"/>
          </p:nvPr>
        </p:nvSpPr>
        <p:spPr/>
        <p:txBody>
          <a:bodyPr/>
          <a:lstStyle/>
          <a:p>
            <a:r>
              <a:rPr lang="de-DE" altLang="de-DE" smtClean="0"/>
              <a:t>Clickstream-Analyse: Aufzeichnung und Analyse von Daten über Kundenaktivitäten auf Websites</a:t>
            </a:r>
          </a:p>
          <a:p>
            <a:endParaRPr lang="de-DE" altLang="de-DE" smtClean="0"/>
          </a:p>
          <a:p>
            <a:r>
              <a:rPr lang="de-DE" altLang="de-DE" smtClean="0"/>
              <a:t>Collaborative Filtering: Vergleich der Information über Verhalten und Einstellung einer Person mit Daten über andere Personen mit ähnlichem Profil</a:t>
            </a:r>
            <a:endParaRPr lang="de-DE" altLang="de-DE" dirty="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171</a:t>
            </a:fld>
            <a:endParaRPr lang="en-US" dirty="0"/>
          </a:p>
        </p:txBody>
      </p:sp>
    </p:spTree>
    <p:extLst>
      <p:ext uri="{BB962C8B-B14F-4D97-AF65-F5344CB8AC3E}">
        <p14:creationId xmlns:p14="http://schemas.microsoft.com/office/powerpoint/2010/main" val="20061387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el 1"/>
          <p:cNvSpPr>
            <a:spLocks noGrp="1"/>
          </p:cNvSpPr>
          <p:nvPr>
            <p:ph type="title"/>
          </p:nvPr>
        </p:nvSpPr>
        <p:spPr/>
        <p:txBody>
          <a:bodyPr/>
          <a:lstStyle/>
          <a:p>
            <a:r>
              <a:rPr lang="de-DE" altLang="de-DE" smtClean="0"/>
              <a:t>Besucheranalyse für eine Website</a:t>
            </a:r>
            <a:endParaRPr lang="de-DE" altLang="de-DE"/>
          </a:p>
        </p:txBody>
      </p:sp>
      <p:pic>
        <p:nvPicPr>
          <p:cNvPr id="3" name="Inhaltsplatzhalt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52960" y="1608138"/>
            <a:ext cx="8053930" cy="4589462"/>
          </a:xfrm>
        </p:spPr>
      </p:pic>
      <p:sp>
        <p:nvSpPr>
          <p:cNvPr id="17" name="Untertitel 16"/>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172</a:t>
            </a:fld>
            <a:endParaRPr lang="en-US" dirty="0"/>
          </a:p>
        </p:txBody>
      </p:sp>
    </p:spTree>
    <p:extLst>
      <p:ext uri="{BB962C8B-B14F-4D97-AF65-F5344CB8AC3E}">
        <p14:creationId xmlns:p14="http://schemas.microsoft.com/office/powerpoint/2010/main" val="17855505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el 1"/>
          <p:cNvSpPr>
            <a:spLocks noGrp="1"/>
          </p:cNvSpPr>
          <p:nvPr>
            <p:ph type="title"/>
          </p:nvPr>
        </p:nvSpPr>
        <p:spPr/>
        <p:txBody>
          <a:bodyPr/>
          <a:lstStyle/>
          <a:p>
            <a:r>
              <a:rPr lang="de-DE" altLang="de-DE" smtClean="0"/>
              <a:t>Werkzeuge zur Leistungsüberwachung einer Website</a:t>
            </a:r>
            <a:endParaRPr lang="de-DE" altLang="de-DE"/>
          </a:p>
        </p:txBody>
      </p:sp>
      <p:sp>
        <p:nvSpPr>
          <p:cNvPr id="224258" name="Inhaltsplatzhalter 2"/>
          <p:cNvSpPr>
            <a:spLocks noGrp="1"/>
          </p:cNvSpPr>
          <p:nvPr>
            <p:ph sz="quarter" idx="12"/>
          </p:nvPr>
        </p:nvSpPr>
        <p:spPr/>
        <p:txBody>
          <a:bodyPr/>
          <a:lstStyle/>
          <a:p>
            <a:r>
              <a:rPr lang="de-DE" altLang="de-DE" dirty="0" smtClean="0"/>
              <a:t>Softwarewerkzeuge, die Probleme oder Engpässe auf Websites erkennen, wie z.B. die Zeit für den Download von Webseiten, Web-Transaktionen und defekte Links zwischen Webseiten.</a:t>
            </a:r>
            <a:endParaRPr lang="de-DE" altLang="de-DE" dirty="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173</a:t>
            </a:fld>
            <a:endParaRPr lang="en-US" dirty="0"/>
          </a:p>
        </p:txBody>
      </p:sp>
    </p:spTree>
    <p:extLst>
      <p:ext uri="{BB962C8B-B14F-4D97-AF65-F5344CB8AC3E}">
        <p14:creationId xmlns:p14="http://schemas.microsoft.com/office/powerpoint/2010/main" val="13640900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el 4"/>
          <p:cNvSpPr>
            <a:spLocks noGrp="1"/>
          </p:cNvSpPr>
          <p:nvPr>
            <p:ph type="title"/>
          </p:nvPr>
        </p:nvSpPr>
        <p:spPr/>
        <p:txBody>
          <a:bodyPr/>
          <a:lstStyle/>
          <a:p>
            <a:r>
              <a:rPr lang="de-DE" altLang="de-DE" smtClean="0"/>
              <a:t>Werkzeuge zur Leistungsanalyse einer Website</a:t>
            </a:r>
            <a:endParaRPr lang="de-DE" altLang="de-DE"/>
          </a:p>
        </p:txBody>
      </p:sp>
      <p:sp>
        <p:nvSpPr>
          <p:cNvPr id="6" name="Inhaltsplatzhalter 5"/>
          <p:cNvSpPr>
            <a:spLocks noGrp="1"/>
          </p:cNvSpPr>
          <p:nvPr>
            <p:ph sz="quarter" idx="12"/>
          </p:nvPr>
        </p:nvSpPr>
        <p:spPr/>
        <p:txBody>
          <a:bodyPr>
            <a:normAutofit lnSpcReduction="10000"/>
          </a:bodyPr>
          <a:lstStyle/>
          <a:p>
            <a:r>
              <a:rPr lang="de-DE" dirty="0" smtClean="0"/>
              <a:t>Page </a:t>
            </a:r>
            <a:r>
              <a:rPr lang="de-DE" dirty="0" err="1" smtClean="0"/>
              <a:t>Impressions</a:t>
            </a:r>
            <a:r>
              <a:rPr lang="de-DE" dirty="0" smtClean="0"/>
              <a:t> (Seitenabrufe): Anzahl der Zugriffe auf eine Webseite, unabhängig von der Menge der darin eingebundenen Elemente</a:t>
            </a:r>
          </a:p>
          <a:p>
            <a:r>
              <a:rPr lang="de-DE" dirty="0" smtClean="0"/>
              <a:t>Ad </a:t>
            </a:r>
            <a:r>
              <a:rPr lang="de-DE" dirty="0" err="1" smtClean="0"/>
              <a:t>Impressions</a:t>
            </a:r>
            <a:r>
              <a:rPr lang="de-DE" dirty="0" smtClean="0"/>
              <a:t> (Werbekontakte): Anzahl der Auslieferungen eines Werbemittels (etwa in Form eines Werbebanners)</a:t>
            </a:r>
          </a:p>
          <a:p>
            <a:r>
              <a:rPr lang="de-DE" dirty="0" smtClean="0"/>
              <a:t>Ad </a:t>
            </a:r>
            <a:r>
              <a:rPr lang="de-DE" dirty="0" err="1" smtClean="0"/>
              <a:t>Clicks</a:t>
            </a:r>
            <a:r>
              <a:rPr lang="de-DE" dirty="0" smtClean="0"/>
              <a:t>: Zahl der </a:t>
            </a:r>
            <a:r>
              <a:rPr lang="de-DE" dirty="0" err="1" smtClean="0"/>
              <a:t>Clicks</a:t>
            </a:r>
            <a:r>
              <a:rPr lang="de-DE" dirty="0" smtClean="0"/>
              <a:t> auf ein Werbemittel (z.B. auf einen Werbebanner), das meist zur Website des Werbungstreibenden gelinkt ist</a:t>
            </a:r>
          </a:p>
          <a:p>
            <a:r>
              <a:rPr lang="de-DE" dirty="0" smtClean="0"/>
              <a:t>Click Through Rate: Verhältnis von Ad </a:t>
            </a:r>
            <a:r>
              <a:rPr lang="de-DE" dirty="0" err="1" smtClean="0"/>
              <a:t>Clicks</a:t>
            </a:r>
            <a:r>
              <a:rPr lang="de-DE" dirty="0" smtClean="0"/>
              <a:t> zu Ad </a:t>
            </a:r>
            <a:r>
              <a:rPr lang="de-DE" dirty="0" err="1" smtClean="0"/>
              <a:t>Impressions</a:t>
            </a:r>
            <a:endParaRPr lang="de-DE" dirty="0" smtClean="0"/>
          </a:p>
          <a:p>
            <a:endParaRPr lang="de-DE" dirty="0" smtClean="0"/>
          </a:p>
        </p:txBody>
      </p:sp>
      <p:sp>
        <p:nvSpPr>
          <p:cNvPr id="17" name="Untertitel 16"/>
          <p:cNvSpPr>
            <a:spLocks noGrp="1"/>
          </p:cNvSpPr>
          <p:nvPr>
            <p:ph type="subTitle" idx="13"/>
          </p:nvPr>
        </p:nvSpPr>
        <p:spPr/>
        <p:txBody>
          <a:bodyPr/>
          <a:lstStyle/>
          <a:p>
            <a:r>
              <a:rPr lang="de-DE" dirty="0" smtClean="0"/>
              <a:t>Web-Controlling, Kennzahlen</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174</a:t>
            </a:fld>
            <a:endParaRPr lang="en-US" dirty="0"/>
          </a:p>
        </p:txBody>
      </p:sp>
    </p:spTree>
    <p:extLst>
      <p:ext uri="{BB962C8B-B14F-4D97-AF65-F5344CB8AC3E}">
        <p14:creationId xmlns:p14="http://schemas.microsoft.com/office/powerpoint/2010/main" val="134144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r>
              <a:rPr lang="de-DE" altLang="de-DE" smtClean="0"/>
              <a:t>Internet-Geschäftsmodelle –</a:t>
            </a:r>
            <a:br>
              <a:rPr lang="de-DE" altLang="de-DE" smtClean="0"/>
            </a:br>
            <a:r>
              <a:rPr lang="de-DE" altLang="de-DE" smtClean="0"/>
              <a:t>einige Aspekte</a:t>
            </a:r>
            <a:endParaRPr lang="de-DE" altLang="de-DE" dirty="0"/>
          </a:p>
        </p:txBody>
      </p:sp>
      <p:sp>
        <p:nvSpPr>
          <p:cNvPr id="184322" name="Rectangle 3"/>
          <p:cNvSpPr>
            <a:spLocks noGrp="1" noChangeArrowheads="1"/>
          </p:cNvSpPr>
          <p:nvPr>
            <p:ph sz="quarter" idx="12"/>
          </p:nvPr>
        </p:nvSpPr>
        <p:spPr/>
        <p:txBody>
          <a:bodyPr>
            <a:normAutofit fontScale="92500"/>
          </a:bodyPr>
          <a:lstStyle/>
          <a:p>
            <a:r>
              <a:rPr lang="de-DE" altLang="de-DE" dirty="0" smtClean="0"/>
              <a:t>Portal</a:t>
            </a:r>
          </a:p>
          <a:p>
            <a:pPr lvl="1"/>
            <a:r>
              <a:rPr lang="de-DE" altLang="de-DE" dirty="0" smtClean="0"/>
              <a:t>Informationsüberflutung organisieren (z.B. Yahoo!)</a:t>
            </a:r>
          </a:p>
          <a:p>
            <a:r>
              <a:rPr lang="de-DE" altLang="de-DE" dirty="0" smtClean="0"/>
              <a:t>Social Networking</a:t>
            </a:r>
          </a:p>
          <a:p>
            <a:pPr lvl="1"/>
            <a:r>
              <a:rPr lang="de-DE" altLang="de-DE" dirty="0" smtClean="0"/>
              <a:t>Freunde sind Quellen für Absatzhinweise (z.B. </a:t>
            </a:r>
            <a:r>
              <a:rPr lang="de-DE" altLang="de-DE" dirty="0" err="1" smtClean="0"/>
              <a:t>Xing</a:t>
            </a:r>
            <a:r>
              <a:rPr lang="de-DE" altLang="de-DE" dirty="0" smtClean="0"/>
              <a:t>, LinkedIn)</a:t>
            </a:r>
          </a:p>
          <a:p>
            <a:r>
              <a:rPr lang="de-DE" altLang="de-DE" dirty="0" smtClean="0"/>
              <a:t>Online-</a:t>
            </a:r>
            <a:r>
              <a:rPr lang="de-DE" altLang="de-DE" dirty="0" err="1" smtClean="0"/>
              <a:t>Syndicators</a:t>
            </a:r>
            <a:endParaRPr lang="de-DE" altLang="de-DE" dirty="0" smtClean="0"/>
          </a:p>
          <a:p>
            <a:pPr lvl="1"/>
            <a:r>
              <a:rPr lang="de-DE" altLang="de-DE" dirty="0" smtClean="0"/>
              <a:t>fassen Inhalte oder Anwendungen verschiedener Quellen zusammen, bereiten sie für die Distribution auf und verkaufen sie an die Webseiten von Dritten weiter</a:t>
            </a:r>
            <a:br>
              <a:rPr lang="de-DE" altLang="de-DE" dirty="0" smtClean="0"/>
            </a:br>
            <a:r>
              <a:rPr lang="de-DE" altLang="de-DE" dirty="0" smtClean="0"/>
              <a:t>(Variante des Geschäftsmodells Internet-Content Provider)</a:t>
            </a:r>
          </a:p>
          <a:p>
            <a:r>
              <a:rPr lang="de-DE" altLang="de-DE" dirty="0" smtClean="0"/>
              <a:t>„Pure-Play“ vs. „</a:t>
            </a:r>
            <a:r>
              <a:rPr lang="de-DE" altLang="de-DE" dirty="0" err="1" smtClean="0"/>
              <a:t>Clicks</a:t>
            </a:r>
            <a:r>
              <a:rPr lang="de-DE" altLang="de-DE" dirty="0" smtClean="0"/>
              <a:t>-and-</a:t>
            </a:r>
            <a:r>
              <a:rPr lang="de-DE" altLang="de-DE" dirty="0" err="1" smtClean="0"/>
              <a:t>Mortar</a:t>
            </a:r>
            <a:r>
              <a:rPr lang="de-DE" altLang="de-DE" dirty="0" smtClean="0"/>
              <a:t>“</a:t>
            </a:r>
          </a:p>
          <a:p>
            <a:endParaRPr lang="de-DE" altLang="de-DE" dirty="0" smtClean="0"/>
          </a:p>
          <a:p>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94</a:t>
            </a:fld>
            <a:endParaRPr lang="en-US" dirty="0"/>
          </a:p>
        </p:txBody>
      </p:sp>
    </p:spTree>
    <p:extLst>
      <p:ext uri="{BB962C8B-B14F-4D97-AF65-F5344CB8AC3E}">
        <p14:creationId xmlns:p14="http://schemas.microsoft.com/office/powerpoint/2010/main" val="3575685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el 4"/>
          <p:cNvSpPr>
            <a:spLocks noGrp="1"/>
          </p:cNvSpPr>
          <p:nvPr>
            <p:ph type="title"/>
          </p:nvPr>
        </p:nvSpPr>
        <p:spPr/>
        <p:txBody>
          <a:bodyPr/>
          <a:lstStyle/>
          <a:p>
            <a:r>
              <a:rPr lang="de-DE" altLang="de-DE" smtClean="0"/>
              <a:t>Werkzeuge zur Leistungsanalyse einer Website</a:t>
            </a:r>
            <a:endParaRPr lang="de-DE" altLang="de-DE"/>
          </a:p>
        </p:txBody>
      </p:sp>
      <p:sp>
        <p:nvSpPr>
          <p:cNvPr id="6" name="Inhaltsplatzhalter 5"/>
          <p:cNvSpPr>
            <a:spLocks noGrp="1"/>
          </p:cNvSpPr>
          <p:nvPr>
            <p:ph sz="quarter" idx="12"/>
          </p:nvPr>
        </p:nvSpPr>
        <p:spPr/>
        <p:txBody>
          <a:bodyPr>
            <a:normAutofit fontScale="92500"/>
          </a:bodyPr>
          <a:lstStyle/>
          <a:p>
            <a:r>
              <a:rPr lang="de-DE" dirty="0" smtClean="0"/>
              <a:t>Visits (Besuche): zusammenhängende Seitenabrufe durch einen Nutzer in einem bestimmten Zeitraum (in einer Session) </a:t>
            </a:r>
          </a:p>
          <a:p>
            <a:r>
              <a:rPr lang="de-DE" dirty="0" err="1" smtClean="0"/>
              <a:t>Visitors</a:t>
            </a:r>
            <a:r>
              <a:rPr lang="de-DE" dirty="0" smtClean="0"/>
              <a:t>: Anzahl der Personen, die eine Website aufgesucht haben. Besucht die gleiche Person eine Website zweimal hintereinander, so werden zwei </a:t>
            </a:r>
            <a:r>
              <a:rPr lang="de-DE" dirty="0" err="1" smtClean="0"/>
              <a:t>Visitors</a:t>
            </a:r>
            <a:r>
              <a:rPr lang="de-DE" dirty="0" smtClean="0"/>
              <a:t> gezählt</a:t>
            </a:r>
          </a:p>
          <a:p>
            <a:r>
              <a:rPr lang="de-DE" dirty="0" smtClean="0"/>
              <a:t>Unique </a:t>
            </a:r>
            <a:r>
              <a:rPr lang="de-DE" dirty="0" err="1" smtClean="0"/>
              <a:t>Visitors</a:t>
            </a:r>
            <a:r>
              <a:rPr lang="de-DE" dirty="0" smtClean="0"/>
              <a:t>: unterschiedliche Personen, die eine Website aufgesucht haben. Um die „</a:t>
            </a:r>
            <a:r>
              <a:rPr lang="de-DE" dirty="0" err="1" smtClean="0"/>
              <a:t>Uniqueness</a:t>
            </a:r>
            <a:r>
              <a:rPr lang="de-DE" dirty="0" smtClean="0"/>
              <a:t>“ der Besucher zu ermitteln, müssen diese anhand bestimmter Kriterien eindeutig identifizierbar sein (z.B. durch Namen, Kundennummern, E-Mail-Adresse). </a:t>
            </a:r>
          </a:p>
          <a:p>
            <a:endParaRPr lang="de-DE" dirty="0"/>
          </a:p>
        </p:txBody>
      </p:sp>
      <p:sp>
        <p:nvSpPr>
          <p:cNvPr id="17" name="Untertitel 16"/>
          <p:cNvSpPr>
            <a:spLocks noGrp="1"/>
          </p:cNvSpPr>
          <p:nvPr>
            <p:ph type="subTitle" idx="13"/>
          </p:nvPr>
        </p:nvSpPr>
        <p:spPr>
          <a:xfrm>
            <a:off x="360363" y="1172918"/>
            <a:ext cx="8234362" cy="677108"/>
          </a:xfrm>
        </p:spPr>
        <p:txBody>
          <a:bodyPr/>
          <a:lstStyle/>
          <a:p>
            <a:r>
              <a:rPr lang="de-DE" dirty="0"/>
              <a:t>Web-Controlling, Kennzahlen</a:t>
            </a:r>
          </a:p>
          <a:p>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175</a:t>
            </a:fld>
            <a:endParaRPr lang="en-US" dirty="0"/>
          </a:p>
        </p:txBody>
      </p:sp>
    </p:spTree>
    <p:extLst>
      <p:ext uri="{BB962C8B-B14F-4D97-AF65-F5344CB8AC3E}">
        <p14:creationId xmlns:p14="http://schemas.microsoft.com/office/powerpoint/2010/main" val="12429904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el 4"/>
          <p:cNvSpPr>
            <a:spLocks noGrp="1"/>
          </p:cNvSpPr>
          <p:nvPr>
            <p:ph type="title"/>
          </p:nvPr>
        </p:nvSpPr>
        <p:spPr/>
        <p:txBody>
          <a:bodyPr/>
          <a:lstStyle/>
          <a:p>
            <a:r>
              <a:rPr lang="de-DE" altLang="de-DE" smtClean="0"/>
              <a:t>Werkzeuge zur Leistungsanalyse einer Website</a:t>
            </a:r>
            <a:endParaRPr lang="de-DE" altLang="de-DE"/>
          </a:p>
        </p:txBody>
      </p:sp>
      <p:sp>
        <p:nvSpPr>
          <p:cNvPr id="6" name="Inhaltsplatzhalter 5"/>
          <p:cNvSpPr>
            <a:spLocks noGrp="1"/>
          </p:cNvSpPr>
          <p:nvPr>
            <p:ph sz="quarter" idx="12"/>
          </p:nvPr>
        </p:nvSpPr>
        <p:spPr/>
        <p:txBody>
          <a:bodyPr/>
          <a:lstStyle/>
          <a:p>
            <a:r>
              <a:rPr lang="de-DE" smtClean="0"/>
              <a:t>Registered Users: Personen, die sich durch eine Eingabe persönlicher Daten registriert und damit identifizierbar gemacht haben. </a:t>
            </a:r>
          </a:p>
          <a:p>
            <a:r>
              <a:rPr lang="de-DE" smtClean="0"/>
              <a:t>Stickiness (Verweildauer): Verweildauer pro Visit</a:t>
            </a:r>
          </a:p>
          <a:p>
            <a:r>
              <a:rPr lang="de-DE" smtClean="0"/>
              <a:t>Stammnutzer einer Website: meist registrierte Nutzer, die als „Wiederholungskäufer“ regelmäßig Käufe auf einer Website tätigen</a:t>
            </a:r>
          </a:p>
          <a:p>
            <a:r>
              <a:rPr lang="de-DE" altLang="de-DE" smtClean="0"/>
              <a:t>Ordervolumen: Umsatz pro Kauftransaktion</a:t>
            </a:r>
          </a:p>
          <a:p>
            <a:r>
              <a:rPr lang="de-DE" altLang="de-DE" smtClean="0"/>
              <a:t>Käufe, Bestellungen: Anzahl und Umsatz von Verkäufen über eine Website</a:t>
            </a:r>
          </a:p>
          <a:p>
            <a:endParaRPr lang="de-DE" dirty="0" smtClean="0"/>
          </a:p>
        </p:txBody>
      </p:sp>
      <p:sp>
        <p:nvSpPr>
          <p:cNvPr id="17" name="Untertitel 16"/>
          <p:cNvSpPr>
            <a:spLocks noGrp="1"/>
          </p:cNvSpPr>
          <p:nvPr>
            <p:ph type="subTitle" idx="13"/>
          </p:nvPr>
        </p:nvSpPr>
        <p:spPr>
          <a:xfrm>
            <a:off x="360363" y="1172918"/>
            <a:ext cx="8234362" cy="677108"/>
          </a:xfrm>
        </p:spPr>
        <p:txBody>
          <a:bodyPr/>
          <a:lstStyle/>
          <a:p>
            <a:r>
              <a:rPr lang="de-DE" dirty="0"/>
              <a:t>Web-Controlling, Kennzahlen</a:t>
            </a:r>
          </a:p>
          <a:p>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176</a:t>
            </a:fld>
            <a:endParaRPr lang="en-US" dirty="0"/>
          </a:p>
        </p:txBody>
      </p:sp>
    </p:spTree>
    <p:extLst>
      <p:ext uri="{BB962C8B-B14F-4D97-AF65-F5344CB8AC3E}">
        <p14:creationId xmlns:p14="http://schemas.microsoft.com/office/powerpoint/2010/main" val="632997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el 4"/>
          <p:cNvSpPr>
            <a:spLocks noGrp="1"/>
          </p:cNvSpPr>
          <p:nvPr>
            <p:ph type="title"/>
          </p:nvPr>
        </p:nvSpPr>
        <p:spPr/>
        <p:txBody>
          <a:bodyPr/>
          <a:lstStyle/>
          <a:p>
            <a:r>
              <a:rPr lang="de-DE" altLang="de-DE" smtClean="0"/>
              <a:t>Werkzeuge zur Leistungsanalyse einer Website</a:t>
            </a:r>
            <a:endParaRPr lang="de-DE" altLang="de-DE"/>
          </a:p>
        </p:txBody>
      </p:sp>
      <p:sp>
        <p:nvSpPr>
          <p:cNvPr id="223234" name="Inhaltsplatzhalter 5"/>
          <p:cNvSpPr>
            <a:spLocks noGrp="1"/>
          </p:cNvSpPr>
          <p:nvPr>
            <p:ph sz="quarter" idx="12"/>
          </p:nvPr>
        </p:nvSpPr>
        <p:spPr/>
        <p:txBody>
          <a:bodyPr/>
          <a:lstStyle/>
          <a:p>
            <a:r>
              <a:rPr lang="de-DE" altLang="de-DE" smtClean="0"/>
              <a:t>Finanzwirtschaftliche Größen</a:t>
            </a:r>
          </a:p>
          <a:p>
            <a:pPr lvl="1"/>
            <a:r>
              <a:rPr lang="de-DE" altLang="de-DE" smtClean="0"/>
              <a:t>„Kosten pro Tausend Werbekontakte </a:t>
            </a:r>
            <a:r>
              <a:rPr lang="en-US" altLang="de-DE" smtClean="0"/>
              <a:t>(CPM)“</a:t>
            </a:r>
          </a:p>
          <a:p>
            <a:pPr lvl="1"/>
            <a:r>
              <a:rPr lang="en-US" altLang="de-DE" smtClean="0"/>
              <a:t>„Cost per Click (CPC)“</a:t>
            </a:r>
          </a:p>
          <a:p>
            <a:pPr lvl="1"/>
            <a:r>
              <a:rPr lang="en-US" altLang="de-DE" smtClean="0"/>
              <a:t>„Cost per Order </a:t>
            </a:r>
            <a:r>
              <a:rPr lang="de-DE" altLang="de-DE" smtClean="0"/>
              <a:t>(CPO)“</a:t>
            </a:r>
            <a:endParaRPr lang="de-DE" altLang="de-DE" dirty="0"/>
          </a:p>
        </p:txBody>
      </p:sp>
      <p:sp>
        <p:nvSpPr>
          <p:cNvPr id="16" name="Untertitel 15"/>
          <p:cNvSpPr>
            <a:spLocks noGrp="1"/>
          </p:cNvSpPr>
          <p:nvPr>
            <p:ph type="subTitle" idx="13"/>
          </p:nvPr>
        </p:nvSpPr>
        <p:spPr>
          <a:xfrm>
            <a:off x="360363" y="1172918"/>
            <a:ext cx="8234362" cy="677108"/>
          </a:xfrm>
        </p:spPr>
        <p:txBody>
          <a:bodyPr/>
          <a:lstStyle/>
          <a:p>
            <a:r>
              <a:rPr lang="de-DE" dirty="0"/>
              <a:t>Web-Controlling, Kennzahlen</a:t>
            </a:r>
          </a:p>
          <a:p>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177</a:t>
            </a:fld>
            <a:endParaRPr lang="en-US" dirty="0"/>
          </a:p>
        </p:txBody>
      </p:sp>
    </p:spTree>
    <p:extLst>
      <p:ext uri="{BB962C8B-B14F-4D97-AF65-F5344CB8AC3E}">
        <p14:creationId xmlns:p14="http://schemas.microsoft.com/office/powerpoint/2010/main" val="12878599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178</a:t>
            </a:fld>
            <a:endParaRPr lang="en-US"/>
          </a:p>
        </p:txBody>
      </p:sp>
      <p:sp>
        <p:nvSpPr>
          <p:cNvPr id="29699" name="Rectangle 5"/>
          <p:cNvSpPr>
            <a:spLocks noGrp="1" noChangeArrowheads="1"/>
          </p:cNvSpPr>
          <p:nvPr>
            <p:ph sz="quarter" idx="12"/>
          </p:nvPr>
        </p:nvSpPr>
        <p:spPr>
          <a:xfrm>
            <a:off x="365125" y="1608137"/>
            <a:ext cx="8229600" cy="4902201"/>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b="1" dirty="0" err="1" smtClean="0"/>
              <a:t>Rechtliche</a:t>
            </a:r>
            <a:r>
              <a:rPr lang="en-US" altLang="de-DE" b="1" dirty="0" smtClean="0"/>
              <a:t> </a:t>
            </a:r>
            <a:r>
              <a:rPr lang="en-US" altLang="de-DE" b="1" dirty="0" err="1" smtClean="0"/>
              <a:t>Rahmenbedingungen</a:t>
            </a:r>
            <a:endParaRPr lang="en-US" altLang="de-DE" b="1" dirty="0" smtClean="0"/>
          </a:p>
          <a:p>
            <a:pPr lvl="1"/>
            <a:r>
              <a:rPr lang="en-US" b="1" dirty="0" err="1" smtClean="0"/>
              <a:t>Verträge</a:t>
            </a:r>
            <a:r>
              <a:rPr lang="en-US" b="1" dirty="0" smtClean="0"/>
              <a:t> </a:t>
            </a:r>
            <a:r>
              <a:rPr lang="en-US" b="1" dirty="0" err="1" smtClean="0"/>
              <a:t>im</a:t>
            </a:r>
            <a:r>
              <a:rPr lang="en-US" b="1" dirty="0" smtClean="0"/>
              <a:t> Internet </a:t>
            </a:r>
            <a:endParaRPr lang="en-US" b="1" dirty="0"/>
          </a:p>
          <a:p>
            <a:pPr lvl="1"/>
            <a:r>
              <a:rPr lang="en-US" dirty="0" err="1" smtClean="0"/>
              <a:t>Widerrufsrecht</a:t>
            </a:r>
            <a:r>
              <a:rPr lang="en-US" dirty="0" smtClean="0"/>
              <a:t> und </a:t>
            </a:r>
            <a:r>
              <a:rPr lang="en-US" dirty="0" err="1" smtClean="0"/>
              <a:t>Informationspflichten</a:t>
            </a:r>
            <a:r>
              <a:rPr lang="en-US" dirty="0" smtClean="0"/>
              <a:t> </a:t>
            </a:r>
            <a:r>
              <a:rPr lang="en-US" dirty="0" err="1" smtClean="0"/>
              <a:t>im</a:t>
            </a:r>
            <a:r>
              <a:rPr lang="en-US" dirty="0" smtClean="0"/>
              <a:t> Internet </a:t>
            </a:r>
            <a:endParaRPr lang="en-US" dirty="0"/>
          </a:p>
          <a:p>
            <a:pPr lvl="1"/>
            <a:r>
              <a:rPr lang="en-US" dirty="0" err="1" smtClean="0"/>
              <a:t>Besonderheiten</a:t>
            </a:r>
            <a:r>
              <a:rPr lang="en-US" dirty="0" smtClean="0"/>
              <a:t> </a:t>
            </a:r>
            <a:r>
              <a:rPr lang="en-US" dirty="0" err="1" smtClean="0"/>
              <a:t>im</a:t>
            </a:r>
            <a:r>
              <a:rPr lang="en-US" dirty="0" smtClean="0"/>
              <a:t> </a:t>
            </a:r>
            <a:r>
              <a:rPr lang="en-US" dirty="0" err="1" smtClean="0"/>
              <a:t>Umgang</a:t>
            </a:r>
            <a:r>
              <a:rPr lang="en-US" dirty="0" smtClean="0"/>
              <a:t> </a:t>
            </a:r>
            <a:r>
              <a:rPr lang="en-US" dirty="0" err="1" smtClean="0"/>
              <a:t>mit</a:t>
            </a:r>
            <a:r>
              <a:rPr lang="en-US" dirty="0" smtClean="0"/>
              <a:t> </a:t>
            </a:r>
            <a:r>
              <a:rPr lang="en-US" dirty="0" err="1" smtClean="0"/>
              <a:t>personenbezogenen</a:t>
            </a:r>
            <a:r>
              <a:rPr lang="en-US" dirty="0" smtClean="0"/>
              <a:t> </a:t>
            </a:r>
            <a:r>
              <a:rPr lang="en-US" dirty="0" err="1" smtClean="0"/>
              <a:t>Daten</a:t>
            </a:r>
            <a:r>
              <a:rPr lang="en-US" dirty="0" smtClean="0"/>
              <a:t> </a:t>
            </a:r>
            <a:endParaRPr lang="en-US" altLang="de-DE" b="1" dirty="0" smtClean="0"/>
          </a:p>
          <a:p>
            <a:r>
              <a:rPr lang="en-US" altLang="de-DE" dirty="0" err="1" smtClean="0"/>
              <a:t>Managementmaßnahmen</a:t>
            </a:r>
            <a:endParaRPr lang="en-US" altLang="de-DE" dirty="0" smtClean="0"/>
          </a:p>
        </p:txBody>
      </p:sp>
      <p:sp>
        <p:nvSpPr>
          <p:cNvPr id="23" name="Untertitel 2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3091122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r>
              <a:rPr lang="de-DE" altLang="de-DE" smtClean="0"/>
              <a:t>Vertrauen, Sicherheit und Datenschutz</a:t>
            </a:r>
            <a:endParaRPr lang="de-DE" altLang="de-DE"/>
          </a:p>
        </p:txBody>
      </p:sp>
      <p:sp>
        <p:nvSpPr>
          <p:cNvPr id="229378" name="Rectangle 3"/>
          <p:cNvSpPr>
            <a:spLocks noGrp="1" noChangeArrowheads="1"/>
          </p:cNvSpPr>
          <p:nvPr>
            <p:ph sz="quarter" idx="12"/>
          </p:nvPr>
        </p:nvSpPr>
        <p:spPr/>
        <p:txBody>
          <a:bodyPr/>
          <a:lstStyle/>
          <a:p>
            <a:r>
              <a:rPr lang="de-DE" altLang="de-DE" dirty="0" smtClean="0"/>
              <a:t>Online-Handelsbeziehungen sind unpersönlicher</a:t>
            </a:r>
          </a:p>
          <a:p>
            <a:r>
              <a:rPr lang="de-DE" altLang="de-DE" dirty="0" smtClean="0"/>
              <a:t>Mangel an Vertrauen, Sicherheit oder Datenschutz schadet E-Commerce</a:t>
            </a:r>
          </a:p>
          <a:p>
            <a:r>
              <a:rPr lang="de-DE" altLang="de-DE" dirty="0" smtClean="0"/>
              <a:t>Anfälligkeit von Internet-basierten Systemen gegenüber Angriffe von außen</a:t>
            </a:r>
          </a:p>
          <a:p>
            <a:r>
              <a:rPr lang="de-DE" altLang="de-DE" dirty="0" smtClean="0"/>
              <a:t>Wesentlich erweiterte Möglichkeiten, Daten über Konsumenten zu sammeln</a:t>
            </a:r>
          </a:p>
          <a:p>
            <a:endParaRPr lang="de-DE" altLang="de-DE" dirty="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179</a:t>
            </a:fld>
            <a:endParaRPr lang="en-US" dirty="0"/>
          </a:p>
        </p:txBody>
      </p:sp>
    </p:spTree>
    <p:extLst>
      <p:ext uri="{BB962C8B-B14F-4D97-AF65-F5344CB8AC3E}">
        <p14:creationId xmlns:p14="http://schemas.microsoft.com/office/powerpoint/2010/main" val="18130801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5"/>
          <p:cNvSpPr>
            <a:spLocks noGrp="1"/>
          </p:cNvSpPr>
          <p:nvPr>
            <p:ph type="title"/>
          </p:nvPr>
        </p:nvSpPr>
        <p:spPr/>
        <p:txBody>
          <a:bodyPr/>
          <a:lstStyle/>
          <a:p>
            <a:r>
              <a:rPr lang="de-DE" altLang="de-DE" smtClean="0"/>
              <a:t>Verträge im Internet</a:t>
            </a:r>
            <a:endParaRPr lang="de-DE" altLang="de-DE"/>
          </a:p>
        </p:txBody>
      </p:sp>
      <p:sp>
        <p:nvSpPr>
          <p:cNvPr id="231426" name="Rectangle 6"/>
          <p:cNvSpPr>
            <a:spLocks noGrp="1"/>
          </p:cNvSpPr>
          <p:nvPr>
            <p:ph sz="quarter" idx="12"/>
          </p:nvPr>
        </p:nvSpPr>
        <p:spPr/>
        <p:txBody>
          <a:bodyPr/>
          <a:lstStyle/>
          <a:p>
            <a:r>
              <a:rPr lang="de-DE" altLang="de-DE" dirty="0" smtClean="0"/>
              <a:t>Bestellt der Käufer die Sache im Internet, verpflichtet er sich damit zwar zum Kauf. Der Vertrag kommt jedoch erst zustande, wenn der Verkäufer dieses Angebot auch annimmt, z.B. indem er es bestätigt.</a:t>
            </a:r>
          </a:p>
          <a:p>
            <a:r>
              <a:rPr lang="de-DE" altLang="de-DE" dirty="0" smtClean="0"/>
              <a:t>Zu beachten:</a:t>
            </a:r>
          </a:p>
          <a:p>
            <a:pPr lvl="1"/>
            <a:r>
              <a:rPr lang="de-DE" altLang="de-DE" dirty="0" smtClean="0"/>
              <a:t>Gestaltung der Benutzeroberfläche kann Einfluss auf Vertragsinhalte haben</a:t>
            </a:r>
          </a:p>
          <a:p>
            <a:pPr lvl="1"/>
            <a:r>
              <a:rPr lang="de-DE" altLang="de-DE" dirty="0" smtClean="0"/>
              <a:t>Informationspflicht muss eingehalten werden</a:t>
            </a:r>
            <a:endParaRPr lang="de-DE" altLang="de-DE" dirty="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180</a:t>
            </a:fld>
            <a:endParaRPr lang="en-US" dirty="0"/>
          </a:p>
        </p:txBody>
      </p:sp>
    </p:spTree>
    <p:extLst>
      <p:ext uri="{BB962C8B-B14F-4D97-AF65-F5344CB8AC3E}">
        <p14:creationId xmlns:p14="http://schemas.microsoft.com/office/powerpoint/2010/main" val="14317425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p:cNvSpPr>
          <p:nvPr>
            <p:ph type="title"/>
          </p:nvPr>
        </p:nvSpPr>
        <p:spPr/>
        <p:txBody>
          <a:bodyPr/>
          <a:lstStyle/>
          <a:p>
            <a:r>
              <a:rPr lang="de-DE" altLang="de-DE" smtClean="0"/>
              <a:t>Verträge im Internet</a:t>
            </a:r>
            <a:endParaRPr lang="de-DE" altLang="de-DE"/>
          </a:p>
        </p:txBody>
      </p:sp>
      <p:sp>
        <p:nvSpPr>
          <p:cNvPr id="232450" name="Rectangle 6"/>
          <p:cNvSpPr>
            <a:spLocks noGrp="1"/>
          </p:cNvSpPr>
          <p:nvPr>
            <p:ph sz="quarter" idx="12"/>
          </p:nvPr>
        </p:nvSpPr>
        <p:spPr/>
        <p:txBody>
          <a:bodyPr>
            <a:normAutofit fontScale="85000" lnSpcReduction="10000"/>
          </a:bodyPr>
          <a:lstStyle/>
          <a:p>
            <a:r>
              <a:rPr lang="de-DE" altLang="de-DE" dirty="0" smtClean="0"/>
              <a:t>Beweiskraft von Verträgen im Internet</a:t>
            </a:r>
          </a:p>
          <a:p>
            <a:pPr lvl="1"/>
            <a:r>
              <a:rPr lang="de-DE" altLang="de-DE" dirty="0" smtClean="0"/>
              <a:t>Inhalt einer E-Mail oder einer Datenbank einfacher zu manipulieren</a:t>
            </a:r>
          </a:p>
          <a:p>
            <a:r>
              <a:rPr lang="de-DE" altLang="de-DE" dirty="0" smtClean="0"/>
              <a:t>Elektronische Signatur</a:t>
            </a:r>
          </a:p>
          <a:p>
            <a:pPr lvl="1"/>
            <a:r>
              <a:rPr lang="de-DE" altLang="de-DE" dirty="0" smtClean="0"/>
              <a:t>ist ein Rechtsbegriff</a:t>
            </a:r>
          </a:p>
          <a:p>
            <a:pPr lvl="1"/>
            <a:r>
              <a:rPr lang="de-DE" altLang="de-DE" dirty="0" smtClean="0"/>
              <a:t>„Elektronische Signaturen sind Daten in elektronischer Form, die anderen elektronischen Daten beigefügt oder logisch mit ihnen verknüpft sind und die der Authentifizierung dienen.“</a:t>
            </a:r>
          </a:p>
          <a:p>
            <a:pPr lvl="1"/>
            <a:r>
              <a:rPr lang="de-DE" altLang="de-DE" dirty="0" smtClean="0"/>
              <a:t>muss nicht auf kryptografischen Methoden oder digitalen Zertifikaten basieren</a:t>
            </a:r>
          </a:p>
          <a:p>
            <a:r>
              <a:rPr lang="de-DE" dirty="0" smtClean="0"/>
              <a:t>Digitale Signatur </a:t>
            </a:r>
          </a:p>
          <a:p>
            <a:pPr lvl="1"/>
            <a:r>
              <a:rPr lang="de-DE" dirty="0" smtClean="0"/>
              <a:t>ist ein technischer Begriff</a:t>
            </a:r>
          </a:p>
          <a:p>
            <a:pPr lvl="1"/>
            <a:r>
              <a:rPr lang="de-DE" dirty="0" smtClean="0"/>
              <a:t>der Kern einer digitalen Signatur ist ein Hashwert (Prüfsumme)</a:t>
            </a:r>
          </a:p>
          <a:p>
            <a:pPr lvl="1"/>
            <a:r>
              <a:rPr lang="de-DE" dirty="0" smtClean="0"/>
              <a:t>durch Prüfsummen kann die Integrität von Daten überprüft werden</a:t>
            </a:r>
          </a:p>
          <a:p>
            <a:pPr lvl="1"/>
            <a:endParaRPr lang="de-DE" altLang="de-DE" dirty="0" smtClean="0"/>
          </a:p>
        </p:txBody>
      </p:sp>
      <p:sp>
        <p:nvSpPr>
          <p:cNvPr id="16" name="Untertitel 15"/>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181</a:t>
            </a:fld>
            <a:endParaRPr lang="en-US" dirty="0"/>
          </a:p>
        </p:txBody>
      </p:sp>
    </p:spTree>
    <p:extLst>
      <p:ext uri="{BB962C8B-B14F-4D97-AF65-F5344CB8AC3E}">
        <p14:creationId xmlns:p14="http://schemas.microsoft.com/office/powerpoint/2010/main" val="2267233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182</a:t>
            </a:fld>
            <a:endParaRPr lang="en-US"/>
          </a:p>
        </p:txBody>
      </p:sp>
      <p:sp>
        <p:nvSpPr>
          <p:cNvPr id="29699" name="Rectangle 5"/>
          <p:cNvSpPr>
            <a:spLocks noGrp="1" noChangeArrowheads="1"/>
          </p:cNvSpPr>
          <p:nvPr>
            <p:ph sz="quarter" idx="12"/>
          </p:nvPr>
        </p:nvSpPr>
        <p:spPr>
          <a:xfrm>
            <a:off x="365125" y="1608137"/>
            <a:ext cx="8229600" cy="4902201"/>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b="1" dirty="0" err="1" smtClean="0"/>
              <a:t>Rechtliche</a:t>
            </a:r>
            <a:r>
              <a:rPr lang="en-US" altLang="de-DE" b="1" dirty="0" smtClean="0"/>
              <a:t> </a:t>
            </a:r>
            <a:r>
              <a:rPr lang="en-US" altLang="de-DE" b="1" dirty="0" err="1" smtClean="0"/>
              <a:t>Rahmenbedingungen</a:t>
            </a:r>
            <a:endParaRPr lang="en-US" altLang="de-DE" b="1" dirty="0" smtClean="0"/>
          </a:p>
          <a:p>
            <a:pPr lvl="1"/>
            <a:r>
              <a:rPr lang="en-US" dirty="0" err="1" smtClean="0"/>
              <a:t>Verträge</a:t>
            </a:r>
            <a:r>
              <a:rPr lang="en-US" dirty="0" smtClean="0"/>
              <a:t> </a:t>
            </a:r>
            <a:r>
              <a:rPr lang="en-US" dirty="0" err="1" smtClean="0"/>
              <a:t>im</a:t>
            </a:r>
            <a:r>
              <a:rPr lang="en-US" dirty="0" smtClean="0"/>
              <a:t> Internet </a:t>
            </a:r>
            <a:endParaRPr lang="en-US" dirty="0"/>
          </a:p>
          <a:p>
            <a:pPr lvl="1"/>
            <a:r>
              <a:rPr lang="en-US" b="1" dirty="0" err="1" smtClean="0"/>
              <a:t>Widerrufsrecht</a:t>
            </a:r>
            <a:r>
              <a:rPr lang="en-US" b="1" dirty="0" smtClean="0"/>
              <a:t> und </a:t>
            </a:r>
            <a:r>
              <a:rPr lang="en-US" b="1" dirty="0" err="1" smtClean="0"/>
              <a:t>Informationspflichten</a:t>
            </a:r>
            <a:r>
              <a:rPr lang="en-US" b="1" dirty="0" smtClean="0"/>
              <a:t> </a:t>
            </a:r>
            <a:r>
              <a:rPr lang="en-US" b="1" dirty="0" err="1" smtClean="0"/>
              <a:t>im</a:t>
            </a:r>
            <a:r>
              <a:rPr lang="en-US" b="1" dirty="0" smtClean="0"/>
              <a:t> Internet </a:t>
            </a:r>
            <a:endParaRPr lang="en-US" b="1" dirty="0"/>
          </a:p>
          <a:p>
            <a:pPr lvl="1"/>
            <a:r>
              <a:rPr lang="en-US" dirty="0" err="1" smtClean="0"/>
              <a:t>Besonderheiten</a:t>
            </a:r>
            <a:r>
              <a:rPr lang="en-US" dirty="0" smtClean="0"/>
              <a:t> </a:t>
            </a:r>
            <a:r>
              <a:rPr lang="en-US" dirty="0" err="1" smtClean="0"/>
              <a:t>im</a:t>
            </a:r>
            <a:r>
              <a:rPr lang="en-US" dirty="0" smtClean="0"/>
              <a:t> </a:t>
            </a:r>
            <a:r>
              <a:rPr lang="en-US" dirty="0" err="1" smtClean="0"/>
              <a:t>Umgang</a:t>
            </a:r>
            <a:r>
              <a:rPr lang="en-US" dirty="0" smtClean="0"/>
              <a:t> </a:t>
            </a:r>
            <a:r>
              <a:rPr lang="en-US" dirty="0" err="1" smtClean="0"/>
              <a:t>mit</a:t>
            </a:r>
            <a:r>
              <a:rPr lang="en-US" dirty="0" smtClean="0"/>
              <a:t> </a:t>
            </a:r>
            <a:r>
              <a:rPr lang="en-US" dirty="0" err="1" smtClean="0"/>
              <a:t>personenbezogenen</a:t>
            </a:r>
            <a:r>
              <a:rPr lang="en-US" dirty="0" smtClean="0"/>
              <a:t> </a:t>
            </a:r>
            <a:r>
              <a:rPr lang="en-US" dirty="0" err="1" smtClean="0"/>
              <a:t>Daten</a:t>
            </a:r>
            <a:r>
              <a:rPr lang="en-US" dirty="0" smtClean="0"/>
              <a:t> </a:t>
            </a:r>
            <a:endParaRPr lang="en-US" altLang="de-DE" b="1" dirty="0" smtClean="0"/>
          </a:p>
          <a:p>
            <a:r>
              <a:rPr lang="en-US" altLang="de-DE" dirty="0" err="1" smtClean="0"/>
              <a:t>Managementmaßnahmen</a:t>
            </a:r>
            <a:endParaRPr lang="en-US" altLang="de-DE" dirty="0" smtClean="0"/>
          </a:p>
        </p:txBody>
      </p:sp>
      <p:sp>
        <p:nvSpPr>
          <p:cNvPr id="23" name="Untertitel 2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289221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Widerrufsrecht und Informationspflichten im Internet </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183</a:t>
            </a:fld>
            <a:endParaRPr lang="en-US" dirty="0"/>
          </a:p>
        </p:txBody>
      </p:sp>
      <p:sp>
        <p:nvSpPr>
          <p:cNvPr id="4" name="Inhaltsplatzhalter 3"/>
          <p:cNvSpPr>
            <a:spLocks noGrp="1"/>
          </p:cNvSpPr>
          <p:nvPr>
            <p:ph sz="quarter" idx="12"/>
          </p:nvPr>
        </p:nvSpPr>
        <p:spPr/>
        <p:txBody>
          <a:bodyPr/>
          <a:lstStyle/>
          <a:p>
            <a:r>
              <a:rPr lang="de-DE" altLang="de-DE" dirty="0" smtClean="0"/>
              <a:t>Kaufvertrag kann ohne Angabe von Gründen innerhalb von zwei Wochen widerrufen werden</a:t>
            </a:r>
          </a:p>
          <a:p>
            <a:r>
              <a:rPr lang="de-DE" dirty="0" smtClean="0"/>
              <a:t>Gesetz gegen unlauteren Wettbewerb (UWG)</a:t>
            </a:r>
          </a:p>
          <a:p>
            <a:pPr lvl="1"/>
            <a:r>
              <a:rPr lang="de-DE" dirty="0" smtClean="0"/>
              <a:t>schützt Verbraucher und Unternehmer, die sich gegen wettbewerbswidriges Verhalten zur Wehr setzen wollen</a:t>
            </a:r>
          </a:p>
          <a:p>
            <a:pPr lvl="1"/>
            <a:r>
              <a:rPr lang="de-DE" dirty="0" smtClean="0"/>
              <a:t>es gilt in der Online- genauso wie in der Offlinewelt</a:t>
            </a:r>
          </a:p>
          <a:p>
            <a:pPr lvl="1"/>
            <a:r>
              <a:rPr lang="de-DE" dirty="0" smtClean="0"/>
              <a:t>schafft Rahmenbedingungen, um das Vertrauen zwischen Käufer und Verkäufer zu stärken</a:t>
            </a:r>
          </a:p>
          <a:p>
            <a:pPr lvl="1"/>
            <a:endParaRPr lang="de-DE" alt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95442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 Gliederung</a:t>
            </a:r>
            <a:endParaRPr lang="de-DE" alt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184</a:t>
            </a:fld>
            <a:endParaRPr lang="en-US"/>
          </a:p>
        </p:txBody>
      </p:sp>
      <p:sp>
        <p:nvSpPr>
          <p:cNvPr id="29699" name="Rectangle 5"/>
          <p:cNvSpPr>
            <a:spLocks noGrp="1" noChangeArrowheads="1"/>
          </p:cNvSpPr>
          <p:nvPr>
            <p:ph sz="quarter" idx="12"/>
          </p:nvPr>
        </p:nvSpPr>
        <p:spPr>
          <a:xfrm>
            <a:off x="365125" y="1608137"/>
            <a:ext cx="8229600" cy="4902201"/>
          </a:xfrm>
        </p:spPr>
        <p:txBody>
          <a:bodyPr>
            <a:normAutofit fontScale="77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b="1" dirty="0" err="1" smtClean="0"/>
              <a:t>Rechtliche</a:t>
            </a:r>
            <a:r>
              <a:rPr lang="en-US" altLang="de-DE" b="1" dirty="0" smtClean="0"/>
              <a:t> </a:t>
            </a:r>
            <a:r>
              <a:rPr lang="en-US" altLang="de-DE" b="1" dirty="0" err="1" smtClean="0"/>
              <a:t>Rahmenbedingungen</a:t>
            </a:r>
            <a:endParaRPr lang="en-US" altLang="de-DE" b="1" dirty="0" smtClean="0"/>
          </a:p>
          <a:p>
            <a:pPr lvl="1"/>
            <a:r>
              <a:rPr lang="en-US" dirty="0" err="1" smtClean="0"/>
              <a:t>Verträge</a:t>
            </a:r>
            <a:r>
              <a:rPr lang="en-US" dirty="0" smtClean="0"/>
              <a:t> </a:t>
            </a:r>
            <a:r>
              <a:rPr lang="en-US" dirty="0" err="1" smtClean="0"/>
              <a:t>im</a:t>
            </a:r>
            <a:r>
              <a:rPr lang="en-US" dirty="0" smtClean="0"/>
              <a:t> Internet </a:t>
            </a:r>
            <a:endParaRPr lang="en-US" dirty="0"/>
          </a:p>
          <a:p>
            <a:pPr lvl="1"/>
            <a:r>
              <a:rPr lang="en-US" dirty="0" err="1" smtClean="0"/>
              <a:t>Widerrufsrecht</a:t>
            </a:r>
            <a:r>
              <a:rPr lang="en-US" dirty="0" smtClean="0"/>
              <a:t> und </a:t>
            </a:r>
            <a:r>
              <a:rPr lang="en-US" dirty="0" err="1" smtClean="0"/>
              <a:t>Informationspflichten</a:t>
            </a:r>
            <a:r>
              <a:rPr lang="en-US" dirty="0" smtClean="0"/>
              <a:t> </a:t>
            </a:r>
            <a:r>
              <a:rPr lang="en-US" dirty="0" err="1" smtClean="0"/>
              <a:t>im</a:t>
            </a:r>
            <a:r>
              <a:rPr lang="en-US" dirty="0" smtClean="0"/>
              <a:t> Internet </a:t>
            </a:r>
            <a:endParaRPr lang="en-US" dirty="0"/>
          </a:p>
          <a:p>
            <a:pPr lvl="1"/>
            <a:r>
              <a:rPr lang="en-US" b="1" dirty="0" err="1" smtClean="0"/>
              <a:t>Besonderheiten</a:t>
            </a:r>
            <a:r>
              <a:rPr lang="en-US" b="1" dirty="0" smtClean="0"/>
              <a:t> </a:t>
            </a:r>
            <a:r>
              <a:rPr lang="en-US" b="1" dirty="0" err="1" smtClean="0"/>
              <a:t>im</a:t>
            </a:r>
            <a:r>
              <a:rPr lang="en-US" b="1" dirty="0" smtClean="0"/>
              <a:t> </a:t>
            </a:r>
            <a:r>
              <a:rPr lang="en-US" b="1" dirty="0" err="1" smtClean="0"/>
              <a:t>Umgang</a:t>
            </a:r>
            <a:r>
              <a:rPr lang="en-US" b="1" dirty="0" smtClean="0"/>
              <a:t> </a:t>
            </a:r>
            <a:r>
              <a:rPr lang="en-US" b="1" dirty="0" err="1" smtClean="0"/>
              <a:t>mit</a:t>
            </a:r>
            <a:r>
              <a:rPr lang="en-US" b="1" dirty="0" smtClean="0"/>
              <a:t> </a:t>
            </a:r>
            <a:r>
              <a:rPr lang="en-US" b="1" dirty="0" err="1" smtClean="0"/>
              <a:t>personenbezogenen</a:t>
            </a:r>
            <a:r>
              <a:rPr lang="en-US" b="1" dirty="0" smtClean="0"/>
              <a:t> </a:t>
            </a:r>
            <a:r>
              <a:rPr lang="en-US" b="1" dirty="0" err="1" smtClean="0"/>
              <a:t>Daten</a:t>
            </a:r>
            <a:r>
              <a:rPr lang="en-US" b="1" dirty="0" smtClean="0"/>
              <a:t> </a:t>
            </a:r>
            <a:endParaRPr lang="en-US" altLang="de-DE" b="1" dirty="0" smtClean="0"/>
          </a:p>
          <a:p>
            <a:r>
              <a:rPr lang="en-US" altLang="de-DE" dirty="0" err="1" smtClean="0"/>
              <a:t>Managementmaßnahmen</a:t>
            </a:r>
            <a:endParaRPr lang="en-US" altLang="de-DE" dirty="0" smtClean="0"/>
          </a:p>
        </p:txBody>
      </p:sp>
      <p:sp>
        <p:nvSpPr>
          <p:cNvPr id="23" name="Untertitel 2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24509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5D0CB1-FFD9-4248-920B-82AEEFFC85FF}">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3B2A5BF-258A-4969-86CA-CCC34636D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1FEF89-111E-4B23-91DD-AAFCBCE42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4361</Words>
  <Application>Microsoft Office PowerPoint</Application>
  <PresentationFormat>Bildschirmpräsentation (4:3)</PresentationFormat>
  <Paragraphs>820</Paragraphs>
  <Slides>113</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113</vt:i4>
      </vt:variant>
    </vt:vector>
  </HeadingPairs>
  <TitlesOfParts>
    <vt:vector size="121" baseType="lpstr">
      <vt:lpstr>Arial</vt:lpstr>
      <vt:lpstr>Courier New</vt:lpstr>
      <vt:lpstr>Symbol</vt:lpstr>
      <vt:lpstr>Times New Roman</vt:lpstr>
      <vt:lpstr>Verdana</vt:lpstr>
      <vt:lpstr>Wingdings</vt:lpstr>
      <vt:lpstr>ヒラギノ角ゴ Pro W3</vt:lpstr>
      <vt:lpstr>Custom Design</vt:lpstr>
      <vt:lpstr>PowerPoint-Präsentation</vt:lpstr>
      <vt:lpstr>Laudon/Laudon/Schoder Wirtschaftsinformatik 3., vollständig überarbeitete Auflage</vt:lpstr>
      <vt:lpstr>Kapitel 10 Teil 2</vt:lpstr>
      <vt:lpstr> Gliederung</vt:lpstr>
      <vt:lpstr>Neue Geschäftsmodelle</vt:lpstr>
      <vt:lpstr>Internet-Geschäftsmodelle</vt:lpstr>
      <vt:lpstr>Internet-Geschäftsmodelle (1)</vt:lpstr>
      <vt:lpstr>Internet-Geschäftsmodelle (2)</vt:lpstr>
      <vt:lpstr>Internet-Geschäftsmodelle – einige Aspekte</vt:lpstr>
      <vt:lpstr>Internet-Geschäftsmodelle – einige Aspekte</vt:lpstr>
      <vt:lpstr>Analyse von Geschäftsmodellen</vt:lpstr>
      <vt:lpstr> Gliederung</vt:lpstr>
      <vt:lpstr>Erlösmodelle der E-Commerce</vt:lpstr>
      <vt:lpstr>Erlösmodelle: Werbemodell</vt:lpstr>
      <vt:lpstr>Erlösmodelle: Umsatzmodell und Abonnentenmodell</vt:lpstr>
      <vt:lpstr>Erlösmodelle: Kostenlos-/Freemium-Modell</vt:lpstr>
      <vt:lpstr>Erlösmodelle: Transaktionsgebühren-Modell und Affiliate-Modell</vt:lpstr>
      <vt:lpstr> Gliederung</vt:lpstr>
      <vt:lpstr>E-Commerce-Marketing</vt:lpstr>
      <vt:lpstr>Behavioral Targeting</vt:lpstr>
      <vt:lpstr>Funktionsweise eines Werbenetzwerkes wie DoubleClick</vt:lpstr>
      <vt:lpstr>Behavioral Targeting</vt:lpstr>
      <vt:lpstr>Big Data wird persönlich</vt:lpstr>
      <vt:lpstr>Big Data wird persönlich  </vt:lpstr>
      <vt:lpstr> Gliederung</vt:lpstr>
      <vt:lpstr>Social E-Commerce  Marketing in sozialen Netzwerken</vt:lpstr>
      <vt:lpstr>Funktionalitäten im Social Commerce</vt:lpstr>
      <vt:lpstr>Social Commerce schafft neue Kundenbeziehungen</vt:lpstr>
      <vt:lpstr>Social Commerce schafft neue Kundenbeziehungen</vt:lpstr>
      <vt:lpstr> Gliederung</vt:lpstr>
      <vt:lpstr>Vom Marketing zum Real-Time-Marketing</vt:lpstr>
      <vt:lpstr>Begriffliche Taxonomie zu Real-Time-Marketing</vt:lpstr>
      <vt:lpstr>Einkaufsmodelle im Real-Time-Marketing</vt:lpstr>
      <vt:lpstr>Real-Time Advertising (RTA)</vt:lpstr>
      <vt:lpstr>Real-Time Advertising (RTA)</vt:lpstr>
      <vt:lpstr>Von umfeldbezogener Streuwerbung hin zur präzisen Kundenprofil-bezogenen Werbung </vt:lpstr>
      <vt:lpstr>Unterschiede klassischer Media-Einkauf und Real-Time Bidding  </vt:lpstr>
      <vt:lpstr>Technische Komponenten und Akteure</vt:lpstr>
      <vt:lpstr>Demand-Side-Plattform (DSP)</vt:lpstr>
      <vt:lpstr>Data-Management-Plattform (DMP)</vt:lpstr>
      <vt:lpstr>Sell-Side-Plattform (SSP) </vt:lpstr>
      <vt:lpstr>Ad-Server</vt:lpstr>
      <vt:lpstr>Trading Desks (Inhouse Managed Service DSP)  </vt:lpstr>
      <vt:lpstr> Gliederung</vt:lpstr>
      <vt:lpstr>Prozessmodell des Real-Time Advertising</vt:lpstr>
      <vt:lpstr>Daten für Real-Time-Marketing</vt:lpstr>
      <vt:lpstr> Gliederung</vt:lpstr>
      <vt:lpstr>Datenanreicherung</vt:lpstr>
      <vt:lpstr> Gliederung</vt:lpstr>
      <vt:lpstr>Innovative Anwendungsfelder des RTM: Connected TV</vt:lpstr>
      <vt:lpstr>Innovative Anwendungsfelder des RTM: Connected TV</vt:lpstr>
      <vt:lpstr>Innovative Anwendungsfelder des RTM: Connected TV</vt:lpstr>
      <vt:lpstr>Innovative Anwendungsfelder des RTM: Connected Car</vt:lpstr>
      <vt:lpstr>Beispiel Autoscout24</vt:lpstr>
      <vt:lpstr>Internet der Dinge: Potenziale für E-Commerce</vt:lpstr>
      <vt:lpstr>Internet der Dinge: Potenziale für E-Commerce</vt:lpstr>
      <vt:lpstr>Ortsbasierte Dienste</vt:lpstr>
      <vt:lpstr> Gliederung</vt:lpstr>
      <vt:lpstr>Elektronisches Zahlungssystem</vt:lpstr>
      <vt:lpstr>Elektronisches Kreditkartenzahlungssystem</vt:lpstr>
      <vt:lpstr>Digitale Brieftasche (digital wallet)</vt:lpstr>
      <vt:lpstr>Mikrozahlung</vt:lpstr>
      <vt:lpstr>Elektronisches Zahlungssystem mit Kreditrahmen</vt:lpstr>
      <vt:lpstr>Zahlungssystem mit Guthabenfunktionalität</vt:lpstr>
      <vt:lpstr>Elektronisches Bargeld (E-Cash)</vt:lpstr>
      <vt:lpstr>Peer-to-Peer-Zahlungssystem</vt:lpstr>
      <vt:lpstr>Elektronische Geldanweisung / elektronischer Scheck (digital checking)</vt:lpstr>
      <vt:lpstr>Elektronisches Rechnungsstellungs- und Zahlungssystem</vt:lpstr>
      <vt:lpstr>Zahlungssysteme (1)</vt:lpstr>
      <vt:lpstr>Zahlungssysteme (2)</vt:lpstr>
      <vt:lpstr>Informationsflüsse im E-Commerce</vt:lpstr>
      <vt:lpstr> Gliederung</vt:lpstr>
      <vt:lpstr>Aufbau und Betrieb einer E-Commerce-Präsenz </vt:lpstr>
      <vt:lpstr>Vier verschiedene Arten von E-Commerce-Präsenzen</vt:lpstr>
      <vt:lpstr> Gliederung</vt:lpstr>
      <vt:lpstr>Aufbau einer E-Commerce-Präsenz:  Einen Zeitplan erstellen </vt:lpstr>
      <vt:lpstr>Unternehmensziele, Systemfunktionen und Informationsanforderungen (1) </vt:lpstr>
      <vt:lpstr>Unternehmensziele, Systemfunktionen und Informationsanforderungen (2) </vt:lpstr>
      <vt:lpstr>Websiteerstellung: Inhouse versus Outsourcing </vt:lpstr>
      <vt:lpstr>Website-Budgets</vt:lpstr>
      <vt:lpstr> Gliederung</vt:lpstr>
      <vt:lpstr>Webserver und E-Commerce Server</vt:lpstr>
      <vt:lpstr>Web-Content-Managementsysteme</vt:lpstr>
      <vt:lpstr>Zusammenspiel mehrerer Komponenten für webbasierten E-Commerce</vt:lpstr>
      <vt:lpstr>Webhosting-Service</vt:lpstr>
      <vt:lpstr>Werkzeuge für die Kundenanalyse und die Personalisierung</vt:lpstr>
      <vt:lpstr>Besucheranalyse für eine Website</vt:lpstr>
      <vt:lpstr>Werkzeuge zur Leistungsüberwachung einer Website</vt:lpstr>
      <vt:lpstr>Werkzeuge zur Leistungsanalyse einer Website</vt:lpstr>
      <vt:lpstr>Werkzeuge zur Leistungsanalyse einer Website</vt:lpstr>
      <vt:lpstr>Werkzeuge zur Leistungsanalyse einer Website</vt:lpstr>
      <vt:lpstr>Werkzeuge zur Leistungsanalyse einer Website</vt:lpstr>
      <vt:lpstr> Gliederung</vt:lpstr>
      <vt:lpstr>Vertrauen, Sicherheit und Datenschutz</vt:lpstr>
      <vt:lpstr>Verträge im Internet</vt:lpstr>
      <vt:lpstr>Verträge im Internet</vt:lpstr>
      <vt:lpstr> Gliederung</vt:lpstr>
      <vt:lpstr>Widerrufsrecht und Informationspflichten im Internet  </vt:lpstr>
      <vt:lpstr> Gliederung</vt:lpstr>
      <vt:lpstr>Besonderheiten im Umgang mit personenbezogenen Daten </vt:lpstr>
      <vt:lpstr>Bundesdatenschutzgesetz (BDSG)  </vt:lpstr>
      <vt:lpstr>Bundesdatenschutzgesetz (BDSG)  </vt:lpstr>
      <vt:lpstr>Telekommunikationsgesetz (TKG) und Telemediengesetz (TMG) </vt:lpstr>
      <vt:lpstr>Marketing und Datenschutz</vt:lpstr>
      <vt:lpstr>Konsequenzen aus Datenschutzregelungen  </vt:lpstr>
      <vt:lpstr>IT-Sicherheitsgesetz (2014)  </vt:lpstr>
      <vt:lpstr> Gliederung</vt:lpstr>
      <vt:lpstr>Realisierbarkeit von Geschäftsmodellen</vt:lpstr>
      <vt:lpstr>Absatzkanalkonflikte</vt:lpstr>
      <vt:lpstr>Absatzkanalkonflikte</vt:lpstr>
      <vt:lpstr>Wichtige Fragen für das Management</vt:lpstr>
      <vt:lpstr>Wichtige Fragen für das Management (Forts.)</vt:lpstr>
      <vt:lpstr>Zahlen oder nicht zahlen – Zagats Dilemma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337</cp:revision>
  <dcterms:created xsi:type="dcterms:W3CDTF">2010-11-30T15:26:50Z</dcterms:created>
  <dcterms:modified xsi:type="dcterms:W3CDTF">2015-11-24T14:12:35Z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