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</p:sldMasterIdLst>
  <p:notesMasterIdLst>
    <p:notesMasterId r:id="rId122"/>
  </p:notesMasterIdLst>
  <p:handoutMasterIdLst>
    <p:handoutMasterId r:id="rId123"/>
  </p:handoutMasterIdLst>
  <p:sldIdLst>
    <p:sldId id="276" r:id="rId5"/>
    <p:sldId id="303" r:id="rId6"/>
    <p:sldId id="307" r:id="rId7"/>
    <p:sldId id="555" r:id="rId8"/>
    <p:sldId id="556" r:id="rId9"/>
    <p:sldId id="557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66" r:id="rId18"/>
    <p:sldId id="743" r:id="rId19"/>
    <p:sldId id="568" r:id="rId20"/>
    <p:sldId id="569" r:id="rId21"/>
    <p:sldId id="570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78" r:id="rId30"/>
    <p:sldId id="579" r:id="rId31"/>
    <p:sldId id="580" r:id="rId32"/>
    <p:sldId id="744" r:id="rId33"/>
    <p:sldId id="582" r:id="rId34"/>
    <p:sldId id="583" r:id="rId35"/>
    <p:sldId id="584" r:id="rId36"/>
    <p:sldId id="585" r:id="rId37"/>
    <p:sldId id="745" r:id="rId38"/>
    <p:sldId id="587" r:id="rId39"/>
    <p:sldId id="588" r:id="rId40"/>
    <p:sldId id="589" r:id="rId41"/>
    <p:sldId id="746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747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748" r:id="rId67"/>
    <p:sldId id="615" r:id="rId68"/>
    <p:sldId id="616" r:id="rId69"/>
    <p:sldId id="617" r:id="rId70"/>
    <p:sldId id="749" r:id="rId71"/>
    <p:sldId id="619" r:id="rId72"/>
    <p:sldId id="620" r:id="rId73"/>
    <p:sldId id="621" r:id="rId74"/>
    <p:sldId id="622" r:id="rId75"/>
    <p:sldId id="623" r:id="rId76"/>
    <p:sldId id="624" r:id="rId77"/>
    <p:sldId id="625" r:id="rId78"/>
    <p:sldId id="626" r:id="rId79"/>
    <p:sldId id="627" r:id="rId80"/>
    <p:sldId id="750" r:id="rId81"/>
    <p:sldId id="629" r:id="rId82"/>
    <p:sldId id="630" r:id="rId83"/>
    <p:sldId id="631" r:id="rId84"/>
    <p:sldId id="632" r:id="rId85"/>
    <p:sldId id="633" r:id="rId86"/>
    <p:sldId id="634" r:id="rId87"/>
    <p:sldId id="635" r:id="rId88"/>
    <p:sldId id="636" r:id="rId89"/>
    <p:sldId id="637" r:id="rId90"/>
    <p:sldId id="638" r:id="rId91"/>
    <p:sldId id="639" r:id="rId92"/>
    <p:sldId id="640" r:id="rId93"/>
    <p:sldId id="641" r:id="rId94"/>
    <p:sldId id="642" r:id="rId95"/>
    <p:sldId id="643" r:id="rId96"/>
    <p:sldId id="644" r:id="rId97"/>
    <p:sldId id="645" r:id="rId98"/>
    <p:sldId id="646" r:id="rId99"/>
    <p:sldId id="647" r:id="rId100"/>
    <p:sldId id="648" r:id="rId101"/>
    <p:sldId id="649" r:id="rId102"/>
    <p:sldId id="650" r:id="rId103"/>
    <p:sldId id="651" r:id="rId104"/>
    <p:sldId id="652" r:id="rId105"/>
    <p:sldId id="653" r:id="rId106"/>
    <p:sldId id="654" r:id="rId107"/>
    <p:sldId id="655" r:id="rId108"/>
    <p:sldId id="656" r:id="rId109"/>
    <p:sldId id="657" r:id="rId110"/>
    <p:sldId id="658" r:id="rId111"/>
    <p:sldId id="659" r:id="rId112"/>
    <p:sldId id="660" r:id="rId113"/>
    <p:sldId id="661" r:id="rId114"/>
    <p:sldId id="662" r:id="rId115"/>
    <p:sldId id="663" r:id="rId116"/>
    <p:sldId id="664" r:id="rId117"/>
    <p:sldId id="665" r:id="rId118"/>
    <p:sldId id="666" r:id="rId119"/>
    <p:sldId id="667" r:id="rId120"/>
    <p:sldId id="668" r:id="rId12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1356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pos="240">
          <p15:clr>
            <a:srgbClr val="A4A3A4"/>
          </p15:clr>
        </p15:guide>
        <p15:guide id="6" pos="2875">
          <p15:clr>
            <a:srgbClr val="A4A3A4"/>
          </p15:clr>
        </p15:guide>
        <p15:guide id="7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191"/>
    <a:srgbClr val="B1426D"/>
    <a:srgbClr val="BA5A7F"/>
    <a:srgbClr val="C471A3"/>
    <a:srgbClr val="A72B5A"/>
    <a:srgbClr val="D8A1B6"/>
    <a:srgbClr val="FBF5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0" autoAdjust="0"/>
    <p:restoredTop sz="94402" autoAdjust="0"/>
  </p:normalViewPr>
  <p:slideViewPr>
    <p:cSldViewPr snapToGrid="0">
      <p:cViewPr varScale="1">
        <p:scale>
          <a:sx n="106" d="100"/>
          <a:sy n="106" d="100"/>
        </p:scale>
        <p:origin x="1284" y="108"/>
      </p:cViewPr>
      <p:guideLst>
        <p:guide orient="horz" pos="2180"/>
        <p:guide orient="horz" pos="3838"/>
        <p:guide orient="horz" pos="1356"/>
        <p:guide orient="horz" pos="966"/>
        <p:guide pos="240"/>
        <p:guide pos="2875"/>
        <p:guide pos="5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4674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6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8E92E66-36F2-4C70-AD25-4898FD03F8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5175"/>
            <a:ext cx="512127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1" tIns="47376" rIns="94751" bIns="47376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D45DBDBB-69A1-4EF5-B9AC-2A20B331E4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97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D40F8093-446C-0E46-8277-6914A6F02DD8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61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5910D61-35A1-AD43-86FB-AC03DD29A3D2}" type="slidenum">
              <a:rPr lang="de-DE" sz="1200">
                <a:solidFill>
                  <a:srgbClr val="000000"/>
                </a:solidFill>
              </a:rPr>
              <a:pPr/>
              <a:t>29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3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53EAEB94-ABBA-454D-8AEB-F686A39ACC56}" type="slidenum">
              <a:rPr lang="de-DE" sz="1200">
                <a:solidFill>
                  <a:srgbClr val="000000"/>
                </a:solidFill>
              </a:rPr>
              <a:pPr/>
              <a:t>30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72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E71A4899-6001-0446-9C3C-7D6D4CD07FF1}" type="slidenum">
              <a:rPr lang="de-DE" sz="1200">
                <a:solidFill>
                  <a:srgbClr val="000000"/>
                </a:solidFill>
              </a:rPr>
              <a:pPr/>
              <a:t>31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7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CB30D55D-C68F-4141-9928-6497CD511B73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8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58FDFDA4-1A41-C04F-BEC8-DB5CD76B7183}" type="slidenum">
              <a:rPr lang="de-DE" sz="1200">
                <a:solidFill>
                  <a:srgbClr val="000000"/>
                </a:solidFill>
              </a:rPr>
              <a:pPr/>
              <a:t>34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40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98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71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66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4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76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98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2940F79B-AF2A-E84F-8705-C0B1AD85F90B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1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2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AF884051-1B8A-AD4F-AE34-8950A5DF877B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F1C586CE-D3BE-4C46-B4BD-734B34867678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5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B0858E18-79D5-494A-B649-9CC3B191FD3E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6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9A9CF316-7803-9B43-ADDA-0E85291FF0C5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7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0438" eaLnBrk="0" hangingPunct="0"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fld id="{46BD648F-7BB3-714C-98AD-5A7FA1FDDCD9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pic>
        <p:nvPicPr>
          <p:cNvPr id="3" name="Picture 10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8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Mastertitelformat bearbeiten, bitte Titel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0363" y="1172918"/>
            <a:ext cx="82343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de-DE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Fallstudie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Oberthema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9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Mastertitelformat bearbeiten, bitte Titel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b="0" baseline="0"/>
            </a:lvl1pPr>
            <a:lvl2pPr marL="693738" indent="-457200">
              <a:buFont typeface="+mj-lt"/>
              <a:buAutoNum type="arabicPeriod"/>
              <a:defRPr/>
            </a:lvl2pPr>
            <a:lvl3pPr marL="998537" indent="-457200">
              <a:buFont typeface="+mj-lt"/>
              <a:buAutoNum type="arabicPeriod"/>
              <a:tabLst/>
              <a:defRPr/>
            </a:lvl3pPr>
            <a:lvl4pPr marL="1219200" indent="-457200">
              <a:buFont typeface="+mj-lt"/>
              <a:buAutoNum type="arabicPeriod"/>
              <a:defRPr/>
            </a:lvl4pPr>
            <a:lvl5pPr marL="1438275" indent="-457200">
              <a:buFont typeface="+mj-lt"/>
              <a:buAutoNum type="arabicPeriod"/>
              <a:defRPr/>
            </a:lvl5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Es gibt leider kein 1.1 in </a:t>
            </a:r>
            <a:r>
              <a:rPr lang="de-DE" dirty="0" err="1" smtClean="0"/>
              <a:t>Powerpoint</a:t>
            </a:r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0363" y="1172918"/>
            <a:ext cx="82343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de-DE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Fallstudie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Oberthema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0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365125" y="1463675"/>
            <a:ext cx="4024313" cy="471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4570412" y="1463675"/>
            <a:ext cx="4024313" cy="4718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360363" y="1172918"/>
            <a:ext cx="82343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de-DE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Fallstudie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Oberthema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60363" y="1172918"/>
            <a:ext cx="82343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de-DE" sz="20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Anmerkung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Fallstudie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Oberthema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7707" y="1946294"/>
            <a:ext cx="5352769" cy="1236743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dirty="0" smtClean="0"/>
              <a:t>Kapitel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1927225" y="3403600"/>
            <a:ext cx="5353050" cy="2244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de-DE" dirty="0" smtClean="0"/>
              <a:t>Name des Kapitels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365125" y="1608138"/>
            <a:ext cx="8229600" cy="4589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baseline="0"/>
            </a:lvl1pPr>
            <a:lvl3pPr marL="714375" indent="-173038">
              <a:tabLst/>
              <a:defRPr/>
            </a:lvl3pPr>
            <a:lvl6pPr marL="1474788" indent="-217488">
              <a:tabLst/>
              <a:defRPr/>
            </a:lvl6pPr>
            <a:lvl7pPr marL="2743200" indent="0">
              <a:buNone/>
              <a:defRPr/>
            </a:lvl7pPr>
          </a:lstStyle>
          <a:p>
            <a:pPr lvl="0"/>
            <a:r>
              <a:rPr lang="de-DE" dirty="0" smtClean="0"/>
              <a:t>Bitte Text eingeben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theme" Target="../theme/theme1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image" Target="../media/image1.emf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1" name="Picture 12" descr="Pearson_Bound_White"/>
          <p:cNvPicPr>
            <a:picLocks noChangeAspect="1" noChangeArrowheads="1"/>
          </p:cNvPicPr>
          <p:nvPr userDrawn="1"/>
        </p:nvPicPr>
        <p:blipFill>
          <a:blip r:embed="rId1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 bwMode="gray">
          <a:xfrm>
            <a:off x="7696742" y="6724143"/>
            <a:ext cx="279571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600" dirty="0" smtClean="0"/>
              <a:t>© </a:t>
            </a:r>
            <a:r>
              <a:rPr lang="en-US" sz="600" dirty="0" err="1" smtClean="0"/>
              <a:t>Laudon</a:t>
            </a:r>
            <a:r>
              <a:rPr lang="en-US" sz="600" dirty="0" smtClean="0"/>
              <a:t> /</a:t>
            </a:r>
            <a:r>
              <a:rPr lang="en-US" sz="600" dirty="0" err="1" smtClean="0"/>
              <a:t>Laudon</a:t>
            </a:r>
            <a:r>
              <a:rPr lang="en-US" sz="600" dirty="0" smtClean="0"/>
              <a:t> /</a:t>
            </a:r>
            <a:r>
              <a:rPr lang="en-US" sz="600" dirty="0" err="1" smtClean="0"/>
              <a:t>Schoder</a:t>
            </a:r>
            <a:endParaRPr lang="en-US" sz="600" dirty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gray">
          <a:xfrm>
            <a:off x="936216" y="6545881"/>
            <a:ext cx="6088697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1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Name 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Dozenten</a:t>
            </a:r>
            <a:r>
              <a:rPr lang="en-US" baseline="0" dirty="0" smtClean="0"/>
              <a:t>		Name der </a:t>
            </a:r>
            <a:r>
              <a:rPr lang="en-US" baseline="0" dirty="0" err="1" smtClean="0"/>
              <a:t>Vorlesung</a:t>
            </a:r>
            <a:endParaRPr lang="en-US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40208" y="6510339"/>
            <a:ext cx="688848" cy="177736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2F3B65-5D26-4378-875C-153D63999E65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05" r:id="rId3"/>
    <p:sldLayoutId id="2147483703" r:id="rId4"/>
    <p:sldLayoutId id="2147483702" r:id="rId5"/>
    <p:sldLayoutId id="2147483704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  <p:sldLayoutId id="2147483750" r:id="rId51"/>
    <p:sldLayoutId id="2147483751" r:id="rId52"/>
    <p:sldLayoutId id="2147483752" r:id="rId53"/>
    <p:sldLayoutId id="2147483753" r:id="rId54"/>
    <p:sldLayoutId id="2147483754" r:id="rId55"/>
    <p:sldLayoutId id="2147483755" r:id="rId56"/>
    <p:sldLayoutId id="2147483756" r:id="rId57"/>
    <p:sldLayoutId id="2147483757" r:id="rId58"/>
    <p:sldLayoutId id="2147483758" r:id="rId59"/>
    <p:sldLayoutId id="2147483759" r:id="rId60"/>
    <p:sldLayoutId id="2147483760" r:id="rId61"/>
    <p:sldLayoutId id="2147483761" r:id="rId62"/>
    <p:sldLayoutId id="2147483762" r:id="rId63"/>
    <p:sldLayoutId id="2147483763" r:id="rId64"/>
    <p:sldLayoutId id="2147483764" r:id="rId65"/>
    <p:sldLayoutId id="2147483765" r:id="rId66"/>
    <p:sldLayoutId id="2147483766" r:id="rId67"/>
    <p:sldLayoutId id="2147483767" r:id="rId68"/>
    <p:sldLayoutId id="2147483768" r:id="rId69"/>
    <p:sldLayoutId id="2147483769" r:id="rId70"/>
    <p:sldLayoutId id="2147483770" r:id="rId71"/>
    <p:sldLayoutId id="2147483771" r:id="rId72"/>
    <p:sldLayoutId id="2147483772" r:id="rId73"/>
    <p:sldLayoutId id="2147483773" r:id="rId74"/>
    <p:sldLayoutId id="2147483774" r:id="rId75"/>
    <p:sldLayoutId id="2147483775" r:id="rId76"/>
    <p:sldLayoutId id="2147483776" r:id="rId77"/>
    <p:sldLayoutId id="2147483777" r:id="rId78"/>
    <p:sldLayoutId id="2147483778" r:id="rId79"/>
    <p:sldLayoutId id="2147483779" r:id="rId80"/>
    <p:sldLayoutId id="2147483780" r:id="rId81"/>
    <p:sldLayoutId id="2147483781" r:id="rId82"/>
    <p:sldLayoutId id="2147483782" r:id="rId83"/>
    <p:sldLayoutId id="2147483783" r:id="rId84"/>
    <p:sldLayoutId id="2147483784" r:id="rId85"/>
    <p:sldLayoutId id="2147483785" r:id="rId86"/>
    <p:sldLayoutId id="2147483786" r:id="rId87"/>
    <p:sldLayoutId id="2147483787" r:id="rId88"/>
    <p:sldLayoutId id="2147483788" r:id="rId89"/>
    <p:sldLayoutId id="2147483789" r:id="rId90"/>
    <p:sldLayoutId id="2147483790" r:id="rId91"/>
    <p:sldLayoutId id="2147483791" r:id="rId92"/>
    <p:sldLayoutId id="2147483792" r:id="rId93"/>
    <p:sldLayoutId id="2147483793" r:id="rId94"/>
    <p:sldLayoutId id="2147483794" r:id="rId95"/>
    <p:sldLayoutId id="2147483795" r:id="rId96"/>
    <p:sldLayoutId id="2147483796" r:id="rId97"/>
    <p:sldLayoutId id="2147483797" r:id="rId98"/>
    <p:sldLayoutId id="2147483798" r:id="rId99"/>
    <p:sldLayoutId id="2147483799" r:id="rId100"/>
    <p:sldLayoutId id="2147483800" r:id="rId101"/>
    <p:sldLayoutId id="2147483801" r:id="rId102"/>
    <p:sldLayoutId id="2147483802" r:id="rId103"/>
    <p:sldLayoutId id="2147483803" r:id="rId104"/>
    <p:sldLayoutId id="2147483804" r:id="rId105"/>
    <p:sldLayoutId id="2147483805" r:id="rId106"/>
    <p:sldLayoutId id="2147483806" r:id="rId107"/>
    <p:sldLayoutId id="2147483807" r:id="rId108"/>
    <p:sldLayoutId id="2147483808" r:id="rId109"/>
    <p:sldLayoutId id="2147483809" r:id="rId110"/>
    <p:sldLayoutId id="2147483810" r:id="rId111"/>
    <p:sldLayoutId id="2147483811" r:id="rId112"/>
    <p:sldLayoutId id="2147483812" r:id="rId113"/>
    <p:sldLayoutId id="2147483813" r:id="rId114"/>
    <p:sldLayoutId id="2147483814" r:id="rId115"/>
    <p:sldLayoutId id="2147483815" r:id="rId116"/>
    <p:sldLayoutId id="2147483816" r:id="rId117"/>
    <p:sldLayoutId id="2147483817" r:id="rId118"/>
    <p:sldLayoutId id="2147483818" r:id="rId119"/>
    <p:sldLayoutId id="2147483819" r:id="rId120"/>
    <p:sldLayoutId id="2147483820" r:id="rId121"/>
    <p:sldLayoutId id="2147483821" r:id="rId122"/>
    <p:sldLayoutId id="2147483822" r:id="rId123"/>
    <p:sldLayoutId id="2147483823" r:id="rId124"/>
    <p:sldLayoutId id="2147483824" r:id="rId125"/>
    <p:sldLayoutId id="2147483825" r:id="rId126"/>
    <p:sldLayoutId id="2147483826" r:id="rId127"/>
    <p:sldLayoutId id="2147483827" r:id="rId128"/>
    <p:sldLayoutId id="2147483828" r:id="rId129"/>
    <p:sldLayoutId id="2147483829" r:id="rId130"/>
    <p:sldLayoutId id="2147483830" r:id="rId131"/>
    <p:sldLayoutId id="2147483831" r:id="rId132"/>
    <p:sldLayoutId id="2147483832" r:id="rId133"/>
    <p:sldLayoutId id="2147483833" r:id="rId134"/>
    <p:sldLayoutId id="2147483834" r:id="rId135"/>
    <p:sldLayoutId id="2147483835" r:id="rId136"/>
    <p:sldLayoutId id="2147483836" r:id="rId137"/>
    <p:sldLayoutId id="2147483837" r:id="rId138"/>
    <p:sldLayoutId id="2147483838" r:id="rId139"/>
    <p:sldLayoutId id="2147483839" r:id="rId140"/>
    <p:sldLayoutId id="2147483840" r:id="rId141"/>
    <p:sldLayoutId id="2147483841" r:id="rId142"/>
    <p:sldLayoutId id="2147483842" r:id="rId143"/>
    <p:sldLayoutId id="2147483843" r:id="rId144"/>
    <p:sldLayoutId id="2147483844" r:id="rId145"/>
    <p:sldLayoutId id="2147483845" r:id="rId146"/>
    <p:sldLayoutId id="2147483846" r:id="rId147"/>
    <p:sldLayoutId id="2147483847" r:id="rId148"/>
    <p:sldLayoutId id="2147483848" r:id="rId149"/>
    <p:sldLayoutId id="2147483849" r:id="rId150"/>
    <p:sldLayoutId id="2147483850" r:id="rId151"/>
    <p:sldLayoutId id="2147483851" r:id="rId152"/>
    <p:sldLayoutId id="2147483852" r:id="rId153"/>
    <p:sldLayoutId id="2147483853" r:id="rId154"/>
    <p:sldLayoutId id="2147483854" r:id="rId155"/>
    <p:sldLayoutId id="2147483855" r:id="rId156"/>
    <p:sldLayoutId id="2147483856" r:id="rId157"/>
    <p:sldLayoutId id="2147483857" r:id="rId158"/>
    <p:sldLayoutId id="2147483858" r:id="rId159"/>
    <p:sldLayoutId id="2147483859" r:id="rId160"/>
    <p:sldLayoutId id="2147483860" r:id="rId161"/>
    <p:sldLayoutId id="2147483861" r:id="rId162"/>
    <p:sldLayoutId id="2147483862" r:id="rId163"/>
    <p:sldLayoutId id="2147483863" r:id="rId164"/>
    <p:sldLayoutId id="2147483864" r:id="rId165"/>
    <p:sldLayoutId id="2147483865" r:id="rId166"/>
    <p:sldLayoutId id="2147483866" r:id="rId167"/>
    <p:sldLayoutId id="2147483867" r:id="rId168"/>
    <p:sldLayoutId id="2147483868" r:id="rId169"/>
    <p:sldLayoutId id="2147483869" r:id="rId170"/>
    <p:sldLayoutId id="2147483870" r:id="rId171"/>
    <p:sldLayoutId id="2147483871" r:id="rId172"/>
    <p:sldLayoutId id="2147483872" r:id="rId173"/>
    <p:sldLayoutId id="2147483873" r:id="rId174"/>
    <p:sldLayoutId id="2147483874" r:id="rId175"/>
    <p:sldLayoutId id="2147483875" r:id="rId176"/>
    <p:sldLayoutId id="2147483876" r:id="rId177"/>
    <p:sldLayoutId id="2147483877" r:id="rId178"/>
    <p:sldLayoutId id="2147483878" r:id="rId179"/>
    <p:sldLayoutId id="2147483879" r:id="rId180"/>
    <p:sldLayoutId id="2147483880" r:id="rId181"/>
    <p:sldLayoutId id="2147483881" r:id="rId182"/>
    <p:sldLayoutId id="2147483882" r:id="rId183"/>
    <p:sldLayoutId id="2147483883" r:id="rId184"/>
    <p:sldLayoutId id="2147483884" r:id="rId185"/>
    <p:sldLayoutId id="2147483885" r:id="rId186"/>
    <p:sldLayoutId id="2147483886" r:id="rId187"/>
    <p:sldLayoutId id="2147483887" r:id="rId188"/>
    <p:sldLayoutId id="2147483888" r:id="rId189"/>
    <p:sldLayoutId id="2147483889" r:id="rId190"/>
    <p:sldLayoutId id="2147483890" r:id="rId191"/>
    <p:sldLayoutId id="2147483891" r:id="rId192"/>
    <p:sldLayoutId id="2147483892" r:id="rId193"/>
    <p:sldLayoutId id="2147483893" r:id="rId19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185738" indent="-185738" algn="l" rtl="0" eaLnBrk="0" fontAlgn="base" hangingPunct="0">
        <a:spcBef>
          <a:spcPct val="50000"/>
        </a:spcBef>
        <a:spcAft>
          <a:spcPct val="0"/>
        </a:spcAft>
        <a:buSzPct val="80000"/>
        <a:buFont typeface="Arial" charset="0"/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304800" algn="l" rtl="0" eaLnBrk="0" fontAlgn="base" hangingPunct="0">
        <a:spcBef>
          <a:spcPct val="50000"/>
        </a:spcBef>
        <a:spcAft>
          <a:spcPct val="0"/>
        </a:spcAft>
        <a:buSzPct val="80000"/>
        <a:buFont typeface="Wingdings" charset="2"/>
        <a:buChar char="Ø"/>
        <a:tabLst/>
        <a:defRPr sz="2000">
          <a:solidFill>
            <a:schemeClr val="tx1"/>
          </a:solidFill>
          <a:latin typeface="+mn-lt"/>
          <a:cs typeface="+mn-cs"/>
        </a:defRPr>
      </a:lvl2pPr>
      <a:lvl3pPr marL="541338" indent="22066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tabLst/>
        <a:defRPr sz="2000">
          <a:solidFill>
            <a:schemeClr val="tx1"/>
          </a:solidFill>
          <a:latin typeface="+mn-lt"/>
          <a:cs typeface="+mn-cs"/>
        </a:defRPr>
      </a:lvl3pPr>
      <a:lvl4pPr marL="947738" indent="-185738" algn="l" rtl="0" eaLnBrk="0" fontAlgn="base" hangingPunct="0">
        <a:spcBef>
          <a:spcPct val="20000"/>
        </a:spcBef>
        <a:spcAft>
          <a:spcPct val="0"/>
        </a:spcAft>
        <a:buSzPct val="80000"/>
        <a:buFont typeface="Symbol" charset="2"/>
        <a:buChar char="-"/>
        <a:tabLst/>
        <a:defRPr sz="2000">
          <a:solidFill>
            <a:schemeClr val="tx1"/>
          </a:solidFill>
          <a:latin typeface="+mn-lt"/>
          <a:cs typeface="+mn-cs"/>
        </a:defRPr>
      </a:lvl4pPr>
      <a:lvl5pPr marL="1201738" indent="-220663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Courier New" charset="0"/>
        <a:buChar char="o"/>
        <a:tabLst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Datenmanagement verbessert die Kundenansprache einer großen Tageszeitung 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8" name="Rectangle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Datenhaltung bei The </a:t>
            </a:r>
            <a:r>
              <a:rPr lang="de-DE" dirty="0" err="1" smtClean="0"/>
              <a:t>Globe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Mail fand auf einem Hauptrechner statt, mit komplizierten Zugriffsmechanismen </a:t>
            </a:r>
          </a:p>
          <a:p>
            <a:r>
              <a:rPr lang="de-DE" dirty="0" smtClean="0"/>
              <a:t>Für eine Datenanalyse musste ein Nutzer die Daten vom Hauptrechner herunterziehen und in eine der lokalen Datenbanken laden</a:t>
            </a:r>
          </a:p>
          <a:p>
            <a:r>
              <a:rPr lang="de-DE" dirty="0" smtClean="0"/>
              <a:t>Es gab keinen zentralen Datenspeicher, auf dem alle auf die aktuellsten Daten Zugriff hatten. Daraus entstanden folgende Probleme:</a:t>
            </a:r>
          </a:p>
          <a:p>
            <a:pPr lvl="1"/>
            <a:r>
              <a:rPr lang="de-DE" dirty="0" smtClean="0"/>
              <a:t>Bei der Erstellung von Mailinglisten für Marketingkampagnen war es schwierig einen Abgleich von Abonnenten und potenziellen Neukunden durchzuführen</a:t>
            </a:r>
          </a:p>
          <a:p>
            <a:pPr lvl="1"/>
            <a:r>
              <a:rPr lang="de-DE" dirty="0" smtClean="0"/>
              <a:t>Sammlung und Speicherung von Daten zum Kundenzahlungsverkehr und durch Vorhalten dieser vertraulichen Daten an mehreren Stellen wurde es zunehmend schwerer, den Datenschutz zu gewährleisten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einer EDIFACT-Nachricht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9.23</a:t>
            </a:r>
            <a:endParaRPr lang="de-DE" sz="1200" dirty="0" smtClean="0"/>
          </a:p>
        </p:txBody>
      </p:sp>
      <p:pic>
        <p:nvPicPr>
          <p:cNvPr id="13" name="Picture 2" descr="D:\WORK\PEARSON\000 FOLIEN\4269\JPG\4269-5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7744" y="1593992"/>
            <a:ext cx="6115728" cy="43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einer Rechnung in EDIFACT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9.24</a:t>
            </a:r>
            <a:endParaRPr lang="de-DE" sz="1200" dirty="0" smtClean="0"/>
          </a:p>
        </p:txBody>
      </p:sp>
      <p:pic>
        <p:nvPicPr>
          <p:cNvPr id="12" name="Picture 2" descr="D:\WORK\PEARSON\000 FOLIEN\4269\JPG\4269-5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815" y="1639565"/>
            <a:ext cx="8359073" cy="416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 von EDI auf Grundlage von EDI in der Konsumgüterbranche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664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9.25</a:t>
            </a:r>
            <a:br>
              <a:rPr lang="de-DE" sz="1200" b="1" dirty="0" smtClean="0"/>
            </a:br>
            <a:r>
              <a:rPr lang="de-DE" sz="1200" dirty="0" smtClean="0"/>
              <a:t>Quelle: Beck, 2008</a:t>
            </a:r>
          </a:p>
        </p:txBody>
      </p:sp>
      <p:pic>
        <p:nvPicPr>
          <p:cNvPr id="13" name="Picture 2" descr="D:\WORK\PEARSON\000 FOLIEN\4269\JPG\4269-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7089" y="1573476"/>
            <a:ext cx="6096454" cy="416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4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Voraussetzungen für den EDI-Einsatz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5257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Für die Verwendung eines Standards wie EDIFACT oder ANSI X.12 ist ein entsprechender Ausbau der eigenen IT-Infrastruktur notwendig</a:t>
            </a:r>
          </a:p>
          <a:p>
            <a:r>
              <a:rPr lang="de-DE" smtClean="0"/>
              <a:t>Größte Effizienz dann, wenn auch die innerbetrieblichen Anwendungssysteme integriert sind</a:t>
            </a:r>
          </a:p>
          <a:p>
            <a:r>
              <a:rPr lang="de-DE" smtClean="0"/>
              <a:t>Zusätzlich auch organisatorische Anpassungen und juristische Rahmenregelungen nötig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7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Voraussetzungen für den EDI-Einsatz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5360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Vollautomatische Abwicklung („seamless</a:t>
            </a:r>
            <a:r>
              <a:rPr lang="ja-JP" altLang="de-DE" smtClean="0"/>
              <a:t>“</a:t>
            </a:r>
            <a:r>
              <a:rPr lang="de-DE" altLang="ja-JP" smtClean="0"/>
              <a:t>) sowohl intern als auch extern schöpft das Optimierungspotential durch EDI aus</a:t>
            </a:r>
          </a:p>
          <a:p>
            <a:r>
              <a:rPr lang="de-DE" smtClean="0"/>
              <a:t>Dazu sind auch intern voll integrierte Anwendungssysteme nötig</a:t>
            </a:r>
          </a:p>
          <a:p>
            <a:r>
              <a:rPr lang="de-DE" smtClean="0"/>
              <a:t>Weitere, branchenspezifische, Voraussetzungen können erforderlich sein</a:t>
            </a:r>
          </a:p>
          <a:p>
            <a:pPr lvl="1"/>
            <a:r>
              <a:rPr lang="de-DE" smtClean="0"/>
              <a:t>Beispiel: EAN (International Article Number bzw. European Article Number) als eindeutige Kennzeichnung in der Konsumgüterindustrie</a:t>
            </a:r>
          </a:p>
          <a:p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EAN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15462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Produktkennzeichnung für Handelsartikel. EANs werden zentral durch die GS1-Gruppe verwaltet und an Hersteller auf Antrag gebührenpflichtig vergeben. Die EAN wird in der Regel als maschinenlesbarer Strichcode auf die Verpackung gedruckt.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Internetgestütztes 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55650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Beschreibt man EDI im Internet, muss eine Unterscheidung getroffen werden, wegen nicht einheitlicher Verwendung von Begriffen wie „Internet-EDI</a:t>
            </a:r>
            <a:r>
              <a:rPr lang="ja-JP" altLang="de-DE" dirty="0" smtClean="0"/>
              <a:t>“</a:t>
            </a:r>
            <a:r>
              <a:rPr lang="de-DE" altLang="ja-JP" dirty="0" smtClean="0"/>
              <a:t>, „Web-EDI</a:t>
            </a:r>
            <a:r>
              <a:rPr lang="ja-JP" altLang="de-DE" dirty="0" smtClean="0"/>
              <a:t>“</a:t>
            </a:r>
            <a:r>
              <a:rPr lang="de-DE" altLang="ja-JP" dirty="0" smtClean="0"/>
              <a:t> oder „internetgestütztes EDI</a:t>
            </a:r>
            <a:r>
              <a:rPr lang="ja-JP" altLang="de-DE" dirty="0" smtClean="0"/>
              <a:t>“</a:t>
            </a:r>
            <a:r>
              <a:rPr lang="de-DE" altLang="ja-JP" dirty="0" smtClean="0"/>
              <a:t>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Klassisches EDI und internetgestütztes EDI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 descr="D:\WORK\PEARSON\000 FOLIEN\4269\JPG\4269-5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2279047"/>
            <a:ext cx="8234363" cy="236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Web-EDI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15769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Internetschnittstelle für EDI-Netze. Damit bieten – direkt oder über Dienstleister – die an EDI teilnehmenden Unternehmen ihren Partnern eine Möglichkeit, über ein Webportal oder eine Webformularseite ebenfalls am EDI-System teilzunehmen.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Web-EDI, angeboten durch ein teilnehmendes Unternehmen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9.26</a:t>
            </a:r>
            <a:endParaRPr lang="de-DE" sz="1200" dirty="0" smtClean="0"/>
          </a:p>
        </p:txBody>
      </p:sp>
      <p:pic>
        <p:nvPicPr>
          <p:cNvPr id="11" name="Bild 10" descr="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0" y="1606704"/>
            <a:ext cx="8244000" cy="37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Datenmanagement verbessert die Kundenansprache einer großen Tageszeitung 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2002: Implementierung eines SAP-Enterprise-Systems mit einem SAP NetWeaver BW Data Warehouse.</a:t>
            </a:r>
          </a:p>
          <a:p>
            <a:pPr lvl="1"/>
            <a:r>
              <a:rPr lang="de-DE" dirty="0" smtClean="0"/>
              <a:t>Konzentrierung aller Unternehmensdaten aus mehreren Datenquellen an einem Ort</a:t>
            </a:r>
          </a:p>
          <a:p>
            <a:pPr lvl="1"/>
            <a:r>
              <a:rPr lang="de-DE" dirty="0" smtClean="0"/>
              <a:t>Leichter und problemloser Zugriff für Mitarbeiter auf die Daten zu Analysezwecke</a:t>
            </a:r>
          </a:p>
          <a:p>
            <a:r>
              <a:rPr lang="de-DE" dirty="0" smtClean="0"/>
              <a:t>Weiteres Unternehmensziel: Aufpeppen von Online-Inhalten und Steigerung der Digital-Abos</a:t>
            </a:r>
          </a:p>
          <a:p>
            <a:pPr lvl="1"/>
            <a:r>
              <a:rPr lang="de-DE" dirty="0" smtClean="0"/>
              <a:t>Nutzung von SAP HANA auf der AWS-Cloud-Plattform zur Analyse der </a:t>
            </a:r>
            <a:r>
              <a:rPr lang="de-DE" dirty="0" err="1" smtClean="0"/>
              <a:t>Clickstream</a:t>
            </a:r>
            <a:r>
              <a:rPr lang="de-DE" dirty="0" smtClean="0"/>
              <a:t>-Daten der Nutzer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7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 mit XML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15974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EDI-Variante, die XML und Internetprotokolle nutzt und so nicht notwendigerweise auf vordefinierte EDI-Formate und EDI-Protokolle aufsetzen muss.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8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Web-EDI unter Ausnutzung einer EDI-XML-Schnittstelle eines Drittanbieters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9.27</a:t>
            </a:r>
            <a:endParaRPr lang="de-DE" sz="1200" dirty="0" smtClean="0"/>
          </a:p>
        </p:txBody>
      </p:sp>
      <p:pic>
        <p:nvPicPr>
          <p:cNvPr id="11" name="Bild 10" descr="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5" y="1604211"/>
            <a:ext cx="505205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 für ein XML-Dokument, Aufteilung in Struktur, Inhalt und Layout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9.28</a:t>
            </a:r>
            <a:endParaRPr lang="de-DE" sz="1200" dirty="0" smtClean="0"/>
          </a:p>
        </p:txBody>
      </p:sp>
      <p:pic>
        <p:nvPicPr>
          <p:cNvPr id="11" name="Bild 10" descr="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8" y="1602314"/>
            <a:ext cx="806718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Aufbau und Inhalte eines XML-Dokuments</a:t>
            </a:r>
            <a:endParaRPr lang="de-DE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 9" descr="9.29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603640"/>
            <a:ext cx="8244000" cy="414713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9.29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52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und Inhalte eines XML-Dokuments (Forts.)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9.29</a:t>
            </a:r>
            <a:endParaRPr lang="de-DE" sz="1200" dirty="0" smtClean="0"/>
          </a:p>
        </p:txBody>
      </p:sp>
      <p:pic>
        <p:nvPicPr>
          <p:cNvPr id="11" name="Bild 10" descr="9.29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609636"/>
            <a:ext cx="8244000" cy="40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 mit XML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0" y="1604211"/>
            <a:ext cx="8244000" cy="386938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9.30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5898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 und Herausforderungen durch 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16589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Vorteile durch standardisierte EDI-Systeme</a:t>
            </a:r>
          </a:p>
          <a:p>
            <a:pPr lvl="1"/>
            <a:r>
              <a:rPr lang="de-DE" smtClean="0"/>
              <a:t>Erzielen von Kosten-, Zeit- und Qualitätsvorteilen</a:t>
            </a:r>
          </a:p>
          <a:p>
            <a:pPr lvl="1"/>
            <a:r>
              <a:rPr lang="de-DE" smtClean="0"/>
              <a:t>Realisieren neuer Kooperations- und Geschäftsmodelle</a:t>
            </a:r>
          </a:p>
          <a:p>
            <a:pPr lvl="1"/>
            <a:r>
              <a:rPr lang="de-DE" smtClean="0"/>
              <a:t>Vermeidung von Redundanzen und wiederholter Erfassung</a:t>
            </a:r>
          </a:p>
          <a:p>
            <a:pPr lvl="1"/>
            <a:r>
              <a:rPr lang="de-DE" smtClean="0"/>
              <a:t>Kürzere Liegezeiten und geringerer Lagerbedarf</a:t>
            </a:r>
          </a:p>
          <a:p>
            <a:pPr lvl="1"/>
            <a:r>
              <a:rPr lang="de-DE" smtClean="0"/>
              <a:t>Ausgleich eventueller Standortnachteile</a:t>
            </a:r>
          </a:p>
          <a:p>
            <a:pPr lvl="1"/>
            <a:r>
              <a:rPr lang="de-DE" smtClean="0"/>
              <a:t>Intensivierung von Kundenbindung</a:t>
            </a:r>
          </a:p>
          <a:p>
            <a:pPr lvl="1"/>
            <a:r>
              <a:rPr lang="de-DE" smtClean="0"/>
              <a:t>Steigerung der Planungs- und Dispositionssicherheit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 und Herausforderungen durch 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16691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Herausforderungen</a:t>
            </a:r>
          </a:p>
          <a:p>
            <a:pPr lvl="1"/>
            <a:r>
              <a:rPr lang="de-DE" smtClean="0"/>
              <a:t>Bewertungsproblematik</a:t>
            </a:r>
          </a:p>
          <a:p>
            <a:pPr lvl="1"/>
            <a:r>
              <a:rPr lang="de-DE" smtClean="0"/>
              <a:t>Komplexität</a:t>
            </a:r>
          </a:p>
          <a:p>
            <a:pPr lvl="1"/>
            <a:r>
              <a:rPr lang="de-DE" smtClean="0"/>
              <a:t>Standardisierung</a:t>
            </a:r>
          </a:p>
          <a:p>
            <a:pPr lvl="1"/>
            <a:r>
              <a:rPr lang="de-DE" smtClean="0"/>
              <a:t>Fehlereskalation</a:t>
            </a:r>
          </a:p>
          <a:p>
            <a:pPr lvl="1"/>
            <a:r>
              <a:rPr lang="de-DE" smtClean="0"/>
              <a:t>Indirekte Kosten</a:t>
            </a:r>
          </a:p>
          <a:p>
            <a:pPr lvl="1"/>
            <a:r>
              <a:rPr lang="de-DE" smtClean="0"/>
              <a:t>Juristische Problemstellungen</a:t>
            </a:r>
          </a:p>
          <a:p>
            <a:pPr lvl="1"/>
            <a:r>
              <a:rPr lang="de-DE" smtClean="0"/>
              <a:t>Datensicherheit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Datenmanagement verbessert die Kundenansprache einer großen Tageszeitung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6082" name="Rectangle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mtClean="0"/>
              <a:t>Durch die Effizienzsteigerung und Prozessoptimierung haben sich die Investitionskosten innerhalb eines Jahres amortisiert</a:t>
            </a:r>
          </a:p>
          <a:p>
            <a:r>
              <a:rPr lang="de-DE" smtClean="0"/>
              <a:t>Verkürzung der Laufzeit von Marketingkampagnen </a:t>
            </a:r>
          </a:p>
          <a:p>
            <a:r>
              <a:rPr lang="de-DE" smtClean="0"/>
              <a:t>Möglichkeit der Ermittlung der Zustellgebühren in einem bestimmten Gebiet, um Marketingpläne entsprechend anzupassen</a:t>
            </a:r>
          </a:p>
          <a:p>
            <a:r>
              <a:rPr lang="de-DE" smtClean="0"/>
              <a:t>Weniger Beschwerden von Abonnenten und potenziellen Abonnenten, die unnötig kontaktiert wurden</a:t>
            </a:r>
          </a:p>
          <a:p>
            <a:r>
              <a:rPr lang="de-DE" smtClean="0"/>
              <a:t>Durch die Nutzung der SAP HANA als Cloud-Lösung muss nur für die wirklich benutzten Funktionen bezahlt werden, und zwar auf Stundenbasis</a:t>
            </a:r>
            <a:endParaRPr lang="de-DE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8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Herausforderungen für das Management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7106" name="Rectangle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mtClean="0"/>
              <a:t>Wichtigkeit einer zentralen Datenhaltung</a:t>
            </a:r>
          </a:p>
          <a:p>
            <a:r>
              <a:rPr lang="de-DE" smtClean="0"/>
              <a:t>Einsatz von SAP HANA auf Amazons Cloud-Plattform ermöglicht unheimlich schnell riesige Datenmengen zu analysieren. </a:t>
            </a:r>
          </a:p>
          <a:p>
            <a:r>
              <a:rPr lang="de-DE" smtClean="0"/>
              <a:t>Aber:</a:t>
            </a:r>
          </a:p>
          <a:p>
            <a:pPr lvl="1"/>
            <a:r>
              <a:rPr lang="de-DE" smtClean="0"/>
              <a:t>Alle Daten müssen unternehmensweit in ein einheitliches Standardformat gebracht werden</a:t>
            </a:r>
          </a:p>
          <a:p>
            <a:pPr lvl="1"/>
            <a:r>
              <a:rPr lang="de-DE" smtClean="0"/>
              <a:t>Festlegung von Regeln, Verantwortlichkeiten und Prozeduren für Datenzugriff und Datennutzung</a:t>
            </a:r>
          </a:p>
          <a:p>
            <a:pPr lvl="1"/>
            <a:r>
              <a:rPr lang="de-DE" smtClean="0"/>
              <a:t>Bereitstellung von Tools, mit denen Nutzer für Abfragen und Berichterstellung auf die Daten zugreifen können</a:t>
            </a:r>
          </a:p>
          <a:p>
            <a:pPr lvl="1"/>
            <a:r>
              <a:rPr lang="de-DE" smtClean="0"/>
              <a:t>Nutzer durch Schulungen von den Vorteilen eines Data Warehouse überzeugen</a:t>
            </a:r>
            <a:endParaRPr lang="de-DE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1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Datenmanagement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  <p:pic>
        <p:nvPicPr>
          <p:cNvPr id="6" name="Bild 5" descr="Bildschirmfoto 2015-10-13 um 18.22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3" y="1567915"/>
            <a:ext cx="8244000" cy="4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7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3250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Integration bezeichnet in der Wirtschaftsinformatik die Verknüpfung von Menschen, Aufgaben und Technik zu einem einheitlichen Ganzen, um den Folgen der durch Arbeitsteilung und Spezialisierung entstandenen Funktions-, Prozess- und Abteilungsgrenzen entgegenzuwirken.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Integrationsdimensionen</a:t>
            </a:r>
            <a:endParaRPr lang="en-US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</a:t>
            </a:r>
            <a:r>
              <a:rPr lang="de-DE" sz="1200" b="1" dirty="0"/>
              <a:t/>
            </a:r>
            <a:br>
              <a:rPr lang="de-DE" sz="1200" b="1" dirty="0"/>
            </a:br>
            <a:r>
              <a:rPr lang="de-DE" sz="1200" dirty="0" smtClean="0"/>
              <a:t>Quelle: in Anlehnung an Mertens, 2013, S. 14</a:t>
            </a:r>
          </a:p>
        </p:txBody>
      </p:sp>
      <p:pic>
        <p:nvPicPr>
          <p:cNvPr id="11" name="Picture 2" descr="D:\WORK\PEARSON\000 FOLIEN\4269\JPG\4269-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695" y="799392"/>
            <a:ext cx="6947698" cy="50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44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632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Gemeinsame Nutzung derselben Daten durch mehrere verschiedene Funktionen</a:t>
            </a:r>
          </a:p>
          <a:p>
            <a:r>
              <a:rPr lang="de-DE" smtClean="0"/>
              <a:t>Ziel: redundanzarme Speicherung von Daten, die so insbesondere Dateninkonsistenzen abwenden hilft</a:t>
            </a:r>
          </a:p>
          <a:p>
            <a:r>
              <a:rPr lang="de-DE" smtClean="0"/>
              <a:t>Mittelpunkt: logische Integrität von Datenbanksystemen, auf die mehrere Anwendungen zugreifen</a:t>
            </a:r>
          </a:p>
          <a:p>
            <a:r>
              <a:rPr lang="de-DE" smtClean="0"/>
              <a:t>Einfachste Form der Kopplung von Anwendungssystemen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3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Funktionsintegration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734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Voraussetzung: bereits auf Datenebene durchgeführte Integrationsmaßnahmen, um „Ressourcen für die Übernahme weiterer gleichgearteter (Job Enlargement) bzw. anspruchsvollerer (Job Enrichment) Aufgaben</a:t>
            </a:r>
            <a:r>
              <a:rPr lang="ja-JP" altLang="de-DE" smtClean="0"/>
              <a:t>“</a:t>
            </a:r>
            <a:r>
              <a:rPr lang="de-DE" altLang="ja-JP" smtClean="0"/>
              <a:t> freizusetzen (Rosemann, 1999)</a:t>
            </a:r>
          </a:p>
          <a:p>
            <a:r>
              <a:rPr lang="de-DE" smtClean="0"/>
              <a:t>Unterscheidung zwischen Ausrichtung nach Aufgabenträger und Datenfluss</a:t>
            </a:r>
          </a:p>
          <a:p>
            <a:r>
              <a:rPr lang="de-DE" smtClean="0"/>
              <a:t>Nimmt zumeist Einfluss auf die organisatorische Gestaltung innerhalb eines Unternehmens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Laudon/Laudon/</a:t>
            </a:r>
            <a:r>
              <a:rPr lang="en-GB" dirty="0" err="1" smtClean="0"/>
              <a:t>Schoder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Wirtschaftsinformatik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de-DE" dirty="0"/>
              <a:t>3., vollständig überarbeitete Auflage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02063" y="2513912"/>
            <a:ext cx="5341937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/>
          <a:lstStyle>
            <a:lvl1pPr eaLnBrk="0" hangingPunct="0"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  <a:buFont typeface="Verdana" pitchFamily="1" charset="0"/>
              <a:buNone/>
            </a:pPr>
            <a:r>
              <a:rPr lang="de-DE" b="1" dirty="0" err="1">
                <a:solidFill>
                  <a:schemeClr val="accent1"/>
                </a:solidFill>
              </a:rPr>
              <a:t>Laudon</a:t>
            </a:r>
            <a:r>
              <a:rPr lang="de-DE" b="1" dirty="0">
                <a:solidFill>
                  <a:schemeClr val="accent1"/>
                </a:solidFill>
              </a:rPr>
              <a:t>/</a:t>
            </a:r>
            <a:r>
              <a:rPr lang="de-DE" b="1" dirty="0" err="1">
                <a:solidFill>
                  <a:schemeClr val="accent1"/>
                </a:solidFill>
              </a:rPr>
              <a:t>Laudon</a:t>
            </a:r>
            <a:r>
              <a:rPr lang="de-DE" b="1" dirty="0">
                <a:solidFill>
                  <a:schemeClr val="accent1"/>
                </a:solidFill>
              </a:rPr>
              <a:t>/</a:t>
            </a:r>
            <a:r>
              <a:rPr lang="de-DE" b="1" dirty="0" err="1">
                <a:solidFill>
                  <a:schemeClr val="accent1"/>
                </a:solidFill>
              </a:rPr>
              <a:t>Schoder</a:t>
            </a:r>
            <a:r>
              <a:rPr lang="de-DE" b="1" dirty="0">
                <a:solidFill>
                  <a:schemeClr val="accent1"/>
                </a:solidFill>
              </a:rPr>
              <a:t/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de-DE" b="1" dirty="0" smtClean="0">
                <a:solidFill>
                  <a:schemeClr val="accent1"/>
                </a:solidFill>
              </a:rPr>
              <a:t>Wirtschaftsinformatik</a:t>
            </a:r>
          </a:p>
          <a:p>
            <a:pPr eaLnBrk="1" hangingPunct="1">
              <a:spcBef>
                <a:spcPct val="0"/>
              </a:spcBef>
              <a:buSzPct val="80000"/>
              <a:buFont typeface="Verdana" pitchFamily="1" charset="0"/>
              <a:buNone/>
            </a:pPr>
            <a:r>
              <a:rPr lang="de-DE" b="1" dirty="0">
                <a:solidFill>
                  <a:schemeClr val="accent1"/>
                </a:solidFill>
              </a:rPr>
              <a:t>3., vollständig überarbeitete Auflage</a:t>
            </a:r>
            <a:r>
              <a:rPr lang="en-GB" b="1" dirty="0">
                <a:solidFill>
                  <a:schemeClr val="accent1"/>
                </a:solidFill>
              </a:rPr>
              <a:t/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ISBN </a:t>
            </a:r>
            <a:r>
              <a:rPr lang="en-GB" dirty="0" smtClean="0">
                <a:solidFill>
                  <a:schemeClr val="accent1"/>
                </a:solidFill>
              </a:rPr>
              <a:t>97838689-4269-9</a:t>
            </a:r>
          </a:p>
          <a:p>
            <a:pPr eaLnBrk="1" hangingPunct="1">
              <a:spcBef>
                <a:spcPct val="0"/>
              </a:spcBef>
              <a:buSzPct val="80000"/>
              <a:buFont typeface="Verdana" pitchFamily="1" charset="0"/>
              <a:buNone/>
            </a:pPr>
            <a:r>
              <a:rPr lang="en-GB" dirty="0" smtClean="0">
                <a:solidFill>
                  <a:schemeClr val="accent1"/>
                </a:solidFill>
              </a:rPr>
              <a:t>1200 </a:t>
            </a:r>
            <a:r>
              <a:rPr lang="en-GB" dirty="0" err="1">
                <a:solidFill>
                  <a:schemeClr val="accent1"/>
                </a:solidFill>
              </a:rPr>
              <a:t>Seiten</a:t>
            </a:r>
            <a:r>
              <a:rPr lang="en-GB" dirty="0">
                <a:solidFill>
                  <a:schemeClr val="accent1"/>
                </a:solidFill>
              </a:rPr>
              <a:t> |  4-farbig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SzPct val="80000"/>
              <a:buFont typeface="Verdana" pitchFamily="1" charset="0"/>
              <a:buNone/>
            </a:pPr>
            <a:r>
              <a:rPr lang="en-GB" dirty="0" smtClean="0">
                <a:solidFill>
                  <a:schemeClr val="accent1"/>
                </a:solidFill>
              </a:rPr>
              <a:t>www.pearson-studium.de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www.pearson.ch</a:t>
            </a: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068414"/>
            <a:ext cx="2416063" cy="3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Objektintegration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370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Vereinigt Aspekte der aufgabenträgerorientierten Funktionsintegration und der Datenintegration (Ferstl und Sinz, 2013)</a:t>
            </a:r>
          </a:p>
          <a:p>
            <a:r>
              <a:rPr lang="de-DE" smtClean="0"/>
              <a:t>Die Kommunikation zwischen Objekten erfolgt über Nachrichten</a:t>
            </a:r>
          </a:p>
          <a:p>
            <a:r>
              <a:rPr lang="de-DE" smtClean="0"/>
              <a:t>Zwei wesentliche Integrationsformen:</a:t>
            </a:r>
          </a:p>
          <a:p>
            <a:pPr lvl="1"/>
            <a:r>
              <a:rPr lang="de-DE" smtClean="0"/>
              <a:t>Intra-Objektintegration</a:t>
            </a:r>
          </a:p>
          <a:p>
            <a:pPr lvl="1"/>
            <a:r>
              <a:rPr lang="de-DE" smtClean="0"/>
              <a:t>Inter-Objektintegration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8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Prozessintegration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394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Im Zentrum der Betrachtung steht der zu integrierende Geschäftsprozess</a:t>
            </a:r>
          </a:p>
          <a:p>
            <a:r>
              <a:rPr lang="de-DE" smtClean="0"/>
              <a:t>Neben den zur Ausführung erforderlichen Daten und Funktionen werden zusätzlich ablauflogische Aspekte berücksichtigt</a:t>
            </a:r>
          </a:p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4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Methodenintegration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041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Abstimmung und Verwendung derselben Methoden in unterschiedlichen Funktionen</a:t>
            </a:r>
          </a:p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Programmintegration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144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Abstimmung einzelner Softwarebausteine im Rahmen eines integrierten Systems</a:t>
            </a:r>
          </a:p>
          <a:p>
            <a:r>
              <a:rPr lang="de-DE" smtClean="0"/>
              <a:t>Ziel: Informationstechnische Realisierung des fachlich-inhaltlichen Geschehens im Unternehmen</a:t>
            </a:r>
          </a:p>
          <a:p>
            <a:r>
              <a:rPr lang="de-DE" smtClean="0"/>
              <a:t>Weitere Unterscheidung: Organisatorische Integration der Benutzungsschnittstelle</a:t>
            </a:r>
          </a:p>
          <a:p>
            <a:r>
              <a:rPr lang="de-DE" smtClean="0"/>
              <a:t>Medienintegration ist verwandt mit Programmintegration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Integrationsrichtung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246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Beschreibt die Orientierung der Integration innerhalb und zwischen den verschiedenen Hierarchieebenen eines Unternehmens</a:t>
            </a:r>
          </a:p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8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Horizontale und vertikale Integrationsorientierung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99" y="1604211"/>
            <a:ext cx="5794002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8031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Integrationsreichweite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451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Unterscheidung in</a:t>
            </a:r>
          </a:p>
          <a:p>
            <a:pPr lvl="1"/>
            <a:r>
              <a:rPr lang="de-DE" smtClean="0"/>
              <a:t>Bereichsintegration</a:t>
            </a:r>
          </a:p>
          <a:p>
            <a:pPr lvl="1"/>
            <a:r>
              <a:rPr lang="de-DE" smtClean="0"/>
              <a:t>funktionsbereichsübergreifende Integration</a:t>
            </a:r>
          </a:p>
          <a:p>
            <a:pPr lvl="1"/>
            <a:r>
              <a:rPr lang="de-DE" smtClean="0"/>
              <a:t>(totale) innerbetriebliche Integration</a:t>
            </a:r>
          </a:p>
          <a:p>
            <a:pPr lvl="1"/>
            <a:r>
              <a:rPr lang="de-DE" smtClean="0"/>
              <a:t>zwischenbetriebliche Integration</a:t>
            </a:r>
          </a:p>
          <a:p>
            <a:r>
              <a:rPr lang="de-DE" smtClean="0"/>
              <a:t>Beispiele</a:t>
            </a:r>
          </a:p>
          <a:p>
            <a:pPr lvl="1"/>
            <a:r>
              <a:rPr lang="de-DE" smtClean="0"/>
              <a:t>Customer Relationship Management (CRM) verbindet Anwendungssysteme aus den Sektoren Marketing, Vertrieb und Kundendienst und evtl. auch Produktion</a:t>
            </a:r>
          </a:p>
          <a:p>
            <a:pPr lvl="1"/>
            <a:r>
              <a:rPr lang="de-DE" smtClean="0"/>
              <a:t>Zwischenbetriebliche Integration mit EDIFACT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Automationsgrad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553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Fertigungstechnik: das Verhältnis der automatisierten Arbeitsabläufe im Vergleich zum Gesamtumfang aller Arbeitsabläufe</a:t>
            </a:r>
          </a:p>
          <a:p>
            <a:r>
              <a:rPr lang="de-DE" dirty="0" smtClean="0"/>
              <a:t>Kann durch die Art der Zuordnung von Aufgaben zu Aufgabenträgern bestimmt werden</a:t>
            </a:r>
          </a:p>
          <a:p>
            <a:r>
              <a:rPr lang="de-DE" dirty="0" smtClean="0"/>
              <a:t>Vollautomatisierung liegt vor, wenn Zuordnung ausschließlich zu einem Anwendungssystem; hierbei keine Interaktion mit Benutzern</a:t>
            </a:r>
          </a:p>
          <a:p>
            <a:r>
              <a:rPr lang="de-DE" dirty="0" smtClean="0"/>
              <a:t>Teilautomation liegt vor, wenn Mensch und Anwendungssystem als gemeinsame Aufgabenträger im Dialog interagieren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Integrationszeitpunkt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Unterscheidung zwischen</a:t>
            </a:r>
          </a:p>
          <a:p>
            <a:pPr lvl="1"/>
            <a:r>
              <a:rPr lang="de-DE" dirty="0" smtClean="0"/>
              <a:t>Stapelverarbeitung</a:t>
            </a:r>
          </a:p>
          <a:p>
            <a:pPr lvl="1"/>
            <a:r>
              <a:rPr lang="de-DE" dirty="0" smtClean="0"/>
              <a:t>Ereignisorientierung</a:t>
            </a:r>
          </a:p>
          <a:p>
            <a:r>
              <a:rPr lang="de-DE" dirty="0" smtClean="0"/>
              <a:t>Durchgängige Ereignisorientierung führt zum Echtzeitunternehmen bzw. Real-Time-Enterprise</a:t>
            </a:r>
          </a:p>
          <a:p>
            <a:r>
              <a:rPr lang="de-DE" dirty="0" smtClean="0"/>
              <a:t>Ausdehnung auch in den überbetrieblichen Bereich</a:t>
            </a:r>
          </a:p>
          <a:p>
            <a:r>
              <a:rPr lang="de-DE" dirty="0" smtClean="0"/>
              <a:t>Andere Interpretation der Zeitdimension</a:t>
            </a:r>
          </a:p>
          <a:p>
            <a:pPr lvl="1"/>
            <a:r>
              <a:rPr lang="de-DE" dirty="0" smtClean="0"/>
              <a:t>Ex-ante Integration</a:t>
            </a:r>
          </a:p>
          <a:p>
            <a:pPr lvl="1"/>
            <a:r>
              <a:rPr lang="de-DE" dirty="0" smtClean="0"/>
              <a:t>Ex-post Integration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4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Kapitel 9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Integrierte </a:t>
            </a:r>
            <a:r>
              <a:rPr lang="de-DE" dirty="0" smtClean="0"/>
              <a:t>Informationsverarbeitung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</a:t>
            </a:r>
            <a:endParaRPr lang="de-DE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7161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Überwindung unternehmensinterner künstlicher</a:t>
            </a:r>
            <a:r>
              <a:rPr lang="de-DE" altLang="ja-JP" dirty="0" smtClean="0"/>
              <a:t> Grenzen zwischen Abteilungen, Funktionsbereichen und Prozessen (Ähnliches gilt auch unternehmensextern)</a:t>
            </a:r>
          </a:p>
          <a:p>
            <a:r>
              <a:rPr lang="de-DE" dirty="0" smtClean="0"/>
              <a:t>Erlaubt die Umsetzung moderner betriebswirtschaftlicher Konzepte (z.B. </a:t>
            </a:r>
            <a:r>
              <a:rPr lang="de-DE" dirty="0" err="1" smtClean="0"/>
              <a:t>Efficient</a:t>
            </a:r>
            <a:r>
              <a:rPr lang="de-DE" dirty="0" smtClean="0"/>
              <a:t> Consumer Response, warenloses Lager)</a:t>
            </a:r>
          </a:p>
          <a:p>
            <a:r>
              <a:rPr lang="de-DE" dirty="0" smtClean="0"/>
              <a:t>Reduktion des manuellen Eingabeaufwands und Verminderung von Erfassungsfehlern</a:t>
            </a:r>
          </a:p>
          <a:p>
            <a:r>
              <a:rPr lang="de-DE" dirty="0" smtClean="0"/>
              <a:t>Erhöhung der Qualität betrieblicher Prozesse (z.B. „Vermeidung von Unterlassung</a:t>
            </a:r>
            <a:r>
              <a:rPr lang="ja-JP" altLang="de-DE" dirty="0" smtClean="0"/>
              <a:t>”</a:t>
            </a:r>
            <a:r>
              <a:rPr lang="de-DE" altLang="ja-JP" dirty="0" smtClean="0"/>
              <a:t>) durch feste, automatische Abläufe</a:t>
            </a:r>
          </a:p>
          <a:p>
            <a:r>
              <a:rPr lang="de-DE" dirty="0" smtClean="0"/>
              <a:t>Senkung von Speicher- und Dokumentationsaufwand</a:t>
            </a:r>
          </a:p>
          <a:p>
            <a:r>
              <a:rPr lang="de-DE" dirty="0" smtClean="0"/>
              <a:t>Fehler in Daten werden durch Mehrfachnutzung rascher erkannt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8125" y="6110379"/>
            <a:ext cx="635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Quelle</a:t>
            </a:r>
            <a:r>
              <a:rPr lang="de-DE" sz="12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: Mertens (2013): Integrierte Informationsverarbeitung 1, 18. </a:t>
            </a:r>
            <a:r>
              <a:rPr lang="de-DE" sz="12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Auflage</a:t>
            </a:r>
            <a:endParaRPr lang="de-DE" sz="12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209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7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7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6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67161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Basis für integrierte Vorhersage-, Planungs- und Optimierungsmodelle</a:t>
            </a:r>
          </a:p>
          <a:p>
            <a:r>
              <a:rPr lang="de-DE" smtClean="0"/>
              <a:t>Bewährte Verfahrensweisen (Best Business Practices) in der Software abgebildet</a:t>
            </a:r>
          </a:p>
          <a:p>
            <a:r>
              <a:rPr lang="de-DE" smtClean="0"/>
              <a:t>Hoher (Daten-)Integrationsaufwand verringert Pflegeaufwand und Dateninkonsistenzen</a:t>
            </a:r>
          </a:p>
          <a:p>
            <a:r>
              <a:rPr lang="de-DE" smtClean="0"/>
              <a:t>Geringerer Pflegeaufwand der Software (Systemhersteller übernimmt Programmänderungen etwa im Falle von Änderungen der Steuergesetzgebung)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18125" y="6110379"/>
            <a:ext cx="6353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Quelle</a:t>
            </a:r>
            <a:r>
              <a:rPr lang="de-DE" sz="12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: Mertens (2013): Integrierte Informationsverarbeitung 1, 18. </a:t>
            </a:r>
            <a:r>
              <a:rPr lang="de-DE" sz="12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Auflage</a:t>
            </a:r>
            <a:endParaRPr lang="de-DE" sz="12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378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61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Herausforderungen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7161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smtClean="0"/>
              <a:t>Kettenreaktion bei Fehlern</a:t>
            </a:r>
          </a:p>
          <a:p>
            <a:r>
              <a:rPr lang="de-DE" smtClean="0"/>
              <a:t>ungenügende Wirksamkeit der Automation bei Sonder- und Ausnahmefällen</a:t>
            </a:r>
          </a:p>
          <a:p>
            <a:r>
              <a:rPr lang="de-DE" smtClean="0"/>
              <a:t>Komplexität bewirkt hohen Test- und Pflegeaufwand</a:t>
            </a:r>
          </a:p>
          <a:p>
            <a:r>
              <a:rPr lang="de-DE" smtClean="0"/>
              <a:t>mangelhafte Verfügbarkeit qualifizierter Systemplaner</a:t>
            </a:r>
          </a:p>
          <a:p>
            <a:r>
              <a:rPr lang="de-DE" smtClean="0"/>
              <a:t>mangelhafte Integrationsfähigkeit standardisierter Lösungen und zugekaufter Softwareprodukte</a:t>
            </a:r>
          </a:p>
          <a:p>
            <a:r>
              <a:rPr lang="de-DE" smtClean="0"/>
              <a:t>lange Realisierungs- und Investitionslaufzeiten</a:t>
            </a:r>
          </a:p>
          <a:p>
            <a:r>
              <a:rPr lang="de-DE" smtClean="0"/>
              <a:t>Einmaligkeit bzw. Seltenheit der Integrationsentscheidung</a:t>
            </a:r>
          </a:p>
          <a:p>
            <a:r>
              <a:rPr lang="de-DE" smtClean="0"/>
              <a:t>Anpassung standardisierter unternehmensweiter Anwendungssysteme an den Betrieb oft sehr aufwendig</a:t>
            </a:r>
          </a:p>
          <a:p>
            <a:r>
              <a:rPr lang="de-DE" smtClean="0"/>
              <a:t>Hohe Komplexität durch gegenseitige Abhängigkeit der Komponenten erfordert hohen Einarbeitungsaufwand</a:t>
            </a:r>
          </a:p>
          <a:p>
            <a:r>
              <a:rPr lang="de-DE" smtClean="0"/>
              <a:t>Betrieb muss seine Prozesse häufig der Software anpassen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7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7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7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7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7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7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16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Bestimmung des optimalen Integrationsgrads </a:t>
            </a:r>
            <a:endParaRPr lang="en-US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Bild 9" descr="9.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9" y="1604212"/>
            <a:ext cx="6624715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363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9.3</a:t>
            </a:r>
            <a:br>
              <a:rPr lang="de-DE" sz="1200" b="1" dirty="0" smtClean="0"/>
            </a:br>
            <a:r>
              <a:rPr lang="de-DE" sz="1200" dirty="0" smtClean="0"/>
              <a:t>Quelle: in Anlehnung an Scheer, 1990, S. 46</a:t>
            </a:r>
          </a:p>
        </p:txBody>
      </p:sp>
    </p:spTree>
    <p:extLst>
      <p:ext uri="{BB962C8B-B14F-4D97-AF65-F5344CB8AC3E}">
        <p14:creationId xmlns:p14="http://schemas.microsoft.com/office/powerpoint/2010/main" val="2997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Kölner Integrationsmodell (KIM)</a:t>
            </a:r>
            <a:br>
              <a:rPr lang="de-DE" smtClean="0"/>
            </a:br>
            <a:r>
              <a:rPr lang="de-DE" smtClean="0"/>
              <a:t>(Grochla et al., 1971)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987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Erfasst die wichtigsten, mittels Datenverarbeitung lösbaren Aufgaben einer Unternehmung und fließende Informationsströme</a:t>
            </a:r>
          </a:p>
          <a:p>
            <a:r>
              <a:rPr lang="de-DE" smtClean="0"/>
              <a:t>Für jede Aufgabe werden erforderlichen Eingabedaten (und Ausgabedaten) ermittelt und Prozesse identifiziert, die diese Daten erzeugen (bzw. empfangen)</a:t>
            </a:r>
          </a:p>
          <a:p>
            <a:r>
              <a:rPr lang="de-DE" smtClean="0"/>
              <a:t>Bewusste Vernachlässigung unternehmensspezifischer Besonderheiten</a:t>
            </a:r>
          </a:p>
          <a:p>
            <a:r>
              <a:rPr lang="de-DE" smtClean="0"/>
              <a:t>Bildet Grundlage weiterer Integrationskonzepte</a:t>
            </a:r>
            <a:br>
              <a:rPr lang="de-DE" smtClean="0"/>
            </a:br>
            <a:r>
              <a:rPr lang="de-DE" smtClean="0"/>
              <a:t>(z.B. ARIS)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04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Y-Integrationsmodell nach Scheer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232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9.4</a:t>
            </a:r>
            <a:br>
              <a:rPr lang="de-DE" sz="1200" b="1" dirty="0" smtClean="0"/>
            </a:br>
            <a:r>
              <a:rPr lang="de-DE" sz="1200" dirty="0" smtClean="0"/>
              <a:t>Quelle: Scheer, 1997, S. 93</a:t>
            </a:r>
          </a:p>
        </p:txBody>
      </p:sp>
      <p:pic>
        <p:nvPicPr>
          <p:cNvPr id="12" name="Picture 2" descr="D:\WORK\PEARSON\000 FOLIEN\4269\JPG\4269-4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056" y="975360"/>
            <a:ext cx="6466387" cy="49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Beziehungen zwischen Anwendungssystemen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23" y="1604211"/>
            <a:ext cx="5673754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9.5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67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3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Von der Funktions- zur Prozessorientierung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601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Bislang vorherrschende Gliederung und Einordnung von Anwendungssystemen ist funktionsorientiert</a:t>
            </a:r>
          </a:p>
          <a:p>
            <a:r>
              <a:rPr lang="de-DE" smtClean="0"/>
              <a:t>In den Funktionsbereichen entstanden entsprechende bereichsspezifische Informationssysteme mit z.T. Dateninseln</a:t>
            </a:r>
          </a:p>
          <a:p>
            <a:r>
              <a:rPr lang="de-DE" smtClean="0"/>
              <a:t>Viele Geschäftsprozesse sind jedoch funktionsübergreifend</a:t>
            </a:r>
          </a:p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2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Gegenstand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69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Geschäftsprozessbezogene, innerbetriebliche und überbetriebliche Integration von Informationssystemen</a:t>
            </a:r>
          </a:p>
          <a:p>
            <a:r>
              <a:rPr lang="de-DE" smtClean="0"/>
              <a:t>Konzeptionelle Grundlagen der integrierten Informationsverarbeitung</a:t>
            </a:r>
          </a:p>
          <a:p>
            <a:r>
              <a:rPr lang="de-DE" smtClean="0"/>
              <a:t>Integrationsdimensionen </a:t>
            </a:r>
          </a:p>
          <a:p>
            <a:r>
              <a:rPr lang="de-DE" smtClean="0"/>
              <a:t>Wertschaffung durch integrierte Informationsverarbeitung</a:t>
            </a:r>
          </a:p>
          <a:p>
            <a:r>
              <a:rPr lang="de-DE" smtClean="0"/>
              <a:t>Herausforderungen integrierter Informationsverarbeitung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7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Von Enterprise-Resource-Planning-Systemen unterstützte Geschäftsprozesse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 descr="D:\WORK\PEARSON\000 FOLIEN\4269\JPG\4269-4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3" y="1690243"/>
            <a:ext cx="8029302" cy="40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Der Auftragsbearbeitungsprozess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7" y="1604210"/>
            <a:ext cx="7314847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9.6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7774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Unternehmensweite Anwendungssysteme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Systeme, mit denen Aktivitäten, Entscheidungen und Kenntnisse über viele verschiedene Funktionen, Ebenen und Geschäftseinheiten hinweg in einem Unternehmen koordiniert werden können. Hierzu gehören ERP-Systeme, Supply-Chain-Management-Systeme, Systeme zum Management von Kundenbeziehungen, Wissensmanagementsysteme und Systeme für die (Gruppen-) Zusammenarbeit.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1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Kategorien von unternehmensweiten Anwendungssystemen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1" y="1172918"/>
            <a:ext cx="5393494" cy="47512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9.7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483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als unternehmensweite Informations-, Kommunikations- und Anwendungsplattform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113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Intranet: organisations- oder unternehmensinternes, nicht öffentliches Rechnernetzwerk, das im Kern auf den Techniken des Internets basiert</a:t>
            </a:r>
          </a:p>
          <a:p>
            <a:r>
              <a:rPr lang="de-DE" dirty="0" smtClean="0"/>
              <a:t>Extranet: Intranet, auf das einer definierten Gruppe organisations- und unternehmensexterner Benutzer Zugriff gewährt wird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0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als unternehmensweite Informations-, Kommunikations- und Anwendungsplattform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216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Intranets sind leicht skalierbar, können alle Computer in einem praktisch nahtlosen Netzwerksystem vereinen</a:t>
            </a:r>
          </a:p>
          <a:p>
            <a:r>
              <a:rPr lang="de-DE" dirty="0" smtClean="0"/>
              <a:t>Websoftware stellt eine einheitliche Schnittstelle zur Verfügung</a:t>
            </a:r>
          </a:p>
          <a:p>
            <a:r>
              <a:rPr lang="de-DE" dirty="0" smtClean="0"/>
              <a:t>Intranets ermöglichen ansprechende Umgebungen mit hohem Informationsgehalt, z.B. über Webseiten</a:t>
            </a:r>
          </a:p>
          <a:p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 von Intranets für Organisationen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 descr="D:\WORK\PEARSON\000 FOLIEN\4269\JPG\4269-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1" y="1793434"/>
            <a:ext cx="8233524" cy="37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Intranets zur Zusammenarbeit von Gruppen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421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Intranets stellen eine umfangreiche Palette von Hilfsmitteln zur Schaffung von kooperativen (Arbeits-)Umgebungen zur Verfügung</a:t>
            </a:r>
          </a:p>
          <a:p>
            <a:r>
              <a:rPr lang="de-DE" smtClean="0"/>
              <a:t>Mitglieder einer Organisation können so unabhängig von ihrem physischen Standort Informationen austauschen und an gemeinsamen Aufgaben arbeiten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6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Innerbetrieblicher Fokus: Enterprise-</a:t>
            </a:r>
            <a:r>
              <a:rPr lang="de-DE" b="1" dirty="0" err="1" smtClean="0"/>
              <a:t>Resource</a:t>
            </a:r>
            <a:r>
              <a:rPr lang="de-DE" b="1" dirty="0" smtClean="0"/>
              <a:t>-</a:t>
            </a:r>
            <a:r>
              <a:rPr lang="de-DE" b="1" dirty="0" err="1" smtClean="0"/>
              <a:t>Planning</a:t>
            </a:r>
            <a:r>
              <a:rPr lang="de-DE" b="1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728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Große Unternehmen verfügen in der Regel über verschiedene Arten von spezifischen Anwendungssystemen</a:t>
            </a:r>
          </a:p>
          <a:p>
            <a:r>
              <a:rPr lang="de-DE" smtClean="0"/>
              <a:t>Diese Systeme haben meist eigene Datenbestände und keinen automatischen Datenaustausch</a:t>
            </a:r>
          </a:p>
          <a:p>
            <a:r>
              <a:rPr lang="de-DE" smtClean="0"/>
              <a:t>Führungskräfte haben daher unter Umständen Probleme, die Daten zusammenzustellen, die sie brauchen, um sich ein hinreichend genaues Gesamtbild von den betrieblichen Abläufen und Zuständen des Unternehmens zu verschaffen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Gegenstand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74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Enterprise-Resource-Planning-Systeme (ERP)</a:t>
            </a:r>
          </a:p>
          <a:p>
            <a:r>
              <a:rPr lang="de-DE" smtClean="0"/>
              <a:t>Enterprise Application Integration (EAI)</a:t>
            </a:r>
          </a:p>
          <a:p>
            <a:r>
              <a:rPr lang="de-DE" smtClean="0"/>
              <a:t>Elektronischer Datenaustausch (EDI)</a:t>
            </a:r>
          </a:p>
          <a:p>
            <a:r>
              <a:rPr lang="de-DE" smtClean="0"/>
              <a:t>Supply Chain Management (SCM)</a:t>
            </a:r>
          </a:p>
          <a:p>
            <a:r>
              <a:rPr lang="de-DE" smtClean="0"/>
              <a:t>Customer Relationship Management (CRM)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634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Intranetanwendungen</a:t>
            </a:r>
            <a:r>
              <a:rPr lang="de-DE" dirty="0" smtClean="0"/>
              <a:t> für Funktionsbereiche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830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Intranets werden in allen wichtigen Funktionsbereichen von Geschäftsunternehmen eingerichtet und erlauben es der Organisation, immer mehr Geschäftsprozesse elektronisch zu verwalten</a:t>
            </a:r>
          </a:p>
          <a:p>
            <a:r>
              <a:rPr lang="de-DE" dirty="0" smtClean="0"/>
              <a:t>Abbildung 9.8 zeigt einige </a:t>
            </a:r>
            <a:r>
              <a:rPr lang="de-DE" dirty="0" err="1" smtClean="0"/>
              <a:t>Intranetanwendungen</a:t>
            </a:r>
            <a:r>
              <a:rPr lang="de-DE" dirty="0" smtClean="0"/>
              <a:t>, die für Finanz- und Rechnungswesen, Personalwesen, Marketing und Vertrieb sowie Produktion entwickelt wurden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7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Funktionale Anwendungen von Intranets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9.8</a:t>
            </a:r>
            <a:endParaRPr lang="de-DE" sz="1200" dirty="0" smtClean="0"/>
          </a:p>
        </p:txBody>
      </p:sp>
      <p:pic>
        <p:nvPicPr>
          <p:cNvPr id="12" name="Picture 2" descr="D:\WORK\PEARSON\000 FOLIEN\4269\JPG\4269-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950" y="1480695"/>
            <a:ext cx="7329187" cy="44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im Bereich Finanz- und Rechnungswesen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13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Tabelle 9.3</a:t>
            </a:r>
            <a:endParaRPr lang="de-DE" sz="1200" dirty="0" smtClean="0"/>
          </a:p>
        </p:txBody>
      </p:sp>
      <p:pic>
        <p:nvPicPr>
          <p:cNvPr id="12" name="Picture 2" descr="D:\WORK\PEARSON\000 FOLIEN\4269\JPG\4269-486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75" y="1597496"/>
            <a:ext cx="7981950" cy="464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im Personalwesen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13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Tabelle 9.4</a:t>
            </a:r>
            <a:endParaRPr lang="de-DE" sz="1200" dirty="0" smtClean="0"/>
          </a:p>
        </p:txBody>
      </p:sp>
      <p:pic>
        <p:nvPicPr>
          <p:cNvPr id="12" name="Picture 2" descr="D:\WORK\PEARSON\000 FOLIEN\4269\JPG\4269-486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74" y="1597496"/>
            <a:ext cx="7963189" cy="403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im Bereich Marketing und Vertrieb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13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Tabelle 9.5</a:t>
            </a:r>
            <a:endParaRPr lang="de-DE" sz="1200" dirty="0" smtClean="0"/>
          </a:p>
        </p:txBody>
      </p:sp>
      <p:pic>
        <p:nvPicPr>
          <p:cNvPr id="12" name="Picture 2" descr="D:\WORK\PEARSON\000 FOLIEN\4269\JPG\4269-487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75" y="1608138"/>
            <a:ext cx="8020982" cy="31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im Bereich Produktion</a:t>
            </a:r>
            <a:endParaRPr lang="de-DE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13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Tabelle 9.6</a:t>
            </a:r>
            <a:endParaRPr lang="de-DE" sz="1200" dirty="0" smtClean="0"/>
          </a:p>
        </p:txBody>
      </p:sp>
      <p:pic>
        <p:nvPicPr>
          <p:cNvPr id="12" name="Picture 2" descr="D:\WORK\PEARSON\000 FOLIEN\4269\JPG\4269-487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776" y="1597496"/>
            <a:ext cx="7981949" cy="25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Intranets im Bereich Produktion (Forts.)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13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Tabelle 9.6</a:t>
            </a:r>
            <a:endParaRPr lang="de-DE" sz="1200" dirty="0" smtClean="0"/>
          </a:p>
        </p:txBody>
      </p:sp>
      <p:pic>
        <p:nvPicPr>
          <p:cNvPr id="8" name="Picture 2" descr="D:\WORK\PEARSON\000 FOLIEN\4269\JPG\4269-488a.jpg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354" y="1639062"/>
            <a:ext cx="7746907" cy="28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Enterprise-Resource-Planning-Systeme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4450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Integrierte unternehmensweite Anwendungssysteme, die zur Koordination wichtiger interner Prozesse eines Unternehmens dienen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0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Traditionelle Anordnung von Anwendungssystemen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1596374"/>
            <a:ext cx="8244000" cy="365402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386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9.9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8253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ERP-System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4" y="1604211"/>
            <a:ext cx="7522972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9.10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475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Architektur unternehmensweiter Anwendungssysteme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 8" descr="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32" y="1604210"/>
            <a:ext cx="5159136" cy="4320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9.11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076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Funktionalität von ERP-Systemen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8546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Funktionalität von ERP-Systemen wird in voneinander abhängigen Softwaremodulen angeboten</a:t>
            </a:r>
          </a:p>
          <a:p>
            <a:r>
              <a:rPr lang="de-DE" smtClean="0"/>
              <a:t>Module gliedern sich nach den grundlegenden internen Geschäftsprozessen, die sie unterstützen</a:t>
            </a:r>
          </a:p>
          <a:p>
            <a:r>
              <a:rPr lang="de-DE" smtClean="0"/>
              <a:t>Ziel: exakte Unternehmenskoordination und −steuerung durch gemeinsame Nutzung von Daten von unterschiedlichen Funktionen und Geschäftsprozessen und deren Einbindung in eine einzige integrierte Informationsarchitektur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Prozessüberblick für die Beschaffung eines neuen Ausrüstungsgegenstands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9.12</a:t>
            </a:r>
            <a:endParaRPr lang="de-DE" sz="1200" dirty="0" smtClean="0"/>
          </a:p>
        </p:txBody>
      </p:sp>
      <p:pic>
        <p:nvPicPr>
          <p:cNvPr id="12" name="Picture 2" descr="D:\WORK\PEARSON\000 FOLIEN\4269\JPG\4269-49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6" y="1457747"/>
            <a:ext cx="8383931" cy="434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Prozessüberblick für die Beschaffung eines neuen Ausrüstungsgegenstands (Forts.)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12775" y="5931243"/>
            <a:ext cx="154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9.12</a:t>
            </a:r>
            <a:endParaRPr lang="de-DE" sz="1200" dirty="0" smtClean="0"/>
          </a:p>
        </p:txBody>
      </p:sp>
      <p:pic>
        <p:nvPicPr>
          <p:cNvPr id="12" name="Picture 2" descr="D:\WORK\PEARSON\000 FOLIEN\4269\JPG\4269-492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363" y="2136284"/>
            <a:ext cx="8234362" cy="301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6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Bewährte und bislang beste bekannte Verfahrensweisen (Best Practices)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1059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Die erfolgreichsten Lösungen oder Problemlösungsmethoden für die konsistente und effektive Realisierung eines Geschäftsziels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 und Herausforderungen von ERP-Systemen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1161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Vorteile (Veränderung von vier Dimensionen)</a:t>
            </a:r>
          </a:p>
          <a:p>
            <a:pPr lvl="1"/>
            <a:r>
              <a:rPr lang="de-DE" dirty="0" smtClean="0"/>
              <a:t>Unternehmensstruktur − einheitliche Organisation</a:t>
            </a:r>
          </a:p>
          <a:p>
            <a:pPr lvl="1"/>
            <a:r>
              <a:rPr lang="de-DE" dirty="0" smtClean="0"/>
              <a:t>Management – unternehmensweite wissensbasierte Managementprozesse</a:t>
            </a:r>
          </a:p>
          <a:p>
            <a:pPr lvl="1"/>
            <a:r>
              <a:rPr lang="de-DE" dirty="0" smtClean="0"/>
              <a:t>Datenstruktur – einheitliche Plattform</a:t>
            </a:r>
          </a:p>
          <a:p>
            <a:pPr lvl="1"/>
            <a:r>
              <a:rPr lang="de-DE" dirty="0" smtClean="0"/>
              <a:t>Wettbewerbsfähigkeit – effiziente und kundenorientierte Geschäftsprozesse</a:t>
            </a:r>
          </a:p>
          <a:p>
            <a:pPr>
              <a:buFont typeface="Lucida Grande"/>
              <a:buChar char="➔"/>
            </a:pPr>
            <a:r>
              <a:rPr lang="de-DE" dirty="0" smtClean="0"/>
              <a:t> Verbesserung der Koordination innerhalb des Unternehmens sowie der Effizienz und Entscheidungsfindung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Vorteile und Herausforderungen von ERP-Systemen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1264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Herausforderungen</a:t>
            </a:r>
          </a:p>
          <a:p>
            <a:pPr lvl="1"/>
            <a:r>
              <a:rPr lang="de-DE" smtClean="0"/>
              <a:t>Aufwendige Implementierung</a:t>
            </a:r>
          </a:p>
          <a:p>
            <a:pPr lvl="1"/>
            <a:r>
              <a:rPr lang="de-DE" smtClean="0"/>
              <a:t>Fehlerhafte Implementierung</a:t>
            </a:r>
          </a:p>
          <a:p>
            <a:pPr lvl="1"/>
            <a:r>
              <a:rPr lang="de-DE" smtClean="0"/>
              <a:t>Hohe Kosten der Einführung und gleichzeitig späte Realisierung der Vorteile</a:t>
            </a:r>
          </a:p>
          <a:p>
            <a:pPr lvl="1"/>
            <a:r>
              <a:rPr lang="de-DE" smtClean="0"/>
              <a:t>Inflexibilität</a:t>
            </a:r>
          </a:p>
          <a:p>
            <a:pPr lvl="1"/>
            <a:r>
              <a:rPr lang="de-DE" smtClean="0"/>
              <a:t>Ausbleibende Realisierung des strategischen Werts durch Inkompatibilität zu den eigenen Geschäftsprozessen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4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Enterprise </a:t>
            </a:r>
            <a:r>
              <a:rPr lang="de-DE" b="1" dirty="0" err="1" smtClean="0"/>
              <a:t>Application</a:t>
            </a:r>
            <a:r>
              <a:rPr lang="de-DE" b="1" dirty="0" smtClean="0"/>
              <a:t> Integration (EAI</a:t>
            </a:r>
            <a:r>
              <a:rPr lang="de-DE" dirty="0" smtClean="0"/>
              <a:t>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(I):</a:t>
            </a:r>
            <a:br>
              <a:rPr lang="de-DE" dirty="0"/>
            </a:br>
            <a:r>
              <a:rPr lang="de-DE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1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15714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EAI</a:t>
            </a:r>
          </a:p>
          <a:p>
            <a:pPr lvl="1"/>
            <a:r>
              <a:rPr lang="de-DE" smtClean="0"/>
              <a:t>befasst sich mit der Herausforderung, bestehende, zumeist heterogene Anwendungssysteme technisch und logisch zu koppeln</a:t>
            </a:r>
          </a:p>
          <a:p>
            <a:pPr lvl="1"/>
            <a:r>
              <a:rPr lang="de-DE" smtClean="0"/>
              <a:t>bezeichnet prozessorientierte Konzepte zur Planung, Durchführung und zum Management von unternehmensweiter Integration mittels geeigneter Methoden, Hilfsmittel und EAI-Software</a:t>
            </a:r>
          </a:p>
          <a:p>
            <a:r>
              <a:rPr lang="de-DE" smtClean="0"/>
              <a:t>Deutschsprachige Bezeichnung: unternehmensweite Anwendungsintegration (UAI)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1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1673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Schwerpunkt der EAI liegt bei der Daten-, Funktions-, Objekt- und Prozessintegration</a:t>
            </a:r>
          </a:p>
          <a:p>
            <a:r>
              <a:rPr lang="de-DE" smtClean="0"/>
              <a:t>Erweiterte Betrachtung: technische Ermöglichung neuer betriebswirtschaftlicher Lösungen mit relativ wenig Programmieraufwand, aufbauend auf bestehenden Anwendungssystemen</a:t>
            </a:r>
          </a:p>
          <a:p>
            <a:r>
              <a:rPr lang="de-DE" smtClean="0"/>
              <a:t>EAI ist nicht auf unternehmensinterne Anwendungssysteme beschränkt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Lernziele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Was bedeutet informationstechnische Integration? Welche Dimensionen kann man unterscheiden?</a:t>
            </a:r>
          </a:p>
          <a:p>
            <a:r>
              <a:rPr lang="de-DE" smtClean="0"/>
              <a:t>Welche Vorteile bieten integrierte unternehmensweite Anwendungssysteme?</a:t>
            </a:r>
          </a:p>
          <a:p>
            <a:r>
              <a:rPr lang="de-DE" smtClean="0"/>
              <a:t>Was ist EDI? Welche Formen gibt es? Welche Rolle spielt Web-EDI?</a:t>
            </a:r>
          </a:p>
          <a:p>
            <a:r>
              <a:rPr lang="de-DE" smtClean="0"/>
              <a:t>Wie schaffen Supply-Chain-Management-Systeme einen Wert für Unternehmen? Welche Funktionalität haben Supply-Chain-Management-Systeme?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EAI-Informationsdrehscheibe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1" y="1386132"/>
            <a:ext cx="7239595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681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9.13</a:t>
            </a:r>
            <a:br>
              <a:rPr lang="de-DE" sz="1200" b="1" dirty="0" smtClean="0"/>
            </a:br>
            <a:r>
              <a:rPr lang="de-DE" sz="1200" dirty="0" smtClean="0"/>
              <a:t>Quelle: </a:t>
            </a:r>
            <a:r>
              <a:rPr lang="de-DE" sz="1200" dirty="0" err="1" smtClean="0"/>
              <a:t>Kupsch</a:t>
            </a:r>
            <a:r>
              <a:rPr lang="de-DE" sz="1200" dirty="0" smtClean="0"/>
              <a:t>, 2006, in Anlehnung an </a:t>
            </a:r>
            <a:r>
              <a:rPr lang="de-DE" sz="1200" dirty="0" err="1" smtClean="0"/>
              <a:t>Winkeler</a:t>
            </a:r>
            <a:r>
              <a:rPr lang="de-DE" sz="1200" dirty="0" smtClean="0"/>
              <a:t>, Raupach und Westphal, 2001, S. 11</a:t>
            </a:r>
          </a:p>
        </p:txBody>
      </p:sp>
    </p:spTree>
    <p:extLst>
      <p:ext uri="{BB962C8B-B14F-4D97-AF65-F5344CB8AC3E}">
        <p14:creationId xmlns:p14="http://schemas.microsoft.com/office/powerpoint/2010/main" val="1805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Middleware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18786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Middleware kann als Software verstanden werden, die Mechanismen zur Kommunikation einer Anwendung oder Datenbank mit einer oder mehreren anderen Anwendungen oder Datenbanken bereitstellt.</a:t>
            </a:r>
          </a:p>
          <a:p>
            <a:r>
              <a:rPr lang="de-DE" smtClean="0"/>
              <a:t>Zentrales Merkmal von Middleware ist, dass die Heterogenität der unterschiedlichen Anwendungssysteme hinsichtlich zugrunde liegender Netzwerke, Betriebssysteme und Programmiersprachen überwunden wird.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Integrationsansätze nach Ring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0" y="1604210"/>
            <a:ext cx="7451361" cy="432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2158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9.14</a:t>
            </a:r>
            <a:br>
              <a:rPr lang="de-DE" sz="1200" b="1" dirty="0" smtClean="0"/>
            </a:br>
            <a:r>
              <a:rPr lang="de-DE" sz="1200" dirty="0" smtClean="0"/>
              <a:t>Quelle: Ring, 2000, S. 26</a:t>
            </a:r>
          </a:p>
        </p:txBody>
      </p:sp>
    </p:spTree>
    <p:extLst>
      <p:ext uri="{BB962C8B-B14F-4D97-AF65-F5344CB8AC3E}">
        <p14:creationId xmlns:p14="http://schemas.microsoft.com/office/powerpoint/2010/main" val="5741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Verringerung der Komplexität durch Middleware bei Integrationsaufgaben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" y="2043852"/>
            <a:ext cx="8244000" cy="277029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9.15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6797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Middleware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2185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Abgrenzung zweier Generationen durch Unterscheidung des Funktionsumfangs</a:t>
            </a:r>
          </a:p>
          <a:p>
            <a:pPr lvl="1"/>
            <a:r>
              <a:rPr lang="de-DE" smtClean="0"/>
              <a:t>Frühe Middlerwaresysteme fokussieren auf technische Integrationsaspekte durch Reduzierung benötigter Schnittstellen</a:t>
            </a:r>
          </a:p>
          <a:p>
            <a:pPr lvl="1"/>
            <a:r>
              <a:rPr lang="de-DE" smtClean="0"/>
              <a:t>Middlewaresysteme aktueller Generation, weisen zusätzliche Funktionalitäten auf, wie z.B. Methoden zur Transformation der auszutauschenden Informationen</a:t>
            </a:r>
          </a:p>
          <a:p>
            <a:pPr lvl="1"/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Middleware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288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Die fünf Typen der Middleware erster Generation</a:t>
            </a:r>
          </a:p>
          <a:p>
            <a:pPr lvl="1"/>
            <a:r>
              <a:rPr lang="de-DE" smtClean="0"/>
              <a:t>Database Middleware</a:t>
            </a:r>
          </a:p>
          <a:p>
            <a:pPr lvl="1"/>
            <a:r>
              <a:rPr lang="de-DE" smtClean="0"/>
              <a:t>Remote Procedure Call</a:t>
            </a:r>
          </a:p>
          <a:p>
            <a:pPr lvl="1"/>
            <a:r>
              <a:rPr lang="de-DE" smtClean="0"/>
              <a:t>Object-Request-Broker (ORB)</a:t>
            </a:r>
          </a:p>
          <a:p>
            <a:pPr lvl="1"/>
            <a:r>
              <a:rPr lang="de-DE" smtClean="0"/>
              <a:t>Transaktionsmonitore</a:t>
            </a:r>
          </a:p>
          <a:p>
            <a:pPr lvl="1"/>
            <a:r>
              <a:rPr lang="de-DE" smtClean="0"/>
              <a:t>Message-Oriented Middleware (MOM)</a:t>
            </a:r>
          </a:p>
          <a:p>
            <a:pPr lvl="1"/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1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Middleware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3906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Komponenten von Middleware aktueller Generation</a:t>
            </a:r>
          </a:p>
          <a:p>
            <a:pPr lvl="1"/>
            <a:r>
              <a:rPr lang="de-DE" smtClean="0"/>
              <a:t>Application Server</a:t>
            </a:r>
          </a:p>
          <a:p>
            <a:pPr lvl="1"/>
            <a:r>
              <a:rPr lang="de-DE" smtClean="0"/>
              <a:t>Message-Broker</a:t>
            </a:r>
          </a:p>
          <a:p>
            <a:pPr lvl="1"/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0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3794" name="Rectangle 5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Dimensionen der Integration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Vorteile und Herausforderungen integrierter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Beschreibungsmodelle der integrierten Informationsverarbeitung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Einführung in unternehmensweite Anwendungssysteme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Innerbetrieblicher Fokus: Enterprise-</a:t>
            </a:r>
            <a:r>
              <a:rPr lang="de-DE" dirty="0" err="1" smtClean="0"/>
              <a:t>Resource</a:t>
            </a:r>
            <a:r>
              <a:rPr lang="de-DE" dirty="0" smtClean="0"/>
              <a:t>-</a:t>
            </a:r>
            <a:r>
              <a:rPr lang="de-DE" dirty="0" err="1" smtClean="0"/>
              <a:t>Planning</a:t>
            </a:r>
            <a:r>
              <a:rPr lang="de-DE" dirty="0" smtClean="0"/>
              <a:t>-Systeme (ERP)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Enterprise </a:t>
            </a:r>
            <a:r>
              <a:rPr lang="de-DE" dirty="0" err="1" smtClean="0"/>
              <a:t>Application</a:t>
            </a:r>
            <a:r>
              <a:rPr lang="de-DE" dirty="0" smtClean="0"/>
              <a:t> Integration (EAI)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b="1" dirty="0"/>
              <a:t>Überbetrieblicher Fokus (I):</a:t>
            </a:r>
            <a:br>
              <a:rPr lang="de-DE" b="1" dirty="0"/>
            </a:br>
            <a:r>
              <a:rPr lang="de-DE" b="1" dirty="0"/>
              <a:t>Elektronischer Datenaustausch (EDI)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II:</a:t>
            </a:r>
            <a:br>
              <a:rPr lang="de-DE" dirty="0"/>
            </a:br>
            <a:r>
              <a:rPr lang="de-DE" dirty="0"/>
              <a:t>Supply Chain Management (SCM)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Überbetrieblicher Fokus III:</a:t>
            </a:r>
            <a:br>
              <a:rPr lang="de-DE" dirty="0"/>
            </a:br>
            <a:r>
              <a:rPr lang="de-DE" dirty="0"/>
              <a:t>Customer </a:t>
            </a:r>
            <a:r>
              <a:rPr lang="de-DE" dirty="0" err="1"/>
              <a:t>Relationship</a:t>
            </a:r>
            <a:r>
              <a:rPr lang="de-DE" dirty="0"/>
              <a:t> Management (CRM)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dirty="0"/>
              <a:t>Entwicklungstrends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5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697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Am Beispiel von EDI (Elektronischer Datenaustausch, Electronic Data Interchange) lassen sich die die zahlreichen Facetten der Integration verdeutlichen</a:t>
            </a:r>
          </a:p>
          <a:p>
            <a:r>
              <a:rPr lang="de-DE" smtClean="0"/>
              <a:t>EDI existierte schon lange vor dem Aufkommen des webbasierten Electronic Business und des Internets</a:t>
            </a:r>
          </a:p>
          <a:p>
            <a:r>
              <a:rPr lang="de-DE" smtClean="0"/>
              <a:t>Web und XML liefern jedoch Innovationsschübe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2800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Elektronischer Austausch transaktionsbegleitender, strukturierter und standardisierter Geschäftsnachrichten auf Grundlage definierter Formate und Netzwerkprotokolle zwischen den Anwendungssystemen der teilnehmenden Parteien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4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Lernziele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Wie schaffen Customer-Relationship-Management-Systeme einen Wert für Unternehmen? Welche Funktionalität haben Customer-Relationship-Management-Systeme?</a:t>
            </a:r>
          </a:p>
          <a:p>
            <a:r>
              <a:rPr lang="de-DE" smtClean="0"/>
              <a:t>Wie können unternehmensweite Anwendungssysteme als Plattformen für neue, funktionsübergreifende Dienstleistungen eingesetzt werden?</a:t>
            </a:r>
          </a:p>
          <a:p>
            <a:r>
              <a:rPr lang="de-DE" smtClean="0"/>
              <a:t>Welche Herausforderungen treten bei der Implementierung und der Nutzung der verschiedenen unternehmensweiten Anwendungssysteme auf?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4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Bedarf nach Datenaustausch entlang der Wertschöpfungskette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" y="2044747"/>
            <a:ext cx="8244000" cy="276850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9.16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545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Bedarf nach Datenaustausch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3005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Ausgetauschte Daten sind sehr häufig Bestandteil routineartiger Prozesse</a:t>
            </a:r>
          </a:p>
          <a:p>
            <a:r>
              <a:rPr lang="de-DE" smtClean="0"/>
              <a:t>Es gibt mehrere hundert ausgetauschter Nachrichtentypen</a:t>
            </a:r>
          </a:p>
          <a:p>
            <a:r>
              <a:rPr lang="de-DE" smtClean="0"/>
              <a:t>Die häufigsten sechs Nachrichtentypen machen 85% der schriftlichen Kommunikationsvorgänge aus:</a:t>
            </a:r>
          </a:p>
          <a:p>
            <a:pPr lvl="1"/>
            <a:r>
              <a:rPr lang="de-DE" smtClean="0"/>
              <a:t>Angebotsanfragen, Bestellungen, Bestellungsänderungen, Lieferscheine, Empfangsbestätigungen und Rechnungen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5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Bedarf nach Datenaustausch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3107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Zwei grundlegende Arten von ausgetauschten Inhalten:</a:t>
            </a:r>
          </a:p>
          <a:p>
            <a:pPr lvl="1"/>
            <a:r>
              <a:rPr lang="de-DE" smtClean="0"/>
              <a:t>Transaktionsdaten</a:t>
            </a:r>
          </a:p>
          <a:p>
            <a:pPr lvl="1"/>
            <a:r>
              <a:rPr lang="de-DE" smtClean="0"/>
              <a:t>Stammdaten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Papiergebundener Austausch von Daten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 10" descr="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1" y="1603063"/>
            <a:ext cx="8244000" cy="386576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9.17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5499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Austausch von Daten über physische Datenträger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9.18</a:t>
            </a:r>
            <a:endParaRPr lang="de-DE" sz="1200" dirty="0" smtClean="0"/>
          </a:p>
        </p:txBody>
      </p:sp>
      <p:pic>
        <p:nvPicPr>
          <p:cNvPr id="11" name="Bild 10" descr="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1605547"/>
            <a:ext cx="8244000" cy="3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Elektronischer Datenaustausch über Datennetzwerke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9.19</a:t>
            </a:r>
            <a:endParaRPr lang="de-DE" sz="1200" dirty="0" smtClean="0"/>
          </a:p>
        </p:txBody>
      </p:sp>
      <p:pic>
        <p:nvPicPr>
          <p:cNvPr id="11" name="Bild 10" descr="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22" y="2422953"/>
            <a:ext cx="8244000" cy="20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Exponentielles Wachstum der notwendigen Kommunikationsvorschriften ohne zentralen Standard</a:t>
            </a:r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547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9.20</a:t>
            </a:r>
            <a:br>
              <a:rPr lang="de-DE" sz="1200" b="1" dirty="0" smtClean="0"/>
            </a:br>
            <a:r>
              <a:rPr lang="de-DE" sz="1200" dirty="0" smtClean="0"/>
              <a:t>Quelle: in Anlehnung an </a:t>
            </a:r>
            <a:r>
              <a:rPr lang="de-DE" sz="1200" dirty="0" err="1" smtClean="0"/>
              <a:t>Häckelmann</a:t>
            </a:r>
            <a:r>
              <a:rPr lang="de-DE" sz="1200" dirty="0" smtClean="0"/>
              <a:t>, Petzold und </a:t>
            </a:r>
            <a:r>
              <a:rPr lang="de-DE" sz="1200" dirty="0" err="1" smtClean="0"/>
              <a:t>Strahringer</a:t>
            </a:r>
            <a:r>
              <a:rPr lang="de-DE" sz="1200" dirty="0" smtClean="0"/>
              <a:t>, 2000</a:t>
            </a:r>
          </a:p>
        </p:txBody>
      </p:sp>
      <p:pic>
        <p:nvPicPr>
          <p:cNvPr id="11" name="Bild 10" descr="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6" y="1604211"/>
            <a:ext cx="802676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Historische Entwicklung des 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3619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Zunehmend bilateraler Austausch von Geschäftsdaten zwischen Großunternehmen seit den 1970er-Jahren</a:t>
            </a:r>
          </a:p>
          <a:p>
            <a:r>
              <a:rPr lang="de-DE" smtClean="0"/>
              <a:t>Zunächst von den Unternehmen selbst definierte Formate und hohe Kosten durch nötige Anpassung an weitere Geschäftspartner</a:t>
            </a:r>
          </a:p>
          <a:p>
            <a:r>
              <a:rPr lang="de-DE" smtClean="0"/>
              <a:t>Dadurch Entstehung der ersten EDI-Nachrichtenstandards zur Kostenreduktion</a:t>
            </a:r>
          </a:p>
          <a:p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ANSI X.12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37218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Ein branchenübergreifender EDI-Standard, der hauptsächlich in den USA verwendet wird. Er ist neben EDIFACT der bedeutendste EDI-Standard. Verantwortlich für diesen Standard ist das American National Standards Institute.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4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EDIFACT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38242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Ein branchenübergreifender, internationaler EDI-Standard. EDIFACT ist weltweit, vor allem in Europa, weitverbreitet. Verantwortlich für EDIFACT sind die Vereinten Nationen.</a:t>
            </a:r>
          </a:p>
          <a:p>
            <a:r>
              <a:rPr lang="de-DE" dirty="0" smtClean="0"/>
              <a:t>Festgelegt nach der Norm ISO 9735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Datenmanagement verbessert die Kundenansprache einer großen Tageszeitung 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4" name="Rectangle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de-DE" smtClean="0"/>
              <a:t>The Globe and Mail ist eine der größten kanadischen Tageszeitungen mit einer wöchentlichen Gesamtauflage von fast 3,3 Millionen</a:t>
            </a:r>
          </a:p>
          <a:p>
            <a:r>
              <a:rPr lang="de-DE" smtClean="0"/>
              <a:t>Im Rahmen des Marketingprogramms wird jeder kanadische Haushalt ohne Abo als potenzieller Kunde betrachtet</a:t>
            </a:r>
          </a:p>
          <a:p>
            <a:r>
              <a:rPr lang="de-DE" smtClean="0"/>
              <a:t>Große Zeitungsverlage müssen riesige Datenmengen verwalten – u.a. Auflagenhöhe, Werbeumsatz, potenzielle Kunden, Kunden ohne Wunsch von Zeitungsabo-Werbung, Logistikdaten, Zustellungsdaten sowie Unternehmensführungsdaten wie Finanz- und Personaldaten</a:t>
            </a:r>
            <a:endParaRPr lang="de-DE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Klassifizierung beispielhafter Standards zum elektronischen Datenaustausch</a:t>
            </a:r>
            <a:endParaRPr lang="de-DE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Picture 2" descr="D:\WORK\PEARSON\000 FOLIEN\4269\JPG\4269-503b.jp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58325"/>
            <a:ext cx="8234362" cy="26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Schichtenmodell des EDI</a:t>
            </a:r>
            <a:endParaRPr lang="de-DE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9.21</a:t>
            </a:r>
            <a:endParaRPr lang="de-DE" sz="1200" dirty="0" smtClean="0"/>
          </a:p>
        </p:txBody>
      </p:sp>
      <p:pic>
        <p:nvPicPr>
          <p:cNvPr id="13" name="Picture 2" descr="D:\WORK\PEARSON\000 FOLIEN\4269\JPG\4269-5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306" y="1693750"/>
            <a:ext cx="8278677" cy="40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Extensible Markup Language (XML)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4131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Metasprache zur Strukturierung und Auszeichnung von Daten. XML gehört zur SGML, der Klasse der Auszeichnungssprachen (wie auch HTML). XML kann für den Datenaustausch im Rahmen von EDI genutzt werden.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3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Value Added Network (VAN)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42338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Von privatwirtschaftlichen Unternehmen betriebenes Netzwerk für EDI, das VAS anbietet.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Value Added Services (VAS)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4336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Mehrwertdienste innerhalb eines Netzwerks. Dienste können dabei in automatischen Prozessen (Datentransformation) wie auch Dienstleistungen (Beratung) bestehen.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1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Klassisches EDI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44386" name="Rectangle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smtClean="0"/>
              <a:t>Klassisches EDI meint den elektronischen Datenaustausch über private Netzwerke (im Regelfall VAN)</a:t>
            </a:r>
          </a:p>
          <a:p>
            <a:r>
              <a:rPr lang="de-DE" smtClean="0"/>
              <a:t>EDIFACT ist der bedeutendste EDI-Standard und wird für klassisches EDI verwendet</a:t>
            </a:r>
            <a:endParaRPr lang="de-DE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8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EDI-Konverter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45410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EDI-spezifische Software, die mithilfe von </a:t>
            </a:r>
            <a:r>
              <a:rPr lang="de-DE" dirty="0" err="1" smtClean="0"/>
              <a:t>Mappings</a:t>
            </a:r>
            <a:r>
              <a:rPr lang="de-DE" dirty="0" smtClean="0"/>
              <a:t> proprietäre Datenformate aus Anwendungssystemen in EDI-genormte Nachrichten und umgekehrt umwandeln kann.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5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EDI-Mappings</a:t>
            </a: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4643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Sammlung von Vorschriften zur Konvertierung einer Nachricht aus einer Struktur in eine andere.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Ablauf von „klassischem EDI</a:t>
            </a:r>
            <a:r>
              <a:rPr lang="ja-JP" altLang="de-DE" smtClean="0"/>
              <a:t>“</a:t>
            </a:r>
            <a:endParaRPr lang="de-DE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12775" y="5931243"/>
            <a:ext cx="149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Abbildung 9.22</a:t>
            </a:r>
            <a:endParaRPr lang="de-DE" sz="1200" dirty="0" smtClean="0"/>
          </a:p>
        </p:txBody>
      </p:sp>
      <p:pic>
        <p:nvPicPr>
          <p:cNvPr id="11" name="Bild 10" descr="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88" y="1604211"/>
            <a:ext cx="58774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von EDI-Nachrichten am Beispiel EDIFACT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F3B65-5D26-4378-875C-153D63999E65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mtClean="0"/>
              <a:t>Daten werden mit EDIFACT über Nachrichten ausgetauscht</a:t>
            </a:r>
          </a:p>
          <a:p>
            <a:r>
              <a:rPr lang="de-DE" smtClean="0"/>
              <a:t>Häufig verwendete EDIFACT-Nachrichtentypen </a:t>
            </a:r>
            <a:r>
              <a:rPr lang="en-US" smtClean="0"/>
              <a:t>sind: </a:t>
            </a:r>
          </a:p>
          <a:p>
            <a:pPr lvl="1"/>
            <a:r>
              <a:rPr lang="en-US" smtClean="0"/>
              <a:t>DELFOR (delivery forecast, Lieferabruf)</a:t>
            </a:r>
          </a:p>
          <a:p>
            <a:pPr lvl="1"/>
            <a:r>
              <a:rPr lang="de-DE" smtClean="0"/>
              <a:t>DESADV (despatch advice message, </a:t>
            </a:r>
            <a:r>
              <a:rPr lang="en-US" smtClean="0"/>
              <a:t>Lieferavis) </a:t>
            </a:r>
          </a:p>
          <a:p>
            <a:pPr lvl="1"/>
            <a:r>
              <a:rPr lang="en-US" smtClean="0"/>
              <a:t>IFTMBC (transport booking confirmation, </a:t>
            </a:r>
            <a:r>
              <a:rPr lang="de-DE" smtClean="0"/>
              <a:t>Buchungsbestätigung)</a:t>
            </a:r>
          </a:p>
          <a:p>
            <a:pPr lvl="1"/>
            <a:r>
              <a:rPr lang="de-DE" smtClean="0"/>
              <a:t>IFTMBF (transport booking request, Buchungsanfrage)</a:t>
            </a:r>
          </a:p>
          <a:p>
            <a:pPr lvl="1"/>
            <a:r>
              <a:rPr lang="de-DE" smtClean="0"/>
              <a:t>INVOIC (invoice message, Rechnung)</a:t>
            </a:r>
          </a:p>
          <a:p>
            <a:pPr lvl="1"/>
            <a:r>
              <a:rPr lang="de-DE" smtClean="0"/>
              <a:t>ORDERS (purchase order message, Bestellung)</a:t>
            </a:r>
          </a:p>
          <a:p>
            <a:pPr lvl="1"/>
            <a:r>
              <a:rPr lang="de-DE" smtClean="0"/>
              <a:t>PAYORD (payment order message, Zahlungsanweisung)</a:t>
            </a:r>
          </a:p>
          <a:p>
            <a:pPr lvl="1"/>
            <a:r>
              <a:rPr lang="fr-FR" smtClean="0"/>
              <a:t>PRICAT (price catalogue message, Preisliste)</a:t>
            </a:r>
          </a:p>
          <a:p>
            <a:pPr lvl="1"/>
            <a:r>
              <a:rPr lang="de-DE" smtClean="0"/>
              <a:t>PRODAT (product data message, Produktdaten)</a:t>
            </a:r>
          </a:p>
          <a:p>
            <a:pPr lvl="1"/>
            <a:r>
              <a:rPr lang="de-DE" smtClean="0"/>
              <a:t>RECADV (receipt advice, Wareneingangsmeldung)</a:t>
            </a:r>
          </a:p>
          <a:p>
            <a:pPr lvl="1"/>
            <a:r>
              <a:rPr lang="de-DE" smtClean="0"/>
              <a:t>UTILMD (utilities master data message, Kunden- oder Vertragsstammdaten)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 smtClean="0"/>
              <a:t>Exkurs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1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B80ABB93D88E4FA4B6A91D9D644F50" ma:contentTypeVersion="0" ma:contentTypeDescription="Ein neues Dokument erstellen." ma:contentTypeScope="" ma:versionID="50e4dc20fd4f016f7d11ec76425e09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2E354-208A-4C16-A9E2-3B828276B220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8FB55F-C666-4FA1-899D-0DA2972AE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907634-1A64-47A6-A6A5-100842A50D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Pearson_purple</Template>
  <TotalTime>0</TotalTime>
  <Words>3273</Words>
  <Application>Microsoft Office PowerPoint</Application>
  <PresentationFormat>Bildschirmpräsentation (4:3)</PresentationFormat>
  <Paragraphs>643</Paragraphs>
  <Slides>117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117</vt:i4>
      </vt:variant>
    </vt:vector>
  </HeadingPairs>
  <TitlesOfParts>
    <vt:vector size="126" baseType="lpstr">
      <vt:lpstr>Arial</vt:lpstr>
      <vt:lpstr>Courier New</vt:lpstr>
      <vt:lpstr>Lucida Grande</vt:lpstr>
      <vt:lpstr>Symbol</vt:lpstr>
      <vt:lpstr>Times New Roman</vt:lpstr>
      <vt:lpstr>Verdana</vt:lpstr>
      <vt:lpstr>Wingdings</vt:lpstr>
      <vt:lpstr>ヒラギノ角ゴ Pro W3</vt:lpstr>
      <vt:lpstr>Custom Design</vt:lpstr>
      <vt:lpstr>PowerPoint-Präsentation</vt:lpstr>
      <vt:lpstr>Laudon/Laudon/Schoder Wirtschaftsinformatik 3., vollständig überarbeitete Auflage</vt:lpstr>
      <vt:lpstr>Kapitel 9</vt:lpstr>
      <vt:lpstr>Gegenstand</vt:lpstr>
      <vt:lpstr>Gegenstand</vt:lpstr>
      <vt:lpstr>Gliederung</vt:lpstr>
      <vt:lpstr>Lernziele</vt:lpstr>
      <vt:lpstr>Lernziele</vt:lpstr>
      <vt:lpstr>Neues Datenmanagement verbessert die Kundenansprache einer großen Tageszeitung </vt:lpstr>
      <vt:lpstr>Neues Datenmanagement verbessert die Kundenansprache einer großen Tageszeitung </vt:lpstr>
      <vt:lpstr>Neues Datenmanagement verbessert die Kundenansprache einer großen Tageszeitung </vt:lpstr>
      <vt:lpstr>Neues Datenmanagement verbessert die Kundenansprache einer großen Tageszeitung </vt:lpstr>
      <vt:lpstr>Herausforderungen für das Management</vt:lpstr>
      <vt:lpstr>Neues Datenmanagement</vt:lpstr>
      <vt:lpstr>Gliederung</vt:lpstr>
      <vt:lpstr>Integration</vt:lpstr>
      <vt:lpstr>Integrationsdimensionen</vt:lpstr>
      <vt:lpstr>Datenintegration</vt:lpstr>
      <vt:lpstr>Funktionsintegration</vt:lpstr>
      <vt:lpstr>Objektintegration</vt:lpstr>
      <vt:lpstr>Prozessintegration</vt:lpstr>
      <vt:lpstr>Methodenintegration</vt:lpstr>
      <vt:lpstr>Programmintegration</vt:lpstr>
      <vt:lpstr>Integrationsrichtung</vt:lpstr>
      <vt:lpstr>Horizontale und vertikale Integrationsorientierung</vt:lpstr>
      <vt:lpstr>Integrationsreichweite</vt:lpstr>
      <vt:lpstr>Automationsgrad</vt:lpstr>
      <vt:lpstr>Integrationszeitpunkt</vt:lpstr>
      <vt:lpstr>Gliederung</vt:lpstr>
      <vt:lpstr>Vorteile</vt:lpstr>
      <vt:lpstr>Vorteile</vt:lpstr>
      <vt:lpstr>Herausforderungen</vt:lpstr>
      <vt:lpstr>Bestimmung des optimalen Integrationsgrads </vt:lpstr>
      <vt:lpstr>Gliederung</vt:lpstr>
      <vt:lpstr>Kölner Integrationsmodell (KIM) (Grochla et al., 1971)</vt:lpstr>
      <vt:lpstr>Das Y-Integrationsmodell nach Scheer</vt:lpstr>
      <vt:lpstr>Beziehungen zwischen Anwendungssystemen</vt:lpstr>
      <vt:lpstr>Gliederung</vt:lpstr>
      <vt:lpstr>Von der Funktions- zur Prozessorientierung</vt:lpstr>
      <vt:lpstr>Von Enterprise-Resource-Planning-Systemen unterstützte Geschäftsprozesse</vt:lpstr>
      <vt:lpstr>Der Auftragsbearbeitungsprozess</vt:lpstr>
      <vt:lpstr>Unternehmensweite Anwendungssysteme</vt:lpstr>
      <vt:lpstr>Kategorien von unternehmensweiten Anwendungssystemen</vt:lpstr>
      <vt:lpstr>Intranets als unternehmensweite Informations-, Kommunikations- und Anwendungsplattform</vt:lpstr>
      <vt:lpstr>Intranets als unternehmensweite Informations-, Kommunikations- und Anwendungsplattform</vt:lpstr>
      <vt:lpstr>Vorteile von Intranets für Organisationen</vt:lpstr>
      <vt:lpstr>Intranets zur Zusammenarbeit von Gruppen</vt:lpstr>
      <vt:lpstr>Gliederung</vt:lpstr>
      <vt:lpstr>Überblick</vt:lpstr>
      <vt:lpstr>Intranetanwendungen für Funktionsbereiche</vt:lpstr>
      <vt:lpstr>Funktionale Anwendungen von Intranets</vt:lpstr>
      <vt:lpstr>Intranets im Bereich Finanz- und Rechnungswesen</vt:lpstr>
      <vt:lpstr>Intranets im Personalwesen</vt:lpstr>
      <vt:lpstr>Intranets im Bereich Marketing und Vertrieb</vt:lpstr>
      <vt:lpstr>Intranets im Bereich Produktion</vt:lpstr>
      <vt:lpstr>Intranets im Bereich Produktion (Forts.)</vt:lpstr>
      <vt:lpstr>Enterprise-Resource-Planning-Systeme</vt:lpstr>
      <vt:lpstr>Traditionelle Anordnung von Anwendungssystemen</vt:lpstr>
      <vt:lpstr>ERP-System</vt:lpstr>
      <vt:lpstr>Architektur unternehmensweiter Anwendungssysteme</vt:lpstr>
      <vt:lpstr>Funktionalität von ERP-Systemen</vt:lpstr>
      <vt:lpstr>Prozessüberblick für die Beschaffung eines neuen Ausrüstungsgegenstands</vt:lpstr>
      <vt:lpstr>Prozessüberblick für die Beschaffung eines neuen Ausrüstungsgegenstands (Forts.)</vt:lpstr>
      <vt:lpstr>Bewährte und bislang beste bekannte Verfahrensweisen (Best Practices)</vt:lpstr>
      <vt:lpstr>Vorteile und Herausforderungen von ERP-Systemen</vt:lpstr>
      <vt:lpstr>Vorteile und Herausforderungen von ERP-Systemen</vt:lpstr>
      <vt:lpstr>Gliederung</vt:lpstr>
      <vt:lpstr>Überblick</vt:lpstr>
      <vt:lpstr>Überblick</vt:lpstr>
      <vt:lpstr>EAI-Informationsdrehscheibe</vt:lpstr>
      <vt:lpstr>Middleware</vt:lpstr>
      <vt:lpstr>Integrationsansätze nach Ring</vt:lpstr>
      <vt:lpstr>Verringerung der Komplexität durch Middleware bei Integrationsaufgaben</vt:lpstr>
      <vt:lpstr>Middleware</vt:lpstr>
      <vt:lpstr>Middleware</vt:lpstr>
      <vt:lpstr>Middleware</vt:lpstr>
      <vt:lpstr>Gliederung</vt:lpstr>
      <vt:lpstr>Überblick</vt:lpstr>
      <vt:lpstr>EDI</vt:lpstr>
      <vt:lpstr>Bedarf nach Datenaustausch entlang der Wertschöpfungskette</vt:lpstr>
      <vt:lpstr>Bedarf nach Datenaustausch</vt:lpstr>
      <vt:lpstr>Bedarf nach Datenaustausch</vt:lpstr>
      <vt:lpstr>Papiergebundener Austausch von Daten</vt:lpstr>
      <vt:lpstr>Austausch von Daten über physische Datenträger</vt:lpstr>
      <vt:lpstr>Elektronischer Datenaustausch über Datennetzwerke</vt:lpstr>
      <vt:lpstr>Exponentielles Wachstum der notwendigen Kommunikationsvorschriften ohne zentralen Standard</vt:lpstr>
      <vt:lpstr>Historische Entwicklung des EDI</vt:lpstr>
      <vt:lpstr>ANSI X.12</vt:lpstr>
      <vt:lpstr>EDIFACT</vt:lpstr>
      <vt:lpstr>Klassifizierung beispielhafter Standards zum elektronischen Datenaustausch</vt:lpstr>
      <vt:lpstr>Schichtenmodell des EDI</vt:lpstr>
      <vt:lpstr>Extensible Markup Language (XML)</vt:lpstr>
      <vt:lpstr>Value Added Network (VAN)</vt:lpstr>
      <vt:lpstr>Value Added Services (VAS)</vt:lpstr>
      <vt:lpstr>Klassisches EDI</vt:lpstr>
      <vt:lpstr>EDI-Konverter</vt:lpstr>
      <vt:lpstr>EDI-Mappings</vt:lpstr>
      <vt:lpstr>Ablauf von „klassischem EDI“</vt:lpstr>
      <vt:lpstr>Struktur von EDI-Nachrichten am Beispiel EDIFACT</vt:lpstr>
      <vt:lpstr>Struktur einer EDIFACT-Nachricht</vt:lpstr>
      <vt:lpstr>Darstellung einer Rechnung in EDIFACT</vt:lpstr>
      <vt:lpstr>Anwendung von EDI auf Grundlage von EDI in der Konsumgüterbranche</vt:lpstr>
      <vt:lpstr>Voraussetzungen für den EDI-Einsatz</vt:lpstr>
      <vt:lpstr>Voraussetzungen für den EDI-Einsatz</vt:lpstr>
      <vt:lpstr>EAN</vt:lpstr>
      <vt:lpstr>Internetgestütztes EDI</vt:lpstr>
      <vt:lpstr>Klassisches EDI und internetgestütztes EDI</vt:lpstr>
      <vt:lpstr>Web-EDI</vt:lpstr>
      <vt:lpstr>Web-EDI, angeboten durch ein teilnehmendes Unternehmen</vt:lpstr>
      <vt:lpstr>EDI mit XML</vt:lpstr>
      <vt:lpstr>Web-EDI unter Ausnutzung einer EDI-XML-Schnittstelle eines Drittanbieters</vt:lpstr>
      <vt:lpstr>Beispiel für ein XML-Dokument, Aufteilung in Struktur, Inhalt und Layout</vt:lpstr>
      <vt:lpstr>Aufbau und Inhalte eines XML-Dokuments</vt:lpstr>
      <vt:lpstr>Aufbau und Inhalte eines XML-Dokuments (Forts.)</vt:lpstr>
      <vt:lpstr>EDI mit XML</vt:lpstr>
      <vt:lpstr>Vorteile und Herausforderungen durch EDI</vt:lpstr>
      <vt:lpstr>Vorteile und Herausforderungen durch EDI</vt:lpstr>
    </vt:vector>
  </TitlesOfParts>
  <Company>Pearson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rosimerr</dc:creator>
  <dc:description>www.showcase-online.co.uk_x000d_
0207 484 8080</dc:description>
  <cp:lastModifiedBy>Vanessa Beule</cp:lastModifiedBy>
  <cp:revision>432</cp:revision>
  <dcterms:created xsi:type="dcterms:W3CDTF">2010-11-30T15:26:50Z</dcterms:created>
  <dcterms:modified xsi:type="dcterms:W3CDTF">2015-11-24T14:18:31Z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v1.0.1</vt:lpwstr>
  </property>
  <property fmtid="{D5CDD505-2E9C-101B-9397-08002B2CF9AE}" pid="3" name="ContentTypeId">
    <vt:lpwstr>0x0101003AB80ABB93D88E4FA4B6A91D9D644F50</vt:lpwstr>
  </property>
</Properties>
</file>