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59"/>
  </p:notesMasterIdLst>
  <p:handoutMasterIdLst>
    <p:handoutMasterId r:id="rId60"/>
  </p:handoutMasterIdLst>
  <p:sldIdLst>
    <p:sldId id="276" r:id="rId5"/>
    <p:sldId id="303" r:id="rId6"/>
    <p:sldId id="307"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499" r:id="rId51"/>
    <p:sldId id="500" r:id="rId52"/>
    <p:sldId id="501" r:id="rId53"/>
    <p:sldId id="502" r:id="rId54"/>
    <p:sldId id="503" r:id="rId55"/>
    <p:sldId id="504" r:id="rId56"/>
    <p:sldId id="505" r:id="rId57"/>
    <p:sldId id="506" r:id="rId58"/>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27" autoAdjust="0"/>
    <p:restoredTop sz="94407" autoAdjust="0"/>
  </p:normalViewPr>
  <p:slideViewPr>
    <p:cSldViewPr snapToGrid="0">
      <p:cViewPr varScale="1">
        <p:scale>
          <a:sx n="90" d="100"/>
          <a:sy n="90" d="100"/>
        </p:scale>
        <p:origin x="-350" y="-86"/>
      </p:cViewPr>
      <p:guideLst>
        <p:guide orient="horz" pos="2180"/>
        <p:guide orient="horz" pos="3838"/>
        <p:guide orient="horz" pos="1356"/>
        <p:guide orient="horz" pos="966"/>
        <p:guide pos="240"/>
        <p:guide pos="2875"/>
        <p:guide pos="5620"/>
      </p:guideLst>
    </p:cSldViewPr>
  </p:slideViewPr>
  <p:outlineViewPr>
    <p:cViewPr>
      <p:scale>
        <a:sx n="33" d="100"/>
        <a:sy n="33" d="100"/>
      </p:scale>
      <p:origin x="0" y="4404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002B64DC-09C5-F342-A3AC-1939FD42ED5C}" type="slidenum">
              <a:rPr lang="en-US" sz="1200">
                <a:solidFill>
                  <a:srgbClr val="000000"/>
                </a:solidFill>
              </a:rPr>
              <a:pPr/>
              <a:t>4</a:t>
            </a:fld>
            <a:endParaRPr lang="en-US" sz="1200">
              <a:solidFill>
                <a:srgbClr val="000000"/>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97304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75F65F10-E50E-5143-9FA2-979D3CED2F93}" type="slidenum">
              <a:rPr lang="en-US" sz="1200">
                <a:solidFill>
                  <a:srgbClr val="000000"/>
                </a:solidFill>
              </a:rPr>
              <a:pPr/>
              <a:t>22</a:t>
            </a:fld>
            <a:endParaRPr lang="en-US" sz="1200">
              <a:solidFill>
                <a:srgbClr val="000000"/>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409355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DCF4EF41-0BA1-1549-9824-0F06ABD1F54E}" type="slidenum">
              <a:rPr lang="en-US" sz="1200">
                <a:solidFill>
                  <a:srgbClr val="000000"/>
                </a:solidFill>
              </a:rPr>
              <a:pPr/>
              <a:t>23</a:t>
            </a:fld>
            <a:endParaRPr lang="en-US" sz="1200">
              <a:solidFill>
                <a:srgbClr val="000000"/>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404798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2FE243C1-C957-9643-A52A-20AC1BF28BD5}" type="slidenum">
              <a:rPr lang="en-US" sz="1200">
                <a:solidFill>
                  <a:srgbClr val="000000"/>
                </a:solidFill>
              </a:rPr>
              <a:pPr/>
              <a:t>24</a:t>
            </a:fld>
            <a:endParaRPr lang="en-US" sz="1200">
              <a:solidFill>
                <a:srgbClr val="000000"/>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87585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D85F5A29-254B-A742-ACC2-46A8E58E1225}" type="slidenum">
              <a:rPr lang="en-US" sz="1200">
                <a:solidFill>
                  <a:srgbClr val="000000"/>
                </a:solidFill>
              </a:rPr>
              <a:pPr/>
              <a:t>25</a:t>
            </a:fld>
            <a:endParaRPr lang="en-US" sz="1200">
              <a:solidFill>
                <a:srgbClr val="000000"/>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204779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127CBBDA-5BCD-C44C-9D8F-F6CA4FA11C5B}" type="slidenum">
              <a:rPr lang="en-US" sz="1200">
                <a:solidFill>
                  <a:srgbClr val="000000"/>
                </a:solidFill>
              </a:rPr>
              <a:pPr/>
              <a:t>26</a:t>
            </a:fld>
            <a:endParaRPr lang="en-US" sz="1200">
              <a:solidFill>
                <a:srgbClr val="000000"/>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85910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E8A8E3D8-579A-704D-9895-18A83901EAD7}" type="slidenum">
              <a:rPr lang="en-US" sz="1200">
                <a:solidFill>
                  <a:srgbClr val="000000"/>
                </a:solidFill>
              </a:rPr>
              <a:pPr/>
              <a:t>27</a:t>
            </a:fld>
            <a:endParaRPr lang="en-US" sz="1200">
              <a:solidFill>
                <a:srgbClr val="000000"/>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25507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77515F32-1A27-5B44-B397-15CBDCC50381}" type="slidenum">
              <a:rPr lang="en-US" sz="1200">
                <a:solidFill>
                  <a:srgbClr val="000000"/>
                </a:solidFill>
              </a:rPr>
              <a:pPr/>
              <a:t>28</a:t>
            </a:fld>
            <a:endParaRPr lang="en-US" sz="120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59488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3BDA79D5-E2D6-AE4B-8003-0AFB05DA2FB5}" type="slidenum">
              <a:rPr lang="en-US" sz="1200">
                <a:solidFill>
                  <a:srgbClr val="000000"/>
                </a:solidFill>
              </a:rPr>
              <a:pPr/>
              <a:t>29</a:t>
            </a:fld>
            <a:endParaRPr lang="en-US" sz="1200">
              <a:solidFill>
                <a:srgbClr val="000000"/>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204994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C78C6FC5-FEB9-384F-AE4C-510251960BEB}" type="slidenum">
              <a:rPr lang="en-US" sz="1200">
                <a:solidFill>
                  <a:srgbClr val="000000"/>
                </a:solidFill>
              </a:rPr>
              <a:pPr/>
              <a:t>30</a:t>
            </a:fld>
            <a:endParaRPr lang="en-US" sz="1200">
              <a:solidFill>
                <a:srgbClr val="000000"/>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8441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F031BEA1-71E7-3442-89E6-C2607467FCA5}" type="slidenum">
              <a:rPr lang="en-US" sz="1200">
                <a:solidFill>
                  <a:srgbClr val="000000"/>
                </a:solidFill>
              </a:rPr>
              <a:pPr/>
              <a:t>31</a:t>
            </a:fld>
            <a:endParaRPr lang="en-US" sz="1200">
              <a:solidFill>
                <a:srgbClr val="000000"/>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54814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DB10A59B-3175-4B47-94A4-B53525A79DF1}" type="slidenum">
              <a:rPr lang="en-US" sz="1200">
                <a:solidFill>
                  <a:srgbClr val="000000"/>
                </a:solidFill>
              </a:rPr>
              <a:pPr/>
              <a:t>5</a:t>
            </a:fld>
            <a:endParaRPr lang="en-US" sz="1200">
              <a:solidFill>
                <a:srgbClr val="000000"/>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64797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5C9FB67F-C3B2-1441-9000-CCF17E9668DB}" type="slidenum">
              <a:rPr lang="en-US" sz="1200">
                <a:solidFill>
                  <a:srgbClr val="000000"/>
                </a:solidFill>
              </a:rPr>
              <a:pPr/>
              <a:t>32</a:t>
            </a:fld>
            <a:endParaRPr lang="en-US" sz="1200">
              <a:solidFill>
                <a:srgbClr val="000000"/>
              </a:solidFil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47305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CC30FFE0-4C0B-3145-9A00-12868B022542}" type="slidenum">
              <a:rPr lang="en-US" sz="1200">
                <a:solidFill>
                  <a:srgbClr val="000000"/>
                </a:solidFill>
              </a:rPr>
              <a:pPr/>
              <a:t>33</a:t>
            </a:fld>
            <a:endParaRPr lang="en-US" sz="1200">
              <a:solidFill>
                <a:srgbClr val="000000"/>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037724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7B342935-B51F-854C-B915-CB8BBD061CDF}" type="slidenum">
              <a:rPr lang="en-US" sz="1200">
                <a:solidFill>
                  <a:srgbClr val="000000"/>
                </a:solidFill>
              </a:rPr>
              <a:pPr/>
              <a:t>34</a:t>
            </a:fld>
            <a:endParaRPr lang="en-US" sz="1200">
              <a:solidFill>
                <a:srgbClr val="000000"/>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24355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A483E7F7-4566-E64C-88AC-C656930FBBFD}" type="slidenum">
              <a:rPr lang="en-US" sz="1200">
                <a:solidFill>
                  <a:srgbClr val="000000"/>
                </a:solidFill>
              </a:rPr>
              <a:pPr/>
              <a:t>35</a:t>
            </a:fld>
            <a:endParaRPr lang="en-US" sz="1200">
              <a:solidFill>
                <a:srgbClr val="000000"/>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307590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3AA79954-91B7-A344-9FAD-A1052FF4C8DD}" type="slidenum">
              <a:rPr lang="en-US" sz="1200">
                <a:solidFill>
                  <a:srgbClr val="000000"/>
                </a:solidFill>
              </a:rPr>
              <a:pPr/>
              <a:t>36</a:t>
            </a:fld>
            <a:endParaRPr lang="en-US" sz="1200">
              <a:solidFill>
                <a:srgbClr val="000000"/>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407685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F406661E-8B6A-3740-BB68-EC048BE546EC}" type="slidenum">
              <a:rPr lang="en-US" sz="1200">
                <a:solidFill>
                  <a:srgbClr val="000000"/>
                </a:solidFill>
              </a:rPr>
              <a:pPr/>
              <a:t>38</a:t>
            </a:fld>
            <a:endParaRPr lang="en-US" sz="1200">
              <a:solidFill>
                <a:srgbClr val="000000"/>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41826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96B89195-5158-B042-8014-DED2746D9793}" type="slidenum">
              <a:rPr lang="en-US" sz="1200">
                <a:solidFill>
                  <a:srgbClr val="000000"/>
                </a:solidFill>
              </a:rPr>
              <a:pPr/>
              <a:t>39</a:t>
            </a:fld>
            <a:endParaRPr lang="en-US" sz="1200">
              <a:solidFill>
                <a:srgbClr val="000000"/>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373845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E64819C2-84B8-4F48-A2FC-AA5C624B52BB}" type="slidenum">
              <a:rPr lang="en-US" sz="1200">
                <a:solidFill>
                  <a:srgbClr val="000000"/>
                </a:solidFill>
              </a:rPr>
              <a:pPr/>
              <a:t>40</a:t>
            </a:fld>
            <a:endParaRPr lang="en-US" sz="1200">
              <a:solidFill>
                <a:srgbClr val="000000"/>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37054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E5D0D325-C440-D54E-A6C9-67A8C89650A3}" type="slidenum">
              <a:rPr lang="en-US" sz="1200">
                <a:solidFill>
                  <a:srgbClr val="000000"/>
                </a:solidFill>
              </a:rPr>
              <a:pPr/>
              <a:t>42</a:t>
            </a:fld>
            <a:endParaRPr lang="en-US" sz="1200">
              <a:solidFill>
                <a:srgbClr val="000000"/>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79547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8BA6F7E2-2540-BA43-A296-2EB00387FC4C}" type="slidenum">
              <a:rPr lang="en-US" sz="1200">
                <a:solidFill>
                  <a:srgbClr val="000000"/>
                </a:solidFill>
              </a:rPr>
              <a:pPr/>
              <a:t>44</a:t>
            </a:fld>
            <a:endParaRPr lang="en-US" sz="1200">
              <a:solidFill>
                <a:srgbClr val="000000"/>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26163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D44F04F1-2599-AD43-A15A-F0A6D30A1588}" type="slidenum">
              <a:rPr lang="en-US" sz="1200">
                <a:solidFill>
                  <a:srgbClr val="000000"/>
                </a:solidFill>
              </a:rPr>
              <a:pPr/>
              <a:t>11</a:t>
            </a:fld>
            <a:endParaRPr lang="en-US" sz="1200">
              <a:solidFill>
                <a:srgbClr val="000000"/>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686641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5CA5F25B-9853-BC40-80CC-86D6CB54A761}" type="slidenum">
              <a:rPr lang="en-US" sz="1200">
                <a:solidFill>
                  <a:srgbClr val="000000"/>
                </a:solidFill>
              </a:rPr>
              <a:pPr/>
              <a:t>48</a:t>
            </a:fld>
            <a:endParaRPr lang="en-US" sz="1200">
              <a:solidFill>
                <a:srgbClr val="000000"/>
              </a:solidFill>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787087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97BE7BFF-FA35-1043-8CED-9D0D62295CA0}" type="slidenum">
              <a:rPr lang="en-US" sz="1200">
                <a:solidFill>
                  <a:srgbClr val="000000"/>
                </a:solidFill>
              </a:rPr>
              <a:pPr/>
              <a:t>49</a:t>
            </a:fld>
            <a:endParaRPr lang="en-US" sz="1200">
              <a:solidFill>
                <a:srgbClr val="000000"/>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067038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354EE737-2CF6-E44A-8E43-5F3A67354A6A}" type="slidenum">
              <a:rPr lang="en-US" sz="1200">
                <a:solidFill>
                  <a:srgbClr val="000000"/>
                </a:solidFill>
              </a:rPr>
              <a:pPr/>
              <a:t>50</a:t>
            </a:fld>
            <a:endParaRPr lang="en-US" sz="1200">
              <a:solidFill>
                <a:srgbClr val="000000"/>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409373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D070D3CA-7227-3048-837E-742D58BDA029}" type="slidenum">
              <a:rPr lang="en-US" sz="1200">
                <a:solidFill>
                  <a:srgbClr val="000000"/>
                </a:solidFill>
              </a:rPr>
              <a:pPr/>
              <a:t>51</a:t>
            </a:fld>
            <a:endParaRPr lang="en-US" sz="1200">
              <a:solidFill>
                <a:srgbClr val="000000"/>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00524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2AE0A15F-B71C-EC46-BC72-D1343DC38271}" type="slidenum">
              <a:rPr lang="en-US" sz="1200">
                <a:solidFill>
                  <a:srgbClr val="000000"/>
                </a:solidFill>
              </a:rPr>
              <a:pPr/>
              <a:t>12</a:t>
            </a:fld>
            <a:endParaRPr lang="en-US" sz="120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41745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5A281785-503A-6344-B074-7521B35F0EDB}" type="slidenum">
              <a:rPr lang="en-US" sz="1200">
                <a:solidFill>
                  <a:srgbClr val="000000"/>
                </a:solidFill>
              </a:rPr>
              <a:pPr/>
              <a:t>13</a:t>
            </a:fld>
            <a:endParaRPr lang="en-US" sz="1200">
              <a:solidFill>
                <a:srgbClr val="000000"/>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07524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9930D855-1DA7-B546-A8A7-D3F74B386256}" type="slidenum">
              <a:rPr lang="en-US" sz="1200">
                <a:solidFill>
                  <a:srgbClr val="000000"/>
                </a:solidFill>
              </a:rPr>
              <a:pPr/>
              <a:t>14</a:t>
            </a:fld>
            <a:endParaRPr lang="en-US" sz="1200">
              <a:solidFill>
                <a:srgbClr val="000000"/>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141968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55B816C7-26E0-E545-9D5F-68FD3C1A50AF}" type="slidenum">
              <a:rPr lang="en-US" sz="1200">
                <a:solidFill>
                  <a:srgbClr val="000000"/>
                </a:solidFill>
              </a:rPr>
              <a:pPr/>
              <a:t>18</a:t>
            </a:fld>
            <a:endParaRPr lang="en-US" sz="1200">
              <a:solidFill>
                <a:srgbClr val="000000"/>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60122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F6D95934-7F75-644D-AEF4-AFF5961EA43B}" type="slidenum">
              <a:rPr lang="en-US" sz="1200">
                <a:solidFill>
                  <a:srgbClr val="000000"/>
                </a:solidFill>
              </a:rPr>
              <a:pPr/>
              <a:t>19</a:t>
            </a:fld>
            <a:endParaRPr lang="en-US" sz="1200">
              <a:solidFill>
                <a:srgbClr val="000000"/>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385414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7F0E2C13-15AB-6E45-9875-D747C3D093C7}" type="slidenum">
              <a:rPr lang="en-US" sz="1200">
                <a:solidFill>
                  <a:srgbClr val="000000"/>
                </a:solidFill>
              </a:rPr>
              <a:pPr/>
              <a:t>21</a:t>
            </a:fld>
            <a:endParaRPr lang="en-US" sz="1200">
              <a:solidFill>
                <a:srgbClr val="000000"/>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Tree>
    <p:extLst>
      <p:ext uri="{BB962C8B-B14F-4D97-AF65-F5344CB8AC3E}">
        <p14:creationId xmlns:p14="http://schemas.microsoft.com/office/powerpoint/2010/main" val="2787411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62454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5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de-DE" smtClean="0"/>
              <a:t>Herausforderungen für das Management</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9</a:t>
            </a:fld>
            <a:endParaRPr lang="en-US"/>
          </a:p>
        </p:txBody>
      </p:sp>
      <p:sp>
        <p:nvSpPr>
          <p:cNvPr id="29698" name="Rectangle 3"/>
          <p:cNvSpPr>
            <a:spLocks noGrp="1"/>
          </p:cNvSpPr>
          <p:nvPr>
            <p:ph sz="quarter" idx="12"/>
          </p:nvPr>
        </p:nvSpPr>
        <p:spPr/>
        <p:txBody>
          <a:bodyPr/>
          <a:lstStyle/>
          <a:p>
            <a:r>
              <a:rPr lang="de-DE" smtClean="0"/>
              <a:t>In der Unterhaltungselektronik ändert sich oft der Kundengeschmack und die Nachfrage schwankt stark</a:t>
            </a:r>
          </a:p>
          <a:p>
            <a:r>
              <a:rPr lang="de-DE" smtClean="0"/>
              <a:t>Vorhandenes tabellenkalkulationsbasiertes Bestandsprognosesystem ist jedoch unzureichend um Angebot und Nachfrage genau aufeinander abzustimmen</a:t>
            </a:r>
          </a:p>
          <a:p>
            <a:r>
              <a:rPr lang="de-DE" smtClean="0"/>
              <a:t>Umstieg des Produktionsverfahrens zwingt zudem das Management, das alte Informationssystem abzulösen</a:t>
            </a:r>
            <a:endParaRPr 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9312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de-DE" smtClean="0"/>
              <a:t>Herausforderungen für das Management</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10</a:t>
            </a:fld>
            <a:endParaRPr lang="en-US"/>
          </a:p>
        </p:txBody>
      </p:sp>
      <p:sp>
        <p:nvSpPr>
          <p:cNvPr id="30722" name="Rectangle 3"/>
          <p:cNvSpPr>
            <a:spLocks noGrp="1"/>
          </p:cNvSpPr>
          <p:nvPr>
            <p:ph sz="quarter" idx="12"/>
          </p:nvPr>
        </p:nvSpPr>
        <p:spPr/>
        <p:txBody>
          <a:bodyPr/>
          <a:lstStyle/>
          <a:p>
            <a:r>
              <a:rPr lang="de-DE" smtClean="0"/>
              <a:t>Einrichtung eines Lieferketten-Lenkungsausschusses, um eine Lösung zu erarbeiten</a:t>
            </a:r>
          </a:p>
          <a:p>
            <a:r>
              <a:rPr lang="de-DE" smtClean="0"/>
              <a:t>Nach Einführung des neuen Informationssystems kann schneller und komfortabler auf die Produktionsdaten zugegriffen werden</a:t>
            </a:r>
          </a:p>
          <a:p>
            <a:pPr lvl="1"/>
            <a:r>
              <a:rPr lang="de-DE" smtClean="0"/>
              <a:t>Zur Analyse</a:t>
            </a:r>
          </a:p>
          <a:p>
            <a:pPr lvl="1"/>
            <a:r>
              <a:rPr lang="de-DE" smtClean="0"/>
              <a:t>Für die Prognose und Bestandsplanung</a:t>
            </a:r>
          </a:p>
          <a:p>
            <a:r>
              <a:rPr lang="de-DE" smtClean="0"/>
              <a:t>Starke Verbesserung der Entscheidungsfindung und der operationellen Effizienz</a:t>
            </a:r>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969661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4"/>
          <p:cNvSpPr>
            <a:spLocks noGrp="1"/>
          </p:cNvSpPr>
          <p:nvPr>
            <p:ph type="title"/>
          </p:nvPr>
        </p:nvSpPr>
        <p:spPr/>
        <p:txBody>
          <a:bodyPr/>
          <a:lstStyle/>
          <a:p>
            <a:r>
              <a:rPr lang="de-DE" dirty="0" err="1"/>
              <a:t>Nvidia</a:t>
            </a:r>
            <a:r>
              <a:rPr lang="de-DE" dirty="0"/>
              <a:t> nutzt neue Technologien </a:t>
            </a:r>
            <a:r>
              <a:rPr lang="de-DE" dirty="0" smtClean="0"/>
              <a:t>für </a:t>
            </a:r>
            <a:r>
              <a:rPr lang="de-DE" dirty="0"/>
              <a:t>seine Entwicklungsprognosen </a:t>
            </a:r>
          </a:p>
        </p:txBody>
      </p:sp>
      <p:sp>
        <p:nvSpPr>
          <p:cNvPr id="5" name="Foliennummernplatzhalter 3"/>
          <p:cNvSpPr>
            <a:spLocks noGrp="1"/>
          </p:cNvSpPr>
          <p:nvPr>
            <p:ph type="sldNum" sz="quarter" idx="11"/>
          </p:nvPr>
        </p:nvSpPr>
        <p:spPr/>
        <p:txBody>
          <a:bodyPr/>
          <a:lstStyle/>
          <a:p>
            <a:fld id="{0D2F3B65-5D26-4378-875C-153D63999E65}" type="slidenum">
              <a:rPr lang="en-US" smtClean="0"/>
              <a:pPr/>
              <a:t>11</a:t>
            </a:fld>
            <a:endParaRPr lang="en-US"/>
          </a:p>
        </p:txBody>
      </p:sp>
      <p:sp>
        <p:nvSpPr>
          <p:cNvPr id="7" name="Inhaltsplatzhalter 6"/>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r>
              <a:rPr lang="de-DE" dirty="0" smtClean="0"/>
              <a:t>Fallstudie</a:t>
            </a:r>
            <a:endParaRPr lang="de-DE" dirty="0"/>
          </a:p>
        </p:txBody>
      </p:sp>
      <p:pic>
        <p:nvPicPr>
          <p:cNvPr id="14" name="Bild 13" descr="Bildschirmfoto 2015-10-13 um 17.52.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63" y="1604211"/>
            <a:ext cx="8244000" cy="3818274"/>
          </a:xfrm>
          <a:prstGeom prst="rect">
            <a:avLst/>
          </a:prstGeom>
        </p:spPr>
      </p:pic>
    </p:spTree>
    <p:extLst>
      <p:ext uri="{BB962C8B-B14F-4D97-AF65-F5344CB8AC3E}">
        <p14:creationId xmlns:p14="http://schemas.microsoft.com/office/powerpoint/2010/main" val="40604108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2"/>
          <p:cNvSpPr>
            <a:spLocks noGrp="1"/>
          </p:cNvSpPr>
          <p:nvPr>
            <p:ph type="title"/>
          </p:nvPr>
        </p:nvSpPr>
        <p:spPr/>
        <p:txBody>
          <a:bodyPr/>
          <a:lstStyle/>
          <a:p>
            <a:r>
              <a:rPr lang="de-DE" smtClean="0"/>
              <a:t>Gliederung</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12</a:t>
            </a:fld>
            <a:endParaRPr lang="en-US"/>
          </a:p>
        </p:txBody>
      </p:sp>
      <p:sp>
        <p:nvSpPr>
          <p:cNvPr id="33794" name="Rectangle 5"/>
          <p:cNvSpPr>
            <a:spLocks noGrp="1" noChangeArrowheads="1"/>
          </p:cNvSpPr>
          <p:nvPr>
            <p:ph sz="quarter" idx="12"/>
          </p:nvPr>
        </p:nvSpPr>
        <p:spPr/>
        <p:txBody>
          <a:bodyPr/>
          <a:lstStyle/>
          <a:p>
            <a:pPr marL="457200" indent="-457200">
              <a:buFont typeface="+mj-lt"/>
              <a:buAutoNum type="arabicPeriod"/>
            </a:pPr>
            <a:r>
              <a:rPr lang="de-DE" b="1" dirty="0" smtClean="0"/>
              <a:t>Klassifikation von Anwendungssystemen</a:t>
            </a:r>
          </a:p>
          <a:p>
            <a:pPr marL="457200" indent="-457200">
              <a:buFont typeface="+mj-lt"/>
              <a:buAutoNum type="arabicPeriod"/>
            </a:pPr>
            <a:r>
              <a:rPr lang="de-DE" dirty="0" smtClean="0"/>
              <a:t>Anwendungssysteme aus funktionaler Sicht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35247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de-DE" smtClean="0"/>
              <a:t>Anwendungssysteme auf verschiedenen</a:t>
            </a:r>
            <a:br>
              <a:rPr lang="de-DE" smtClean="0"/>
            </a:br>
            <a:r>
              <a:rPr lang="de-DE" smtClean="0"/>
              <a:t>organisatorischen Ebenen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13</a:t>
            </a:fld>
            <a:endParaRPr lang="en-US"/>
          </a:p>
        </p:txBody>
      </p:sp>
      <p:sp>
        <p:nvSpPr>
          <p:cNvPr id="3187715" name="Rectangle 3"/>
          <p:cNvSpPr>
            <a:spLocks noGrp="1" noChangeArrowheads="1"/>
          </p:cNvSpPr>
          <p:nvPr>
            <p:ph sz="quarter" idx="12"/>
          </p:nvPr>
        </p:nvSpPr>
        <p:spPr/>
        <p:txBody>
          <a:bodyPr/>
          <a:lstStyle/>
          <a:p>
            <a:r>
              <a:rPr lang="de-DE" smtClean="0"/>
              <a:t>Anwendungssysteme können nach der organisatorischen Ebene, die sie unterstützen, unterteilt werden:</a:t>
            </a:r>
          </a:p>
          <a:p>
            <a:pPr lvl="1"/>
            <a:r>
              <a:rPr lang="de-DE" smtClean="0"/>
              <a:t>Systeme auf der operativen Ebene</a:t>
            </a:r>
          </a:p>
          <a:p>
            <a:pPr lvl="1"/>
            <a:r>
              <a:rPr lang="de-DE" smtClean="0"/>
              <a:t>Systeme auf der Managementebene</a:t>
            </a:r>
          </a:p>
          <a:p>
            <a:pPr lvl="1"/>
            <a:r>
              <a:rPr lang="de-DE" smtClean="0"/>
              <a:t>Systeme auf der strategischen Ebene</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9865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t>Typen von Anwendungssystemen</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14</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Bild 9" descr="8.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84" y="1599106"/>
            <a:ext cx="7031632" cy="4320000"/>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8.1</a:t>
            </a:r>
            <a:endParaRPr lang="de-DE" sz="1200" b="1" dirty="0"/>
          </a:p>
        </p:txBody>
      </p:sp>
    </p:spTree>
    <p:extLst>
      <p:ext uri="{BB962C8B-B14F-4D97-AF65-F5344CB8AC3E}">
        <p14:creationId xmlns:p14="http://schemas.microsoft.com/office/powerpoint/2010/main" val="341734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4"/>
          <p:cNvSpPr>
            <a:spLocks noGrp="1"/>
          </p:cNvSpPr>
          <p:nvPr>
            <p:ph type="title"/>
          </p:nvPr>
        </p:nvSpPr>
        <p:spPr/>
        <p:txBody>
          <a:bodyPr/>
          <a:lstStyle/>
          <a:p>
            <a:r>
              <a:rPr lang="de-DE" smtClean="0"/>
              <a:t>Anwendungssysteme auf operativer Ebene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15</a:t>
            </a:fld>
            <a:endParaRPr lang="en-US"/>
          </a:p>
        </p:txBody>
      </p:sp>
      <p:sp>
        <p:nvSpPr>
          <p:cNvPr id="39938" name="Inhaltsplatzhalter 5"/>
          <p:cNvSpPr>
            <a:spLocks noGrp="1"/>
          </p:cNvSpPr>
          <p:nvPr>
            <p:ph sz="quarter" idx="12"/>
          </p:nvPr>
        </p:nvSpPr>
        <p:spPr/>
        <p:txBody>
          <a:bodyPr/>
          <a:lstStyle/>
          <a:p>
            <a:r>
              <a:rPr lang="de-DE" smtClean="0"/>
              <a:t>Anwendungssysteme, die die grundlegenden Aktivitäten und Transaktionen des Unternehmens ausführen und überwachen.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14340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p:txBody>
          <a:bodyPr/>
          <a:lstStyle/>
          <a:p>
            <a:r>
              <a:rPr lang="de-DE" smtClean="0"/>
              <a:t>Anwendungssysteme auf Managementebene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16</a:t>
            </a:fld>
            <a:endParaRPr lang="en-US"/>
          </a:p>
        </p:txBody>
      </p:sp>
      <p:sp>
        <p:nvSpPr>
          <p:cNvPr id="40962" name="Inhaltsplatzhalter 2"/>
          <p:cNvSpPr>
            <a:spLocks noGrp="1"/>
          </p:cNvSpPr>
          <p:nvPr>
            <p:ph sz="quarter" idx="12"/>
          </p:nvPr>
        </p:nvSpPr>
        <p:spPr/>
        <p:txBody>
          <a:bodyPr/>
          <a:lstStyle/>
          <a:p>
            <a:r>
              <a:rPr lang="de-DE" smtClean="0"/>
              <a:t>Systeme, die das mittlere Management in den Bereichen Kontrolle, Steuerung, Entscheidungsfindung und Administration unterstützen.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72941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p:txBody>
          <a:bodyPr/>
          <a:lstStyle/>
          <a:p>
            <a:r>
              <a:rPr lang="de-DE" smtClean="0"/>
              <a:t>Strategische Anwendungssysteme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17</a:t>
            </a:fld>
            <a:endParaRPr lang="en-US"/>
          </a:p>
        </p:txBody>
      </p:sp>
      <p:sp>
        <p:nvSpPr>
          <p:cNvPr id="41986" name="Inhaltsplatzhalter 2"/>
          <p:cNvSpPr>
            <a:spLocks noGrp="1"/>
          </p:cNvSpPr>
          <p:nvPr>
            <p:ph sz="quarter" idx="12"/>
          </p:nvPr>
        </p:nvSpPr>
        <p:spPr/>
        <p:txBody>
          <a:bodyPr/>
          <a:lstStyle/>
          <a:p>
            <a:r>
              <a:rPr lang="de-DE" smtClean="0"/>
              <a:t>Anwendungssysteme, die die langfristige Planung des oberen Managements unterstützen.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54239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de-DE" smtClean="0"/>
              <a:t>Vier Hauptarten von Anwendungssystemen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18</a:t>
            </a:fld>
            <a:endParaRPr lang="en-US"/>
          </a:p>
        </p:txBody>
      </p:sp>
      <p:sp>
        <p:nvSpPr>
          <p:cNvPr id="43010" name="Rectangle 3"/>
          <p:cNvSpPr>
            <a:spLocks noGrp="1" noChangeArrowheads="1"/>
          </p:cNvSpPr>
          <p:nvPr>
            <p:ph sz="quarter" idx="12"/>
          </p:nvPr>
        </p:nvSpPr>
        <p:spPr/>
        <p:txBody>
          <a:bodyPr>
            <a:normAutofit fontScale="92500" lnSpcReduction="10000"/>
          </a:bodyPr>
          <a:lstStyle/>
          <a:p>
            <a:r>
              <a:rPr lang="de-DE" smtClean="0"/>
              <a:t>Führungsunterstützungssystem </a:t>
            </a:r>
            <a:br>
              <a:rPr lang="de-DE" smtClean="0"/>
            </a:br>
            <a:r>
              <a:rPr lang="de-DE" smtClean="0"/>
              <a:t>(FUS oder Executive Support System, ESS) </a:t>
            </a:r>
          </a:p>
          <a:p>
            <a:pPr lvl="1"/>
            <a:r>
              <a:rPr lang="de-DE" smtClean="0"/>
              <a:t>strategische Ebene</a:t>
            </a:r>
          </a:p>
          <a:p>
            <a:r>
              <a:rPr lang="de-DE" smtClean="0"/>
              <a:t>Managementinformationssystem (MIS) </a:t>
            </a:r>
          </a:p>
          <a:p>
            <a:pPr lvl="1"/>
            <a:r>
              <a:rPr lang="de-DE" smtClean="0"/>
              <a:t>Managementebene</a:t>
            </a:r>
          </a:p>
          <a:p>
            <a:r>
              <a:rPr lang="de-DE" smtClean="0"/>
              <a:t>Entscheidungsunterstützungssystem </a:t>
            </a:r>
            <a:br>
              <a:rPr lang="de-DE" smtClean="0"/>
            </a:br>
            <a:r>
              <a:rPr lang="de-DE" smtClean="0"/>
              <a:t>(EUS oder Decision Support System, DSS) </a:t>
            </a:r>
          </a:p>
          <a:p>
            <a:pPr lvl="1"/>
            <a:r>
              <a:rPr lang="de-DE" smtClean="0"/>
              <a:t>Managementebene</a:t>
            </a:r>
          </a:p>
          <a:p>
            <a:r>
              <a:rPr lang="de-DE" smtClean="0"/>
              <a:t>Operative Systeme </a:t>
            </a:r>
            <a:br>
              <a:rPr lang="de-DE" smtClean="0"/>
            </a:br>
            <a:r>
              <a:rPr lang="de-DE" smtClean="0"/>
              <a:t>(Transaction Processing Systems) </a:t>
            </a:r>
          </a:p>
          <a:p>
            <a:pPr lvl="1"/>
            <a:r>
              <a:rPr lang="de-DE" smtClean="0"/>
              <a:t>operative Ebene</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81567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r>
            <a:br>
              <a:rPr lang="en-GB" dirty="0" smtClean="0"/>
            </a:br>
            <a:r>
              <a:rPr lang="de-DE" dirty="0"/>
              <a:t>3., vollständig überarbeitete Auflage</a:t>
            </a:r>
            <a:br>
              <a:rPr lang="de-DE" dirty="0"/>
            </a:b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6" name="Untertitel 5"/>
          <p:cNvSpPr>
            <a:spLocks noGrp="1"/>
          </p:cNvSpPr>
          <p:nvPr>
            <p:ph type="subTitle" idx="13"/>
          </p:nvPr>
        </p:nvSpPr>
        <p:spPr/>
        <p:txBody>
          <a:bodyPr/>
          <a:lstStyle/>
          <a:p>
            <a:endParaRPr lang="de-DE"/>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pPr>
            <a:r>
              <a:rPr lang="de-DE" b="1" dirty="0">
                <a:solidFill>
                  <a:schemeClr val="accent1"/>
                </a:solidFill>
              </a:rPr>
              <a:t>3., vollständig überarbeitete </a:t>
            </a:r>
            <a:r>
              <a:rPr lang="de-DE" b="1" dirty="0" smtClean="0">
                <a:solidFill>
                  <a:schemeClr val="accent1"/>
                </a:solidFill>
              </a:rPr>
              <a:t>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Vier Hauptarten von Anwendungssystemen</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19</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Bild 9" descr="8.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712" y="1603209"/>
            <a:ext cx="6504577" cy="4320000"/>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8.2</a:t>
            </a:r>
            <a:endParaRPr lang="de-DE" sz="1200" b="1" dirty="0"/>
          </a:p>
        </p:txBody>
      </p:sp>
    </p:spTree>
    <p:extLst>
      <p:ext uri="{BB962C8B-B14F-4D97-AF65-F5344CB8AC3E}">
        <p14:creationId xmlns:p14="http://schemas.microsoft.com/office/powerpoint/2010/main" val="3610750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2"/>
          <p:cNvSpPr>
            <a:spLocks noGrp="1"/>
          </p:cNvSpPr>
          <p:nvPr>
            <p:ph type="title"/>
          </p:nvPr>
        </p:nvSpPr>
        <p:spPr/>
        <p:txBody>
          <a:bodyPr/>
          <a:lstStyle/>
          <a:p>
            <a:r>
              <a:rPr lang="de-DE" smtClean="0"/>
              <a:t>Merkmale der vier Hauptarten von Anwendungssystemen</a:t>
            </a:r>
            <a:endParaRPr lang="de-DE"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20</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7" name="Picture 2" descr="D:\WORK\PEARSON\000 FOLIEN\4269\JPG\4269-44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3" y="1474679"/>
            <a:ext cx="8307342" cy="442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131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de-DE" smtClean="0"/>
              <a:t>Operative Systeme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21</a:t>
            </a:fld>
            <a:endParaRPr lang="en-US"/>
          </a:p>
        </p:txBody>
      </p:sp>
      <p:sp>
        <p:nvSpPr>
          <p:cNvPr id="48130" name="Rectangle 3"/>
          <p:cNvSpPr>
            <a:spLocks noGrp="1" noChangeArrowheads="1"/>
          </p:cNvSpPr>
          <p:nvPr>
            <p:ph sz="quarter" idx="12"/>
          </p:nvPr>
        </p:nvSpPr>
        <p:spPr/>
        <p:txBody>
          <a:bodyPr/>
          <a:lstStyle/>
          <a:p>
            <a:r>
              <a:rPr lang="de-DE" smtClean="0"/>
              <a:t>Informationseingabe</a:t>
            </a:r>
          </a:p>
          <a:p>
            <a:pPr lvl="1"/>
            <a:r>
              <a:rPr lang="de-DE" smtClean="0"/>
              <a:t>Transaktionen</a:t>
            </a:r>
          </a:p>
          <a:p>
            <a:pPr lvl="1"/>
            <a:r>
              <a:rPr lang="de-DE" smtClean="0"/>
              <a:t>Ereignisse</a:t>
            </a:r>
          </a:p>
          <a:p>
            <a:r>
              <a:rPr lang="de-DE" smtClean="0"/>
              <a:t>Aufbereitung</a:t>
            </a:r>
          </a:p>
          <a:p>
            <a:pPr lvl="1"/>
            <a:r>
              <a:rPr lang="de-DE" smtClean="0"/>
              <a:t>Sortieren</a:t>
            </a:r>
          </a:p>
          <a:p>
            <a:pPr lvl="1"/>
            <a:r>
              <a:rPr lang="de-DE" smtClean="0"/>
              <a:t>Listen erstellen</a:t>
            </a:r>
          </a:p>
          <a:p>
            <a:pPr lvl="1"/>
            <a:r>
              <a:rPr lang="de-DE" smtClean="0"/>
              <a:t>Zusammenführen</a:t>
            </a:r>
          </a:p>
          <a:p>
            <a:pPr lvl="1"/>
            <a:r>
              <a:rPr lang="de-DE" smtClean="0"/>
              <a:t>Aktualisieren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3094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de-DE" smtClean="0"/>
              <a:t>Operative Systeme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22</a:t>
            </a:fld>
            <a:endParaRPr lang="en-US"/>
          </a:p>
        </p:txBody>
      </p:sp>
      <p:sp>
        <p:nvSpPr>
          <p:cNvPr id="50178" name="Rectangle 3"/>
          <p:cNvSpPr>
            <a:spLocks noGrp="1" noChangeArrowheads="1"/>
          </p:cNvSpPr>
          <p:nvPr>
            <p:ph sz="quarter" idx="12"/>
          </p:nvPr>
        </p:nvSpPr>
        <p:spPr/>
        <p:txBody>
          <a:bodyPr/>
          <a:lstStyle/>
          <a:p>
            <a:r>
              <a:rPr lang="de-DE" smtClean="0"/>
              <a:t>Informationsausgabe</a:t>
            </a:r>
          </a:p>
          <a:p>
            <a:pPr lvl="1"/>
            <a:r>
              <a:rPr lang="de-DE" smtClean="0"/>
              <a:t>Detaillierte Berichte </a:t>
            </a:r>
          </a:p>
          <a:p>
            <a:pPr lvl="1"/>
            <a:r>
              <a:rPr lang="de-DE" smtClean="0"/>
              <a:t>Listen</a:t>
            </a:r>
          </a:p>
          <a:p>
            <a:pPr lvl="1"/>
            <a:r>
              <a:rPr lang="de-DE" smtClean="0"/>
              <a:t>Übersichten</a:t>
            </a:r>
          </a:p>
          <a:p>
            <a:r>
              <a:rPr lang="de-DE" smtClean="0"/>
              <a:t>Benutzer</a:t>
            </a:r>
          </a:p>
          <a:p>
            <a:pPr lvl="1"/>
            <a:r>
              <a:rPr lang="de-DE" smtClean="0"/>
              <a:t>Mitarbeiter der operativen Ebene</a:t>
            </a:r>
          </a:p>
          <a:p>
            <a:pPr lvl="1"/>
            <a:r>
              <a:rPr lang="de-DE" smtClean="0"/>
              <a:t>Gruppenleiter</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35008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de-DE" smtClean="0"/>
              <a:t>Operative Systeme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23</a:t>
            </a:fld>
            <a:endParaRPr lang="en-US"/>
          </a:p>
        </p:txBody>
      </p:sp>
      <p:sp>
        <p:nvSpPr>
          <p:cNvPr id="52226" name="Rectangle 3"/>
          <p:cNvSpPr>
            <a:spLocks noGrp="1" noChangeArrowheads="1"/>
          </p:cNvSpPr>
          <p:nvPr>
            <p:ph sz="quarter" idx="12"/>
          </p:nvPr>
        </p:nvSpPr>
        <p:spPr/>
        <p:txBody>
          <a:bodyPr/>
          <a:lstStyle/>
          <a:p>
            <a:r>
              <a:rPr lang="de-DE" smtClean="0"/>
              <a:t>Anwendungssysteme, die die täglichen, für den Geschäftsbetrieb notwendigen Routinetransaktionen ausführen und aufzeichnen; diese Systeme werden auf der operativen Ebene eines Unternehmens eingesetzt.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83990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dirty="0" err="1" smtClean="0"/>
              <a:t>Schematische</a:t>
            </a:r>
            <a:r>
              <a:rPr lang="en-US" dirty="0" smtClean="0"/>
              <a:t> </a:t>
            </a:r>
            <a:r>
              <a:rPr lang="en-US" dirty="0" err="1" smtClean="0"/>
              <a:t>Darstellung</a:t>
            </a:r>
            <a:r>
              <a:rPr lang="en-US" dirty="0" smtClean="0"/>
              <a:t> </a:t>
            </a:r>
            <a:r>
              <a:rPr lang="en-US" dirty="0" err="1" smtClean="0"/>
              <a:t>eines</a:t>
            </a:r>
            <a:r>
              <a:rPr lang="en-US" dirty="0" smtClean="0"/>
              <a:t> </a:t>
            </a:r>
            <a:r>
              <a:rPr lang="en-US" dirty="0" err="1" smtClean="0"/>
              <a:t>operativen</a:t>
            </a:r>
            <a:r>
              <a:rPr lang="en-US" dirty="0" smtClean="0"/>
              <a:t> Systems </a:t>
            </a:r>
            <a:r>
              <a:rPr lang="en-US" dirty="0" err="1" smtClean="0"/>
              <a:t>für</a:t>
            </a:r>
            <a:r>
              <a:rPr lang="en-US" dirty="0" smtClean="0"/>
              <a:t> die </a:t>
            </a:r>
            <a:r>
              <a:rPr lang="en-US" dirty="0" err="1" smtClean="0"/>
              <a:t>Lohnbuchhaltung</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24</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Bild 9" descr="8.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55" y="1598305"/>
            <a:ext cx="7156691" cy="4320000"/>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8.3</a:t>
            </a:r>
            <a:endParaRPr lang="de-DE" sz="1200" b="1" dirty="0"/>
          </a:p>
        </p:txBody>
      </p:sp>
    </p:spTree>
    <p:extLst>
      <p:ext uri="{BB962C8B-B14F-4D97-AF65-F5344CB8AC3E}">
        <p14:creationId xmlns:p14="http://schemas.microsoft.com/office/powerpoint/2010/main" val="1432393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de-DE" smtClean="0"/>
              <a:t>Typische Anwendungen von operativen Systemen</a:t>
            </a:r>
            <a:endParaRPr lang="de-DE"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25</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8.4</a:t>
            </a:r>
            <a:endParaRPr lang="de-DE" sz="1200" b="1" dirty="0"/>
          </a:p>
        </p:txBody>
      </p:sp>
      <p:pic>
        <p:nvPicPr>
          <p:cNvPr id="11" name="Picture 2" descr="D:\WORK\PEARSON\000 FOLIEN\4269\JPG\4269-448.jpg"/>
          <p:cNvPicPr>
            <a:picLocks noChangeAspect="1" noChangeArrowheads="1"/>
          </p:cNvPicPr>
          <p:nvPr/>
        </p:nvPicPr>
        <p:blipFill rotWithShape="1">
          <a:blip r:embed="rId3">
            <a:extLst>
              <a:ext uri="{28A0092B-C50C-407E-A947-70E740481C1C}">
                <a14:useLocalDpi xmlns:a14="http://schemas.microsoft.com/office/drawing/2010/main" val="0"/>
              </a:ext>
            </a:extLst>
          </a:blip>
          <a:srcRect l="6114" b="15801"/>
          <a:stretch/>
        </p:blipFill>
        <p:spPr bwMode="auto">
          <a:xfrm>
            <a:off x="360363" y="1730375"/>
            <a:ext cx="8343353" cy="419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925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de-DE" smtClean="0"/>
              <a:t>Managementinformationssysteme (MIS)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26</a:t>
            </a:fld>
            <a:endParaRPr lang="en-US"/>
          </a:p>
        </p:txBody>
      </p:sp>
      <p:sp>
        <p:nvSpPr>
          <p:cNvPr id="58370" name="Rectangle 3"/>
          <p:cNvSpPr>
            <a:spLocks noGrp="1" noChangeArrowheads="1"/>
          </p:cNvSpPr>
          <p:nvPr>
            <p:ph sz="quarter" idx="12"/>
          </p:nvPr>
        </p:nvSpPr>
        <p:spPr/>
        <p:txBody>
          <a:bodyPr>
            <a:normAutofit fontScale="85000" lnSpcReduction="10000"/>
          </a:bodyPr>
          <a:lstStyle/>
          <a:p>
            <a:r>
              <a:rPr lang="de-DE" smtClean="0"/>
              <a:t>Informationseingabe</a:t>
            </a:r>
          </a:p>
          <a:p>
            <a:pPr lvl="1"/>
            <a:r>
              <a:rPr lang="de-DE" smtClean="0"/>
              <a:t>Zusammenfassende Transaktionsdaten</a:t>
            </a:r>
          </a:p>
          <a:p>
            <a:pPr lvl="1"/>
            <a:r>
              <a:rPr lang="de-DE" smtClean="0"/>
              <a:t>Einfache Modelle</a:t>
            </a:r>
          </a:p>
          <a:p>
            <a:r>
              <a:rPr lang="de-DE" smtClean="0"/>
              <a:t>Aufbereitung</a:t>
            </a:r>
          </a:p>
          <a:p>
            <a:pPr lvl="1"/>
            <a:r>
              <a:rPr lang="de-DE" smtClean="0"/>
              <a:t>Standardberichte</a:t>
            </a:r>
          </a:p>
          <a:p>
            <a:pPr lvl="1"/>
            <a:r>
              <a:rPr lang="de-DE" smtClean="0"/>
              <a:t>Einfache Modelle</a:t>
            </a:r>
          </a:p>
          <a:p>
            <a:pPr lvl="1"/>
            <a:r>
              <a:rPr lang="de-DE" smtClean="0"/>
              <a:t>Einfache Analysen </a:t>
            </a:r>
          </a:p>
          <a:p>
            <a:r>
              <a:rPr lang="de-DE" smtClean="0"/>
              <a:t>Informationsausgabe</a:t>
            </a:r>
          </a:p>
          <a:p>
            <a:pPr lvl="1"/>
            <a:r>
              <a:rPr lang="de-DE" smtClean="0"/>
              <a:t>Zusammenfassungen</a:t>
            </a:r>
          </a:p>
          <a:p>
            <a:pPr lvl="1"/>
            <a:r>
              <a:rPr lang="de-DE" smtClean="0"/>
              <a:t>Berichte über Ausnahmefälle</a:t>
            </a:r>
          </a:p>
          <a:p>
            <a:r>
              <a:rPr lang="de-DE" smtClean="0"/>
              <a:t>Benutzer</a:t>
            </a:r>
          </a:p>
          <a:p>
            <a:pPr lvl="1"/>
            <a:r>
              <a:rPr lang="de-DE" smtClean="0"/>
              <a:t>Mittleres Management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23774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de-DE" smtClean="0"/>
              <a:t>Managementinformationssysteme (MIS)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27</a:t>
            </a:fld>
            <a:endParaRPr lang="en-US"/>
          </a:p>
        </p:txBody>
      </p:sp>
      <p:sp>
        <p:nvSpPr>
          <p:cNvPr id="60418" name="Rectangle 3"/>
          <p:cNvSpPr>
            <a:spLocks noGrp="1" noChangeArrowheads="1"/>
          </p:cNvSpPr>
          <p:nvPr>
            <p:ph sz="quarter" idx="12"/>
          </p:nvPr>
        </p:nvSpPr>
        <p:spPr/>
        <p:txBody>
          <a:bodyPr/>
          <a:lstStyle/>
          <a:p>
            <a:r>
              <a:rPr lang="de-DE" smtClean="0"/>
              <a:t>Systeme auf der Managementebene eines Unternehmens, die durch die Bereitstellung von Standardübersichtsberichten sowie Berichten über Abweichungen der Planung, Kontrolle und Entscheidungsfindung dienen.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84735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dirty="0" smtClean="0"/>
              <a:t>Das </a:t>
            </a:r>
            <a:r>
              <a:rPr lang="en-US" dirty="0" err="1" smtClean="0"/>
              <a:t>Zusammenspiel</a:t>
            </a:r>
            <a:r>
              <a:rPr lang="en-US" dirty="0" smtClean="0"/>
              <a:t> von MIS und </a:t>
            </a:r>
            <a:r>
              <a:rPr lang="en-US" dirty="0" err="1" smtClean="0"/>
              <a:t>operativen</a:t>
            </a:r>
            <a:r>
              <a:rPr lang="en-US" dirty="0" smtClean="0"/>
              <a:t> </a:t>
            </a:r>
            <a:r>
              <a:rPr lang="en-US" dirty="0" err="1" smtClean="0"/>
              <a:t>Systemen</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28</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dirty="0"/>
          </a:p>
        </p:txBody>
      </p:sp>
      <p:pic>
        <p:nvPicPr>
          <p:cNvPr id="10" name="Bild 9" descr="8.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92" y="1598183"/>
            <a:ext cx="8244000" cy="4229290"/>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8.5</a:t>
            </a:r>
            <a:endParaRPr lang="de-DE" sz="1200" b="1" dirty="0"/>
          </a:p>
        </p:txBody>
      </p:sp>
    </p:spTree>
    <p:extLst>
      <p:ext uri="{BB962C8B-B14F-4D97-AF65-F5344CB8AC3E}">
        <p14:creationId xmlns:p14="http://schemas.microsoft.com/office/powerpoint/2010/main" val="110255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8</a:t>
            </a:r>
            <a:endParaRPr lang="de-DE" dirty="0"/>
          </a:p>
        </p:txBody>
      </p:sp>
      <p:sp>
        <p:nvSpPr>
          <p:cNvPr id="5" name="Inhaltsplatzhalter 4"/>
          <p:cNvSpPr>
            <a:spLocks noGrp="1"/>
          </p:cNvSpPr>
          <p:nvPr>
            <p:ph sz="quarter" idx="12"/>
          </p:nvPr>
        </p:nvSpPr>
        <p:spPr/>
        <p:txBody>
          <a:bodyPr/>
          <a:lstStyle/>
          <a:p>
            <a:r>
              <a:rPr lang="de-DE" dirty="0"/>
              <a:t>Anwendungssysteme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173807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err="1" smtClean="0"/>
              <a:t>Ein</a:t>
            </a:r>
            <a:r>
              <a:rPr lang="en-US" dirty="0" smtClean="0"/>
              <a:t> </a:t>
            </a:r>
            <a:r>
              <a:rPr lang="en-US" dirty="0" err="1" smtClean="0"/>
              <a:t>Beispielbericht</a:t>
            </a:r>
            <a:r>
              <a:rPr lang="en-US" dirty="0" smtClean="0"/>
              <a:t>, der von </a:t>
            </a:r>
            <a:r>
              <a:rPr lang="en-US" dirty="0" err="1" smtClean="0"/>
              <a:t>einem</a:t>
            </a:r>
            <a:r>
              <a:rPr lang="en-US" dirty="0" smtClean="0"/>
              <a:t> MIS </a:t>
            </a:r>
            <a:r>
              <a:rPr lang="en-US" dirty="0" err="1" smtClean="0"/>
              <a:t>erstellt</a:t>
            </a:r>
            <a:r>
              <a:rPr lang="en-US" dirty="0" smtClean="0"/>
              <a:t> </a:t>
            </a:r>
            <a:r>
              <a:rPr lang="en-US" dirty="0" err="1" smtClean="0"/>
              <a:t>werden</a:t>
            </a:r>
            <a:r>
              <a:rPr lang="en-US" dirty="0" smtClean="0"/>
              <a:t> </a:t>
            </a:r>
            <a:r>
              <a:rPr lang="en-US" dirty="0" err="1" smtClean="0"/>
              <a:t>könnte</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29</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Bild 9" descr="8.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10" y="1604383"/>
            <a:ext cx="8244000" cy="4266323"/>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8.6</a:t>
            </a:r>
            <a:endParaRPr lang="de-DE" sz="1200" b="1" dirty="0"/>
          </a:p>
        </p:txBody>
      </p:sp>
    </p:spTree>
    <p:extLst>
      <p:ext uri="{BB962C8B-B14F-4D97-AF65-F5344CB8AC3E}">
        <p14:creationId xmlns:p14="http://schemas.microsoft.com/office/powerpoint/2010/main" val="3862399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de-DE" smtClean="0"/>
              <a:t>Entscheidungsunterstützungssysteme </a:t>
            </a:r>
            <a:br>
              <a:rPr lang="de-DE" smtClean="0"/>
            </a:br>
            <a:r>
              <a:rPr lang="de-DE" smtClean="0"/>
              <a:t>(EUS bzw. DSS)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30</a:t>
            </a:fld>
            <a:endParaRPr lang="en-US"/>
          </a:p>
        </p:txBody>
      </p:sp>
      <p:sp>
        <p:nvSpPr>
          <p:cNvPr id="66562" name="Rectangle 3"/>
          <p:cNvSpPr>
            <a:spLocks noGrp="1" noChangeArrowheads="1"/>
          </p:cNvSpPr>
          <p:nvPr>
            <p:ph sz="quarter" idx="12"/>
          </p:nvPr>
        </p:nvSpPr>
        <p:spPr/>
        <p:txBody>
          <a:bodyPr/>
          <a:lstStyle/>
          <a:p>
            <a:r>
              <a:rPr lang="de-DE" smtClean="0"/>
              <a:t>Informationseingabe</a:t>
            </a:r>
          </a:p>
          <a:p>
            <a:pPr lvl="1"/>
            <a:r>
              <a:rPr lang="de-DE" smtClean="0"/>
              <a:t>Geringe Datenmengen oder umfangreiche, </a:t>
            </a:r>
            <a:r>
              <a:rPr lang="de-DE" altLang="ja-JP" smtClean="0"/>
              <a:t>für die Datenanalyse optimierte Datenbanken</a:t>
            </a:r>
          </a:p>
          <a:p>
            <a:pPr lvl="1"/>
            <a:r>
              <a:rPr lang="de-DE" smtClean="0"/>
              <a:t>Analytische Modelle</a:t>
            </a:r>
          </a:p>
          <a:p>
            <a:pPr lvl="1"/>
            <a:r>
              <a:rPr lang="de-DE" smtClean="0"/>
              <a:t>Datenanalysewerkzeuge</a:t>
            </a:r>
          </a:p>
          <a:p>
            <a:r>
              <a:rPr lang="de-DE" smtClean="0"/>
              <a:t>Aufbereitung</a:t>
            </a:r>
          </a:p>
          <a:p>
            <a:pPr lvl="1"/>
            <a:r>
              <a:rPr lang="de-DE" smtClean="0"/>
              <a:t>Interaktive Bearbeitung</a:t>
            </a:r>
          </a:p>
          <a:p>
            <a:pPr lvl="1"/>
            <a:r>
              <a:rPr lang="de-DE" smtClean="0"/>
              <a:t>Simulationen</a:t>
            </a:r>
          </a:p>
          <a:p>
            <a:pPr lvl="1"/>
            <a:r>
              <a:rPr lang="de-DE" smtClean="0"/>
              <a:t>Analyse</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79352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de-DE" smtClean="0"/>
              <a:t>Entscheidungsunterstützungssysteme </a:t>
            </a:r>
            <a:br>
              <a:rPr lang="de-DE" smtClean="0"/>
            </a:br>
            <a:r>
              <a:rPr lang="de-DE" smtClean="0"/>
              <a:t>(EUS bzw. DSS)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31</a:t>
            </a:fld>
            <a:endParaRPr lang="en-US"/>
          </a:p>
        </p:txBody>
      </p:sp>
      <p:sp>
        <p:nvSpPr>
          <p:cNvPr id="68610" name="Rectangle 3"/>
          <p:cNvSpPr>
            <a:spLocks noGrp="1" noChangeArrowheads="1"/>
          </p:cNvSpPr>
          <p:nvPr>
            <p:ph sz="quarter" idx="12"/>
          </p:nvPr>
        </p:nvSpPr>
        <p:spPr/>
        <p:txBody>
          <a:bodyPr/>
          <a:lstStyle/>
          <a:p>
            <a:r>
              <a:rPr lang="de-DE" smtClean="0"/>
              <a:t>Informationsausgabe</a:t>
            </a:r>
          </a:p>
          <a:p>
            <a:pPr lvl="1"/>
            <a:r>
              <a:rPr lang="de-DE" smtClean="0"/>
              <a:t>Spezialberichte</a:t>
            </a:r>
          </a:p>
          <a:p>
            <a:pPr lvl="1"/>
            <a:r>
              <a:rPr lang="de-DE" smtClean="0"/>
              <a:t>Entscheidungsanalysen</a:t>
            </a:r>
          </a:p>
          <a:p>
            <a:pPr lvl="1"/>
            <a:r>
              <a:rPr lang="de-DE" smtClean="0"/>
              <a:t>Antworten auf Abfragen</a:t>
            </a:r>
          </a:p>
          <a:p>
            <a:r>
              <a:rPr lang="de-DE" smtClean="0"/>
              <a:t>Benutzer</a:t>
            </a:r>
          </a:p>
          <a:p>
            <a:pPr lvl="1"/>
            <a:r>
              <a:rPr lang="de-DE" smtClean="0"/>
              <a:t>Experten</a:t>
            </a:r>
          </a:p>
          <a:p>
            <a:pPr lvl="1"/>
            <a:r>
              <a:rPr lang="de-DE" smtClean="0"/>
              <a:t>Personalleiter</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42924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de-DE" smtClean="0"/>
              <a:t>Entscheidungsunterstützungssysteme </a:t>
            </a:r>
            <a:br>
              <a:rPr lang="de-DE" smtClean="0"/>
            </a:br>
            <a:r>
              <a:rPr lang="de-DE" smtClean="0"/>
              <a:t>(EUS bzw. DSS)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32</a:t>
            </a:fld>
            <a:endParaRPr lang="en-US"/>
          </a:p>
        </p:txBody>
      </p:sp>
      <p:sp>
        <p:nvSpPr>
          <p:cNvPr id="70658" name="Rectangle 3"/>
          <p:cNvSpPr>
            <a:spLocks noGrp="1" noChangeArrowheads="1"/>
          </p:cNvSpPr>
          <p:nvPr>
            <p:ph sz="quarter" idx="12"/>
          </p:nvPr>
        </p:nvSpPr>
        <p:spPr/>
        <p:txBody>
          <a:bodyPr/>
          <a:lstStyle/>
          <a:p>
            <a:r>
              <a:rPr lang="de-DE" dirty="0" smtClean="0"/>
              <a:t>Systeme auf der mittleren Managementebene von Unternehmen, die Daten mit ausgeklügelten analytischen Modellen oder Datenanalysewerkzeugen kombinieren, um </a:t>
            </a:r>
            <a:r>
              <a:rPr lang="de-DE" u="sng" dirty="0" smtClean="0"/>
              <a:t>schwach strukturierte</a:t>
            </a:r>
            <a:r>
              <a:rPr lang="de-DE" dirty="0" smtClean="0"/>
              <a:t> oder </a:t>
            </a:r>
            <a:r>
              <a:rPr lang="de-DE" u="sng" dirty="0" smtClean="0"/>
              <a:t>unstrukturierte</a:t>
            </a:r>
            <a:r>
              <a:rPr lang="de-DE" dirty="0" smtClean="0"/>
              <a:t> Entscheidungsfindungsprozesse zu unterstützen.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20849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mtClean="0"/>
              <a:t>Entscheidungsunterstützungssystem für die Kalkulation von Seefracht</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33</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Bild 9" descr="8.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55" y="1604211"/>
            <a:ext cx="7537890" cy="4320000"/>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8.7</a:t>
            </a:r>
            <a:endParaRPr lang="de-DE" sz="1200" b="1" dirty="0"/>
          </a:p>
        </p:txBody>
      </p:sp>
    </p:spTree>
    <p:extLst>
      <p:ext uri="{BB962C8B-B14F-4D97-AF65-F5344CB8AC3E}">
        <p14:creationId xmlns:p14="http://schemas.microsoft.com/office/powerpoint/2010/main" val="840880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de-DE" smtClean="0"/>
              <a:t>Unterstützungssysteme für die Führungsebene </a:t>
            </a:r>
            <a:br>
              <a:rPr lang="de-DE" smtClean="0"/>
            </a:br>
            <a:r>
              <a:rPr lang="de-DE" smtClean="0"/>
              <a:t>(ESS bzw. FUS)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34</a:t>
            </a:fld>
            <a:endParaRPr lang="en-US"/>
          </a:p>
        </p:txBody>
      </p:sp>
      <p:sp>
        <p:nvSpPr>
          <p:cNvPr id="74754" name="Rectangle 3"/>
          <p:cNvSpPr>
            <a:spLocks noGrp="1" noChangeArrowheads="1"/>
          </p:cNvSpPr>
          <p:nvPr>
            <p:ph sz="quarter" idx="12"/>
          </p:nvPr>
        </p:nvSpPr>
        <p:spPr/>
        <p:txBody>
          <a:bodyPr>
            <a:normAutofit fontScale="92500" lnSpcReduction="20000"/>
          </a:bodyPr>
          <a:lstStyle/>
          <a:p>
            <a:r>
              <a:rPr lang="de-DE" dirty="0" smtClean="0"/>
              <a:t>Informationseingabe</a:t>
            </a:r>
          </a:p>
          <a:p>
            <a:pPr lvl="1"/>
            <a:r>
              <a:rPr lang="de-DE" dirty="0" smtClean="0"/>
              <a:t>Aggregierte Daten aus externen und internen Quellen</a:t>
            </a:r>
          </a:p>
          <a:p>
            <a:r>
              <a:rPr lang="de-DE" dirty="0" smtClean="0"/>
              <a:t>Aufbereitung</a:t>
            </a:r>
          </a:p>
          <a:p>
            <a:pPr lvl="1"/>
            <a:r>
              <a:rPr lang="de-DE" dirty="0" smtClean="0"/>
              <a:t>Grafiken</a:t>
            </a:r>
          </a:p>
          <a:p>
            <a:pPr lvl="1"/>
            <a:r>
              <a:rPr lang="de-DE" dirty="0" smtClean="0"/>
              <a:t>Simulationen</a:t>
            </a:r>
          </a:p>
          <a:p>
            <a:pPr lvl="1"/>
            <a:r>
              <a:rPr lang="de-DE" dirty="0" smtClean="0"/>
              <a:t>Interaktive Bearbeitung </a:t>
            </a:r>
          </a:p>
          <a:p>
            <a:r>
              <a:rPr lang="de-DE" dirty="0" smtClean="0"/>
              <a:t>Informationsausgabe</a:t>
            </a:r>
          </a:p>
          <a:p>
            <a:pPr lvl="1"/>
            <a:r>
              <a:rPr lang="de-DE" dirty="0" smtClean="0"/>
              <a:t>Vorhersagen</a:t>
            </a:r>
          </a:p>
          <a:p>
            <a:pPr lvl="1"/>
            <a:r>
              <a:rPr lang="de-DE" dirty="0" smtClean="0"/>
              <a:t>Antworten auf Abfragen</a:t>
            </a:r>
          </a:p>
          <a:p>
            <a:r>
              <a:rPr lang="de-DE" dirty="0" smtClean="0"/>
              <a:t>Benutzer</a:t>
            </a:r>
          </a:p>
          <a:p>
            <a:pPr lvl="1"/>
            <a:r>
              <a:rPr lang="de-DE" dirty="0" smtClean="0"/>
              <a:t>Top-Management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34641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de-DE" smtClean="0"/>
              <a:t>Unterstützungssysteme für die Führungsebene </a:t>
            </a:r>
            <a:br>
              <a:rPr lang="de-DE" smtClean="0"/>
            </a:br>
            <a:r>
              <a:rPr lang="de-DE" smtClean="0"/>
              <a:t>(ESS bzw. FUS)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35</a:t>
            </a:fld>
            <a:endParaRPr lang="en-US"/>
          </a:p>
        </p:txBody>
      </p:sp>
      <p:sp>
        <p:nvSpPr>
          <p:cNvPr id="76802" name="Rectangle 3"/>
          <p:cNvSpPr>
            <a:spLocks noGrp="1" noChangeArrowheads="1"/>
          </p:cNvSpPr>
          <p:nvPr>
            <p:ph sz="quarter" idx="12"/>
          </p:nvPr>
        </p:nvSpPr>
        <p:spPr/>
        <p:txBody>
          <a:bodyPr/>
          <a:lstStyle/>
          <a:p>
            <a:r>
              <a:rPr lang="de-DE" smtClean="0"/>
              <a:t>Systeme auf der strategischen Ebene des Unternehmens, die die unstrukturierte Entscheidungsfindung insbesondere durch erweiterte Grafik- und Kommunikationsfunktionen unterstützen sollen.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28519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t>Modell </a:t>
            </a:r>
            <a:r>
              <a:rPr lang="en-US" dirty="0" err="1" smtClean="0"/>
              <a:t>eines</a:t>
            </a:r>
            <a:r>
              <a:rPr lang="en-US" dirty="0" smtClean="0"/>
              <a:t> </a:t>
            </a:r>
            <a:r>
              <a:rPr lang="en-US" dirty="0" err="1" smtClean="0"/>
              <a:t>typischen</a:t>
            </a:r>
            <a:r>
              <a:rPr lang="en-US" dirty="0" smtClean="0"/>
              <a:t> </a:t>
            </a:r>
            <a:r>
              <a:rPr lang="en-US" dirty="0" err="1" smtClean="0"/>
              <a:t>Unterstützungssystems</a:t>
            </a:r>
            <a:r>
              <a:rPr lang="en-US" dirty="0" smtClean="0"/>
              <a:t> </a:t>
            </a:r>
            <a:br>
              <a:rPr lang="en-US" dirty="0" smtClean="0"/>
            </a:br>
            <a:r>
              <a:rPr lang="en-US" dirty="0" err="1" smtClean="0"/>
              <a:t>für</a:t>
            </a:r>
            <a:r>
              <a:rPr lang="en-US" dirty="0" smtClean="0"/>
              <a:t> die </a:t>
            </a:r>
            <a:r>
              <a:rPr lang="en-US" dirty="0" err="1" smtClean="0"/>
              <a:t>Führungsebene</a:t>
            </a:r>
            <a:r>
              <a:rPr lang="en-US" dirty="0" smtClean="0"/>
              <a:t> (ESS)</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36</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Bild 9" descr="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90" y="1588843"/>
            <a:ext cx="8174051" cy="4320000"/>
          </a:xfrm>
          <a:prstGeom prst="rect">
            <a:avLst/>
          </a:prstGeom>
        </p:spPr>
      </p:pic>
      <p:sp>
        <p:nvSpPr>
          <p:cNvPr id="13" name="Textfeld 12"/>
          <p:cNvSpPr txBox="1"/>
          <p:nvPr/>
        </p:nvSpPr>
        <p:spPr>
          <a:xfrm>
            <a:off x="612775" y="5931243"/>
            <a:ext cx="1386016" cy="276999"/>
          </a:xfrm>
          <a:prstGeom prst="rect">
            <a:avLst/>
          </a:prstGeom>
          <a:noFill/>
        </p:spPr>
        <p:txBody>
          <a:bodyPr wrap="none" rtlCol="0">
            <a:spAutoFit/>
          </a:bodyPr>
          <a:lstStyle/>
          <a:p>
            <a:r>
              <a:rPr lang="de-DE" sz="1200" b="1" dirty="0" smtClean="0"/>
              <a:t>Abbildung 8.8</a:t>
            </a:r>
            <a:endParaRPr lang="de-DE" sz="1200" b="1" dirty="0"/>
          </a:p>
        </p:txBody>
      </p:sp>
    </p:spTree>
    <p:extLst>
      <p:ext uri="{BB962C8B-B14F-4D97-AF65-F5344CB8AC3E}">
        <p14:creationId xmlns:p14="http://schemas.microsoft.com/office/powerpoint/2010/main" val="18047688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2"/>
          <p:cNvSpPr>
            <a:spLocks noGrp="1"/>
          </p:cNvSpPr>
          <p:nvPr>
            <p:ph type="title"/>
          </p:nvPr>
        </p:nvSpPr>
        <p:spPr/>
        <p:txBody>
          <a:bodyPr/>
          <a:lstStyle/>
          <a:p>
            <a:r>
              <a:rPr lang="de-DE" smtClean="0"/>
              <a:t>Beispiele für Vertriebsunterstützungssysteme auf verschiedenen Organisationsebenen</a:t>
            </a:r>
            <a:endParaRPr lang="de-DE"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37</a:t>
            </a:fld>
            <a:endParaRPr lang="en-US"/>
          </a:p>
        </p:txBody>
      </p:sp>
      <p:sp>
        <p:nvSpPr>
          <p:cNvPr id="9" name="Untertitel 8"/>
          <p:cNvSpPr>
            <a:spLocks noGrp="1"/>
          </p:cNvSpPr>
          <p:nvPr>
            <p:ph type="subTitle" idx="13"/>
          </p:nvPr>
        </p:nvSpPr>
        <p:spPr/>
        <p:txBody>
          <a:bodyPr/>
          <a:lstStyle/>
          <a:p>
            <a:endParaRPr lang="de-DE"/>
          </a:p>
        </p:txBody>
      </p:sp>
      <p:pic>
        <p:nvPicPr>
          <p:cNvPr id="7" name="Picture 2" descr="D:\WORK\PEARSON\000 FOLIEN\4269\JPG\4269-452.jpg"/>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374315" y="2462456"/>
            <a:ext cx="8220410" cy="23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80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el 2"/>
          <p:cNvSpPr>
            <a:spLocks noGrp="1"/>
          </p:cNvSpPr>
          <p:nvPr>
            <p:ph type="title"/>
          </p:nvPr>
        </p:nvSpPr>
        <p:spPr/>
        <p:txBody>
          <a:bodyPr/>
          <a:lstStyle/>
          <a:p>
            <a:r>
              <a:rPr lang="de-DE" smtClean="0"/>
              <a:t>Gliederung</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38</a:t>
            </a:fld>
            <a:endParaRPr lang="en-US"/>
          </a:p>
        </p:txBody>
      </p:sp>
      <p:sp>
        <p:nvSpPr>
          <p:cNvPr id="81922" name="Rectangle 2"/>
          <p:cNvSpPr>
            <a:spLocks noGrp="1" noChangeArrowheads="1"/>
          </p:cNvSpPr>
          <p:nvPr>
            <p:ph sz="quarter" idx="12"/>
          </p:nvPr>
        </p:nvSpPr>
        <p:spPr/>
        <p:txBody>
          <a:bodyPr/>
          <a:lstStyle/>
          <a:p>
            <a:pPr marL="457200" indent="-457200">
              <a:buFont typeface="+mj-lt"/>
              <a:buAutoNum type="arabicPeriod"/>
            </a:pPr>
            <a:r>
              <a:rPr lang="de-DE" dirty="0" smtClean="0"/>
              <a:t>Klassifikation von Anwendungssystemen</a:t>
            </a:r>
          </a:p>
          <a:p>
            <a:pPr marL="457200" indent="-457200">
              <a:buFont typeface="+mj-lt"/>
              <a:buAutoNum type="arabicPeriod"/>
            </a:pPr>
            <a:r>
              <a:rPr lang="de-DE" b="1" dirty="0" smtClean="0"/>
              <a:t>Anwendungssysteme aus funktionaler Sicht</a:t>
            </a:r>
            <a:endParaRPr lang="de-DE" b="1"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70197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smtClean="0"/>
              <a:t>Gegenstand</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a:t>
            </a:fld>
            <a:endParaRPr lang="en-US"/>
          </a:p>
        </p:txBody>
      </p:sp>
      <p:sp>
        <p:nvSpPr>
          <p:cNvPr id="22530" name="Rectangle 3"/>
          <p:cNvSpPr>
            <a:spLocks noGrp="1" noChangeArrowheads="1"/>
          </p:cNvSpPr>
          <p:nvPr>
            <p:ph sz="quarter" idx="12"/>
          </p:nvPr>
        </p:nvSpPr>
        <p:spPr/>
        <p:txBody>
          <a:bodyPr/>
          <a:lstStyle/>
          <a:p>
            <a:r>
              <a:rPr lang="de-DE" dirty="0" smtClean="0"/>
              <a:t>Darstellung der Rollen der verschiedenen Typen von Anwendungssystemen</a:t>
            </a:r>
          </a:p>
          <a:p>
            <a:r>
              <a:rPr lang="de-DE" dirty="0" smtClean="0"/>
              <a:t>Klassifikation von Anwendungssystemen anhand der von ihnen unterstützten Organisationsebene</a:t>
            </a:r>
          </a:p>
          <a:p>
            <a:r>
              <a:rPr lang="de-DE" dirty="0" smtClean="0"/>
              <a:t>Betrachtung anhand der Funktion, die Systeme im Unternehmen erfüllen</a:t>
            </a:r>
          </a:p>
          <a:p>
            <a:r>
              <a:rPr lang="de-DE" dirty="0" smtClean="0"/>
              <a:t>Untersuchung der Weise, in der Anwendungssysteme die wichtigsten Geschäftsfunktionen und funktionsübergreifenden Prozesse unterstützen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83436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de-DE" smtClean="0"/>
              <a:t>Vertriebsunterstützungssysteme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39</a:t>
            </a:fld>
            <a:endParaRPr lang="en-US"/>
          </a:p>
        </p:txBody>
      </p:sp>
      <p:sp>
        <p:nvSpPr>
          <p:cNvPr id="83970" name="Rectangle 3"/>
          <p:cNvSpPr>
            <a:spLocks noGrp="1" noChangeArrowheads="1"/>
          </p:cNvSpPr>
          <p:nvPr>
            <p:ph sz="quarter" idx="12"/>
          </p:nvPr>
        </p:nvSpPr>
        <p:spPr/>
        <p:txBody>
          <a:bodyPr/>
          <a:lstStyle/>
          <a:p>
            <a:r>
              <a:rPr lang="de-DE" smtClean="0"/>
              <a:t>Anwendungssysteme, die dem Unternehmen dabei helfen, Kunden für ihre Produkte oder Dienstleistungen zu finden, Produkte und Dienstleistungen entsprechend den Anforderungen der Kunden zu entwickeln, diese Produkte und Dienstleistungen zu bewerben, die Produkte und Dienstleistungen zu verkaufen und kontinuierlichen Service für den Kunden bereitzustellen.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45673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de-DE" dirty="0" smtClean="0"/>
              <a:t>Produktionsplanungs- und Steuerungssysteme (PPS)</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40</a:t>
            </a:fld>
            <a:endParaRPr lang="en-US"/>
          </a:p>
        </p:txBody>
      </p:sp>
      <p:sp>
        <p:nvSpPr>
          <p:cNvPr id="86018" name="Rectangle 3"/>
          <p:cNvSpPr>
            <a:spLocks noGrp="1" noChangeArrowheads="1"/>
          </p:cNvSpPr>
          <p:nvPr>
            <p:ph sz="quarter" idx="12"/>
          </p:nvPr>
        </p:nvSpPr>
        <p:spPr/>
        <p:txBody>
          <a:bodyPr/>
          <a:lstStyle/>
          <a:p>
            <a:r>
              <a:rPr lang="de-DE" dirty="0" smtClean="0"/>
              <a:t>Anwendungssysteme, die zur Planung, Entwicklung und Produktion von Produkten und Dienstleistungen sowie zur Überwachung des Produktionsablaufs dienen.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00065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el 1"/>
          <p:cNvSpPr>
            <a:spLocks noGrp="1"/>
          </p:cNvSpPr>
          <p:nvPr>
            <p:ph type="title"/>
          </p:nvPr>
        </p:nvSpPr>
        <p:spPr/>
        <p:txBody>
          <a:bodyPr/>
          <a:lstStyle/>
          <a:p>
            <a:r>
              <a:rPr lang="de-DE" dirty="0" smtClean="0"/>
              <a:t>Beispiele für PPS-Systeme auf verschiedenen Organisationsebenen</a:t>
            </a:r>
            <a:endParaRPr lang="de-DE"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41</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7" name="Picture 2" descr="D:\WORK\PEARSON\000 FOLIEN\4269\JPG\4269-4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79" y="2242281"/>
            <a:ext cx="8150129" cy="274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44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mtClean="0"/>
              <a:t>Überblick über ein Warenwirtschaftssystem</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42</a:t>
            </a:fld>
            <a:endParaRPr lang="en-US"/>
          </a:p>
        </p:txBody>
      </p:sp>
      <p:sp>
        <p:nvSpPr>
          <p:cNvPr id="8" name="Inhaltsplatzhalter 7"/>
          <p:cNvSpPr>
            <a:spLocks noGrp="1"/>
          </p:cNvSpPr>
          <p:nvPr>
            <p:ph sz="quarter" idx="12"/>
          </p:nvPr>
        </p:nvSpPr>
        <p:spPr/>
        <p:txBody>
          <a:bodyPr/>
          <a:lstStyle/>
          <a:p>
            <a:endParaRPr lang="de-DE" dirty="0"/>
          </a:p>
        </p:txBody>
      </p:sp>
      <p:sp>
        <p:nvSpPr>
          <p:cNvPr id="9" name="Untertitel 8"/>
          <p:cNvSpPr>
            <a:spLocks noGrp="1"/>
          </p:cNvSpPr>
          <p:nvPr>
            <p:ph type="subTitle" idx="13"/>
          </p:nvPr>
        </p:nvSpPr>
        <p:spPr/>
        <p:txBody>
          <a:bodyPr/>
          <a:lstStyle/>
          <a:p>
            <a:endParaRPr lang="de-DE"/>
          </a:p>
        </p:txBody>
      </p:sp>
      <p:pic>
        <p:nvPicPr>
          <p:cNvPr id="11" name="Bild 10" descr="8.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96" y="1604211"/>
            <a:ext cx="5005408" cy="4320000"/>
          </a:xfrm>
          <a:prstGeom prst="rect">
            <a:avLst/>
          </a:prstGeom>
        </p:spPr>
      </p:pic>
      <p:sp>
        <p:nvSpPr>
          <p:cNvPr id="14" name="Textfeld 13"/>
          <p:cNvSpPr txBox="1"/>
          <p:nvPr/>
        </p:nvSpPr>
        <p:spPr>
          <a:xfrm>
            <a:off x="612775" y="5931243"/>
            <a:ext cx="1386016" cy="276999"/>
          </a:xfrm>
          <a:prstGeom prst="rect">
            <a:avLst/>
          </a:prstGeom>
          <a:noFill/>
        </p:spPr>
        <p:txBody>
          <a:bodyPr wrap="none" rtlCol="0">
            <a:spAutoFit/>
          </a:bodyPr>
          <a:lstStyle/>
          <a:p>
            <a:r>
              <a:rPr lang="de-DE" sz="1200" b="1" dirty="0" smtClean="0"/>
              <a:t>Abbildung 8.9</a:t>
            </a:r>
            <a:endParaRPr lang="de-DE" sz="1200" b="1" dirty="0"/>
          </a:p>
        </p:txBody>
      </p:sp>
    </p:spTree>
    <p:extLst>
      <p:ext uri="{BB962C8B-B14F-4D97-AF65-F5344CB8AC3E}">
        <p14:creationId xmlns:p14="http://schemas.microsoft.com/office/powerpoint/2010/main" val="2787833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el 1"/>
          <p:cNvSpPr>
            <a:spLocks noGrp="1"/>
          </p:cNvSpPr>
          <p:nvPr>
            <p:ph type="title"/>
          </p:nvPr>
        </p:nvSpPr>
        <p:spPr/>
        <p:txBody>
          <a:bodyPr/>
          <a:lstStyle/>
          <a:p>
            <a:r>
              <a:rPr lang="de-DE" dirty="0" smtClean="0"/>
              <a:t>Systeme für das Finanz- und Rechnungswesen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43</a:t>
            </a:fld>
            <a:endParaRPr lang="en-US"/>
          </a:p>
        </p:txBody>
      </p:sp>
      <p:sp>
        <p:nvSpPr>
          <p:cNvPr id="91138" name="Inhaltsplatzhalter 2"/>
          <p:cNvSpPr>
            <a:spLocks noGrp="1"/>
          </p:cNvSpPr>
          <p:nvPr>
            <p:ph sz="quarter" idx="12"/>
          </p:nvPr>
        </p:nvSpPr>
        <p:spPr/>
        <p:txBody>
          <a:bodyPr/>
          <a:lstStyle/>
          <a:p>
            <a:r>
              <a:rPr lang="de-DE" smtClean="0"/>
              <a:t>Für die Verwaltung der finanziellen Vermögenswerte, wie liquide Mittel, Aktien, Anleihen, und für die Finanzierung und Überwachung von Investitionen verantwortlich</a:t>
            </a:r>
          </a:p>
          <a:p>
            <a:r>
              <a:rPr lang="de-DE" smtClean="0"/>
              <a:t>Soll die Rendite dieser finanziellen Vermögenswerte maximieren</a:t>
            </a:r>
          </a:p>
          <a:p>
            <a:r>
              <a:rPr lang="de-DE" smtClean="0"/>
              <a:t>Weitere Aufgaben: Verwaltung der Kapitalausstattung der Unternehmung (z.B. für die Suche nach zusätzlichem Eigen- oder Fremdkapital)</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86742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de-DE" dirty="0" err="1" smtClean="0"/>
              <a:t>Rechnungswesensysteme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44</a:t>
            </a:fld>
            <a:endParaRPr lang="en-US"/>
          </a:p>
        </p:txBody>
      </p:sp>
      <p:sp>
        <p:nvSpPr>
          <p:cNvPr id="92162" name="Rectangle 3"/>
          <p:cNvSpPr>
            <a:spLocks noGrp="1" noChangeArrowheads="1"/>
          </p:cNvSpPr>
          <p:nvPr>
            <p:ph sz="quarter" idx="12"/>
          </p:nvPr>
        </p:nvSpPr>
        <p:spPr/>
        <p:txBody>
          <a:bodyPr/>
          <a:lstStyle/>
          <a:p>
            <a:r>
              <a:rPr lang="de-DE" dirty="0" smtClean="0"/>
              <a:t>Anwendungssysteme, die zur Verwaltung der finanziellen Vermögenswerte und der Ein- und Ausgaben einer Firma dienen.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03171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el 3"/>
          <p:cNvSpPr>
            <a:spLocks noGrp="1"/>
          </p:cNvSpPr>
          <p:nvPr>
            <p:ph type="title"/>
          </p:nvPr>
        </p:nvSpPr>
        <p:spPr/>
        <p:txBody>
          <a:bodyPr/>
          <a:lstStyle/>
          <a:p>
            <a:r>
              <a:rPr lang="de-DE" dirty="0" smtClean="0"/>
              <a:t>Beispiele für </a:t>
            </a:r>
            <a:r>
              <a:rPr lang="de-DE" dirty="0" err="1" smtClean="0"/>
              <a:t>Rechnungswesensysteme</a:t>
            </a:r>
            <a:r>
              <a:rPr lang="de-DE" dirty="0" smtClean="0"/>
              <a:t> auf verschiedenen Organisationsebenen</a:t>
            </a:r>
            <a:endParaRPr lang="de-DE"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45</a:t>
            </a:fld>
            <a:endParaRPr lang="en-US"/>
          </a:p>
        </p:txBody>
      </p:sp>
      <p:sp>
        <p:nvSpPr>
          <p:cNvPr id="8" name="Inhaltsplatzhalter 7"/>
          <p:cNvSpPr>
            <a:spLocks noGrp="1"/>
          </p:cNvSpPr>
          <p:nvPr>
            <p:ph sz="quarter" idx="12"/>
          </p:nvPr>
        </p:nvSpPr>
        <p:spPr/>
        <p:txBody>
          <a:bodyPr/>
          <a:lstStyle/>
          <a:p>
            <a:endParaRPr lang="de-DE" dirty="0"/>
          </a:p>
        </p:txBody>
      </p:sp>
      <p:sp>
        <p:nvSpPr>
          <p:cNvPr id="9" name="Untertitel 8"/>
          <p:cNvSpPr>
            <a:spLocks noGrp="1"/>
          </p:cNvSpPr>
          <p:nvPr>
            <p:ph type="subTitle" idx="13"/>
          </p:nvPr>
        </p:nvSpPr>
        <p:spPr/>
        <p:txBody>
          <a:bodyPr/>
          <a:lstStyle/>
          <a:p>
            <a:endParaRPr lang="de-DE"/>
          </a:p>
        </p:txBody>
      </p:sp>
      <p:pic>
        <p:nvPicPr>
          <p:cNvPr id="7" name="Picture 2" descr="D:\WORK\PEARSON\000 FOLIEN\4269\JPG\4269-45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388122"/>
            <a:ext cx="8165327" cy="23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03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el 1"/>
          <p:cNvSpPr>
            <a:spLocks noGrp="1"/>
          </p:cNvSpPr>
          <p:nvPr>
            <p:ph type="title"/>
          </p:nvPr>
        </p:nvSpPr>
        <p:spPr/>
        <p:txBody>
          <a:bodyPr/>
          <a:lstStyle/>
          <a:p>
            <a:r>
              <a:rPr lang="de-DE" smtClean="0"/>
              <a:t>Systeme für das Personalwesen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46</a:t>
            </a:fld>
            <a:endParaRPr lang="en-US"/>
          </a:p>
        </p:txBody>
      </p:sp>
      <p:sp>
        <p:nvSpPr>
          <p:cNvPr id="95234" name="Inhaltsplatzhalter 2"/>
          <p:cNvSpPr>
            <a:spLocks noGrp="1"/>
          </p:cNvSpPr>
          <p:nvPr>
            <p:ph sz="quarter" idx="12"/>
          </p:nvPr>
        </p:nvSpPr>
        <p:spPr/>
        <p:txBody>
          <a:bodyPr>
            <a:normAutofit lnSpcReduction="10000"/>
          </a:bodyPr>
          <a:lstStyle/>
          <a:p>
            <a:r>
              <a:rPr lang="de-DE" dirty="0" smtClean="0"/>
              <a:t>Strategische Ebene:</a:t>
            </a:r>
          </a:p>
          <a:p>
            <a:pPr lvl="1"/>
            <a:r>
              <a:rPr lang="de-DE" dirty="0" smtClean="0"/>
              <a:t>Anforderungen ermitteln, die Mitarbeiter erfüllen müssen (Fertigkeiten, Ausbildungsgrad, Typen und Anzahl von Stellen sowie Kosten), damit die langfristigen Geschäftspläne der Unternehmung erfüllt werden.</a:t>
            </a:r>
          </a:p>
          <a:p>
            <a:r>
              <a:rPr lang="de-DE" dirty="0" smtClean="0"/>
              <a:t>Managementebene:</a:t>
            </a:r>
          </a:p>
          <a:p>
            <a:pPr lvl="1"/>
            <a:r>
              <a:rPr lang="de-DE" dirty="0" smtClean="0"/>
              <a:t>Unterstützung der Führungskräfte darin, die Anwerbung, den Einsatz und die Arbeitsentgelte der Mitarbeiter zu analysieren und zu überwachen.</a:t>
            </a:r>
          </a:p>
          <a:p>
            <a:r>
              <a:rPr lang="de-DE" dirty="0" smtClean="0"/>
              <a:t>Operative Ebene:</a:t>
            </a:r>
          </a:p>
          <a:p>
            <a:pPr lvl="1"/>
            <a:r>
              <a:rPr lang="de-DE" dirty="0" smtClean="0"/>
              <a:t>Helfen Einstellung und Positionierung der Mitarbeiter einer Unternehmung zu verfolgen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99393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el 4"/>
          <p:cNvSpPr>
            <a:spLocks noGrp="1"/>
          </p:cNvSpPr>
          <p:nvPr>
            <p:ph type="title"/>
          </p:nvPr>
        </p:nvSpPr>
        <p:spPr/>
        <p:txBody>
          <a:bodyPr/>
          <a:lstStyle/>
          <a:p>
            <a:r>
              <a:rPr lang="de-DE" dirty="0" smtClean="0"/>
              <a:t>Beispiele </a:t>
            </a:r>
            <a:r>
              <a:rPr lang="de-DE" dirty="0"/>
              <a:t>f</a:t>
            </a:r>
            <a:r>
              <a:rPr lang="de-DE" dirty="0" smtClean="0"/>
              <a:t>ür Systeme für das Personalwesen auf verschiedenen Organisationsebenen</a:t>
            </a:r>
            <a:endParaRPr lang="de-DE"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47</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Picture 2" descr="D:\WORK\PEARSON\000 FOLIEN\4269\JPG\4269-45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80" y="2268463"/>
            <a:ext cx="8165327" cy="26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165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de-DE" smtClean="0"/>
              <a:t>Anwendungssysteme für das Personalwesen</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48</a:t>
            </a:fld>
            <a:endParaRPr lang="en-US"/>
          </a:p>
        </p:txBody>
      </p:sp>
      <p:sp>
        <p:nvSpPr>
          <p:cNvPr id="97282" name="Rectangle 3"/>
          <p:cNvSpPr>
            <a:spLocks noGrp="1" noChangeArrowheads="1"/>
          </p:cNvSpPr>
          <p:nvPr>
            <p:ph sz="quarter" idx="12"/>
          </p:nvPr>
        </p:nvSpPr>
        <p:spPr/>
        <p:txBody>
          <a:bodyPr/>
          <a:lstStyle/>
          <a:p>
            <a:r>
              <a:rPr lang="de-DE" smtClean="0"/>
              <a:t>Anwendungssysteme, mit denen Personaldaten geführt und Informationen über Fähigkeiten, Arbeitsleistung und Weiterbildung der Mitarbeiter verzeichnet werden und die die Planung des Arbeitsentgelts und der beruflichen Laufbahn der Mitarbeiter unterstützen. </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4492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2"/>
          <p:cNvSpPr>
            <a:spLocks noGrp="1"/>
          </p:cNvSpPr>
          <p:nvPr>
            <p:ph type="title"/>
          </p:nvPr>
        </p:nvSpPr>
        <p:spPr/>
        <p:txBody>
          <a:bodyPr/>
          <a:lstStyle/>
          <a:p>
            <a:r>
              <a:rPr lang="de-DE" smtClean="0"/>
              <a:t>Gliederung</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4</a:t>
            </a:fld>
            <a:endParaRPr lang="en-US"/>
          </a:p>
        </p:txBody>
      </p:sp>
      <p:sp>
        <p:nvSpPr>
          <p:cNvPr id="23554" name="Rectangle 5"/>
          <p:cNvSpPr>
            <a:spLocks noGrp="1" noChangeArrowheads="1"/>
          </p:cNvSpPr>
          <p:nvPr>
            <p:ph sz="quarter" idx="12"/>
          </p:nvPr>
        </p:nvSpPr>
        <p:spPr/>
        <p:txBody>
          <a:bodyPr/>
          <a:lstStyle/>
          <a:p>
            <a:pPr marL="457200" indent="-457200">
              <a:buFont typeface="+mj-lt"/>
              <a:buAutoNum type="arabicPeriod"/>
            </a:pPr>
            <a:r>
              <a:rPr lang="de-DE" dirty="0" smtClean="0"/>
              <a:t>Klassifikation von Anwendungssystemen</a:t>
            </a:r>
          </a:p>
          <a:p>
            <a:pPr marL="457200" indent="-457200">
              <a:buFont typeface="+mj-lt"/>
              <a:buAutoNum type="arabicPeriod"/>
            </a:pPr>
            <a:r>
              <a:rPr lang="de-DE" dirty="0" smtClean="0"/>
              <a:t>Anwendungssysteme aus funktionaler Sicht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22632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smtClean="0"/>
              <a:t>Ein Anwendungssystem zur Verwaltung </a:t>
            </a:r>
            <a:br>
              <a:rPr lang="en-US" smtClean="0"/>
            </a:br>
            <a:r>
              <a:rPr lang="en-US" smtClean="0"/>
              <a:t>der Personalakten</a:t>
            </a:r>
            <a:endParaRPr lang="en-US" dirty="0"/>
          </a:p>
        </p:txBody>
      </p:sp>
      <p:sp>
        <p:nvSpPr>
          <p:cNvPr id="5" name="Foliennummernplatzhalter 3"/>
          <p:cNvSpPr>
            <a:spLocks noGrp="1"/>
          </p:cNvSpPr>
          <p:nvPr>
            <p:ph type="sldNum" sz="quarter" idx="11"/>
          </p:nvPr>
        </p:nvSpPr>
        <p:spPr/>
        <p:txBody>
          <a:bodyPr/>
          <a:lstStyle/>
          <a:p>
            <a:fld id="{0D2F3B65-5D26-4378-875C-153D63999E65}" type="slidenum">
              <a:rPr lang="en-US" smtClean="0"/>
              <a:pPr/>
              <a:t>49</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Bild 9" descr="8.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79" y="1597688"/>
            <a:ext cx="7756080" cy="4320000"/>
          </a:xfrm>
          <a:prstGeom prst="rect">
            <a:avLst/>
          </a:prstGeom>
        </p:spPr>
      </p:pic>
      <p:sp>
        <p:nvSpPr>
          <p:cNvPr id="13" name="Textfeld 12"/>
          <p:cNvSpPr txBox="1"/>
          <p:nvPr/>
        </p:nvSpPr>
        <p:spPr>
          <a:xfrm>
            <a:off x="612775" y="5931243"/>
            <a:ext cx="1495421" cy="276999"/>
          </a:xfrm>
          <a:prstGeom prst="rect">
            <a:avLst/>
          </a:prstGeom>
          <a:noFill/>
        </p:spPr>
        <p:txBody>
          <a:bodyPr wrap="none" rtlCol="0">
            <a:spAutoFit/>
          </a:bodyPr>
          <a:lstStyle/>
          <a:p>
            <a:r>
              <a:rPr lang="de-DE" sz="1200" b="1" dirty="0" smtClean="0"/>
              <a:t>Abbildung 8.10</a:t>
            </a:r>
            <a:endParaRPr lang="de-DE" sz="1200" b="1" dirty="0"/>
          </a:p>
        </p:txBody>
      </p:sp>
    </p:spTree>
    <p:extLst>
      <p:ext uri="{BB962C8B-B14F-4D97-AF65-F5344CB8AC3E}">
        <p14:creationId xmlns:p14="http://schemas.microsoft.com/office/powerpoint/2010/main" val="3878873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de-DE" smtClean="0"/>
              <a:t>DP World bringt Hafenmanagement mit RFID auf eine neue Ebene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50</a:t>
            </a:fld>
            <a:endParaRPr lang="en-US"/>
          </a:p>
        </p:txBody>
      </p:sp>
      <p:sp>
        <p:nvSpPr>
          <p:cNvPr id="101378" name="Rectangle 3"/>
          <p:cNvSpPr>
            <a:spLocks noGrp="1" noChangeArrowheads="1"/>
          </p:cNvSpPr>
          <p:nvPr>
            <p:ph sz="quarter" idx="12"/>
          </p:nvPr>
        </p:nvSpPr>
        <p:spPr/>
        <p:txBody>
          <a:bodyPr/>
          <a:lstStyle/>
          <a:p>
            <a:pPr marL="0" indent="0">
              <a:buNone/>
            </a:pPr>
            <a:r>
              <a:rPr lang="de-DE" dirty="0" smtClean="0"/>
              <a:t>Diskussionsfragen:</a:t>
            </a:r>
          </a:p>
          <a:p>
            <a:r>
              <a:rPr lang="de-DE" dirty="0" smtClean="0"/>
              <a:t>Wie konnte die RFID-Technologie von </a:t>
            </a:r>
            <a:r>
              <a:rPr lang="de-DE" dirty="0" err="1" smtClean="0"/>
              <a:t>Identec</a:t>
            </a:r>
            <a:r>
              <a:rPr lang="de-DE" dirty="0" smtClean="0"/>
              <a:t> Solutions DP World dabei unterstützen, die Effizienz und Effektivität der Lieferkette seiner Kunden zu steigern? </a:t>
            </a:r>
          </a:p>
          <a:p>
            <a:r>
              <a:rPr lang="de-DE" dirty="0" smtClean="0"/>
              <a:t>Beschreiben Sie die beiden Verbesserungen, die sich durch die Implementierung der RFID-Lösung von </a:t>
            </a:r>
            <a:r>
              <a:rPr lang="de-DE" dirty="0" err="1" smtClean="0"/>
              <a:t>Identec</a:t>
            </a:r>
            <a:r>
              <a:rPr lang="de-DE" dirty="0" smtClean="0"/>
              <a:t> Solutions ergaben. </a:t>
            </a:r>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47687906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de-DE" smtClean="0"/>
              <a:t>DP World bringt Hafenmanagement mit RFID auf eine neue Ebene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51</a:t>
            </a:fld>
            <a:endParaRPr lang="en-US"/>
          </a:p>
        </p:txBody>
      </p:sp>
      <p:sp>
        <p:nvSpPr>
          <p:cNvPr id="103426" name="Rectangle 3"/>
          <p:cNvSpPr>
            <a:spLocks noGrp="1" noChangeArrowheads="1"/>
          </p:cNvSpPr>
          <p:nvPr>
            <p:ph sz="quarter" idx="12"/>
          </p:nvPr>
        </p:nvSpPr>
        <p:spPr/>
        <p:txBody>
          <a:bodyPr/>
          <a:lstStyle/>
          <a:p>
            <a:pPr marL="0" indent="0">
              <a:buNone/>
            </a:pPr>
            <a:r>
              <a:rPr lang="de-DE" dirty="0" smtClean="0"/>
              <a:t>Diskussionsfragen:</a:t>
            </a:r>
          </a:p>
          <a:p>
            <a:r>
              <a:rPr lang="de-DE" dirty="0" smtClean="0"/>
              <a:t>In welchem Zusammenhang steht der Begriff Supply Chain </a:t>
            </a:r>
            <a:r>
              <a:rPr lang="de-DE" dirty="0" err="1" smtClean="0"/>
              <a:t>Execution</a:t>
            </a:r>
            <a:r>
              <a:rPr lang="de-DE" dirty="0" smtClean="0"/>
              <a:t> mit diesem Blickpunkt? </a:t>
            </a:r>
          </a:p>
          <a:p>
            <a:r>
              <a:rPr lang="de-DE" dirty="0" smtClean="0"/>
              <a:t>Vor welchen Herausforderungen für Management, Organisation und Technik hätte DP World zu Beginn der Umsetzung des RFID- Projekts stehen können? </a:t>
            </a:r>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50838665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el 1"/>
          <p:cNvSpPr>
            <a:spLocks noGrp="1"/>
          </p:cNvSpPr>
          <p:nvPr>
            <p:ph type="title"/>
          </p:nvPr>
        </p:nvSpPr>
        <p:spPr/>
        <p:txBody>
          <a:bodyPr/>
          <a:lstStyle/>
          <a:p>
            <a:r>
              <a:rPr lang="de-DE" smtClean="0"/>
              <a:t>Kundenbeziehungsmanagement auf dem Weg in die Cloud</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52</a:t>
            </a:fld>
            <a:endParaRPr lang="en-US"/>
          </a:p>
        </p:txBody>
      </p:sp>
      <p:sp>
        <p:nvSpPr>
          <p:cNvPr id="105474" name="Inhaltsplatzhalter 2"/>
          <p:cNvSpPr>
            <a:spLocks noGrp="1"/>
          </p:cNvSpPr>
          <p:nvPr>
            <p:ph sz="quarter" idx="12"/>
          </p:nvPr>
        </p:nvSpPr>
        <p:spPr/>
        <p:txBody>
          <a:bodyPr/>
          <a:lstStyle/>
          <a:p>
            <a:pPr marL="0" indent="0">
              <a:buNone/>
            </a:pPr>
            <a:r>
              <a:rPr lang="de-DE" dirty="0" smtClean="0"/>
              <a:t>Fragen zur Fallstudie:</a:t>
            </a:r>
          </a:p>
          <a:p>
            <a:r>
              <a:rPr lang="de-DE" dirty="0" smtClean="0"/>
              <a:t>Welche Arten von Unternehmen machen am ehesten von den cloudbasierten CRM- Softwarediensten Gebrauch? Warum? Welche Unternehmen sind für diese Art Software eher nicht geeignet? </a:t>
            </a:r>
          </a:p>
          <a:p>
            <a:r>
              <a:rPr lang="de-DE" dirty="0" smtClean="0"/>
              <a:t>Nennen Sie die Vor- und Nachteile der Nutzung von cloudbasierten Unternehmensanwendungen.</a:t>
            </a:r>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3435060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el 1"/>
          <p:cNvSpPr>
            <a:spLocks noGrp="1"/>
          </p:cNvSpPr>
          <p:nvPr>
            <p:ph type="title"/>
          </p:nvPr>
        </p:nvSpPr>
        <p:spPr/>
        <p:txBody>
          <a:bodyPr/>
          <a:lstStyle/>
          <a:p>
            <a:r>
              <a:rPr lang="de-DE" smtClean="0"/>
              <a:t>Kundenbeziehungsmanagement auf dem Weg in die Cloud</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53</a:t>
            </a:fld>
            <a:endParaRPr lang="en-US"/>
          </a:p>
        </p:txBody>
      </p:sp>
      <p:sp>
        <p:nvSpPr>
          <p:cNvPr id="105474" name="Inhaltsplatzhalter 2"/>
          <p:cNvSpPr>
            <a:spLocks noGrp="1"/>
          </p:cNvSpPr>
          <p:nvPr>
            <p:ph sz="quarter" idx="12"/>
          </p:nvPr>
        </p:nvSpPr>
        <p:spPr/>
        <p:txBody>
          <a:bodyPr/>
          <a:lstStyle/>
          <a:p>
            <a:pPr marL="0" indent="0">
              <a:buNone/>
            </a:pPr>
            <a:r>
              <a:rPr lang="de-DE" smtClean="0"/>
              <a:t>Fragen zur Fallstudie:</a:t>
            </a:r>
          </a:p>
          <a:p>
            <a:r>
              <a:rPr lang="de-DE" dirty="0" smtClean="0"/>
              <a:t>Welche Fragen hinsichtlich Management, Organisation und Technik sollten geklärt werden, bevor die Entscheidung für ein konventionelles CRM-System oder eine </a:t>
            </a:r>
            <a:r>
              <a:rPr lang="de-DE" dirty="0" err="1" smtClean="0"/>
              <a:t>cloud</a:t>
            </a:r>
            <a:r>
              <a:rPr lang="de-DE" dirty="0" smtClean="0"/>
              <a:t>-basierte Version fällt? </a:t>
            </a:r>
          </a:p>
          <a:p>
            <a:pPr lvl="1"/>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936702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2"/>
          <p:cNvSpPr>
            <a:spLocks noGrp="1"/>
          </p:cNvSpPr>
          <p:nvPr>
            <p:ph type="title"/>
          </p:nvPr>
        </p:nvSpPr>
        <p:spPr/>
        <p:txBody>
          <a:bodyPr/>
          <a:lstStyle/>
          <a:p>
            <a:r>
              <a:rPr lang="de-DE" smtClean="0"/>
              <a:t>Lernziele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5</a:t>
            </a:fld>
            <a:endParaRPr lang="en-US"/>
          </a:p>
        </p:txBody>
      </p:sp>
      <p:sp>
        <p:nvSpPr>
          <p:cNvPr id="25602" name="Rectangle 3"/>
          <p:cNvSpPr>
            <a:spLocks noGrp="1" noChangeArrowheads="1"/>
          </p:cNvSpPr>
          <p:nvPr>
            <p:ph sz="quarter" idx="12"/>
          </p:nvPr>
        </p:nvSpPr>
        <p:spPr/>
        <p:txBody>
          <a:bodyPr/>
          <a:lstStyle/>
          <a:p>
            <a:r>
              <a:rPr lang="de-DE" smtClean="0"/>
              <a:t>Welche Hauptarten von Anwendungssystemen gibt es in einem Unternehmen? In welcher Beziehung stehen diese zueinander?</a:t>
            </a:r>
          </a:p>
          <a:p>
            <a:r>
              <a:rPr lang="de-DE" smtClean="0"/>
              <a:t>Welche Rolle spielen diese Systeme auf den verschiedenen Managementebenen?</a:t>
            </a:r>
          </a:p>
          <a:p>
            <a:r>
              <a:rPr lang="de-DE" smtClean="0"/>
              <a:t>In welcher Weise unterstützen Anwendungssysteme die betrieblichen Funktionen Beschaffung, Vertrieb und Marketing, Produktion, Rechnungswesen sowie das Personalwesen?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00937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4"/>
          <p:cNvSpPr>
            <a:spLocks noGrp="1"/>
          </p:cNvSpPr>
          <p:nvPr>
            <p:ph type="title"/>
          </p:nvPr>
        </p:nvSpPr>
        <p:spPr/>
        <p:txBody>
          <a:bodyPr/>
          <a:lstStyle/>
          <a:p>
            <a:r>
              <a:rPr lang="de-DE" dirty="0" err="1" smtClean="0"/>
              <a:t>Nvidia</a:t>
            </a:r>
            <a:r>
              <a:rPr lang="de-DE" dirty="0" smtClean="0"/>
              <a:t> nutzt neue Technologien für seine Entwicklungsprognosen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6</a:t>
            </a:fld>
            <a:endParaRPr lang="en-US"/>
          </a:p>
        </p:txBody>
      </p:sp>
      <p:sp>
        <p:nvSpPr>
          <p:cNvPr id="27650" name="Inhaltsplatzhalter 5"/>
          <p:cNvSpPr>
            <a:spLocks noGrp="1"/>
          </p:cNvSpPr>
          <p:nvPr>
            <p:ph sz="quarter" idx="12"/>
          </p:nvPr>
        </p:nvSpPr>
        <p:spPr/>
        <p:txBody>
          <a:bodyPr>
            <a:normAutofit lnSpcReduction="10000"/>
          </a:bodyPr>
          <a:lstStyle/>
          <a:p>
            <a:r>
              <a:rPr lang="de-DE" smtClean="0"/>
              <a:t>Das Unternehmen hat seinen Firmensitz in Santa Clara, Kalifornien, beschäftigt 7.000 Mitarbeiter in 20 Ländern und erwirtschaftete 2011 einen Umsatz von 3,5 Milliarden US-Dollar. </a:t>
            </a:r>
          </a:p>
          <a:p>
            <a:r>
              <a:rPr lang="de-DE" smtClean="0"/>
              <a:t>Produktionsplaner schätzen im Vorfeld ab, wie viel Material das Unternehmen benötigt und wie viel Zeit die Produktion in den betriebseigenen Fertigungsanlagen in Anspruch nimmt. </a:t>
            </a:r>
          </a:p>
          <a:p>
            <a:r>
              <a:rPr lang="de-DE" smtClean="0"/>
              <a:t>Ziel: Einkauf von ausreichend Material im Voraus und Reservierung von ausreichend Kapazität in den Fertigungsanlagen, um den prognostizierten Bedarf zu decken. </a:t>
            </a:r>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64684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4"/>
          <p:cNvSpPr>
            <a:spLocks noGrp="1"/>
          </p:cNvSpPr>
          <p:nvPr>
            <p:ph type="title"/>
          </p:nvPr>
        </p:nvSpPr>
        <p:spPr/>
        <p:txBody>
          <a:bodyPr/>
          <a:lstStyle/>
          <a:p>
            <a:r>
              <a:rPr lang="de-DE" dirty="0" err="1" smtClean="0"/>
              <a:t>Nvidia</a:t>
            </a:r>
            <a:r>
              <a:rPr lang="de-DE" dirty="0" smtClean="0"/>
              <a:t> nutzt neue Technologien für seine Entwicklungsprognosen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7</a:t>
            </a:fld>
            <a:endParaRPr lang="en-US"/>
          </a:p>
        </p:txBody>
      </p:sp>
      <p:sp>
        <p:nvSpPr>
          <p:cNvPr id="27650" name="Inhaltsplatzhalter 5"/>
          <p:cNvSpPr>
            <a:spLocks noGrp="1"/>
          </p:cNvSpPr>
          <p:nvPr>
            <p:ph sz="quarter" idx="12"/>
          </p:nvPr>
        </p:nvSpPr>
        <p:spPr/>
        <p:txBody>
          <a:bodyPr>
            <a:normAutofit lnSpcReduction="10000"/>
          </a:bodyPr>
          <a:lstStyle/>
          <a:p>
            <a:r>
              <a:rPr lang="de-DE" smtClean="0"/>
              <a:t>Umstieg auf den neuen 40-Nanometer-Prozess zwang Nvidia den Bestand für den alten Fertigungsprozess und für Kunden, die noch nicht für einen Wechsel bereit waren, weiterzuführen.</a:t>
            </a:r>
          </a:p>
          <a:p>
            <a:r>
              <a:rPr lang="de-DE" smtClean="0"/>
              <a:t>Das aktuelle System war nicht dafür ausgelegt zwei separate Bestände zu verwalten und konnte deshalb nicht gleichzeitig für die neuen und alten Produkte Angebot und Nachfrage aufeinander abstimmen.</a:t>
            </a:r>
          </a:p>
          <a:p>
            <a:r>
              <a:rPr lang="de-DE" smtClean="0"/>
              <a:t>Auch war es mit dem aktuellen System nicht möglich vorherzusagen, wann der letzte Kunde auf den 40-Nanometer-Prozess umsteigen würde. </a:t>
            </a:r>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527114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4"/>
          <p:cNvSpPr>
            <a:spLocks noGrp="1"/>
          </p:cNvSpPr>
          <p:nvPr>
            <p:ph type="title"/>
          </p:nvPr>
        </p:nvSpPr>
        <p:spPr/>
        <p:txBody>
          <a:bodyPr/>
          <a:lstStyle/>
          <a:p>
            <a:r>
              <a:rPr lang="de-DE" dirty="0" err="1" smtClean="0"/>
              <a:t>Nvidia</a:t>
            </a:r>
            <a:r>
              <a:rPr lang="de-DE" dirty="0" smtClean="0"/>
              <a:t> nutzt neue Technologien für seine Entwicklungsprognosen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8</a:t>
            </a:fld>
            <a:endParaRPr lang="en-US"/>
          </a:p>
        </p:txBody>
      </p:sp>
      <p:sp>
        <p:nvSpPr>
          <p:cNvPr id="28674" name="Inhaltsplatzhalter 5"/>
          <p:cNvSpPr>
            <a:spLocks noGrp="1"/>
          </p:cNvSpPr>
          <p:nvPr>
            <p:ph sz="quarter" idx="12"/>
          </p:nvPr>
        </p:nvSpPr>
        <p:spPr/>
        <p:txBody>
          <a:bodyPr>
            <a:normAutofit fontScale="85000" lnSpcReduction="10000"/>
          </a:bodyPr>
          <a:lstStyle/>
          <a:p>
            <a:r>
              <a:rPr lang="de-DE" smtClean="0"/>
              <a:t>Entwicklung einer auf die eigenen Bedürfnisse zugeschnittenen Schnittstelle auf Basis von SAP BusinessObjects Web Intelligence, die auf dem firmeninternen SAP APO System aufsetzt.</a:t>
            </a:r>
          </a:p>
          <a:p>
            <a:r>
              <a:rPr lang="de-DE" smtClean="0"/>
              <a:t>SAP BusinessObjects Web Intelligence als Tool zur Analyse von Geschäftsdaten und zur Erstellung von Ad-hoc-Berichten, die über eine webbasierte Schnittstelle auf die Unternehmensdaten zugreift.</a:t>
            </a:r>
          </a:p>
          <a:p>
            <a:r>
              <a:rPr lang="de-DE" smtClean="0"/>
              <a:t>SAP Business-Objects Dashboards zur Anzeige von Angebots- und Nachfragedaten, die speziell Führungskräften den schnellen Zugriff auf High-Level-Bestandsdaten gewähren.</a:t>
            </a:r>
          </a:p>
          <a:p>
            <a:r>
              <a:rPr lang="de-DE" smtClean="0"/>
              <a:t>Dadurch bessere Prognosen: Reduzierung der Fehlerquote in Vorhersagen von 5 Prozent auf 3 Prozent</a:t>
            </a:r>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410970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B77A81-F331-480C-8F8E-053CB90D1A49}">
  <ds:schemaRefs>
    <ds:schemaRef ds:uri="http://schemas.microsoft.com/sharepoint/v3/contenttype/forms"/>
  </ds:schemaRefs>
</ds:datastoreItem>
</file>

<file path=customXml/itemProps2.xml><?xml version="1.0" encoding="utf-8"?>
<ds:datastoreItem xmlns:ds="http://schemas.openxmlformats.org/officeDocument/2006/customXml" ds:itemID="{CB9E3639-66AE-4327-B382-8F50E8AB1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170F076-0526-409D-AEDD-ED3033C91089}">
  <ds:schemaRef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1421</Words>
  <Application>Microsoft Office PowerPoint</Application>
  <PresentationFormat>Bildschirmpräsentation (4:3)</PresentationFormat>
  <Paragraphs>291</Paragraphs>
  <Slides>54</Slides>
  <Notes>33</Notes>
  <HiddenSlides>0</HiddenSlides>
  <MMClips>0</MMClips>
  <ScaleCrop>false</ScaleCrop>
  <HeadingPairs>
    <vt:vector size="4" baseType="variant">
      <vt:variant>
        <vt:lpstr>Design</vt:lpstr>
      </vt:variant>
      <vt:variant>
        <vt:i4>1</vt:i4>
      </vt:variant>
      <vt:variant>
        <vt:lpstr>Folientitel</vt:lpstr>
      </vt:variant>
      <vt:variant>
        <vt:i4>54</vt:i4>
      </vt:variant>
    </vt:vector>
  </HeadingPairs>
  <TitlesOfParts>
    <vt:vector size="55" baseType="lpstr">
      <vt:lpstr>Custom Design</vt:lpstr>
      <vt:lpstr>PowerPoint-Präsentation</vt:lpstr>
      <vt:lpstr>Laudon/Laudon/Schoder Wirtschaftsinformatik 3., vollständig überarbeitete Auflage </vt:lpstr>
      <vt:lpstr>Kapitel 8</vt:lpstr>
      <vt:lpstr>Gegenstand</vt:lpstr>
      <vt:lpstr>Gliederung</vt:lpstr>
      <vt:lpstr>Lernziele</vt:lpstr>
      <vt:lpstr>Nvidia nutzt neue Technologien für seine Entwicklungsprognosen </vt:lpstr>
      <vt:lpstr>Nvidia nutzt neue Technologien für seine Entwicklungsprognosen </vt:lpstr>
      <vt:lpstr>Nvidia nutzt neue Technologien für seine Entwicklungsprognosen </vt:lpstr>
      <vt:lpstr>Herausforderungen für das Management</vt:lpstr>
      <vt:lpstr>Herausforderungen für das Management</vt:lpstr>
      <vt:lpstr>Nvidia nutzt neue Technologien für seine Entwicklungsprognosen </vt:lpstr>
      <vt:lpstr>Gliederung</vt:lpstr>
      <vt:lpstr>Anwendungssysteme auf verschiedenen organisatorischen Ebenen</vt:lpstr>
      <vt:lpstr>Typen von Anwendungssystemen</vt:lpstr>
      <vt:lpstr>Anwendungssysteme auf operativer Ebene</vt:lpstr>
      <vt:lpstr>Anwendungssysteme auf Managementebene</vt:lpstr>
      <vt:lpstr>Strategische Anwendungssysteme</vt:lpstr>
      <vt:lpstr>Vier Hauptarten von Anwendungssystemen</vt:lpstr>
      <vt:lpstr>Vier Hauptarten von Anwendungssystemen</vt:lpstr>
      <vt:lpstr>Merkmale der vier Hauptarten von Anwendungssystemen</vt:lpstr>
      <vt:lpstr>Operative Systeme</vt:lpstr>
      <vt:lpstr>Operative Systeme</vt:lpstr>
      <vt:lpstr>Operative Systeme</vt:lpstr>
      <vt:lpstr>Schematische Darstellung eines operativen Systems für die Lohnbuchhaltung</vt:lpstr>
      <vt:lpstr>Typische Anwendungen von operativen Systemen</vt:lpstr>
      <vt:lpstr>Managementinformationssysteme (MIS)</vt:lpstr>
      <vt:lpstr>Managementinformationssysteme (MIS)</vt:lpstr>
      <vt:lpstr>Das Zusammenspiel von MIS und operativen Systemen</vt:lpstr>
      <vt:lpstr>Ein Beispielbericht, der von einem MIS erstellt werden könnte</vt:lpstr>
      <vt:lpstr>Entscheidungsunterstützungssysteme  (EUS bzw. DSS)</vt:lpstr>
      <vt:lpstr>Entscheidungsunterstützungssysteme  (EUS bzw. DSS)</vt:lpstr>
      <vt:lpstr>Entscheidungsunterstützungssysteme  (EUS bzw. DSS)</vt:lpstr>
      <vt:lpstr>Entscheidungsunterstützungssystem für die Kalkulation von Seefracht</vt:lpstr>
      <vt:lpstr>Unterstützungssysteme für die Führungsebene  (ESS bzw. FUS)</vt:lpstr>
      <vt:lpstr>Unterstützungssysteme für die Führungsebene  (ESS bzw. FUS)</vt:lpstr>
      <vt:lpstr>Modell eines typischen Unterstützungssystems  für die Führungsebene (ESS)</vt:lpstr>
      <vt:lpstr>Beispiele für Vertriebsunterstützungssysteme auf verschiedenen Organisationsebenen</vt:lpstr>
      <vt:lpstr>Gliederung</vt:lpstr>
      <vt:lpstr>Vertriebsunterstützungssysteme</vt:lpstr>
      <vt:lpstr>Produktionsplanungs- und Steuerungssysteme (PPS)</vt:lpstr>
      <vt:lpstr>Beispiele für PPS-Systeme auf verschiedenen Organisationsebenen</vt:lpstr>
      <vt:lpstr>Überblick über ein Warenwirtschaftssystem</vt:lpstr>
      <vt:lpstr>Systeme für das Finanz- und Rechnungswesen</vt:lpstr>
      <vt:lpstr>Rechnungswesensysteme</vt:lpstr>
      <vt:lpstr>Beispiele für Rechnungswesensysteme auf verschiedenen Organisationsebenen</vt:lpstr>
      <vt:lpstr>Systeme für das Personalwesen</vt:lpstr>
      <vt:lpstr>Beispiele für Systeme für das Personalwesen auf verschiedenen Organisationsebenen</vt:lpstr>
      <vt:lpstr>Anwendungssysteme für das Personalwesen</vt:lpstr>
      <vt:lpstr>Ein Anwendungssystem zur Verwaltung  der Personalakten</vt:lpstr>
      <vt:lpstr>DP World bringt Hafenmanagement mit RFID auf eine neue Ebene </vt:lpstr>
      <vt:lpstr>DP World bringt Hafenmanagement mit RFID auf eine neue Ebene </vt:lpstr>
      <vt:lpstr>Kundenbeziehungsmanagement auf dem Weg in die Cloud</vt:lpstr>
      <vt:lpstr>Kundenbeziehungsmanagement auf dem Weg in die Cloud</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333</cp:revision>
  <dcterms:created xsi:type="dcterms:W3CDTF">2010-11-30T15:26:50Z</dcterms:created>
  <dcterms:modified xsi:type="dcterms:W3CDTF">2015-11-10T19:01:17Z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