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148"/>
  </p:notesMasterIdLst>
  <p:handoutMasterIdLst>
    <p:handoutMasterId r:id="rId149"/>
  </p:handoutMasterIdLst>
  <p:sldIdLst>
    <p:sldId id="276" r:id="rId5"/>
    <p:sldId id="303" r:id="rId6"/>
    <p:sldId id="304" r:id="rId7"/>
    <p:sldId id="306" r:id="rId8"/>
    <p:sldId id="305" r:id="rId9"/>
    <p:sldId id="307" r:id="rId10"/>
    <p:sldId id="308" r:id="rId11"/>
    <p:sldId id="309" r:id="rId12"/>
    <p:sldId id="310" r:id="rId13"/>
    <p:sldId id="311" r:id="rId14"/>
    <p:sldId id="44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42" r:id="rId45"/>
    <p:sldId id="343" r:id="rId46"/>
    <p:sldId id="344" r:id="rId47"/>
    <p:sldId id="345" r:id="rId48"/>
    <p:sldId id="346" r:id="rId49"/>
    <p:sldId id="347" r:id="rId50"/>
    <p:sldId id="348" r:id="rId51"/>
    <p:sldId id="349" r:id="rId52"/>
    <p:sldId id="350" r:id="rId53"/>
    <p:sldId id="351" r:id="rId54"/>
    <p:sldId id="352" r:id="rId55"/>
    <p:sldId id="353" r:id="rId56"/>
    <p:sldId id="354" r:id="rId57"/>
    <p:sldId id="355" r:id="rId58"/>
    <p:sldId id="356" r:id="rId59"/>
    <p:sldId id="447" r:id="rId60"/>
    <p:sldId id="357" r:id="rId61"/>
    <p:sldId id="358" r:id="rId62"/>
    <p:sldId id="359" r:id="rId63"/>
    <p:sldId id="360" r:id="rId64"/>
    <p:sldId id="361" r:id="rId65"/>
    <p:sldId id="362" r:id="rId66"/>
    <p:sldId id="363" r:id="rId67"/>
    <p:sldId id="364" r:id="rId68"/>
    <p:sldId id="365" r:id="rId69"/>
    <p:sldId id="366" r:id="rId70"/>
    <p:sldId id="443" r:id="rId71"/>
    <p:sldId id="368" r:id="rId72"/>
    <p:sldId id="369" r:id="rId73"/>
    <p:sldId id="370" r:id="rId74"/>
    <p:sldId id="371" r:id="rId75"/>
    <p:sldId id="372" r:id="rId76"/>
    <p:sldId id="373" r:id="rId77"/>
    <p:sldId id="374" r:id="rId78"/>
    <p:sldId id="375" r:id="rId79"/>
    <p:sldId id="376" r:id="rId80"/>
    <p:sldId id="377" r:id="rId81"/>
    <p:sldId id="378" r:id="rId82"/>
    <p:sldId id="379" r:id="rId83"/>
    <p:sldId id="380" r:id="rId84"/>
    <p:sldId id="381" r:id="rId85"/>
    <p:sldId id="382" r:id="rId86"/>
    <p:sldId id="383" r:id="rId87"/>
    <p:sldId id="384" r:id="rId88"/>
    <p:sldId id="385" r:id="rId89"/>
    <p:sldId id="386" r:id="rId90"/>
    <p:sldId id="387" r:id="rId91"/>
    <p:sldId id="388" r:id="rId92"/>
    <p:sldId id="389" r:id="rId93"/>
    <p:sldId id="390" r:id="rId94"/>
    <p:sldId id="391" r:id="rId95"/>
    <p:sldId id="444" r:id="rId96"/>
    <p:sldId id="393" r:id="rId97"/>
    <p:sldId id="394" r:id="rId98"/>
    <p:sldId id="395" r:id="rId99"/>
    <p:sldId id="396" r:id="rId100"/>
    <p:sldId id="397" r:id="rId101"/>
    <p:sldId id="398" r:id="rId102"/>
    <p:sldId id="399" r:id="rId103"/>
    <p:sldId id="400" r:id="rId104"/>
    <p:sldId id="401" r:id="rId105"/>
    <p:sldId id="402" r:id="rId106"/>
    <p:sldId id="403" r:id="rId107"/>
    <p:sldId id="404" r:id="rId108"/>
    <p:sldId id="405" r:id="rId109"/>
    <p:sldId id="406" r:id="rId110"/>
    <p:sldId id="445" r:id="rId111"/>
    <p:sldId id="408" r:id="rId112"/>
    <p:sldId id="409" r:id="rId113"/>
    <p:sldId id="410" r:id="rId114"/>
    <p:sldId id="411" r:id="rId115"/>
    <p:sldId id="412" r:id="rId116"/>
    <p:sldId id="413" r:id="rId117"/>
    <p:sldId id="414" r:id="rId118"/>
    <p:sldId id="415" r:id="rId119"/>
    <p:sldId id="416" r:id="rId120"/>
    <p:sldId id="417" r:id="rId121"/>
    <p:sldId id="418" r:id="rId122"/>
    <p:sldId id="449" r:id="rId123"/>
    <p:sldId id="419" r:id="rId124"/>
    <p:sldId id="420" r:id="rId125"/>
    <p:sldId id="421" r:id="rId126"/>
    <p:sldId id="422" r:id="rId127"/>
    <p:sldId id="423" r:id="rId128"/>
    <p:sldId id="424" r:id="rId129"/>
    <p:sldId id="425" r:id="rId130"/>
    <p:sldId id="426" r:id="rId131"/>
    <p:sldId id="427" r:id="rId132"/>
    <p:sldId id="448" r:id="rId133"/>
    <p:sldId id="428" r:id="rId134"/>
    <p:sldId id="429" r:id="rId135"/>
    <p:sldId id="430" r:id="rId136"/>
    <p:sldId id="446" r:id="rId137"/>
    <p:sldId id="432" r:id="rId138"/>
    <p:sldId id="433" r:id="rId139"/>
    <p:sldId id="434" r:id="rId140"/>
    <p:sldId id="435" r:id="rId141"/>
    <p:sldId id="436" r:id="rId142"/>
    <p:sldId id="437" r:id="rId143"/>
    <p:sldId id="438" r:id="rId144"/>
    <p:sldId id="439" r:id="rId145"/>
    <p:sldId id="440" r:id="rId146"/>
    <p:sldId id="441" r:id="rId147"/>
  </p:sldIdLst>
  <p:sldSz cx="9144000" cy="6858000" type="screen4x3"/>
  <p:notesSz cx="7099300" cy="10234613"/>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EFAFB233-063F-42B5-8137-9DF3F51BA10A}">
      <p15:sldGuideLst xmlns:p15="http://schemas.microsoft.com/office/powerpoint/2012/main" xmlns="">
        <p15:guide id="1" orient="horz" pos="2180">
          <p15:clr>
            <a:srgbClr val="A4A3A4"/>
          </p15:clr>
        </p15:guide>
        <p15:guide id="2" orient="horz" pos="3838">
          <p15:clr>
            <a:srgbClr val="A4A3A4"/>
          </p15:clr>
        </p15:guide>
        <p15:guide id="3" orient="horz" pos="1356">
          <p15:clr>
            <a:srgbClr val="A4A3A4"/>
          </p15:clr>
        </p15:guide>
        <p15:guide id="4" orient="horz" pos="966">
          <p15:clr>
            <a:srgbClr val="A4A3A4"/>
          </p15:clr>
        </p15:guide>
        <p15:guide id="5" pos="240">
          <p15:clr>
            <a:srgbClr val="A4A3A4"/>
          </p15:clr>
        </p15:guide>
        <p15:guide id="6" pos="2875">
          <p15:clr>
            <a:srgbClr val="A4A3A4"/>
          </p15:clr>
        </p15:guide>
        <p15:guide id="7" pos="562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20" autoAdjust="0"/>
    <p:restoredTop sz="94402" autoAdjust="0"/>
  </p:normalViewPr>
  <p:slideViewPr>
    <p:cSldViewPr snapToGrid="0">
      <p:cViewPr varScale="1">
        <p:scale>
          <a:sx n="93" d="100"/>
          <a:sy n="93" d="100"/>
        </p:scale>
        <p:origin x="-898" y="-62"/>
      </p:cViewPr>
      <p:guideLst>
        <p:guide orient="horz" pos="2180"/>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3" d="100"/>
          <a:sy n="103" d="100"/>
        </p:scale>
        <p:origin x="-4674"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algn="r" defTabSz="947738">
              <a:spcBef>
                <a:spcPct val="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89013" y="765175"/>
            <a:ext cx="5121275"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2513"/>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algn="r" defTabSz="947738">
              <a:spcBef>
                <a:spcPct val="0"/>
              </a:spcBef>
              <a:defRPr sz="1200">
                <a:latin typeface="Arial" charset="0"/>
              </a:defRPr>
            </a:lvl1pPr>
          </a:lstStyle>
          <a:p>
            <a:pPr>
              <a:defRPr/>
            </a:pPr>
            <a:fld id="{D45DBDBB-69A1-4EF5-B9AC-2A20B331E44A}" type="slidenum">
              <a:rPr lang="en-GB"/>
              <a:pPr>
                <a:defRPr/>
              </a:pPr>
              <a:t>‹Nr.›</a:t>
            </a:fld>
            <a:endParaRPr lang="en-GB"/>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D45DBDBB-69A1-4EF5-B9AC-2A20B331E44A}" type="slidenum">
              <a:rPr lang="en-GB" smtClean="0"/>
              <a:pPr>
                <a:defRPr/>
              </a:pPr>
              <a:t>4</a:t>
            </a:fld>
            <a:endParaRPr lang="en-GB"/>
          </a:p>
        </p:txBody>
      </p:sp>
    </p:spTree>
    <p:extLst>
      <p:ext uri="{BB962C8B-B14F-4D97-AF65-F5344CB8AC3E}">
        <p14:creationId xmlns:p14="http://schemas.microsoft.com/office/powerpoint/2010/main" val="543263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pic>
        <p:nvPicPr>
          <p:cNvPr id="1031" name="Picture 12" descr="Pearson_Bound_White"/>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sz="600" dirty="0" smtClean="0"/>
              <a:t>© </a:t>
            </a:r>
            <a:r>
              <a:rPr lang="en-US" sz="600" dirty="0" err="1" smtClean="0"/>
              <a:t>Laudon</a:t>
            </a:r>
            <a:r>
              <a:rPr lang="en-US" sz="600" dirty="0" smtClean="0"/>
              <a:t> /</a:t>
            </a:r>
            <a:r>
              <a:rPr lang="en-US" sz="600" dirty="0" err="1" smtClean="0"/>
              <a:t>Laudon</a:t>
            </a:r>
            <a:r>
              <a:rPr lang="en-US" sz="600" dirty="0" smtClean="0"/>
              <a:t> /</a:t>
            </a:r>
            <a:r>
              <a:rPr lang="en-US" sz="600" dirty="0" err="1" smtClean="0"/>
              <a:t>Schoder</a:t>
            </a:r>
            <a:endParaRPr lang="en-US"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dirty="0" smtClean="0"/>
              <a:t>Name des</a:t>
            </a:r>
            <a:r>
              <a:rPr lang="en-US" baseline="0" dirty="0" smtClean="0"/>
              <a:t> </a:t>
            </a:r>
            <a:r>
              <a:rPr lang="en-US" baseline="0" dirty="0" err="1" smtClean="0"/>
              <a:t>Dozenten</a:t>
            </a:r>
            <a:r>
              <a:rPr lang="en-US" baseline="0" dirty="0" smtClean="0"/>
              <a:t>		Name der </a:t>
            </a:r>
            <a:r>
              <a:rPr lang="en-US" baseline="0" dirty="0" err="1" smtClean="0"/>
              <a:t>Vorlesung</a:t>
            </a:r>
            <a:endParaRPr lang="en-US"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de-DE" dirty="0" smtClean="0"/>
              <a:t>Continental </a:t>
            </a:r>
            <a:r>
              <a:rPr lang="de-DE" dirty="0" err="1" smtClean="0"/>
              <a:t>Tire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9</a:t>
            </a:fld>
            <a:endParaRPr lang="en-US" dirty="0"/>
          </a:p>
        </p:txBody>
      </p:sp>
      <p:sp>
        <p:nvSpPr>
          <p:cNvPr id="14" name="Untertitel 13"/>
          <p:cNvSpPr>
            <a:spLocks noGrp="1"/>
          </p:cNvSpPr>
          <p:nvPr>
            <p:ph type="subTitle" idx="13"/>
          </p:nvPr>
        </p:nvSpPr>
        <p:spPr>
          <a:xfrm>
            <a:off x="360363" y="1172918"/>
            <a:ext cx="8234362" cy="307777"/>
          </a:xfrm>
        </p:spPr>
        <p:txBody>
          <a:bodyPr/>
          <a:lstStyle/>
          <a:p>
            <a:r>
              <a:rPr lang="de-DE" dirty="0" smtClean="0"/>
              <a:t>Fallstudie</a:t>
            </a:r>
            <a:endParaRPr lang="de-DE" dirty="0"/>
          </a:p>
        </p:txBody>
      </p:sp>
      <p:pic>
        <p:nvPicPr>
          <p:cNvPr id="16" name="Bild 15" descr="Bildschirmfoto 2015-10-27 um 12.51.1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100" y="1654053"/>
            <a:ext cx="8638132" cy="4224728"/>
          </a:xfrm>
          <a:prstGeom prst="rect">
            <a:avLst/>
          </a:prstGeom>
        </p:spPr>
      </p:pic>
    </p:spTree>
    <p:extLst>
      <p:ext uri="{BB962C8B-B14F-4D97-AF65-F5344CB8AC3E}">
        <p14:creationId xmlns:p14="http://schemas.microsoft.com/office/powerpoint/2010/main" val="94812320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p:txBody>
          <a:bodyPr/>
          <a:lstStyle/>
          <a:p>
            <a:r>
              <a:rPr lang="de-DE" smtClean="0"/>
              <a:t>Informationssuche im Web</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99</a:t>
            </a:fld>
            <a:endParaRPr lang="en-US" dirty="0"/>
          </a:p>
        </p:txBody>
      </p:sp>
      <p:sp>
        <p:nvSpPr>
          <p:cNvPr id="120835" name="Rectangle 3"/>
          <p:cNvSpPr>
            <a:spLocks noGrp="1"/>
          </p:cNvSpPr>
          <p:nvPr>
            <p:ph sz="quarter" idx="12"/>
          </p:nvPr>
        </p:nvSpPr>
        <p:spPr/>
        <p:txBody>
          <a:bodyPr/>
          <a:lstStyle/>
          <a:p>
            <a:r>
              <a:rPr lang="de-DE" dirty="0" smtClean="0"/>
              <a:t>Wichtige </a:t>
            </a:r>
            <a:r>
              <a:rPr lang="de-DE" dirty="0" smtClean="0"/>
              <a:t>Methoden für die Suche von Informationen im Web:</a:t>
            </a:r>
          </a:p>
          <a:p>
            <a:pPr lvl="1"/>
            <a:r>
              <a:rPr lang="de-DE" dirty="0" smtClean="0"/>
              <a:t>Suchmaschinen</a:t>
            </a:r>
          </a:p>
          <a:p>
            <a:pPr lvl="1"/>
            <a:r>
              <a:rPr lang="de-DE" dirty="0" smtClean="0"/>
              <a:t>Webseitenverzeichnisse</a:t>
            </a:r>
          </a:p>
          <a:p>
            <a:pPr lvl="1"/>
            <a:r>
              <a:rPr lang="de-DE" dirty="0" smtClean="0"/>
              <a:t>intelligente Agenten</a:t>
            </a:r>
          </a:p>
          <a:p>
            <a:pPr lvl="1"/>
            <a:r>
              <a:rPr lang="de-DE" dirty="0" smtClean="0"/>
              <a:t>Broadcast- oder </a:t>
            </a:r>
            <a:r>
              <a:rPr lang="de-DE" dirty="0" smtClean="0"/>
              <a:t>Push-Techniken</a:t>
            </a:r>
            <a:endParaRPr lang="de-DE" dirty="0" smtClean="0"/>
          </a:p>
          <a:p>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270092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p:nvPr>
        </p:nvSpPr>
        <p:spPr/>
        <p:txBody>
          <a:bodyPr/>
          <a:lstStyle/>
          <a:p>
            <a:r>
              <a:rPr lang="de-DE" smtClean="0"/>
              <a:t>Suchmaschine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100</a:t>
            </a:fld>
            <a:endParaRPr lang="en-US" dirty="0"/>
          </a:p>
        </p:txBody>
      </p:sp>
      <p:sp>
        <p:nvSpPr>
          <p:cNvPr id="121859" name="Rectangle 3"/>
          <p:cNvSpPr>
            <a:spLocks noGrp="1"/>
          </p:cNvSpPr>
          <p:nvPr>
            <p:ph sz="quarter" idx="12"/>
          </p:nvPr>
        </p:nvSpPr>
        <p:spPr/>
        <p:txBody>
          <a:bodyPr/>
          <a:lstStyle/>
          <a:p>
            <a:r>
              <a:rPr lang="de-DE" smtClean="0"/>
              <a:t>Ein Werkzeug, das Webseiten oder Informationen im Internet indiziert und es dem Benutzer ermöglicht, diese durch die Eingabe von Suchwörtern zu  finden.</a:t>
            </a:r>
          </a:p>
          <a:p>
            <a:r>
              <a:rPr lang="de-DE" smtClean="0"/>
              <a:t>Soziale Suche: Versuch, weniger dafür aber relevantere Suchergebnisse zurückzuliefern, die auf dem Netz an sozialen Kontakten einer Person basieren.</a:t>
            </a:r>
          </a:p>
          <a:p>
            <a:pPr lvl="1"/>
            <a:r>
              <a:rPr lang="de-DE" smtClean="0"/>
              <a:t>Verwendung der Empfehlungen von Freuden (und deren Freunden), Verlauf vorher besuchter Webseiten oder z.B. die Verwendung des Facebook „Gefällt mir“-Buttons</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0690545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WORK\PEARSON\000 FOLIEN\4269\JPG\4269-406.jpg"/>
          <p:cNvPicPr>
            <a:picLocks noChangeAspect="1" noChangeArrowheads="1"/>
          </p:cNvPicPr>
          <p:nvPr/>
        </p:nvPicPr>
        <p:blipFill rotWithShape="1">
          <a:blip r:embed="rId2">
            <a:extLst>
              <a:ext uri="{28A0092B-C50C-407E-A947-70E740481C1C}">
                <a14:useLocalDpi xmlns:a14="http://schemas.microsoft.com/office/drawing/2010/main" val="0"/>
              </a:ext>
            </a:extLst>
          </a:blip>
          <a:srcRect b="10338"/>
          <a:stretch/>
        </p:blipFill>
        <p:spPr bwMode="auto">
          <a:xfrm>
            <a:off x="496390" y="827314"/>
            <a:ext cx="8023270" cy="516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8" name="Rectangle 2"/>
          <p:cNvSpPr>
            <a:spLocks noGrp="1"/>
          </p:cNvSpPr>
          <p:nvPr>
            <p:ph type="title"/>
          </p:nvPr>
        </p:nvSpPr>
        <p:spPr/>
        <p:txBody>
          <a:bodyPr/>
          <a:lstStyle/>
          <a:p>
            <a:r>
              <a:rPr lang="de-DE" smtClean="0"/>
              <a:t>Funktionsweise von Google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101</a:t>
            </a:fld>
            <a:endParaRPr lang="en-US" dirty="0"/>
          </a:p>
        </p:txBody>
      </p:sp>
      <p:sp>
        <p:nvSpPr>
          <p:cNvPr id="9" name="Inhaltsplatzhalter 4"/>
          <p:cNvSpPr>
            <a:spLocks/>
          </p:cNvSpPr>
          <p:nvPr/>
        </p:nvSpPr>
        <p:spPr bwMode="auto">
          <a:xfrm>
            <a:off x="250825" y="5876925"/>
            <a:ext cx="7777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a:t>
            </a:r>
            <a:r>
              <a:rPr lang="de-DE" sz="1200" b="1" dirty="0" smtClean="0">
                <a:latin typeface="Verdana"/>
                <a:cs typeface="Verdana"/>
              </a:rPr>
              <a:t>7.20</a:t>
            </a:r>
            <a:endParaRPr lang="de-DE" sz="1200" b="1" dirty="0">
              <a:latin typeface="Verdana"/>
              <a:cs typeface="Verdana"/>
            </a:endParaRPr>
          </a:p>
        </p:txBody>
      </p:sp>
    </p:spTree>
    <p:extLst>
      <p:ext uri="{BB962C8B-B14F-4D97-AF65-F5344CB8AC3E}">
        <p14:creationId xmlns:p14="http://schemas.microsoft.com/office/powerpoint/2010/main" val="11668801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Suchmaschinen-Marketing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102</a:t>
            </a:fld>
            <a:endParaRPr lang="en-US" dirty="0"/>
          </a:p>
        </p:txBody>
      </p:sp>
      <p:sp>
        <p:nvSpPr>
          <p:cNvPr id="4" name="Inhaltsplatzhalter 3"/>
          <p:cNvSpPr>
            <a:spLocks noGrp="1"/>
          </p:cNvSpPr>
          <p:nvPr>
            <p:ph sz="quarter" idx="12"/>
          </p:nvPr>
        </p:nvSpPr>
        <p:spPr/>
        <p:txBody>
          <a:bodyPr>
            <a:normAutofit fontScale="85000" lnSpcReduction="10000"/>
          </a:bodyPr>
          <a:lstStyle/>
          <a:p>
            <a:r>
              <a:rPr lang="de-DE" smtClean="0"/>
              <a:t>Suchmaschinen haben sich zu wichtigen Werbeplattformen und Shopping-Tools entwickelt, da sie die Möglichkeit zu Marketingmaßnahmen bieten (Search Engine Marketing)</a:t>
            </a:r>
          </a:p>
          <a:p>
            <a:r>
              <a:rPr lang="de-DE" smtClean="0"/>
              <a:t>Ein Benutzer erhält für einen eingegebenen Suchbegriff zwei Arten von Einträgen von der Suchmaschine zurückgeliefert</a:t>
            </a:r>
          </a:p>
          <a:p>
            <a:pPr lvl="1"/>
            <a:r>
              <a:rPr lang="de-DE" smtClean="0"/>
              <a:t>gesponserte Links, für deren Auflistung die Werbekunden bezahlt haben</a:t>
            </a:r>
          </a:p>
          <a:p>
            <a:pPr lvl="1"/>
            <a:r>
              <a:rPr lang="de-DE" smtClean="0"/>
              <a:t>nicht gesponserte „organische“ Suchergebnisse</a:t>
            </a:r>
          </a:p>
          <a:p>
            <a:r>
              <a:rPr lang="de-DE" smtClean="0"/>
              <a:t>Zusätzlich können Werbekunden auf der Seite direkt neben den Suchergebnissen kleine gesponserte Anzeigen kaufen (Suchwortbezogene Werbung)</a:t>
            </a:r>
          </a:p>
          <a:p>
            <a:pPr lvl="1"/>
            <a:r>
              <a:rPr lang="de-DE" smtClean="0"/>
              <a:t>mächtige Marketing-Tools, da sie die Verbraucherinteressen gezielt mit Werbebotschaften verbinden.</a:t>
            </a:r>
            <a:endParaRPr lang="de-DE" dirty="0"/>
          </a:p>
        </p:txBody>
      </p:sp>
      <p:sp>
        <p:nvSpPr>
          <p:cNvPr id="11" name="Untertitel 10"/>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3414236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title"/>
          </p:nvPr>
        </p:nvSpPr>
        <p:spPr/>
        <p:txBody>
          <a:bodyPr/>
          <a:lstStyle/>
          <a:p>
            <a:r>
              <a:rPr lang="de-DE" smtClean="0"/>
              <a:t>Suchwortbezogene Werbung</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103</a:t>
            </a:fld>
            <a:endParaRPr lang="en-US" dirty="0"/>
          </a:p>
        </p:txBody>
      </p:sp>
      <p:sp>
        <p:nvSpPr>
          <p:cNvPr id="122883" name="Rectangle 3"/>
          <p:cNvSpPr>
            <a:spLocks noGrp="1"/>
          </p:cNvSpPr>
          <p:nvPr>
            <p:ph sz="quarter" idx="12"/>
          </p:nvPr>
        </p:nvSpPr>
        <p:spPr/>
        <p:txBody>
          <a:bodyPr/>
          <a:lstStyle/>
          <a:p>
            <a:r>
              <a:rPr lang="de-DE" smtClean="0"/>
              <a:t>Link von Suchmaschinen auf die Webseite eines Unternehmens, der abhängig von den eingegebenen Suchbegriffen angezeigt wird und für dessen Einblendung von dem Unternehmen Geld bezahlt wird. Dient als Werbung für das Unternehmen.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66617494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Suchmaschinen-Optimierung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104</a:t>
            </a:fld>
            <a:endParaRPr lang="en-US" dirty="0"/>
          </a:p>
        </p:txBody>
      </p:sp>
      <p:sp>
        <p:nvSpPr>
          <p:cNvPr id="4" name="Inhaltsplatzhalter 3"/>
          <p:cNvSpPr>
            <a:spLocks noGrp="1"/>
          </p:cNvSpPr>
          <p:nvPr>
            <p:ph sz="quarter" idx="12"/>
          </p:nvPr>
        </p:nvSpPr>
        <p:spPr/>
        <p:txBody>
          <a:bodyPr/>
          <a:lstStyle/>
          <a:p>
            <a:r>
              <a:rPr lang="de-DE" smtClean="0"/>
              <a:t>Search Engine Optimization (SEO) beschreibt den Prozess, die Qualität und Besucheranzahl (web traffic) einer Webseite durch eine Reihe von Techniken zu verbessern, die dazu beitragen, dass die Website von den wichtigen Suchmaschinen stärker gewichtet wird, wenn bestimmte Schlüsselwörter oder Wortverbindungen in das Suchfeld eingegeben werden. </a:t>
            </a:r>
            <a:endParaRPr lang="de-DE" dirty="0"/>
          </a:p>
        </p:txBody>
      </p:sp>
      <p:sp>
        <p:nvSpPr>
          <p:cNvPr id="11" name="Untertitel 10"/>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016314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Semantische Suche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105</a:t>
            </a:fld>
            <a:endParaRPr lang="en-US" dirty="0"/>
          </a:p>
        </p:txBody>
      </p:sp>
      <p:sp>
        <p:nvSpPr>
          <p:cNvPr id="4" name="Inhaltsplatzhalter 3"/>
          <p:cNvSpPr>
            <a:spLocks noGrp="1"/>
          </p:cNvSpPr>
          <p:nvPr>
            <p:ph sz="quarter" idx="12"/>
          </p:nvPr>
        </p:nvSpPr>
        <p:spPr/>
        <p:txBody>
          <a:bodyPr>
            <a:normAutofit fontScale="92500" lnSpcReduction="10000"/>
          </a:bodyPr>
          <a:lstStyle/>
          <a:p>
            <a:r>
              <a:rPr lang="de-DE" smtClean="0"/>
              <a:t>„Semantische Suchmaschinen“ haben zum Ziel, menschliche Sprache und menschliches Verhalten besser zu verstehen.</a:t>
            </a:r>
          </a:p>
          <a:p>
            <a:r>
              <a:rPr lang="de-DE" smtClean="0"/>
              <a:t>Beispiel: Die Suchmaschine von Google versucht zu „erkennen“, woran ein Nutzer denkt, wenn er nach etwas sucht. Dabei verlässt sich Google zum einen auf seine umfangreiche Datenbank von Objekten (Personen, Orte, Dinge) und zum anderen auf intelligente Software, um seinen Nutzern mehr zu bieten als nur Millionen von Treffern. </a:t>
            </a:r>
          </a:p>
          <a:p>
            <a:pPr lvl="1"/>
            <a:r>
              <a:rPr lang="de-DE" smtClean="0"/>
              <a:t>Wenn Sie z.B. nach „Bodensee“ suchen, liefert ihnen die Suchmaschine Fakten zum Bodensee (Fläche, Tiefe, etc.), eine Landkarte und Hotelübernachtungen in der Nähe.</a:t>
            </a:r>
            <a:endParaRPr lang="de-DE" dirty="0"/>
          </a:p>
        </p:txBody>
      </p:sp>
      <p:sp>
        <p:nvSpPr>
          <p:cNvPr id="11" name="Untertitel 10"/>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9436333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e-DE" smtClean="0"/>
              <a:t>Gliederung</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106</a:t>
            </a:fld>
            <a:endParaRPr lang="en-US" dirty="0"/>
          </a:p>
        </p:txBody>
      </p:sp>
      <p:sp>
        <p:nvSpPr>
          <p:cNvPr id="20483" name="Rectangle 3"/>
          <p:cNvSpPr>
            <a:spLocks noGrp="1"/>
          </p:cNvSpPr>
          <p:nvPr>
            <p:ph sz="quarter" idx="12"/>
          </p:nvPr>
        </p:nvSpPr>
        <p:spPr/>
        <p:txBody>
          <a:bodyPr/>
          <a:lstStyle/>
          <a:p>
            <a:pPr marL="457200" indent="-457200">
              <a:buFont typeface="+mj-lt"/>
              <a:buAutoNum type="arabicPeriod"/>
            </a:pPr>
            <a:r>
              <a:rPr lang="de-DE" dirty="0" smtClean="0"/>
              <a:t>Kommunikationssysteme</a:t>
            </a:r>
          </a:p>
          <a:p>
            <a:pPr marL="457200" indent="-457200">
              <a:buFont typeface="+mj-lt"/>
              <a:buAutoNum type="arabicPeriod"/>
            </a:pPr>
            <a:r>
              <a:rPr lang="de-DE" dirty="0" smtClean="0"/>
              <a:t>Internet</a:t>
            </a:r>
          </a:p>
          <a:p>
            <a:pPr marL="457200" indent="-457200">
              <a:buFont typeface="+mj-lt"/>
              <a:buAutoNum type="arabicPeriod"/>
            </a:pPr>
            <a:r>
              <a:rPr lang="de-DE" dirty="0" smtClean="0"/>
              <a:t>World Wide Web</a:t>
            </a:r>
          </a:p>
          <a:p>
            <a:pPr marL="457200" indent="-457200">
              <a:buFont typeface="+mj-lt"/>
              <a:buAutoNum type="arabicPeriod"/>
            </a:pPr>
            <a:r>
              <a:rPr lang="de-DE" b="1" dirty="0" smtClean="0"/>
              <a:t>Social Media</a:t>
            </a:r>
          </a:p>
          <a:p>
            <a:pPr marL="457200" indent="-457200">
              <a:buFont typeface="+mj-lt"/>
              <a:buAutoNum type="arabicPeriod"/>
            </a:pPr>
            <a:r>
              <a:rPr lang="de-DE" dirty="0" smtClean="0"/>
              <a:t>Herausforderungen und Lösungsansätze bei der Integration des Internets</a:t>
            </a:r>
            <a:endParaRPr lang="de-DE" dirty="0"/>
          </a:p>
        </p:txBody>
      </p:sp>
      <p:sp>
        <p:nvSpPr>
          <p:cNvPr id="9" name="Untertitel 8"/>
          <p:cNvSpPr>
            <a:spLocks noGrp="1"/>
          </p:cNvSpPr>
          <p:nvPr>
            <p:ph type="subTitle" idx="13"/>
          </p:nvPr>
        </p:nvSpPr>
        <p:spPr/>
        <p:txBody>
          <a:bodyPr/>
          <a:lstStyle/>
          <a:p>
            <a:r>
              <a:rPr lang="de-DE" dirty="0" smtClean="0"/>
              <a:t>Kapitel 7</a:t>
            </a:r>
            <a:endParaRPr lang="de-DE" dirty="0"/>
          </a:p>
        </p:txBody>
      </p:sp>
    </p:spTree>
    <p:extLst>
      <p:ext uri="{BB962C8B-B14F-4D97-AF65-F5344CB8AC3E}">
        <p14:creationId xmlns:p14="http://schemas.microsoft.com/office/powerpoint/2010/main" val="338824022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p:nvPr>
        </p:nvSpPr>
        <p:spPr/>
        <p:txBody>
          <a:bodyPr/>
          <a:lstStyle/>
          <a:p>
            <a:r>
              <a:rPr lang="de-DE" dirty="0" smtClean="0"/>
              <a:t>Social Media: Das interaktive, Echtzeit-, soziale und benutzergetriebene Web</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107</a:t>
            </a:fld>
            <a:endParaRPr lang="en-US" dirty="0"/>
          </a:p>
        </p:txBody>
      </p:sp>
      <p:sp>
        <p:nvSpPr>
          <p:cNvPr id="124931" name="Rectangle 3"/>
          <p:cNvSpPr>
            <a:spLocks noGrp="1"/>
          </p:cNvSpPr>
          <p:nvPr>
            <p:ph sz="quarter" idx="12"/>
          </p:nvPr>
        </p:nvSpPr>
        <p:spPr/>
        <p:txBody>
          <a:bodyPr/>
          <a:lstStyle/>
          <a:p>
            <a:r>
              <a:rPr lang="de-DE" smtClean="0"/>
              <a:t>Web 1.0</a:t>
            </a:r>
          </a:p>
          <a:p>
            <a:pPr lvl="1"/>
            <a:r>
              <a:rPr lang="de-DE" smtClean="0"/>
              <a:t>Begonnen mit dem World Wide Web</a:t>
            </a:r>
          </a:p>
          <a:p>
            <a:pPr lvl="1"/>
            <a:r>
              <a:rPr lang="de-DE" smtClean="0"/>
              <a:t>Das Internet konnte verwendet werden, um Inhalte in Webseiten anzubieten und Benutzer konnten in diesen Seiten navigieren, Inhalte betrachten und herunterladen</a:t>
            </a:r>
            <a:endParaRPr lang="de-DE" dirty="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6534703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p:nvPr>
        </p:nvSpPr>
        <p:spPr/>
        <p:txBody>
          <a:bodyPr/>
          <a:lstStyle/>
          <a:p>
            <a:r>
              <a:rPr lang="de-DE" dirty="0"/>
              <a:t>Social </a:t>
            </a:r>
            <a:r>
              <a:rPr lang="de-DE" dirty="0" smtClean="0"/>
              <a:t>Media: Das </a:t>
            </a:r>
            <a:r>
              <a:rPr lang="de-DE" dirty="0"/>
              <a:t>interaktive, Echtzeit-, soziale und benutzergetriebene Web</a:t>
            </a:r>
          </a:p>
        </p:txBody>
      </p:sp>
      <p:sp>
        <p:nvSpPr>
          <p:cNvPr id="2" name="Foliennummernplatzhalter 1"/>
          <p:cNvSpPr>
            <a:spLocks noGrp="1"/>
          </p:cNvSpPr>
          <p:nvPr>
            <p:ph type="sldNum" sz="quarter" idx="11"/>
          </p:nvPr>
        </p:nvSpPr>
        <p:spPr/>
        <p:txBody>
          <a:bodyPr/>
          <a:lstStyle/>
          <a:p>
            <a:fld id="{0D2F3B65-5D26-4378-875C-153D63999E65}" type="slidenum">
              <a:rPr lang="en-US" smtClean="0"/>
              <a:pPr/>
              <a:t>108</a:t>
            </a:fld>
            <a:endParaRPr lang="en-US" dirty="0"/>
          </a:p>
        </p:txBody>
      </p:sp>
      <p:sp>
        <p:nvSpPr>
          <p:cNvPr id="124931" name="Rectangle 3"/>
          <p:cNvSpPr>
            <a:spLocks noGrp="1"/>
          </p:cNvSpPr>
          <p:nvPr>
            <p:ph sz="quarter" idx="12"/>
          </p:nvPr>
        </p:nvSpPr>
        <p:spPr/>
        <p:txBody>
          <a:bodyPr>
            <a:normAutofit lnSpcReduction="10000"/>
          </a:bodyPr>
          <a:lstStyle/>
          <a:p>
            <a:r>
              <a:rPr lang="de-DE" smtClean="0"/>
              <a:t>Web 2.0 und Social Media</a:t>
            </a:r>
          </a:p>
          <a:p>
            <a:pPr lvl="1"/>
            <a:r>
              <a:rPr lang="de-DE" smtClean="0"/>
              <a:t>Neues Modell der Kommunikation seit etwa 2000</a:t>
            </a:r>
          </a:p>
          <a:p>
            <a:pPr lvl="1"/>
            <a:r>
              <a:rPr lang="de-DE" smtClean="0"/>
              <a:t>Charakteristika: </a:t>
            </a:r>
          </a:p>
          <a:p>
            <a:pPr lvl="2"/>
            <a:r>
              <a:rPr lang="de-DE" smtClean="0"/>
              <a:t>Interaktivität</a:t>
            </a:r>
          </a:p>
          <a:p>
            <a:pPr lvl="2"/>
            <a:r>
              <a:rPr lang="de-DE" smtClean="0"/>
              <a:t>Echtzeitkontrolle durch den Benutzer</a:t>
            </a:r>
          </a:p>
          <a:p>
            <a:pPr lvl="2"/>
            <a:r>
              <a:rPr lang="de-DE" smtClean="0"/>
              <a:t>gesellschaftliche Beteiligung (gemeinsame Nutzung – Sharing)</a:t>
            </a:r>
          </a:p>
          <a:p>
            <a:pPr lvl="2"/>
            <a:r>
              <a:rPr lang="de-DE" smtClean="0"/>
              <a:t>benutzergenerierter Inhalt</a:t>
            </a:r>
          </a:p>
          <a:p>
            <a:pPr lvl="1"/>
            <a:r>
              <a:rPr lang="de-DE" smtClean="0"/>
              <a:t>Sowohl ein technologisches als auch soziales Phänomen</a:t>
            </a:r>
          </a:p>
          <a:p>
            <a:pPr lvl="1"/>
            <a:r>
              <a:rPr lang="de-DE" smtClean="0"/>
              <a:t>Deutliche Weiterentwicklung des Web 1.0</a:t>
            </a:r>
          </a:p>
          <a:p>
            <a:pPr lvl="1"/>
            <a:r>
              <a:rPr lang="de-DE" smtClean="0"/>
              <a:t>In jüngerer Vergangenheit wurde der Begriff Web 2.0 durch den Begriff „Social Media“ abgelöst</a:t>
            </a:r>
          </a:p>
          <a:p>
            <a:endParaRPr lang="de-DE" dirty="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80767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e-DE" smtClean="0"/>
              <a:t>Gliederung</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10</a:t>
            </a:fld>
            <a:endParaRPr lang="en-US" dirty="0"/>
          </a:p>
        </p:txBody>
      </p:sp>
      <p:sp>
        <p:nvSpPr>
          <p:cNvPr id="20483" name="Rectangle 3"/>
          <p:cNvSpPr>
            <a:spLocks noGrp="1"/>
          </p:cNvSpPr>
          <p:nvPr>
            <p:ph sz="quarter" idx="12"/>
          </p:nvPr>
        </p:nvSpPr>
        <p:spPr/>
        <p:txBody>
          <a:bodyPr/>
          <a:lstStyle/>
          <a:p>
            <a:pPr marL="457200" indent="-457200">
              <a:buFont typeface="+mj-lt"/>
              <a:buAutoNum type="arabicPeriod"/>
            </a:pPr>
            <a:r>
              <a:rPr lang="de-DE" b="1" dirty="0" smtClean="0"/>
              <a:t>Kommunikationssysteme</a:t>
            </a:r>
          </a:p>
          <a:p>
            <a:pPr marL="457200" indent="-457200">
              <a:buFont typeface="+mj-lt"/>
              <a:buAutoNum type="arabicPeriod"/>
            </a:pPr>
            <a:r>
              <a:rPr lang="de-DE" dirty="0" smtClean="0"/>
              <a:t>Internet</a:t>
            </a:r>
          </a:p>
          <a:p>
            <a:pPr marL="457200" indent="-457200">
              <a:buFont typeface="+mj-lt"/>
              <a:buAutoNum type="arabicPeriod"/>
            </a:pPr>
            <a:r>
              <a:rPr lang="de-DE" dirty="0" smtClean="0"/>
              <a:t>World Wide Web</a:t>
            </a:r>
          </a:p>
          <a:p>
            <a:pPr marL="457200" indent="-457200">
              <a:buFont typeface="+mj-lt"/>
              <a:buAutoNum type="arabicPeriod"/>
            </a:pPr>
            <a:r>
              <a:rPr lang="de-DE" dirty="0" smtClean="0"/>
              <a:t>Social Media</a:t>
            </a:r>
          </a:p>
          <a:p>
            <a:pPr marL="457200" indent="-457200">
              <a:buFont typeface="+mj-lt"/>
              <a:buAutoNum type="arabicPeriod"/>
            </a:pPr>
            <a:r>
              <a:rPr lang="de-DE" dirty="0" smtClean="0"/>
              <a:t>Herausforderungen und Lösungsansätze bei der Integration des Internets</a:t>
            </a:r>
            <a:endParaRPr lang="de-DE" dirty="0"/>
          </a:p>
        </p:txBody>
      </p:sp>
      <p:sp>
        <p:nvSpPr>
          <p:cNvPr id="9" name="Untertitel 8"/>
          <p:cNvSpPr>
            <a:spLocks noGrp="1"/>
          </p:cNvSpPr>
          <p:nvPr>
            <p:ph type="subTitle" idx="13"/>
          </p:nvPr>
        </p:nvSpPr>
        <p:spPr/>
        <p:txBody>
          <a:bodyPr/>
          <a:lstStyle/>
          <a:p>
            <a:r>
              <a:rPr lang="de-DE" dirty="0" smtClean="0"/>
              <a:t>Kapitel 7</a:t>
            </a:r>
            <a:endParaRPr lang="de-DE" dirty="0"/>
          </a:p>
        </p:txBody>
      </p:sp>
    </p:spTree>
    <p:extLst>
      <p:ext uri="{BB962C8B-B14F-4D97-AF65-F5344CB8AC3E}">
        <p14:creationId xmlns:p14="http://schemas.microsoft.com/office/powerpoint/2010/main" val="1105012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title"/>
          </p:nvPr>
        </p:nvSpPr>
        <p:spPr/>
        <p:txBody>
          <a:bodyPr/>
          <a:lstStyle/>
          <a:p>
            <a:r>
              <a:rPr lang="de-DE" smtClean="0"/>
              <a:t>Anwendungsbeispiele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109</a:t>
            </a:fld>
            <a:endParaRPr lang="en-US" dirty="0"/>
          </a:p>
        </p:txBody>
      </p:sp>
      <p:sp>
        <p:nvSpPr>
          <p:cNvPr id="126979" name="Rectangle 3"/>
          <p:cNvSpPr>
            <a:spLocks noGrp="1"/>
          </p:cNvSpPr>
          <p:nvPr>
            <p:ph sz="quarter" idx="12"/>
          </p:nvPr>
        </p:nvSpPr>
        <p:spPr/>
        <p:txBody>
          <a:bodyPr/>
          <a:lstStyle/>
          <a:p>
            <a:r>
              <a:rPr lang="de-DE" smtClean="0"/>
              <a:t>Foto-Communitys</a:t>
            </a:r>
          </a:p>
          <a:p>
            <a:pPr lvl="1"/>
            <a:r>
              <a:rPr lang="de-DE" smtClean="0"/>
              <a:t>Benutzer können Digitalfotos speichern, sammeln, austauschen und veröffentlichen</a:t>
            </a:r>
          </a:p>
          <a:p>
            <a:pPr lvl="1"/>
            <a:r>
              <a:rPr lang="de-DE" smtClean="0"/>
              <a:t>Fotos können mit Tags versehen werden -&gt; Folksonomie</a:t>
            </a:r>
          </a:p>
          <a:p>
            <a:r>
              <a:rPr lang="de-DE" smtClean="0"/>
              <a:t>Video-Communitys</a:t>
            </a:r>
          </a:p>
          <a:p>
            <a:pPr lvl="1"/>
            <a:r>
              <a:rPr lang="de-DE" smtClean="0"/>
              <a:t>Über Widgets können Videos der jeweiligen Plattformen in die eigene Website eingebettet werden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8595118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p:nvPr>
        </p:nvSpPr>
        <p:spPr/>
        <p:txBody>
          <a:bodyPr/>
          <a:lstStyle/>
          <a:p>
            <a:r>
              <a:rPr lang="de-DE" smtClean="0"/>
              <a:t>Anwendungsbeispiele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110</a:t>
            </a:fld>
            <a:endParaRPr lang="en-US" dirty="0"/>
          </a:p>
        </p:txBody>
      </p:sp>
      <p:sp>
        <p:nvSpPr>
          <p:cNvPr id="128003" name="Rectangle 3"/>
          <p:cNvSpPr>
            <a:spLocks noGrp="1"/>
          </p:cNvSpPr>
          <p:nvPr>
            <p:ph sz="quarter" idx="12"/>
          </p:nvPr>
        </p:nvSpPr>
        <p:spPr/>
        <p:txBody>
          <a:bodyPr>
            <a:normAutofit lnSpcReduction="10000"/>
          </a:bodyPr>
          <a:lstStyle/>
          <a:p>
            <a:r>
              <a:rPr lang="de-DE" dirty="0" err="1" smtClean="0"/>
              <a:t>Social</a:t>
            </a:r>
            <a:r>
              <a:rPr lang="de-DE" dirty="0" smtClean="0"/>
              <a:t>-Networking-Communitys</a:t>
            </a:r>
          </a:p>
          <a:p>
            <a:pPr lvl="1"/>
            <a:r>
              <a:rPr lang="de-DE" dirty="0" smtClean="0"/>
              <a:t>Ursprünge liegen z.B. im </a:t>
            </a:r>
            <a:r>
              <a:rPr lang="de-DE" dirty="0" err="1" smtClean="0"/>
              <a:t>Usenet</a:t>
            </a:r>
            <a:r>
              <a:rPr lang="de-DE" dirty="0" smtClean="0"/>
              <a:t> (1980) und Mailboxen (Bulletin Board System, 1978)</a:t>
            </a:r>
          </a:p>
          <a:p>
            <a:pPr lvl="1"/>
            <a:r>
              <a:rPr lang="de-DE" dirty="0" smtClean="0"/>
              <a:t>Komplette Kommunikationsplattformen meist mit einer Profilseite für jeden Benutzer</a:t>
            </a:r>
          </a:p>
          <a:p>
            <a:pPr lvl="1"/>
            <a:r>
              <a:rPr lang="de-DE" dirty="0" smtClean="0"/>
              <a:t>entwickeln sich zu sozialem Betriebssystem, welches Emails der Benutzer, Tweets sowie andere sozial orientierte Sites, Videos und Musik koordiniert</a:t>
            </a:r>
          </a:p>
          <a:p>
            <a:r>
              <a:rPr lang="de-DE" dirty="0" smtClean="0"/>
              <a:t>Blogs</a:t>
            </a:r>
          </a:p>
          <a:p>
            <a:pPr lvl="1"/>
            <a:r>
              <a:rPr lang="de-DE" dirty="0" smtClean="0"/>
              <a:t>Persönliche Webseiten, die typischerweise eine Reihe von chronologischen Einträgen (geordnet von neuerem zu älterem Datum) ihres Autors sowie Links zu damit in Beziehung stehenden Webseiten enthält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28369588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p:cNvSpPr>
          <p:nvPr>
            <p:ph type="title"/>
          </p:nvPr>
        </p:nvSpPr>
        <p:spPr/>
        <p:txBody>
          <a:bodyPr/>
          <a:lstStyle/>
          <a:p>
            <a:r>
              <a:rPr lang="de-DE" smtClean="0"/>
              <a:t>Anwendungsbeispiele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111</a:t>
            </a:fld>
            <a:endParaRPr lang="en-US" dirty="0"/>
          </a:p>
        </p:txBody>
      </p:sp>
      <p:sp>
        <p:nvSpPr>
          <p:cNvPr id="129027" name="Rectangle 3"/>
          <p:cNvSpPr>
            <a:spLocks noGrp="1"/>
          </p:cNvSpPr>
          <p:nvPr>
            <p:ph sz="quarter" idx="12"/>
          </p:nvPr>
        </p:nvSpPr>
        <p:spPr/>
        <p:txBody>
          <a:bodyPr/>
          <a:lstStyle/>
          <a:p>
            <a:r>
              <a:rPr lang="de-DE" smtClean="0"/>
              <a:t>Wikis</a:t>
            </a:r>
          </a:p>
          <a:p>
            <a:pPr lvl="1"/>
            <a:r>
              <a:rPr lang="de-DE" smtClean="0"/>
              <a:t>Ermöglichen Benutzern das rasche und einfache Hinzufügen und Bearbeiten von Inhalten auf einer Webseite.</a:t>
            </a:r>
          </a:p>
          <a:p>
            <a:pPr lvl="1"/>
            <a:r>
              <a:rPr lang="de-DE" smtClean="0"/>
              <a:t>Enthalten meist Editoren, so dass keine HTML-Kenntnisse nötig sind und eine Inhaltsversionierung</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7667033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p:txBody>
          <a:bodyPr/>
          <a:lstStyle/>
          <a:p>
            <a:r>
              <a:rPr lang="de-DE" smtClean="0"/>
              <a:t>Konstituierende Merkmale von Social Media</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112</a:t>
            </a:fld>
            <a:endParaRPr lang="en-US" dirty="0"/>
          </a:p>
        </p:txBody>
      </p:sp>
      <p:sp>
        <p:nvSpPr>
          <p:cNvPr id="130051" name="Rectangle 3"/>
          <p:cNvSpPr>
            <a:spLocks noGrp="1"/>
          </p:cNvSpPr>
          <p:nvPr>
            <p:ph sz="quarter" idx="12"/>
          </p:nvPr>
        </p:nvSpPr>
        <p:spPr/>
        <p:txBody>
          <a:bodyPr>
            <a:normAutofit fontScale="92500" lnSpcReduction="10000"/>
          </a:bodyPr>
          <a:lstStyle/>
          <a:p>
            <a:r>
              <a:rPr lang="de-DE" smtClean="0"/>
              <a:t>User Generated Content</a:t>
            </a:r>
          </a:p>
          <a:p>
            <a:pPr lvl="1"/>
            <a:r>
              <a:rPr lang="de-DE" smtClean="0"/>
              <a:t>Social Media Anwendungen basieren auf UGC</a:t>
            </a:r>
          </a:p>
          <a:p>
            <a:pPr lvl="1"/>
            <a:r>
              <a:rPr lang="de-DE" smtClean="0"/>
              <a:t>Die Inhalte werden vom einem breiten, oft jungen, Publikum erstellt</a:t>
            </a:r>
          </a:p>
          <a:p>
            <a:r>
              <a:rPr lang="de-DE" smtClean="0"/>
              <a:t>Äußerst leistungsstarke Suchfunktionen</a:t>
            </a:r>
          </a:p>
          <a:p>
            <a:r>
              <a:rPr lang="de-DE" smtClean="0"/>
              <a:t>Hochinteraktiv</a:t>
            </a:r>
          </a:p>
          <a:p>
            <a:pPr lvl="1"/>
            <a:r>
              <a:rPr lang="de-DE" smtClean="0"/>
              <a:t>Möglichkeiten für Benutzer, sich auf sozialer Ebene mit anderen zusammenzuschließen</a:t>
            </a:r>
          </a:p>
          <a:p>
            <a:pPr lvl="1"/>
            <a:r>
              <a:rPr lang="de-DE" smtClean="0"/>
              <a:t>„soziale</a:t>
            </a:r>
            <a:r>
              <a:rPr lang="ja-JP" altLang="de-DE" smtClean="0"/>
              <a:t>“</a:t>
            </a:r>
            <a:r>
              <a:rPr lang="de-DE" smtClean="0"/>
              <a:t> Websites</a:t>
            </a:r>
          </a:p>
          <a:p>
            <a:r>
              <a:rPr lang="de-DE" smtClean="0"/>
              <a:t>Basieren auf der Breitbandkonnektivität des Webs</a:t>
            </a:r>
          </a:p>
          <a:p>
            <a:r>
              <a:rPr lang="de-DE" smtClean="0"/>
              <a:t>Fungieren als Plattformen für Anwendungsentwicklung</a:t>
            </a:r>
          </a:p>
          <a:p>
            <a:pPr lvl="1"/>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9489092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p:nvPr>
        </p:nvSpPr>
        <p:spPr/>
        <p:txBody>
          <a:bodyPr/>
          <a:lstStyle/>
          <a:p>
            <a:r>
              <a:rPr lang="de-DE" smtClean="0"/>
              <a:t>Soziale Technologie: Benutzergenerierte Inhalte und soziale Netze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113</a:t>
            </a:fld>
            <a:endParaRPr lang="en-US" dirty="0"/>
          </a:p>
        </p:txBody>
      </p:sp>
      <p:sp>
        <p:nvSpPr>
          <p:cNvPr id="132099" name="Rectangle 3"/>
          <p:cNvSpPr>
            <a:spLocks noGrp="1"/>
          </p:cNvSpPr>
          <p:nvPr>
            <p:ph sz="quarter" idx="12"/>
          </p:nvPr>
        </p:nvSpPr>
        <p:spPr/>
        <p:txBody>
          <a:bodyPr/>
          <a:lstStyle/>
          <a:p>
            <a:r>
              <a:rPr lang="de-DE" smtClean="0"/>
              <a:t>Social Media basiert auf einem Many-to-Many Kommunikationsmodell.</a:t>
            </a:r>
          </a:p>
          <a:p>
            <a:r>
              <a:rPr lang="de-DE" smtClean="0"/>
              <a:t>Alle vorherigen Massenmedien (jenseits des Internets) der modernen Geschichte verwenden ein Verbreitungsmodell (One-to-Many), in dem der Inhalt an einer zentralen Stelle von Fachleuten erstellt wird und „standardisiert</a:t>
            </a:r>
            <a:r>
              <a:rPr lang="ja-JP" altLang="de-DE" smtClean="0"/>
              <a:t>“</a:t>
            </a:r>
            <a:r>
              <a:rPr lang="de-DE" smtClean="0"/>
              <a:t> unterschiedlich große Publikumsmengen erreicht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3956041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p:cNvSpPr>
          <p:nvPr>
            <p:ph type="title"/>
          </p:nvPr>
        </p:nvSpPr>
        <p:spPr/>
        <p:txBody>
          <a:bodyPr/>
          <a:lstStyle/>
          <a:p>
            <a:r>
              <a:rPr lang="de-DE" smtClean="0"/>
              <a:t>Einsatz von Social Media zu Geschäftszwecken</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114</a:t>
            </a:fld>
            <a:endParaRPr lang="en-US" dirty="0"/>
          </a:p>
        </p:txBody>
      </p:sp>
      <p:sp>
        <p:nvSpPr>
          <p:cNvPr id="133123" name="Rectangle 3"/>
          <p:cNvSpPr>
            <a:spLocks noGrp="1"/>
          </p:cNvSpPr>
          <p:nvPr>
            <p:ph sz="quarter" idx="12"/>
          </p:nvPr>
        </p:nvSpPr>
        <p:spPr/>
        <p:txBody>
          <a:bodyPr/>
          <a:lstStyle/>
          <a:p>
            <a:r>
              <a:rPr lang="de-DE" smtClean="0"/>
              <a:t>Sichtweise vieler Kritiker: Social Media und dessen Anwendungen primär als Unterhaltungsmedium</a:t>
            </a:r>
          </a:p>
          <a:p>
            <a:r>
              <a:rPr lang="de-DE" smtClean="0"/>
              <a:t>Social Media wird jedoch zunehmend als Plattform für „Geschäftsentwicklung</a:t>
            </a:r>
            <a:r>
              <a:rPr lang="ja-JP" altLang="de-DE" smtClean="0"/>
              <a:t>“</a:t>
            </a:r>
            <a:r>
              <a:rPr lang="de-DE" smtClean="0"/>
              <a:t> betrachtet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2478199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p:cNvSpPr>
          <p:nvPr>
            <p:ph type="title"/>
          </p:nvPr>
        </p:nvSpPr>
        <p:spPr/>
        <p:txBody>
          <a:bodyPr/>
          <a:lstStyle/>
          <a:p>
            <a:r>
              <a:rPr lang="de-DE" dirty="0"/>
              <a:t>Einsatzzwecke von </a:t>
            </a:r>
            <a:r>
              <a:rPr lang="de-DE" dirty="0" err="1"/>
              <a:t>Social</a:t>
            </a:r>
            <a:r>
              <a:rPr lang="de-DE" dirty="0"/>
              <a:t> Media für Unternehmen</a:t>
            </a:r>
          </a:p>
        </p:txBody>
      </p:sp>
      <p:sp>
        <p:nvSpPr>
          <p:cNvPr id="3" name="Foliennummernplatzhalter 2"/>
          <p:cNvSpPr>
            <a:spLocks noGrp="1"/>
          </p:cNvSpPr>
          <p:nvPr>
            <p:ph type="sldNum" sz="quarter" idx="11"/>
          </p:nvPr>
        </p:nvSpPr>
        <p:spPr/>
        <p:txBody>
          <a:bodyPr/>
          <a:lstStyle/>
          <a:p>
            <a:fld id="{0D2F3B65-5D26-4378-875C-153D63999E65}" type="slidenum">
              <a:rPr lang="en-US" smtClean="0"/>
              <a:pPr/>
              <a:t>115</a:t>
            </a:fld>
            <a:endParaRPr lang="en-US" dirty="0"/>
          </a:p>
        </p:txBody>
      </p:sp>
      <p:sp>
        <p:nvSpPr>
          <p:cNvPr id="8" name="Inhaltsplatzhalter 4"/>
          <p:cNvSpPr>
            <a:spLocks/>
          </p:cNvSpPr>
          <p:nvPr/>
        </p:nvSpPr>
        <p:spPr bwMode="auto">
          <a:xfrm>
            <a:off x="250825" y="5876925"/>
            <a:ext cx="7777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smtClean="0">
                <a:latin typeface="Verdana"/>
                <a:cs typeface="Verdana"/>
              </a:rPr>
              <a:t>Tabelle 7.3</a:t>
            </a:r>
            <a:endParaRPr lang="de-DE" sz="1200" b="1" dirty="0">
              <a:latin typeface="Verdana"/>
              <a:cs typeface="Verdana"/>
            </a:endParaRPr>
          </a:p>
        </p:txBody>
      </p:sp>
      <p:pic>
        <p:nvPicPr>
          <p:cNvPr id="6" name="Picture 2" descr="D:\WORK\PEARSON\000 FOLIEN\4269\JPG\4269-414.jpg"/>
          <p:cNvPicPr>
            <a:picLocks noChangeAspect="1" noChangeArrowheads="1"/>
          </p:cNvPicPr>
          <p:nvPr/>
        </p:nvPicPr>
        <p:blipFill rotWithShape="1">
          <a:blip r:embed="rId2">
            <a:extLst>
              <a:ext uri="{28A0092B-C50C-407E-A947-70E740481C1C}">
                <a14:useLocalDpi xmlns:a14="http://schemas.microsoft.com/office/drawing/2010/main" val="0"/>
              </a:ext>
            </a:extLst>
          </a:blip>
          <a:srcRect b="7507"/>
          <a:stretch/>
        </p:blipFill>
        <p:spPr bwMode="auto">
          <a:xfrm>
            <a:off x="250825" y="1295399"/>
            <a:ext cx="8654689" cy="420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8280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p:txBody>
          <a:bodyPr/>
          <a:lstStyle/>
          <a:p>
            <a:r>
              <a:rPr lang="de-DE" dirty="0" smtClean="0"/>
              <a:t>Konzepte </a:t>
            </a:r>
            <a:r>
              <a:rPr lang="de-DE" dirty="0"/>
              <a:t>und Anwendungen, die mit Social Media verknüpft </a:t>
            </a:r>
            <a:r>
              <a:rPr lang="de-DE" dirty="0" smtClean="0"/>
              <a:t>sind, </a:t>
            </a:r>
            <a:r>
              <a:rPr lang="de-DE" dirty="0"/>
              <a:t>mit Bezügen zu </a:t>
            </a:r>
            <a:r>
              <a:rPr lang="de-DE" dirty="0" smtClean="0"/>
              <a:t>betrieblichen Informationssystemen</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116</a:t>
            </a:fld>
            <a:endParaRPr lang="en-US" dirty="0"/>
          </a:p>
        </p:txBody>
      </p:sp>
      <p:sp>
        <p:nvSpPr>
          <p:cNvPr id="134147" name="Rectangle 3"/>
          <p:cNvSpPr>
            <a:spLocks noGrp="1"/>
          </p:cNvSpPr>
          <p:nvPr>
            <p:ph sz="quarter" idx="12"/>
          </p:nvPr>
        </p:nvSpPr>
        <p:spPr/>
        <p:txBody>
          <a:bodyPr>
            <a:normAutofit fontScale="85000" lnSpcReduction="10000"/>
          </a:bodyPr>
          <a:lstStyle/>
          <a:p>
            <a:pPr lvl="1"/>
            <a:r>
              <a:rPr lang="de-DE" dirty="0" err="1" smtClean="0"/>
              <a:t>Really</a:t>
            </a:r>
            <a:r>
              <a:rPr lang="de-DE" dirty="0" smtClean="0"/>
              <a:t> </a:t>
            </a:r>
            <a:r>
              <a:rPr lang="de-DE" dirty="0" smtClean="0"/>
              <a:t>Simple </a:t>
            </a:r>
            <a:r>
              <a:rPr lang="de-DE" dirty="0" err="1" smtClean="0"/>
              <a:t>Syndication</a:t>
            </a:r>
            <a:r>
              <a:rPr lang="de-DE" dirty="0" smtClean="0"/>
              <a:t> (RSS)</a:t>
            </a:r>
          </a:p>
          <a:p>
            <a:pPr lvl="1"/>
            <a:r>
              <a:rPr lang="de-DE" dirty="0" smtClean="0"/>
              <a:t>Virales Marketing</a:t>
            </a:r>
          </a:p>
          <a:p>
            <a:pPr lvl="1"/>
            <a:r>
              <a:rPr lang="de-DE" dirty="0" smtClean="0"/>
              <a:t>Blog-Marketing und Blog-Werbung</a:t>
            </a:r>
          </a:p>
          <a:p>
            <a:pPr lvl="1"/>
            <a:r>
              <a:rPr lang="de-DE" dirty="0" smtClean="0"/>
              <a:t>Die Weisheit der Vielen: Kollektive Beurteilungen</a:t>
            </a:r>
          </a:p>
          <a:p>
            <a:pPr lvl="1"/>
            <a:r>
              <a:rPr lang="de-DE" dirty="0" smtClean="0"/>
              <a:t>Prognose-Märkte</a:t>
            </a:r>
          </a:p>
          <a:p>
            <a:pPr lvl="1"/>
            <a:r>
              <a:rPr lang="de-DE" dirty="0" err="1" smtClean="0"/>
              <a:t>Folksonomien</a:t>
            </a:r>
            <a:r>
              <a:rPr lang="de-DE" dirty="0" smtClean="0"/>
              <a:t> und Social </a:t>
            </a:r>
            <a:r>
              <a:rPr lang="de-DE" dirty="0" err="1" smtClean="0"/>
              <a:t>Tagging</a:t>
            </a:r>
            <a:endParaRPr lang="de-DE" dirty="0" smtClean="0"/>
          </a:p>
          <a:p>
            <a:pPr lvl="1"/>
            <a:r>
              <a:rPr lang="de-DE" dirty="0" smtClean="0"/>
              <a:t>Podcasting: </a:t>
            </a:r>
            <a:r>
              <a:rPr lang="de-DE" dirty="0" smtClean="0"/>
              <a:t>Produzieren und Anbieten von Audio- und Videodateien</a:t>
            </a:r>
          </a:p>
          <a:p>
            <a:pPr lvl="1"/>
            <a:r>
              <a:rPr lang="de-DE" dirty="0" smtClean="0"/>
              <a:t>Collaborative </a:t>
            </a:r>
            <a:r>
              <a:rPr lang="de-DE" dirty="0" err="1" smtClean="0"/>
              <a:t>Filtering</a:t>
            </a:r>
            <a:r>
              <a:rPr lang="de-DE" dirty="0" smtClean="0"/>
              <a:t> (</a:t>
            </a:r>
            <a:r>
              <a:rPr lang="de-DE" dirty="0" err="1" smtClean="0"/>
              <a:t>Recommendersysteme</a:t>
            </a:r>
            <a:r>
              <a:rPr lang="de-DE" dirty="0" smtClean="0"/>
              <a:t>)</a:t>
            </a:r>
          </a:p>
          <a:p>
            <a:pPr lvl="1"/>
            <a:r>
              <a:rPr lang="de-DE" dirty="0" smtClean="0"/>
              <a:t>Crowdsourcing</a:t>
            </a:r>
          </a:p>
          <a:p>
            <a:pPr lvl="1"/>
            <a:r>
              <a:rPr lang="de-DE" dirty="0" err="1" smtClean="0"/>
              <a:t>Mashups</a:t>
            </a:r>
            <a:endParaRPr lang="de-DE" dirty="0" smtClean="0"/>
          </a:p>
          <a:p>
            <a:pPr lvl="1"/>
            <a:r>
              <a:rPr lang="de-DE" dirty="0" err="1" smtClean="0"/>
              <a:t>Widgets</a:t>
            </a:r>
            <a:endParaRPr lang="de-DE" dirty="0" smtClean="0"/>
          </a:p>
          <a:p>
            <a:pPr lvl="1"/>
            <a:r>
              <a:rPr lang="de-DE" dirty="0" smtClean="0"/>
              <a:t>Social-Media-Analyse</a:t>
            </a:r>
            <a:endParaRPr lang="de-DE" dirty="0"/>
          </a:p>
        </p:txBody>
      </p:sp>
    </p:spTree>
    <p:extLst>
      <p:ext uri="{BB962C8B-B14F-4D97-AF65-F5344CB8AC3E}">
        <p14:creationId xmlns:p14="http://schemas.microsoft.com/office/powerpoint/2010/main" val="65710245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p:nvPr>
        </p:nvSpPr>
        <p:spPr/>
        <p:txBody>
          <a:bodyPr/>
          <a:lstStyle/>
          <a:p>
            <a:r>
              <a:rPr lang="de-DE" dirty="0" err="1"/>
              <a:t>Really</a:t>
            </a:r>
            <a:r>
              <a:rPr lang="de-DE" dirty="0"/>
              <a:t> Simple </a:t>
            </a:r>
            <a:r>
              <a:rPr lang="de-DE" dirty="0" err="1"/>
              <a:t>Syndication</a:t>
            </a:r>
            <a:r>
              <a:rPr lang="de-DE" dirty="0"/>
              <a:t> (RSS)</a:t>
            </a:r>
          </a:p>
        </p:txBody>
      </p:sp>
      <p:sp>
        <p:nvSpPr>
          <p:cNvPr id="2" name="Foliennummernplatzhalter 1"/>
          <p:cNvSpPr>
            <a:spLocks noGrp="1"/>
          </p:cNvSpPr>
          <p:nvPr>
            <p:ph type="sldNum" sz="quarter" idx="11"/>
          </p:nvPr>
        </p:nvSpPr>
        <p:spPr/>
        <p:txBody>
          <a:bodyPr/>
          <a:lstStyle/>
          <a:p>
            <a:fld id="{0D2F3B65-5D26-4378-875C-153D63999E65}" type="slidenum">
              <a:rPr lang="en-US" smtClean="0"/>
              <a:pPr/>
              <a:t>117</a:t>
            </a:fld>
            <a:endParaRPr lang="en-US" dirty="0"/>
          </a:p>
        </p:txBody>
      </p:sp>
      <p:sp>
        <p:nvSpPr>
          <p:cNvPr id="137219" name="Rectangle 3"/>
          <p:cNvSpPr>
            <a:spLocks noGrp="1"/>
          </p:cNvSpPr>
          <p:nvPr>
            <p:ph sz="quarter" idx="12"/>
          </p:nvPr>
        </p:nvSpPr>
        <p:spPr/>
        <p:txBody>
          <a:bodyPr/>
          <a:lstStyle/>
          <a:p>
            <a:r>
              <a:rPr lang="de-DE" dirty="0"/>
              <a:t>RSS ist ein </a:t>
            </a:r>
            <a:r>
              <a:rPr lang="de-DE" dirty="0" smtClean="0"/>
              <a:t>XML-Format, mit </a:t>
            </a:r>
            <a:r>
              <a:rPr lang="de-DE" dirty="0"/>
              <a:t>dem Benutzer digitalen Inhalt, </a:t>
            </a:r>
            <a:r>
              <a:rPr lang="de-DE" dirty="0" smtClean="0"/>
              <a:t>einschließlich Text</a:t>
            </a:r>
            <a:r>
              <a:rPr lang="de-DE" dirty="0"/>
              <a:t>, Artikel, Bilder und Podcast-Audiodateien, in </a:t>
            </a:r>
            <a:r>
              <a:rPr lang="de-DE" dirty="0" smtClean="0"/>
              <a:t>Feeds abonnieren </a:t>
            </a:r>
            <a:r>
              <a:rPr lang="de-DE" dirty="0"/>
              <a:t>und über das Internet automatisch auf </a:t>
            </a:r>
            <a:r>
              <a:rPr lang="de-DE" dirty="0" smtClean="0"/>
              <a:t>ihre Rechner </a:t>
            </a:r>
            <a:r>
              <a:rPr lang="de-DE" dirty="0"/>
              <a:t>laden können. RSS dient als Grundlage für </a:t>
            </a:r>
            <a:r>
              <a:rPr lang="de-DE" dirty="0" smtClean="0"/>
              <a:t>Podcast und </a:t>
            </a:r>
            <a:r>
              <a:rPr lang="de-DE" dirty="0"/>
              <a:t>wird oft in Blogs eingesetzt.</a:t>
            </a:r>
            <a:endParaRPr lang="de-DE" dirty="0" smtClean="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8641053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p:nvPr>
        </p:nvSpPr>
        <p:spPr/>
        <p:txBody>
          <a:bodyPr/>
          <a:lstStyle/>
          <a:p>
            <a:r>
              <a:rPr lang="de-DE" smtClean="0"/>
              <a:t>Virales Marketing</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118</a:t>
            </a:fld>
            <a:endParaRPr lang="en-US" dirty="0"/>
          </a:p>
        </p:txBody>
      </p:sp>
      <p:sp>
        <p:nvSpPr>
          <p:cNvPr id="137219" name="Rectangle 3"/>
          <p:cNvSpPr>
            <a:spLocks noGrp="1"/>
          </p:cNvSpPr>
          <p:nvPr>
            <p:ph sz="quarter" idx="12"/>
          </p:nvPr>
        </p:nvSpPr>
        <p:spPr/>
        <p:txBody>
          <a:bodyPr/>
          <a:lstStyle/>
          <a:p>
            <a:r>
              <a:rPr lang="de-DE" smtClean="0"/>
              <a:t>Kann als Werbung über ein Many-to-Many Modell aufgefasst werden. </a:t>
            </a:r>
          </a:p>
          <a:p>
            <a:r>
              <a:rPr lang="de-DE" smtClean="0"/>
              <a:t>Werbebotschaften sollen einen viralen Charakter entwickeln. </a:t>
            </a:r>
          </a:p>
          <a:p>
            <a:r>
              <a:rPr lang="de-DE" smtClean="0"/>
              <a:t>Ein soziales Netz verbreitet die Nachricht an eine große Anzahl weiterer Leute.</a:t>
            </a:r>
            <a:endParaRPr lang="de-DE" dirty="0" smtClean="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22259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de-DE" smtClean="0"/>
              <a:t>Vernetzung</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11</a:t>
            </a:fld>
            <a:endParaRPr lang="en-US" dirty="0"/>
          </a:p>
        </p:txBody>
      </p:sp>
      <p:sp>
        <p:nvSpPr>
          <p:cNvPr id="28675" name="Rectangle 3"/>
          <p:cNvSpPr>
            <a:spLocks noGrp="1"/>
          </p:cNvSpPr>
          <p:nvPr>
            <p:ph sz="quarter" idx="12"/>
          </p:nvPr>
        </p:nvSpPr>
        <p:spPr/>
        <p:txBody>
          <a:bodyPr/>
          <a:lstStyle/>
          <a:p>
            <a:r>
              <a:rPr lang="de-DE" dirty="0" smtClean="0"/>
              <a:t>Die meisten aktuellen Informationssysteme sind eng mit Kommunikationsnetzwerken verknüpft und nutzen diese zum elektronischen Datenaustausch.</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44819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p:nvPr>
        </p:nvSpPr>
        <p:spPr/>
        <p:txBody>
          <a:bodyPr/>
          <a:lstStyle/>
          <a:p>
            <a:r>
              <a:rPr lang="de-DE" smtClean="0"/>
              <a:t>Blog Marketing und Blog-Werbung</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119</a:t>
            </a:fld>
            <a:endParaRPr lang="en-US" dirty="0"/>
          </a:p>
        </p:txBody>
      </p:sp>
      <p:sp>
        <p:nvSpPr>
          <p:cNvPr id="137219" name="Rectangle 3"/>
          <p:cNvSpPr>
            <a:spLocks noGrp="1"/>
          </p:cNvSpPr>
          <p:nvPr>
            <p:ph sz="quarter" idx="12"/>
          </p:nvPr>
        </p:nvSpPr>
        <p:spPr/>
        <p:txBody>
          <a:bodyPr/>
          <a:lstStyle/>
          <a:p>
            <a:r>
              <a:rPr lang="de-DE" dirty="0" smtClean="0"/>
              <a:t>Blogs haben </a:t>
            </a:r>
            <a:r>
              <a:rPr lang="de-DE" dirty="0" smtClean="0"/>
              <a:t>Fähigkeit, </a:t>
            </a:r>
            <a:r>
              <a:rPr lang="de-DE" dirty="0" smtClean="0"/>
              <a:t>in kurzer Zeit viele Leser zu erreichen</a:t>
            </a:r>
          </a:p>
          <a:p>
            <a:r>
              <a:rPr lang="de-DE" dirty="0" smtClean="0"/>
              <a:t>Daher Werbeplatzierung auf Blogs möglich</a:t>
            </a:r>
          </a:p>
          <a:p>
            <a:pPr lvl="1"/>
            <a:r>
              <a:rPr lang="de-DE" dirty="0" smtClean="0"/>
              <a:t>Nur wenige Blogs mit </a:t>
            </a:r>
            <a:r>
              <a:rPr lang="de-DE" dirty="0" smtClean="0"/>
              <a:t>Leserschaft, </a:t>
            </a:r>
            <a:r>
              <a:rPr lang="de-DE" dirty="0" smtClean="0"/>
              <a:t>die groß genug ist. </a:t>
            </a:r>
          </a:p>
          <a:p>
            <a:pPr lvl="1"/>
            <a:r>
              <a:rPr lang="de-DE" dirty="0" smtClean="0"/>
              <a:t>Bei kontextbezogener Werbung besteht die Schwierigkeit, Blogs automatisiert für Werbeeignung zu analysieren</a:t>
            </a:r>
          </a:p>
          <a:p>
            <a:pPr lvl="1"/>
            <a:r>
              <a:rPr lang="de-DE" dirty="0" smtClean="0"/>
              <a:t>Aufbau von Werbenetzwerk aus Bloggern die auf ihren Blogs Werbeanzeigen gestatten</a:t>
            </a:r>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6155268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p:nvPr>
        </p:nvSpPr>
        <p:spPr/>
        <p:txBody>
          <a:bodyPr/>
          <a:lstStyle/>
          <a:p>
            <a:r>
              <a:rPr lang="de-DE" smtClean="0"/>
              <a:t>Weisheit der Vielen: Kollektive Beurteilungen</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120</a:t>
            </a:fld>
            <a:endParaRPr lang="en-US" dirty="0"/>
          </a:p>
        </p:txBody>
      </p:sp>
      <p:sp>
        <p:nvSpPr>
          <p:cNvPr id="137219" name="Rectangle 3"/>
          <p:cNvSpPr>
            <a:spLocks noGrp="1"/>
          </p:cNvSpPr>
          <p:nvPr>
            <p:ph sz="quarter" idx="12"/>
          </p:nvPr>
        </p:nvSpPr>
        <p:spPr/>
        <p:txBody>
          <a:bodyPr/>
          <a:lstStyle/>
          <a:p>
            <a:r>
              <a:rPr lang="de-DE" dirty="0" smtClean="0"/>
              <a:t>Es existieren zahlreiche Beispiele für den </a:t>
            </a:r>
            <a:r>
              <a:rPr lang="de-DE" dirty="0" smtClean="0"/>
              <a:t>Eindruck, </a:t>
            </a:r>
            <a:r>
              <a:rPr lang="de-DE" dirty="0" smtClean="0"/>
              <a:t>das große Gruppen zu besseren Schätzwerten und Beurteilungen </a:t>
            </a:r>
            <a:r>
              <a:rPr lang="de-DE" dirty="0" smtClean="0"/>
              <a:t>kommen </a:t>
            </a:r>
            <a:r>
              <a:rPr lang="de-DE" dirty="0" smtClean="0"/>
              <a:t>als Einzelpersonen oder kleine Expertengruppen.</a:t>
            </a:r>
          </a:p>
          <a:p>
            <a:pPr lvl="1"/>
            <a:r>
              <a:rPr lang="de-DE" dirty="0" smtClean="0"/>
              <a:t>Mittelwert aller Einzelschätzungen ist besser als die beste Einzelschätzung oder die Schätzung eines Experten.</a:t>
            </a:r>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5715425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p:nvPr>
        </p:nvSpPr>
        <p:spPr/>
        <p:txBody>
          <a:bodyPr/>
          <a:lstStyle/>
          <a:p>
            <a:r>
              <a:rPr lang="de-DE" smtClean="0"/>
              <a:t>Weisheit der Vielen: Kollektive Beurteilungen</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121</a:t>
            </a:fld>
            <a:endParaRPr lang="en-US" dirty="0"/>
          </a:p>
        </p:txBody>
      </p:sp>
      <p:sp>
        <p:nvSpPr>
          <p:cNvPr id="137219" name="Rectangle 3"/>
          <p:cNvSpPr>
            <a:spLocks noGrp="1"/>
          </p:cNvSpPr>
          <p:nvPr>
            <p:ph sz="quarter" idx="12"/>
          </p:nvPr>
        </p:nvSpPr>
        <p:spPr/>
        <p:txBody>
          <a:bodyPr/>
          <a:lstStyle/>
          <a:p>
            <a:r>
              <a:rPr lang="de-DE" smtClean="0"/>
              <a:t>Wenn es viele Entscheidungsträger gibt, die unabhängig voneinander Entscheidungen treffen die einen unterschiedlichen Hintergrund haben und ein Mechanismus zur Zusammenführung zu einem einzigen Ergebnis existiert, kann die „Weisheit der Vielen“ funktionieren</a:t>
            </a:r>
          </a:p>
          <a:p>
            <a:r>
              <a:rPr lang="de-DE" smtClean="0"/>
              <a:t>Die Kriterien sind oft jedoch nicht erfüllt und es existieren ebenso zahlreiche Beispiele für falsche Entscheidungen der „Vielen“</a:t>
            </a:r>
            <a:endParaRPr lang="de-DE" dirty="0" smtClean="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27485842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p:nvPr>
        </p:nvSpPr>
        <p:spPr/>
        <p:txBody>
          <a:bodyPr/>
          <a:lstStyle/>
          <a:p>
            <a:r>
              <a:rPr lang="de-DE" smtClean="0"/>
              <a:t>Crowdsourcing</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122</a:t>
            </a:fld>
            <a:endParaRPr lang="en-US" dirty="0"/>
          </a:p>
        </p:txBody>
      </p:sp>
      <p:sp>
        <p:nvSpPr>
          <p:cNvPr id="137219" name="Rectangle 3"/>
          <p:cNvSpPr>
            <a:spLocks noGrp="1"/>
          </p:cNvSpPr>
          <p:nvPr>
            <p:ph sz="quarter" idx="12"/>
          </p:nvPr>
        </p:nvSpPr>
        <p:spPr/>
        <p:txBody>
          <a:bodyPr/>
          <a:lstStyle/>
          <a:p>
            <a:r>
              <a:rPr lang="de-DE" smtClean="0"/>
              <a:t>Crowdsourcing ist die Nutzung von virtuellen Arbeitsmärkten und sozialen Netzen im Internet für die Ausführung von Aufgaben, statt diese selbst zu erledigen oder sie von einem Mitarbeiter erledigen zu lassen.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9962816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p:txBody>
          <a:bodyPr/>
          <a:lstStyle/>
          <a:p>
            <a:r>
              <a:rPr lang="de-DE" smtClean="0"/>
              <a:t>Podcast</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123</a:t>
            </a:fld>
            <a:endParaRPr lang="en-US" dirty="0"/>
          </a:p>
        </p:txBody>
      </p:sp>
      <p:sp>
        <p:nvSpPr>
          <p:cNvPr id="135171" name="Rectangle 3"/>
          <p:cNvSpPr>
            <a:spLocks noGrp="1"/>
          </p:cNvSpPr>
          <p:nvPr>
            <p:ph sz="quarter" idx="12"/>
          </p:nvPr>
        </p:nvSpPr>
        <p:spPr/>
        <p:txBody>
          <a:bodyPr/>
          <a:lstStyle/>
          <a:p>
            <a:r>
              <a:rPr lang="de-DE" smtClean="0"/>
              <a:t>Ein Podcast ist eine Audio- oder Videopräsentation, die im Internet verfügbar ist und über einen RSS-Feed abonniert und auf dem PC oder einem mobilen Gerät abgespielt werden kann.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795603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p:nvPr>
        </p:nvSpPr>
        <p:spPr/>
        <p:txBody>
          <a:bodyPr/>
          <a:lstStyle/>
          <a:p>
            <a:r>
              <a:rPr lang="de-DE" smtClean="0"/>
              <a:t>Recommendersysteme (kollaborative Filtersysteme, Collaborative Filtering)</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124</a:t>
            </a:fld>
            <a:endParaRPr lang="en-US" dirty="0"/>
          </a:p>
        </p:txBody>
      </p:sp>
      <p:sp>
        <p:nvSpPr>
          <p:cNvPr id="136195" name="Rectangle 3"/>
          <p:cNvSpPr>
            <a:spLocks noGrp="1"/>
          </p:cNvSpPr>
          <p:nvPr>
            <p:ph sz="quarter" idx="12"/>
          </p:nvPr>
        </p:nvSpPr>
        <p:spPr/>
        <p:txBody>
          <a:bodyPr/>
          <a:lstStyle/>
          <a:p>
            <a:r>
              <a:rPr lang="de-DE" smtClean="0"/>
              <a:t>Recommendersysteme unterbreiten Kunden von E-Commerce-Webseiten Vorschläge, welchen Kauf diese als nächstes tätigen sollen – auf Grundlage der Käufe, die Kunden mit ähnlichen Interessen in der Vergangenheit getätigt haben – und erzielen so Querverkäufe.</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7249000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p:txBody>
          <a:bodyPr/>
          <a:lstStyle/>
          <a:p>
            <a:r>
              <a:rPr lang="de-DE" smtClean="0"/>
              <a:t>Mashups</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125</a:t>
            </a:fld>
            <a:endParaRPr lang="en-US" dirty="0"/>
          </a:p>
        </p:txBody>
      </p:sp>
      <p:sp>
        <p:nvSpPr>
          <p:cNvPr id="138243" name="Rectangle 3"/>
          <p:cNvSpPr>
            <a:spLocks noGrp="1"/>
          </p:cNvSpPr>
          <p:nvPr>
            <p:ph sz="quarter" idx="12"/>
          </p:nvPr>
        </p:nvSpPr>
        <p:spPr/>
        <p:txBody>
          <a:bodyPr/>
          <a:lstStyle/>
          <a:p>
            <a:r>
              <a:rPr lang="de-DE" smtClean="0"/>
              <a:t>Ein Mashup verknüpft und integriert die Fähigkeiten von zwei oder mehr Internetanwendungen, um eine Hybridanwendung zu erstellen, die den Kunden einen größeren Wert als jede ursprüngliche Quelle für sich alleine bietet.</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32543859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p:nvPr>
        </p:nvSpPr>
        <p:spPr/>
        <p:txBody>
          <a:bodyPr/>
          <a:lstStyle/>
          <a:p>
            <a:r>
              <a:rPr lang="de-DE" smtClean="0"/>
              <a:t>Widget</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126</a:t>
            </a:fld>
            <a:endParaRPr lang="en-US" dirty="0"/>
          </a:p>
        </p:txBody>
      </p:sp>
      <p:sp>
        <p:nvSpPr>
          <p:cNvPr id="139267" name="Rectangle 3"/>
          <p:cNvSpPr>
            <a:spLocks noGrp="1"/>
          </p:cNvSpPr>
          <p:nvPr>
            <p:ph sz="quarter" idx="12"/>
          </p:nvPr>
        </p:nvSpPr>
        <p:spPr/>
        <p:txBody>
          <a:bodyPr/>
          <a:lstStyle/>
          <a:p>
            <a:r>
              <a:rPr lang="de-DE" smtClean="0"/>
              <a:t>Ein Widget ist ein kleines, vorgefertigtes Codefragment, das in der Webseite automatisch ausgeführt wird; es kann eine große Bandbreite von Aufgaben durchführen.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43725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p:nvPr>
        </p:nvSpPr>
        <p:spPr/>
        <p:txBody>
          <a:bodyPr/>
          <a:lstStyle/>
          <a:p>
            <a:r>
              <a:rPr lang="de-DE" smtClean="0"/>
              <a:t>Geschäftliche Einsatzmöglichkeiten</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127</a:t>
            </a:fld>
            <a:endParaRPr lang="en-US" dirty="0"/>
          </a:p>
        </p:txBody>
      </p:sp>
      <p:pic>
        <p:nvPicPr>
          <p:cNvPr id="6" name="Picture 2" descr="D:\WORK\PEARSON\000 FOLIEN\4269\JPG\4269-419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715" y="783771"/>
            <a:ext cx="6811910" cy="540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24193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p:nvPr>
        </p:nvSpPr>
        <p:spPr/>
        <p:txBody>
          <a:bodyPr/>
          <a:lstStyle/>
          <a:p>
            <a:r>
              <a:rPr lang="de-DE" smtClean="0"/>
              <a:t>Geschäftliche Einsatzmöglichkeiten</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128</a:t>
            </a:fld>
            <a:endParaRPr lang="en-US" dirty="0"/>
          </a:p>
        </p:txBody>
      </p:sp>
      <p:pic>
        <p:nvPicPr>
          <p:cNvPr id="5" name="Picture 2" descr="D:\WORK\PEARSON\000 FOLIEN\4269\JPG\4269-41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32" y="1680754"/>
            <a:ext cx="7788899" cy="246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481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r>
              <a:rPr lang="de-DE" smtClean="0"/>
              <a:t>Kommunikationssystem</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12</a:t>
            </a:fld>
            <a:endParaRPr lang="en-US" dirty="0"/>
          </a:p>
        </p:txBody>
      </p:sp>
      <p:sp>
        <p:nvSpPr>
          <p:cNvPr id="29699" name="Rectangle 3"/>
          <p:cNvSpPr>
            <a:spLocks noGrp="1"/>
          </p:cNvSpPr>
          <p:nvPr>
            <p:ph sz="quarter" idx="12"/>
          </p:nvPr>
        </p:nvSpPr>
        <p:spPr/>
        <p:txBody>
          <a:bodyPr/>
          <a:lstStyle/>
          <a:p>
            <a:r>
              <a:rPr lang="de-DE" smtClean="0"/>
              <a:t>Sammlung von zueinander kompatibler Hardware, Software und Übertragungsverfahren, die z.B. eine Übertragung von Informationen zwischen Unternehmensstandorten ermöglicht.</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90981414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p:nvPr>
        </p:nvSpPr>
        <p:spPr/>
        <p:txBody>
          <a:bodyPr/>
          <a:lstStyle/>
          <a:p>
            <a:r>
              <a:rPr lang="de-DE" smtClean="0"/>
              <a:t>Social-Media-Analyse</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129</a:t>
            </a:fld>
            <a:endParaRPr lang="en-US" dirty="0"/>
          </a:p>
        </p:txBody>
      </p:sp>
      <p:sp>
        <p:nvSpPr>
          <p:cNvPr id="139267" name="Rectangle 3"/>
          <p:cNvSpPr>
            <a:spLocks noGrp="1"/>
          </p:cNvSpPr>
          <p:nvPr>
            <p:ph sz="quarter" idx="12"/>
          </p:nvPr>
        </p:nvSpPr>
        <p:spPr/>
        <p:txBody>
          <a:bodyPr/>
          <a:lstStyle/>
          <a:p>
            <a:r>
              <a:rPr lang="de-DE" smtClean="0"/>
              <a:t>Für viele betriebliche Anwendungen von Social Media stellt die Analyse von Social-Media-Daten einen wesentlichen Schritt dar.</a:t>
            </a:r>
          </a:p>
          <a:p>
            <a:pPr lvl="1"/>
            <a:r>
              <a:rPr lang="de-DE" smtClean="0"/>
              <a:t>z. B. Monitoring von Entwicklungen, Themen, Personen und ihre Wahrnehmungen, Reputationsmanagement, Profilbildung von Kunden, Produktmanagement und Werbung, Segmentierung von Gruppen, Identifizierung von „besonderen“ Individuen und ihre Rolle</a:t>
            </a:r>
          </a:p>
          <a:p>
            <a:r>
              <a:rPr lang="de-DE" smtClean="0"/>
              <a:t>Analysetechniken für Inhalte umfassen Natural Language Processing (NLP) oder der Social Network Analysis</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6162783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de-DE" smtClean="0"/>
              <a:t>Web 3.0: Das künftige (semantische?) Web</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130</a:t>
            </a:fld>
            <a:endParaRPr lang="en-US" dirty="0"/>
          </a:p>
        </p:txBody>
      </p:sp>
      <p:sp>
        <p:nvSpPr>
          <p:cNvPr id="140291" name="Rectangle 3"/>
          <p:cNvSpPr>
            <a:spLocks noGrp="1"/>
          </p:cNvSpPr>
          <p:nvPr>
            <p:ph sz="quarter" idx="12"/>
          </p:nvPr>
        </p:nvSpPr>
        <p:spPr/>
        <p:txBody>
          <a:bodyPr>
            <a:normAutofit fontScale="92500" lnSpcReduction="10000"/>
          </a:bodyPr>
          <a:lstStyle/>
          <a:p>
            <a:r>
              <a:rPr lang="de-DE" smtClean="0"/>
              <a:t>Bisherige „Zielgruppe</a:t>
            </a:r>
            <a:r>
              <a:rPr lang="ja-JP" altLang="de-DE" smtClean="0"/>
              <a:t>“</a:t>
            </a:r>
            <a:r>
              <a:rPr lang="de-DE" smtClean="0"/>
              <a:t> eines Großteil des Webinhalts: Der Mensch</a:t>
            </a:r>
          </a:p>
          <a:p>
            <a:r>
              <a:rPr lang="de-DE" smtClean="0"/>
              <a:t>Suchmaschinen können zwar Inhalte nach einzelnen Begriffen oder Sätzen durchsuchen, verstehen die Bedeutung aber nicht</a:t>
            </a:r>
          </a:p>
          <a:p>
            <a:pPr lvl="1"/>
            <a:r>
              <a:rPr lang="de-DE" smtClean="0"/>
              <a:t>Beispiel: „Paris Hilton</a:t>
            </a:r>
            <a:r>
              <a:rPr lang="ja-JP" altLang="de-DE" smtClean="0"/>
              <a:t>“</a:t>
            </a:r>
            <a:r>
              <a:rPr lang="de-DE" smtClean="0"/>
              <a:t> und „Hilton in Paris</a:t>
            </a:r>
            <a:r>
              <a:rPr lang="ja-JP" altLang="de-DE" smtClean="0"/>
              <a:t>“</a:t>
            </a:r>
            <a:endParaRPr lang="de-DE" smtClean="0"/>
          </a:p>
          <a:p>
            <a:r>
              <a:rPr lang="de-DE" smtClean="0"/>
              <a:t>Das Semantic Web kann diese Problematik lösen</a:t>
            </a:r>
          </a:p>
          <a:p>
            <a:r>
              <a:rPr lang="de-DE" smtClean="0"/>
              <a:t>„Semantisch</a:t>
            </a:r>
            <a:r>
              <a:rPr lang="ja-JP" altLang="de-DE" smtClean="0"/>
              <a:t>“</a:t>
            </a:r>
            <a:r>
              <a:rPr lang="de-DE" smtClean="0"/>
              <a:t> bezieht sich auf den Sinngehalt</a:t>
            </a:r>
          </a:p>
          <a:p>
            <a:r>
              <a:rPr lang="de-DE" smtClean="0"/>
              <a:t>In Bezug auf die Zukunft des Web gehen die Ansichten jedoch weit auseinander</a:t>
            </a:r>
          </a:p>
          <a:p>
            <a:pPr lvl="1"/>
            <a:r>
              <a:rPr lang="de-DE" smtClean="0"/>
              <a:t>Andere Ansichten z.B. „3-D-Web</a:t>
            </a:r>
            <a:r>
              <a:rPr lang="ja-JP" altLang="de-DE" smtClean="0"/>
              <a:t>“</a:t>
            </a:r>
            <a:r>
              <a:rPr lang="de-DE" smtClean="0"/>
              <a:t>, Cloud Computing und SaaS</a:t>
            </a:r>
          </a:p>
          <a:p>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22909077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p:nvPr>
        </p:nvSpPr>
        <p:spPr/>
        <p:txBody>
          <a:bodyPr/>
          <a:lstStyle/>
          <a:p>
            <a:r>
              <a:rPr lang="de-DE" smtClean="0"/>
              <a:t>Semantic Web</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131</a:t>
            </a:fld>
            <a:endParaRPr lang="en-US" dirty="0"/>
          </a:p>
        </p:txBody>
      </p:sp>
      <p:sp>
        <p:nvSpPr>
          <p:cNvPr id="141315" name="Rectangle 3"/>
          <p:cNvSpPr>
            <a:spLocks noGrp="1"/>
          </p:cNvSpPr>
          <p:nvPr>
            <p:ph sz="quarter" idx="12"/>
          </p:nvPr>
        </p:nvSpPr>
        <p:spPr/>
        <p:txBody>
          <a:bodyPr/>
          <a:lstStyle/>
          <a:p>
            <a:r>
              <a:rPr lang="de-DE" smtClean="0"/>
              <a:t>Erweiterung des World Wide Web durch semantische Daten, die den Sinn und die Bedeutung einzelner Elemente im Web den Computern zugänglich machen.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5488066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e-DE" smtClean="0"/>
              <a:t>Gliederung</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132</a:t>
            </a:fld>
            <a:endParaRPr lang="en-US" dirty="0"/>
          </a:p>
        </p:txBody>
      </p:sp>
      <p:sp>
        <p:nvSpPr>
          <p:cNvPr id="20483" name="Rectangle 3"/>
          <p:cNvSpPr>
            <a:spLocks noGrp="1"/>
          </p:cNvSpPr>
          <p:nvPr>
            <p:ph sz="quarter" idx="12"/>
          </p:nvPr>
        </p:nvSpPr>
        <p:spPr/>
        <p:txBody>
          <a:bodyPr/>
          <a:lstStyle/>
          <a:p>
            <a:pPr marL="457200" indent="-457200">
              <a:buFont typeface="+mj-lt"/>
              <a:buAutoNum type="arabicPeriod"/>
            </a:pPr>
            <a:r>
              <a:rPr lang="de-DE" dirty="0" smtClean="0"/>
              <a:t>Kommunikationssysteme</a:t>
            </a:r>
          </a:p>
          <a:p>
            <a:pPr marL="457200" indent="-457200">
              <a:buFont typeface="+mj-lt"/>
              <a:buAutoNum type="arabicPeriod"/>
            </a:pPr>
            <a:r>
              <a:rPr lang="de-DE" dirty="0" smtClean="0"/>
              <a:t>Internet</a:t>
            </a:r>
          </a:p>
          <a:p>
            <a:pPr marL="457200" indent="-457200">
              <a:buFont typeface="+mj-lt"/>
              <a:buAutoNum type="arabicPeriod"/>
            </a:pPr>
            <a:r>
              <a:rPr lang="de-DE" dirty="0" smtClean="0"/>
              <a:t>World Wide Web</a:t>
            </a:r>
          </a:p>
          <a:p>
            <a:pPr marL="457200" indent="-457200">
              <a:buFont typeface="+mj-lt"/>
              <a:buAutoNum type="arabicPeriod"/>
            </a:pPr>
            <a:r>
              <a:rPr lang="de-DE" dirty="0" smtClean="0"/>
              <a:t>Social Media</a:t>
            </a:r>
          </a:p>
          <a:p>
            <a:pPr marL="457200" indent="-457200">
              <a:buFont typeface="+mj-lt"/>
              <a:buAutoNum type="arabicPeriod"/>
            </a:pPr>
            <a:r>
              <a:rPr lang="de-DE" b="1" dirty="0" smtClean="0"/>
              <a:t>Herausforderungen und Lösungsansätze bei der Integration des Internets</a:t>
            </a:r>
            <a:endParaRPr lang="de-DE" b="1" dirty="0"/>
          </a:p>
        </p:txBody>
      </p:sp>
      <p:sp>
        <p:nvSpPr>
          <p:cNvPr id="9" name="Untertitel 8"/>
          <p:cNvSpPr>
            <a:spLocks noGrp="1"/>
          </p:cNvSpPr>
          <p:nvPr>
            <p:ph type="subTitle" idx="13"/>
          </p:nvPr>
        </p:nvSpPr>
        <p:spPr/>
        <p:txBody>
          <a:bodyPr/>
          <a:lstStyle/>
          <a:p>
            <a:r>
              <a:rPr lang="de-DE" dirty="0" smtClean="0"/>
              <a:t>Kapitel 7</a:t>
            </a:r>
            <a:endParaRPr lang="de-DE" dirty="0"/>
          </a:p>
        </p:txBody>
      </p:sp>
    </p:spTree>
    <p:extLst>
      <p:ext uri="{BB962C8B-B14F-4D97-AF65-F5344CB8AC3E}">
        <p14:creationId xmlns:p14="http://schemas.microsoft.com/office/powerpoint/2010/main" val="335092758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p:nvPr>
        </p:nvSpPr>
        <p:spPr/>
        <p:txBody>
          <a:bodyPr/>
          <a:lstStyle/>
          <a:p>
            <a:r>
              <a:rPr lang="de-DE" smtClean="0"/>
              <a:t>Herausforderungen und Chancen</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133</a:t>
            </a:fld>
            <a:endParaRPr lang="en-US" dirty="0"/>
          </a:p>
        </p:txBody>
      </p:sp>
      <p:sp>
        <p:nvSpPr>
          <p:cNvPr id="143363" name="Rectangle 3"/>
          <p:cNvSpPr>
            <a:spLocks noGrp="1"/>
          </p:cNvSpPr>
          <p:nvPr>
            <p:ph sz="quarter" idx="12"/>
          </p:nvPr>
        </p:nvSpPr>
        <p:spPr/>
        <p:txBody>
          <a:bodyPr>
            <a:normAutofit fontScale="92500" lnSpcReduction="10000"/>
          </a:bodyPr>
          <a:lstStyle/>
          <a:p>
            <a:r>
              <a:rPr lang="de-DE" smtClean="0"/>
              <a:t>Ziel: Schaffung einer IT-Infrastruktur, die das Unternehmen auf das digitale Zeitalter vorbereitet</a:t>
            </a:r>
          </a:p>
          <a:p>
            <a:r>
              <a:rPr lang="de-DE" smtClean="0"/>
              <a:t>Fünf herausragende Probleme bei Management und Planung von IT-Systemen und nahtloser Vernetzung mit Kunden und Lieferanten über das Internet:</a:t>
            </a:r>
          </a:p>
          <a:p>
            <a:pPr lvl="1"/>
            <a:r>
              <a:rPr lang="de-DE" smtClean="0"/>
              <a:t>Verlust der Kontrolle über Informationssysteme seitens des Managements</a:t>
            </a:r>
          </a:p>
          <a:p>
            <a:pPr lvl="1"/>
            <a:r>
              <a:rPr lang="de-DE" smtClean="0"/>
              <a:t>Probleme bei der Vernetzung und Anwendungsintegration</a:t>
            </a:r>
          </a:p>
          <a:p>
            <a:pPr lvl="1"/>
            <a:r>
              <a:rPr lang="de-DE" smtClean="0"/>
              <a:t>Notwendigkeit organisatorischer Veränderungen</a:t>
            </a:r>
          </a:p>
          <a:p>
            <a:pPr lvl="1"/>
            <a:r>
              <a:rPr lang="de-DE" smtClean="0"/>
              <a:t>Verborgene Kosten von Unternehmensnetzwerken</a:t>
            </a:r>
          </a:p>
          <a:p>
            <a:pPr lvl="1"/>
            <a:r>
              <a:rPr lang="de-DE" smtClean="0"/>
              <a:t>Schwierigkeit, die Skalierbarkeit, Zuverlässigkeit und Sicherheit der Infrastruktur sicherzustellen</a:t>
            </a:r>
          </a:p>
          <a:p>
            <a:pPr lvl="1"/>
            <a:endParaRPr lang="de-DE" smtClean="0"/>
          </a:p>
          <a:p>
            <a:pPr lvl="1"/>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6688562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p:cNvSpPr>
          <p:nvPr>
            <p:ph type="title"/>
          </p:nvPr>
        </p:nvSpPr>
        <p:spPr/>
        <p:txBody>
          <a:bodyPr/>
          <a:lstStyle/>
          <a:p>
            <a:r>
              <a:rPr lang="de-DE" smtClean="0"/>
              <a:t>Verlust der Kontrolle seitens</a:t>
            </a:r>
            <a:br>
              <a:rPr lang="de-DE" smtClean="0"/>
            </a:br>
            <a:r>
              <a:rPr lang="de-DE" smtClean="0"/>
              <a:t>des Managements</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134</a:t>
            </a:fld>
            <a:endParaRPr lang="en-US" dirty="0"/>
          </a:p>
        </p:txBody>
      </p:sp>
      <p:sp>
        <p:nvSpPr>
          <p:cNvPr id="144387" name="Rectangle 3"/>
          <p:cNvSpPr>
            <a:spLocks noGrp="1"/>
          </p:cNvSpPr>
          <p:nvPr>
            <p:ph sz="quarter" idx="12"/>
          </p:nvPr>
        </p:nvSpPr>
        <p:spPr/>
        <p:txBody>
          <a:bodyPr>
            <a:normAutofit fontScale="92500"/>
          </a:bodyPr>
          <a:lstStyle/>
          <a:p>
            <a:r>
              <a:rPr lang="de-DE" smtClean="0"/>
              <a:t>Management von IT und Unternehmensdaten ist in verteilten Umgebungen besonders schwierig</a:t>
            </a:r>
          </a:p>
          <a:p>
            <a:r>
              <a:rPr lang="de-DE" smtClean="0"/>
              <a:t>Häufig fehlt ein zentraler Punkt zum ansetzen: Software und Daten sind verteilt auf PC, mobilen Geräten, Servern, …</a:t>
            </a:r>
          </a:p>
          <a:p>
            <a:r>
              <a:rPr lang="de-DE" smtClean="0"/>
              <a:t>Gefahr des Zugriffs durch Außenstehende bei Ausdehnung über Unternehmensgrenzen hinweg</a:t>
            </a:r>
          </a:p>
          <a:p>
            <a:r>
              <a:rPr lang="de-DE" smtClean="0"/>
              <a:t>Abhilfe z.B. über konsistente Datenhaltung und das ständige Wissen, wo welche Daten gespeichert sind</a:t>
            </a:r>
          </a:p>
          <a:p>
            <a:r>
              <a:rPr lang="de-DE" smtClean="0"/>
              <a:t>Abwägung zwischen zentralem Management gegenüber Kreativität und Produktivität der Endbenutzer</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6829080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p:nvPr>
        </p:nvSpPr>
        <p:spPr/>
        <p:txBody>
          <a:bodyPr/>
          <a:lstStyle/>
          <a:p>
            <a:r>
              <a:rPr lang="de-DE" smtClean="0"/>
              <a:t>Probleme der Vernetzung</a:t>
            </a:r>
            <a:br>
              <a:rPr lang="de-DE" smtClean="0"/>
            </a:br>
            <a:r>
              <a:rPr lang="de-DE" smtClean="0"/>
              <a:t>und Anwendungssystemintegration</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135</a:t>
            </a:fld>
            <a:endParaRPr lang="en-US" dirty="0"/>
          </a:p>
        </p:txBody>
      </p:sp>
      <p:sp>
        <p:nvSpPr>
          <p:cNvPr id="145411" name="Rectangle 3"/>
          <p:cNvSpPr>
            <a:spLocks noGrp="1"/>
          </p:cNvSpPr>
          <p:nvPr>
            <p:ph sz="quarter" idx="12"/>
          </p:nvPr>
        </p:nvSpPr>
        <p:spPr/>
        <p:txBody>
          <a:bodyPr/>
          <a:lstStyle/>
          <a:p>
            <a:r>
              <a:rPr lang="de-DE" smtClean="0"/>
              <a:t>Vernetzte Unternehmen sind von einer unternehmensweiten Integration ihrer Geschäftsprozesse und Anwendungen abhängig</a:t>
            </a:r>
          </a:p>
          <a:p>
            <a:r>
              <a:rPr lang="de-DE" smtClean="0"/>
              <a:t>Ziel: Informationen schnell von jedem beliebigen Punkt innerhalb der Wertschöpfungskette erhalten können</a:t>
            </a:r>
          </a:p>
          <a:p>
            <a:r>
              <a:rPr lang="de-DE" smtClean="0"/>
              <a:t>Beispiel: Nach einem Kundenauftrag von einer Webseite aus werden automatisch Prozesse in den Anwendungen des Unternehmens für Buchhaltung, Lager und Distribution angestoßen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1713073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p:cNvSpPr>
          <p:nvPr>
            <p:ph type="title"/>
          </p:nvPr>
        </p:nvSpPr>
        <p:spPr/>
        <p:txBody>
          <a:bodyPr/>
          <a:lstStyle/>
          <a:p>
            <a:r>
              <a:rPr lang="de-DE" smtClean="0"/>
              <a:t>Notwendigkeit organisatorischer Veränderungen</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136</a:t>
            </a:fld>
            <a:endParaRPr lang="en-US" dirty="0"/>
          </a:p>
        </p:txBody>
      </p:sp>
      <p:sp>
        <p:nvSpPr>
          <p:cNvPr id="146435" name="Rectangle 3"/>
          <p:cNvSpPr>
            <a:spLocks noGrp="1"/>
          </p:cNvSpPr>
          <p:nvPr>
            <p:ph sz="quarter" idx="12"/>
          </p:nvPr>
        </p:nvSpPr>
        <p:spPr/>
        <p:txBody>
          <a:bodyPr/>
          <a:lstStyle/>
          <a:p>
            <a:r>
              <a:rPr lang="de-DE" dirty="0" smtClean="0"/>
              <a:t>Chance: Effiziente und flexible Organisation durch Unternehmensnetzwerke und das Arbeiten im Internet</a:t>
            </a:r>
          </a:p>
          <a:p>
            <a:r>
              <a:rPr lang="de-DE" dirty="0" smtClean="0"/>
              <a:t>Gefahr: Probleme und Chaos, wenn die zugrunde liegenden Aspekte innerhalb der Organisation nicht vollständig berücksichtigt werden</a:t>
            </a:r>
          </a:p>
          <a:p>
            <a:r>
              <a:rPr lang="de-DE" dirty="0" smtClean="0"/>
              <a:t>Hinter veralteten Infrastrukturen verbergen sich alte, zu überdenkende Arbeitsweisen, wenn mit dem Internet und den verwandten Techniken effizient gearbeitet </a:t>
            </a:r>
            <a:r>
              <a:rPr lang="de-DE" smtClean="0"/>
              <a:t>werden soll</a:t>
            </a:r>
            <a:endParaRPr lang="de-DE" dirty="0" smtClean="0"/>
          </a:p>
          <a:p>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9016469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p:nvPr>
        </p:nvSpPr>
        <p:spPr/>
        <p:txBody>
          <a:bodyPr/>
          <a:lstStyle/>
          <a:p>
            <a:r>
              <a:rPr lang="de-DE" smtClean="0"/>
              <a:t>Verborgene Kosten</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137</a:t>
            </a:fld>
            <a:endParaRPr lang="en-US" dirty="0"/>
          </a:p>
        </p:txBody>
      </p:sp>
      <p:sp>
        <p:nvSpPr>
          <p:cNvPr id="147459" name="Rectangle 3"/>
          <p:cNvSpPr>
            <a:spLocks noGrp="1"/>
          </p:cNvSpPr>
          <p:nvPr>
            <p:ph sz="quarter" idx="12"/>
          </p:nvPr>
        </p:nvSpPr>
        <p:spPr/>
        <p:txBody>
          <a:bodyPr/>
          <a:lstStyle/>
          <a:p>
            <a:r>
              <a:rPr lang="de-DE" smtClean="0"/>
              <a:t>Gefahr: Unerwartete Kosten können erhoffte Einsparungen zunichte machen</a:t>
            </a:r>
          </a:p>
          <a:p>
            <a:r>
              <a:rPr lang="de-DE" smtClean="0"/>
              <a:t>Oft hoher zusätzlicher Arbeits- und Zeitaufwand beim Netzwerk- und Systemmanagement</a:t>
            </a:r>
          </a:p>
          <a:p>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8242629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title"/>
          </p:nvPr>
        </p:nvSpPr>
        <p:spPr/>
        <p:txBody>
          <a:bodyPr/>
          <a:lstStyle/>
          <a:p>
            <a:r>
              <a:rPr lang="de-DE" smtClean="0"/>
              <a:t>Skalierbarkeit, Zuverlässigkeit</a:t>
            </a:r>
            <a:br>
              <a:rPr lang="de-DE" smtClean="0"/>
            </a:br>
            <a:r>
              <a:rPr lang="de-DE" smtClean="0"/>
              <a:t>und Sicherheit</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138</a:t>
            </a:fld>
            <a:endParaRPr lang="en-US" dirty="0"/>
          </a:p>
        </p:txBody>
      </p:sp>
      <p:sp>
        <p:nvSpPr>
          <p:cNvPr id="148483" name="Rectangle 3"/>
          <p:cNvSpPr>
            <a:spLocks noGrp="1"/>
          </p:cNvSpPr>
          <p:nvPr>
            <p:ph sz="quarter" idx="12"/>
          </p:nvPr>
        </p:nvSpPr>
        <p:spPr/>
        <p:txBody>
          <a:bodyPr/>
          <a:lstStyle/>
          <a:p>
            <a:r>
              <a:rPr lang="de-DE" dirty="0" smtClean="0"/>
              <a:t>Voraussetzung für die Abwicklung IT-gestützter Geschäfte:</a:t>
            </a:r>
          </a:p>
          <a:p>
            <a:pPr lvl="1"/>
            <a:r>
              <a:rPr lang="de-DE" dirty="0" smtClean="0"/>
              <a:t>robuste IT-Infrastrukturen</a:t>
            </a:r>
          </a:p>
          <a:p>
            <a:pPr lvl="1"/>
            <a:r>
              <a:rPr lang="de-DE" dirty="0" smtClean="0"/>
              <a:t>mit </a:t>
            </a:r>
            <a:r>
              <a:rPr lang="de-DE" dirty="0" smtClean="0"/>
              <a:t>hoher Bandbreite und großer Speicherkapazität</a:t>
            </a:r>
          </a:p>
          <a:p>
            <a:pPr lvl="1"/>
            <a:r>
              <a:rPr lang="de-DE" smtClean="0"/>
              <a:t>skalierbar </a:t>
            </a:r>
            <a:r>
              <a:rPr lang="de-DE" dirty="0" smtClean="0"/>
              <a:t>für zukünftige Anforderungen</a:t>
            </a:r>
          </a:p>
          <a:p>
            <a:pPr lvl="1"/>
            <a:r>
              <a:rPr lang="de-DE" dirty="0" smtClean="0"/>
              <a:t>hohes Maß an Leistung und Verfügbarkeit für unternehmenskritische Anwendungen</a:t>
            </a:r>
          </a:p>
          <a:p>
            <a:pPr lvl="1"/>
            <a:r>
              <a:rPr lang="de-DE" dirty="0" smtClean="0"/>
              <a:t>Sicherheit</a:t>
            </a:r>
          </a:p>
          <a:p>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26568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r>
              <a:rPr lang="de-DE" smtClean="0"/>
              <a:t>Kommunikationssystem eines Unternehmens</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13</a:t>
            </a:fld>
            <a:endParaRPr lang="en-US" dirty="0"/>
          </a:p>
        </p:txBody>
      </p:sp>
      <p:sp>
        <p:nvSpPr>
          <p:cNvPr id="13" name="Untertitel 12"/>
          <p:cNvSpPr>
            <a:spLocks noGrp="1"/>
          </p:cNvSpPr>
          <p:nvPr>
            <p:ph type="subTitle" idx="13"/>
          </p:nvPr>
        </p:nvSpPr>
        <p:spPr/>
        <p:txBody>
          <a:bodyPr/>
          <a:lstStyle/>
          <a:p>
            <a:endParaRPr lang="de-DE"/>
          </a:p>
        </p:txBody>
      </p:sp>
      <p:pic>
        <p:nvPicPr>
          <p:cNvPr id="307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557338"/>
            <a:ext cx="5616575"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Inhaltsplatzhalter 4"/>
          <p:cNvSpPr>
            <a:spLocks/>
          </p:cNvSpPr>
          <p:nvPr/>
        </p:nvSpPr>
        <p:spPr bwMode="auto">
          <a:xfrm>
            <a:off x="360363" y="5890825"/>
            <a:ext cx="6105630" cy="25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a:t>
            </a:r>
            <a:r>
              <a:rPr lang="de-DE" sz="1200" b="1" dirty="0" smtClean="0">
                <a:latin typeface="Verdana"/>
                <a:cs typeface="Verdana"/>
              </a:rPr>
              <a:t>7.1</a:t>
            </a:r>
            <a:endParaRPr lang="de-DE" sz="1200" b="1" dirty="0">
              <a:latin typeface="Verdana"/>
              <a:cs typeface="Verdana"/>
            </a:endParaRPr>
          </a:p>
        </p:txBody>
      </p:sp>
    </p:spTree>
    <p:extLst>
      <p:ext uri="{BB962C8B-B14F-4D97-AF65-F5344CB8AC3E}">
        <p14:creationId xmlns:p14="http://schemas.microsoft.com/office/powerpoint/2010/main" val="396376529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p:cNvSpPr>
          <p:nvPr>
            <p:ph type="title"/>
          </p:nvPr>
        </p:nvSpPr>
        <p:spPr/>
        <p:txBody>
          <a:bodyPr/>
          <a:lstStyle/>
          <a:p>
            <a:r>
              <a:rPr lang="de-DE" smtClean="0"/>
              <a:t>Ansätze für die Internetintegration</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139</a:t>
            </a:fld>
            <a:endParaRPr lang="en-US" dirty="0"/>
          </a:p>
        </p:txBody>
      </p:sp>
      <p:sp>
        <p:nvSpPr>
          <p:cNvPr id="149507" name="Rectangle 3"/>
          <p:cNvSpPr>
            <a:spLocks noGrp="1"/>
          </p:cNvSpPr>
          <p:nvPr>
            <p:ph sz="quarter" idx="12"/>
          </p:nvPr>
        </p:nvSpPr>
        <p:spPr/>
        <p:txBody>
          <a:bodyPr/>
          <a:lstStyle/>
          <a:p>
            <a:r>
              <a:rPr lang="de-DE" smtClean="0"/>
              <a:t>Geschäftsänderungen und Änderungen in der Organisation planen und managen</a:t>
            </a:r>
          </a:p>
          <a:p>
            <a:r>
              <a:rPr lang="de-DE" smtClean="0"/>
              <a:t>Endbenutzer schulen</a:t>
            </a:r>
          </a:p>
          <a:p>
            <a:r>
              <a:rPr lang="de-DE" smtClean="0"/>
              <a:t>Datenverwaltungsfunktionen bereitstellen</a:t>
            </a:r>
          </a:p>
          <a:p>
            <a:r>
              <a:rPr lang="de-DE" smtClean="0"/>
              <a:t>Vernetzung, Anwendungssystemintegration, Bandbreite und Kostenkontrolle in der IT-Planung berücksichtigen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1604010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p:cNvSpPr>
          <p:nvPr>
            <p:ph type="title"/>
          </p:nvPr>
        </p:nvSpPr>
        <p:spPr/>
        <p:txBody>
          <a:bodyPr/>
          <a:lstStyle/>
          <a:p>
            <a:r>
              <a:rPr lang="de-DE" smtClean="0"/>
              <a:t>Planung der Vernetzung und Anwendungsintegration</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140</a:t>
            </a:fld>
            <a:endParaRPr lang="en-US" dirty="0"/>
          </a:p>
        </p:txBody>
      </p:sp>
      <p:sp>
        <p:nvSpPr>
          <p:cNvPr id="150531" name="Rectangle 3"/>
          <p:cNvSpPr>
            <a:spLocks noGrp="1"/>
          </p:cNvSpPr>
          <p:nvPr>
            <p:ph sz="quarter" idx="12"/>
          </p:nvPr>
        </p:nvSpPr>
        <p:spPr/>
        <p:txBody>
          <a:bodyPr/>
          <a:lstStyle/>
          <a:p>
            <a:r>
              <a:rPr lang="de-DE" smtClean="0"/>
              <a:t>Das Topmanagement muss einen langfristigen Überblick über die IT-Infrastruktur und die Informationsarchitektur des Unternehmens haben</a:t>
            </a:r>
          </a:p>
          <a:p>
            <a:r>
              <a:rPr lang="de-DE" smtClean="0"/>
              <a:t>Sicherstellen, dass der für aktuelle und zukünftige Bedürfnisse erforderliche Grad an Prozess- und Informationsintegration vorhanden ist</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7987068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p:cNvSpPr>
          <p:nvPr>
            <p:ph type="title"/>
          </p:nvPr>
        </p:nvSpPr>
        <p:spPr/>
        <p:txBody>
          <a:bodyPr/>
          <a:lstStyle/>
          <a:p>
            <a:r>
              <a:rPr lang="de-DE" dirty="0" smtClean="0"/>
              <a:t>Apple, Google und Microsoft kämpfen um Sie als Kunden</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141</a:t>
            </a:fld>
            <a:endParaRPr lang="en-US" dirty="0"/>
          </a:p>
        </p:txBody>
      </p:sp>
      <p:sp>
        <p:nvSpPr>
          <p:cNvPr id="151555" name="Rectangle 3"/>
          <p:cNvSpPr>
            <a:spLocks noGrp="1"/>
          </p:cNvSpPr>
          <p:nvPr>
            <p:ph sz="quarter" idx="12"/>
          </p:nvPr>
        </p:nvSpPr>
        <p:spPr/>
        <p:txBody>
          <a:bodyPr/>
          <a:lstStyle/>
          <a:p>
            <a:r>
              <a:rPr lang="de-DE" dirty="0" smtClean="0"/>
              <a:t>Fragen zur Fallstudie</a:t>
            </a:r>
          </a:p>
          <a:p>
            <a:pPr lvl="1"/>
            <a:r>
              <a:rPr lang="de-DE" dirty="0" smtClean="0"/>
              <a:t>Definieren und vergleichen Sie die Geschäftsmodelle und Stärken von Apple, Google und Microsoft.</a:t>
            </a:r>
          </a:p>
          <a:p>
            <a:pPr lvl="1"/>
            <a:r>
              <a:rPr lang="de-DE" dirty="0" smtClean="0"/>
              <a:t>Warum ist Mobile Computing so wichtig für diese drei Unternehmen? Bewerten Sie die Lösungen jedes Unternehmens für die mobile Plattform.</a:t>
            </a:r>
          </a:p>
          <a:p>
            <a:pPr lvl="1"/>
            <a:r>
              <a:rPr lang="de-DE" dirty="0" smtClean="0"/>
              <a:t>Welche Bedeutung haben mobile Anwendungen, App-Stores und geschlossene bzw. offene Standards für den Erfolg oder Misserfolg von Mobile Computing?</a:t>
            </a:r>
          </a:p>
          <a:p>
            <a:pPr lvl="1"/>
            <a:r>
              <a:rPr lang="de-DE" dirty="0" smtClean="0"/>
              <a:t>Welches Unternehmen und Geschäftsmodell wird Ihrer Meinung nach in dieser Schlacht den Sieg davontragen? Erläutern Sie Ihre Antwort.</a:t>
            </a:r>
          </a:p>
        </p:txBody>
      </p:sp>
      <p:sp>
        <p:nvSpPr>
          <p:cNvPr id="9" name="Untertitel 8"/>
          <p:cNvSpPr>
            <a:spLocks noGrp="1"/>
          </p:cNvSpPr>
          <p:nvPr>
            <p:ph type="subTitle" idx="13"/>
          </p:nvPr>
        </p:nvSpPr>
        <p:spPr/>
        <p:txBody>
          <a:bodyPr/>
          <a:lstStyle/>
          <a:p>
            <a:r>
              <a:rPr lang="de-DE" dirty="0" smtClean="0"/>
              <a:t>Abschließende Fallstudie</a:t>
            </a:r>
            <a:endParaRPr lang="de-DE" dirty="0"/>
          </a:p>
        </p:txBody>
      </p:sp>
    </p:spTree>
    <p:extLst>
      <p:ext uri="{BB962C8B-B14F-4D97-AF65-F5344CB8AC3E}">
        <p14:creationId xmlns:p14="http://schemas.microsoft.com/office/powerpoint/2010/main" val="407560319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p:cNvSpPr>
          <p:nvPr>
            <p:ph type="title"/>
          </p:nvPr>
        </p:nvSpPr>
        <p:spPr/>
        <p:txBody>
          <a:bodyPr/>
          <a:lstStyle/>
          <a:p>
            <a:r>
              <a:rPr lang="de-DE" dirty="0" smtClean="0"/>
              <a:t>Apple, Google und Microsoft kämpfen um Sie als Kunden</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142</a:t>
            </a:fld>
            <a:endParaRPr lang="en-US" dirty="0"/>
          </a:p>
        </p:txBody>
      </p:sp>
      <p:sp>
        <p:nvSpPr>
          <p:cNvPr id="152579" name="Rectangle 3"/>
          <p:cNvSpPr>
            <a:spLocks noGrp="1"/>
          </p:cNvSpPr>
          <p:nvPr>
            <p:ph sz="quarter" idx="12"/>
          </p:nvPr>
        </p:nvSpPr>
        <p:spPr/>
        <p:txBody>
          <a:bodyPr/>
          <a:lstStyle/>
          <a:p>
            <a:pPr lvl="1"/>
            <a:r>
              <a:rPr lang="de-DE" dirty="0" smtClean="0"/>
              <a:t>Welches Unternehmen und Geschäftsmodell wird Ihrer Meinung nach in dieser Schlacht den Sieg davontragen? Erläutern Sie Ihre Antwort.</a:t>
            </a:r>
          </a:p>
          <a:p>
            <a:pPr lvl="1"/>
            <a:r>
              <a:rPr lang="de-DE" dirty="0" smtClean="0"/>
              <a:t>Welchen Unterschied würde es für ein Unternehmen oder einen Privatkunden machen, wenn Apple, Google oder Microsoft die Vorherrschaft im Internet hätte? Erläutern Sie Ihre Antwort.</a:t>
            </a:r>
            <a:endParaRPr lang="de-DE" dirty="0"/>
          </a:p>
        </p:txBody>
      </p:sp>
      <p:sp>
        <p:nvSpPr>
          <p:cNvPr id="9" name="Untertitel 8"/>
          <p:cNvSpPr>
            <a:spLocks noGrp="1"/>
          </p:cNvSpPr>
          <p:nvPr>
            <p:ph type="subTitle" idx="13"/>
          </p:nvPr>
        </p:nvSpPr>
        <p:spPr/>
        <p:txBody>
          <a:bodyPr/>
          <a:lstStyle/>
          <a:p>
            <a:r>
              <a:rPr lang="de-DE" dirty="0"/>
              <a:t>Abschließende Fallstudie</a:t>
            </a:r>
          </a:p>
        </p:txBody>
      </p:sp>
    </p:spTree>
    <p:extLst>
      <p:ext uri="{BB962C8B-B14F-4D97-AF65-F5344CB8AC3E}">
        <p14:creationId xmlns:p14="http://schemas.microsoft.com/office/powerpoint/2010/main" val="2628271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de-DE" smtClean="0"/>
              <a:t>Großrechner (Mainframe)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14</a:t>
            </a:fld>
            <a:endParaRPr lang="en-US" dirty="0"/>
          </a:p>
        </p:txBody>
      </p:sp>
      <p:sp>
        <p:nvSpPr>
          <p:cNvPr id="31747" name="Rectangle 3"/>
          <p:cNvSpPr>
            <a:spLocks noGrp="1"/>
          </p:cNvSpPr>
          <p:nvPr>
            <p:ph sz="quarter" idx="12"/>
          </p:nvPr>
        </p:nvSpPr>
        <p:spPr/>
        <p:txBody>
          <a:bodyPr/>
          <a:lstStyle/>
          <a:p>
            <a:r>
              <a:rPr lang="de-DE" smtClean="0"/>
              <a:t>Rechner, die zur Verarbeitung umfangreicher Daten eingesetzt werden und deren zugehörige Großrechneranwendungen in der Regel von kritischer Bedeutung für den Geschäftsbetrieb sind.</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117657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de-DE" smtClean="0"/>
              <a:t>Arbeitsplatzrechner (Workstation)</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15</a:t>
            </a:fld>
            <a:endParaRPr lang="en-US" dirty="0"/>
          </a:p>
        </p:txBody>
      </p:sp>
      <p:sp>
        <p:nvSpPr>
          <p:cNvPr id="32771" name="Rectangle 3"/>
          <p:cNvSpPr>
            <a:spLocks noGrp="1"/>
          </p:cNvSpPr>
          <p:nvPr>
            <p:ph sz="quarter" idx="12"/>
          </p:nvPr>
        </p:nvSpPr>
        <p:spPr/>
        <p:txBody>
          <a:bodyPr/>
          <a:lstStyle/>
          <a:p>
            <a:r>
              <a:rPr lang="de-DE" smtClean="0"/>
              <a:t>Rechner, die für eine individuelle Nutzung durch Mitarbeiter konzipiert sind und diese durch Zugriff auf Anwendungen und zugehörige Daten bei der Verrichtung ihrer Tätigkeiten am Büroarbeitsplatz unterstützen sollen.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38406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de-DE" smtClean="0"/>
              <a:t>Personal Computer (PC)</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16</a:t>
            </a:fld>
            <a:endParaRPr lang="en-US" dirty="0"/>
          </a:p>
        </p:txBody>
      </p:sp>
      <p:sp>
        <p:nvSpPr>
          <p:cNvPr id="33795" name="Rectangle 3"/>
          <p:cNvSpPr>
            <a:spLocks noGrp="1"/>
          </p:cNvSpPr>
          <p:nvPr>
            <p:ph sz="quarter" idx="12"/>
          </p:nvPr>
        </p:nvSpPr>
        <p:spPr/>
        <p:txBody>
          <a:bodyPr/>
          <a:lstStyle/>
          <a:p>
            <a:r>
              <a:rPr lang="de-DE" smtClean="0"/>
              <a:t>Arbeitsplatzrechner, der über eigene Rechen- und Speicherkapazitäten verfügt und Anwendungen sowie zugehörige Daten lokal verarbeiten kann.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969362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de-DE" smtClean="0"/>
              <a:t>Terminal</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17</a:t>
            </a:fld>
            <a:endParaRPr lang="en-US" dirty="0"/>
          </a:p>
        </p:txBody>
      </p:sp>
      <p:sp>
        <p:nvSpPr>
          <p:cNvPr id="34819" name="Rectangle 3"/>
          <p:cNvSpPr>
            <a:spLocks noGrp="1"/>
          </p:cNvSpPr>
          <p:nvPr>
            <p:ph sz="quarter" idx="12"/>
          </p:nvPr>
        </p:nvSpPr>
        <p:spPr/>
        <p:txBody>
          <a:bodyPr/>
          <a:lstStyle/>
          <a:p>
            <a:r>
              <a:rPr lang="de-DE" dirty="0" smtClean="0"/>
              <a:t>Arbeitsplatzrechner, auf dem weder Anwendungen noch Daten permanent gespeichert werden.</a:t>
            </a:r>
          </a:p>
          <a:p>
            <a:r>
              <a:rPr lang="de-DE" dirty="0" smtClean="0"/>
              <a:t>Die Benutzer laden die benötigten Programme und Daten über das Unternehmensnetzwerk von einem zentralen Computer herunter.</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10280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de-DE" smtClean="0"/>
              <a:t>Betriebssystem</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18</a:t>
            </a:fld>
            <a:endParaRPr lang="en-US" dirty="0"/>
          </a:p>
        </p:txBody>
      </p:sp>
      <p:sp>
        <p:nvSpPr>
          <p:cNvPr id="35843" name="Rectangle 3"/>
          <p:cNvSpPr>
            <a:spLocks noGrp="1"/>
          </p:cNvSpPr>
          <p:nvPr>
            <p:ph sz="quarter" idx="12"/>
          </p:nvPr>
        </p:nvSpPr>
        <p:spPr/>
        <p:txBody>
          <a:bodyPr/>
          <a:lstStyle/>
          <a:p>
            <a:r>
              <a:rPr lang="de-DE" smtClean="0"/>
              <a:t>Eine Software, die wesentliche Funktionen für den Betrieb eines Computersystems bereitstellt.</a:t>
            </a:r>
          </a:p>
          <a:p>
            <a:r>
              <a:rPr lang="de-DE" smtClean="0"/>
              <a:t>Zu den Funktionen gehören beispielsweise Speicherstrukturierung, Verwaltung der Hardwareressourcen sowie die zentrale Steuerung von anderen Programmen und Diensten, die auf dem Computer laufen.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90717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Laudon/Laudon/</a:t>
            </a:r>
            <a:r>
              <a:rPr lang="en-GB" dirty="0" err="1" smtClean="0"/>
              <a:t>Schoder</a:t>
            </a:r>
            <a:r>
              <a:rPr lang="en-GB" dirty="0" smtClean="0"/>
              <a:t/>
            </a:r>
            <a:br>
              <a:rPr lang="en-GB" dirty="0" smtClean="0"/>
            </a:br>
            <a:r>
              <a:rPr lang="en-GB" dirty="0" err="1" smtClean="0"/>
              <a:t>Wirtschaftsinformatik</a:t>
            </a:r>
            <a:r>
              <a:rPr lang="en-GB" dirty="0" smtClean="0"/>
              <a:t/>
            </a:r>
            <a:br>
              <a:rPr lang="en-GB" dirty="0" smtClean="0"/>
            </a:br>
            <a:r>
              <a:rPr lang="de-DE" dirty="0"/>
              <a:t>3., vollständig überarbeitete Auflage</a:t>
            </a:r>
            <a:br>
              <a:rPr lang="de-DE" dirty="0"/>
            </a:b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a:t>
            </a:fld>
            <a:endParaRPr lang="en-US" dirty="0"/>
          </a:p>
        </p:txBody>
      </p:sp>
      <p:sp>
        <p:nvSpPr>
          <p:cNvPr id="10" name="Untertitel 9"/>
          <p:cNvSpPr>
            <a:spLocks noGrp="1"/>
          </p:cNvSpPr>
          <p:nvPr>
            <p:ph type="subTitle" idx="13"/>
          </p:nvPr>
        </p:nvSpPr>
        <p:spPr/>
        <p:txBody>
          <a:bodyPr/>
          <a:lstStyle/>
          <a:p>
            <a:endParaRPr lang="de-DE"/>
          </a:p>
        </p:txBody>
      </p:sp>
      <p:sp>
        <p:nvSpPr>
          <p:cNvPr id="7" name="Rectangle 5"/>
          <p:cNvSpPr txBox="1">
            <a:spLocks noChangeArrowheads="1"/>
          </p:cNvSpPr>
          <p:nvPr/>
        </p:nvSpPr>
        <p:spPr bwMode="auto">
          <a:xfrm>
            <a:off x="3802063" y="2513912"/>
            <a:ext cx="53419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buFont typeface="Verdana" pitchFamily="1" charset="0"/>
              <a:buNone/>
            </a:pPr>
            <a:r>
              <a:rPr lang="de-DE" b="1" dirty="0" err="1">
                <a:solidFill>
                  <a:schemeClr val="accent1"/>
                </a:solidFill>
              </a:rPr>
              <a:t>Laudon</a:t>
            </a:r>
            <a:r>
              <a:rPr lang="de-DE" b="1" dirty="0">
                <a:solidFill>
                  <a:schemeClr val="accent1"/>
                </a:solidFill>
              </a:rPr>
              <a:t>/</a:t>
            </a:r>
            <a:r>
              <a:rPr lang="de-DE" b="1" dirty="0" err="1">
                <a:solidFill>
                  <a:schemeClr val="accent1"/>
                </a:solidFill>
              </a:rPr>
              <a:t>Laudon</a:t>
            </a:r>
            <a:r>
              <a:rPr lang="de-DE" b="1" dirty="0">
                <a:solidFill>
                  <a:schemeClr val="accent1"/>
                </a:solidFill>
              </a:rPr>
              <a:t>/</a:t>
            </a:r>
            <a:r>
              <a:rPr lang="de-DE" b="1" dirty="0" err="1">
                <a:solidFill>
                  <a:schemeClr val="accent1"/>
                </a:solidFill>
              </a:rPr>
              <a:t>Schoder</a:t>
            </a:r>
            <a:r>
              <a:rPr lang="de-DE" b="1" dirty="0">
                <a:solidFill>
                  <a:schemeClr val="accent1"/>
                </a:solidFill>
              </a:rPr>
              <a:t/>
            </a:r>
            <a:br>
              <a:rPr lang="de-DE" b="1" dirty="0">
                <a:solidFill>
                  <a:schemeClr val="accent1"/>
                </a:solidFill>
              </a:rPr>
            </a:br>
            <a:r>
              <a:rPr lang="de-DE" b="1" dirty="0" smtClean="0">
                <a:solidFill>
                  <a:schemeClr val="accent1"/>
                </a:solidFill>
              </a:rPr>
              <a:t>Wirtschaftsinformatik</a:t>
            </a:r>
          </a:p>
          <a:p>
            <a:pPr eaLnBrk="1" hangingPunct="1">
              <a:spcBef>
                <a:spcPct val="0"/>
              </a:spcBef>
              <a:buSzPct val="80000"/>
            </a:pPr>
            <a:r>
              <a:rPr lang="de-DE" b="1" dirty="0">
                <a:solidFill>
                  <a:schemeClr val="accent1"/>
                </a:solidFill>
              </a:rPr>
              <a:t>3., vollständig überarbeitete Auflage</a:t>
            </a:r>
          </a:p>
          <a:p>
            <a:pPr eaLnBrk="1" hangingPunct="1">
              <a:spcBef>
                <a:spcPct val="0"/>
              </a:spcBef>
              <a:buSzPct val="80000"/>
              <a:buFont typeface="Verdana" pitchFamily="1" charset="0"/>
              <a:buNone/>
            </a:pPr>
            <a:r>
              <a:rPr lang="en-GB" dirty="0" smtClean="0">
                <a:solidFill>
                  <a:schemeClr val="accent1"/>
                </a:solidFill>
              </a:rPr>
              <a:t>ISBN 97838689-4269-9</a:t>
            </a:r>
          </a:p>
          <a:p>
            <a:pPr eaLnBrk="1" hangingPunct="1">
              <a:spcBef>
                <a:spcPct val="0"/>
              </a:spcBef>
              <a:buSzPct val="80000"/>
              <a:buFont typeface="Verdana" pitchFamily="1" charset="0"/>
              <a:buNone/>
            </a:pPr>
            <a:r>
              <a:rPr lang="en-GB" dirty="0" smtClean="0">
                <a:solidFill>
                  <a:schemeClr val="accent1"/>
                </a:solidFill>
              </a:rPr>
              <a:t>1200 </a:t>
            </a:r>
            <a:r>
              <a:rPr lang="en-GB" dirty="0" err="1">
                <a:solidFill>
                  <a:schemeClr val="accent1"/>
                </a:solidFill>
              </a:rPr>
              <a:t>Seiten</a:t>
            </a:r>
            <a:r>
              <a:rPr lang="en-GB" dirty="0">
                <a:solidFill>
                  <a:schemeClr val="accent1"/>
                </a:solidFill>
              </a:rPr>
              <a:t> |  4-farbig</a:t>
            </a:r>
            <a:br>
              <a:rPr lang="en-GB" dirty="0">
                <a:solidFill>
                  <a:schemeClr val="accent1"/>
                </a:solidFill>
              </a:rPr>
            </a:br>
            <a:endParaRPr lang="en-GB" dirty="0">
              <a:solidFill>
                <a:schemeClr val="accent1"/>
              </a:solidFill>
            </a:endParaRPr>
          </a:p>
          <a:p>
            <a:pPr eaLnBrk="1" hangingPunct="1">
              <a:spcBef>
                <a:spcPct val="0"/>
              </a:spcBef>
              <a:buSzPct val="80000"/>
              <a:buFont typeface="Verdana" pitchFamily="1" charset="0"/>
              <a:buNone/>
            </a:pPr>
            <a:r>
              <a:rPr lang="en-GB" dirty="0" smtClean="0">
                <a:solidFill>
                  <a:schemeClr val="accent1"/>
                </a:solidFill>
              </a:rPr>
              <a:t>www.pearson-studium.de</a:t>
            </a:r>
            <a:r>
              <a:rPr lang="en-GB" dirty="0">
                <a:solidFill>
                  <a:schemeClr val="accent1"/>
                </a:solidFill>
              </a:rPr>
              <a:t/>
            </a:r>
            <a:br>
              <a:rPr lang="en-GB" dirty="0">
                <a:solidFill>
                  <a:schemeClr val="accent1"/>
                </a:solidFill>
              </a:rPr>
            </a:br>
            <a:r>
              <a:rPr lang="en-GB" dirty="0">
                <a:solidFill>
                  <a:schemeClr val="accent1"/>
                </a:solidFill>
              </a:rPr>
              <a:t>www.pearson.ch</a:t>
            </a:r>
          </a:p>
        </p:txBody>
      </p:sp>
      <p:pic>
        <p:nvPicPr>
          <p:cNvPr id="8"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1232056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de-DE" smtClean="0"/>
              <a:t>GUI (Graphical User Interface)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19</a:t>
            </a:fld>
            <a:endParaRPr lang="en-US" dirty="0"/>
          </a:p>
        </p:txBody>
      </p:sp>
      <p:sp>
        <p:nvSpPr>
          <p:cNvPr id="36867" name="Rectangle 3"/>
          <p:cNvSpPr>
            <a:spLocks noGrp="1"/>
          </p:cNvSpPr>
          <p:nvPr>
            <p:ph sz="quarter" idx="12"/>
          </p:nvPr>
        </p:nvSpPr>
        <p:spPr/>
        <p:txBody>
          <a:bodyPr/>
          <a:lstStyle/>
          <a:p>
            <a:r>
              <a:rPr lang="de-DE" smtClean="0"/>
              <a:t>Grafische Benutzeroberfläche, die auf einem Bildschirm angezeigt wird und mit der der Benutzer ein Computersystem auf einfache Weise bedienen kann. In der Regel kann der Benutzer per Tastatur und Maus seine Befehle über Symbole, Schaltflächen und Felder eingeben und dabei auf der Benutzeroberfläche die Eingaben sehen und somit kontrollieren.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356566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de-DE" smtClean="0"/>
              <a:t>Open-Source-Software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20</a:t>
            </a:fld>
            <a:endParaRPr lang="en-US" dirty="0"/>
          </a:p>
        </p:txBody>
      </p:sp>
      <p:sp>
        <p:nvSpPr>
          <p:cNvPr id="37891" name="Rectangle 3"/>
          <p:cNvSpPr>
            <a:spLocks noGrp="1"/>
          </p:cNvSpPr>
          <p:nvPr>
            <p:ph sz="quarter" idx="12"/>
          </p:nvPr>
        </p:nvSpPr>
        <p:spPr/>
        <p:txBody>
          <a:bodyPr/>
          <a:lstStyle/>
          <a:p>
            <a:r>
              <a:rPr lang="de-DE" smtClean="0"/>
              <a:t>Eine bestimme Art von Software, die von den Entwicklern nicht kommerziell vertrieben, sondern die mitsamt dem Programm-Quellcode frei zugänglich gemacht wird. Dabei werden in der Regel standardisierte Lizenzverträge (der Open-Source-Initiative) an die Software gebunden, mit der die Entwickler sicherstellen, dass niemand anderes die Software verkauft oder auf sonstige ungewünschte Weise nutzt.</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889231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r>
              <a:rPr lang="de-DE" smtClean="0"/>
              <a:t>PDA (Personal Digital Assistant)</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21</a:t>
            </a:fld>
            <a:endParaRPr lang="en-US" dirty="0"/>
          </a:p>
        </p:txBody>
      </p:sp>
      <p:sp>
        <p:nvSpPr>
          <p:cNvPr id="38915" name="Rectangle 3"/>
          <p:cNvSpPr>
            <a:spLocks noGrp="1"/>
          </p:cNvSpPr>
          <p:nvPr>
            <p:ph sz="quarter" idx="12"/>
          </p:nvPr>
        </p:nvSpPr>
        <p:spPr/>
        <p:txBody>
          <a:bodyPr/>
          <a:lstStyle/>
          <a:p>
            <a:r>
              <a:rPr lang="de-DE" smtClean="0"/>
              <a:t>Kleiner tragbarer Computer, der bei Benutzung in einer Hand gehalten werden kann und über Datenübertragungsfunktionalität sowie Anwendungen, vornehmlich für das persönliche Informationsmanagement, verfügt. </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51653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r>
              <a:rPr lang="de-DE" smtClean="0"/>
              <a:t>Smartphone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22</a:t>
            </a:fld>
            <a:endParaRPr lang="en-US" dirty="0"/>
          </a:p>
        </p:txBody>
      </p:sp>
      <p:sp>
        <p:nvSpPr>
          <p:cNvPr id="39939" name="Rectangle 3"/>
          <p:cNvSpPr>
            <a:spLocks noGrp="1"/>
          </p:cNvSpPr>
          <p:nvPr>
            <p:ph sz="quarter" idx="12"/>
          </p:nvPr>
        </p:nvSpPr>
        <p:spPr/>
        <p:txBody>
          <a:bodyPr/>
          <a:lstStyle/>
          <a:p>
            <a:r>
              <a:rPr lang="de-DE" smtClean="0"/>
              <a:t>Mobiles Endgerät, das Sprach- und Textfunktionalität eines Mobiltelefons mit der Datenübertragungs- und Anwendungsfunktionalität eines PDA vereint.</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79723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r>
              <a:rPr lang="de-DE" smtClean="0"/>
              <a:t>Übertragungsmedien</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23</a:t>
            </a:fld>
            <a:endParaRPr lang="en-US" dirty="0"/>
          </a:p>
        </p:txBody>
      </p:sp>
      <p:sp>
        <p:nvSpPr>
          <p:cNvPr id="40963" name="Rectangle 3"/>
          <p:cNvSpPr>
            <a:spLocks noGrp="1"/>
          </p:cNvSpPr>
          <p:nvPr>
            <p:ph sz="quarter" idx="12"/>
          </p:nvPr>
        </p:nvSpPr>
        <p:spPr/>
        <p:txBody>
          <a:bodyPr/>
          <a:lstStyle/>
          <a:p>
            <a:r>
              <a:rPr lang="de-DE" dirty="0" smtClean="0"/>
              <a:t>Drahtgebundene Übertragungsmedien</a:t>
            </a:r>
          </a:p>
          <a:p>
            <a:pPr lvl="1"/>
            <a:r>
              <a:rPr lang="de-DE" dirty="0" smtClean="0"/>
              <a:t>Verdrillte Kupferkabel, Koaxialkabel, Stromleitung (Powerline Communication), Glasfaser, …</a:t>
            </a:r>
          </a:p>
          <a:p>
            <a:r>
              <a:rPr lang="de-DE" dirty="0" smtClean="0"/>
              <a:t>Drahtlose Übertragungsmedien</a:t>
            </a:r>
          </a:p>
          <a:p>
            <a:pPr lvl="1"/>
            <a:r>
              <a:rPr lang="de-DE" dirty="0" smtClean="0"/>
              <a:t>Verschiedene Formen und Frequenzen von Funkwellen (Beispiel: </a:t>
            </a:r>
            <a:r>
              <a:rPr lang="de-DE" dirty="0" smtClean="0"/>
              <a:t>IEEE Norm 802.11 / </a:t>
            </a:r>
            <a:r>
              <a:rPr lang="de-DE" dirty="0" err="1" smtClean="0"/>
              <a:t>WiFi</a:t>
            </a:r>
            <a:r>
              <a:rPr lang="de-DE" dirty="0" smtClean="0"/>
              <a:t>, </a:t>
            </a:r>
            <a:r>
              <a:rPr lang="de-DE" dirty="0" smtClean="0"/>
              <a:t>WLAN</a:t>
            </a:r>
            <a:r>
              <a:rPr lang="de-DE" dirty="0" smtClean="0"/>
              <a: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50073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de-DE" smtClean="0"/>
              <a:t>Backbone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24</a:t>
            </a:fld>
            <a:endParaRPr lang="en-US" dirty="0"/>
          </a:p>
        </p:txBody>
      </p:sp>
      <p:sp>
        <p:nvSpPr>
          <p:cNvPr id="41987" name="Rectangle 3"/>
          <p:cNvSpPr>
            <a:spLocks noGrp="1"/>
          </p:cNvSpPr>
          <p:nvPr>
            <p:ph sz="quarter" idx="12"/>
          </p:nvPr>
        </p:nvSpPr>
        <p:spPr/>
        <p:txBody>
          <a:bodyPr/>
          <a:lstStyle/>
          <a:p>
            <a:r>
              <a:rPr lang="de-DE" smtClean="0"/>
              <a:t>Über weite Strecken führendes Netzwerk, das vornehmlich zum Verbinden lokaler Netzwerke eingesetzt wird und hohe Übertragungsraten bereitstellt.</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153362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r>
              <a:rPr lang="de-DE" smtClean="0"/>
              <a:t>Protokolle und Standards</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25</a:t>
            </a:fld>
            <a:endParaRPr lang="en-US" dirty="0"/>
          </a:p>
        </p:txBody>
      </p:sp>
      <p:sp>
        <p:nvSpPr>
          <p:cNvPr id="43011" name="Rectangle 3"/>
          <p:cNvSpPr>
            <a:spLocks noGrp="1"/>
          </p:cNvSpPr>
          <p:nvPr>
            <p:ph sz="quarter" idx="12"/>
          </p:nvPr>
        </p:nvSpPr>
        <p:spPr/>
        <p:txBody>
          <a:bodyPr/>
          <a:lstStyle/>
          <a:p>
            <a:r>
              <a:rPr lang="de-DE" smtClean="0"/>
              <a:t>Logischer Zusammenschluss von Netzwerken zu gemeinsamen Unternehmensnetzwerken erfolgt über ein einheitliches Kommunikationsprotokoll</a:t>
            </a:r>
          </a:p>
          <a:p>
            <a:r>
              <a:rPr lang="de-DE" smtClean="0"/>
              <a:t>Internetworking</a:t>
            </a:r>
          </a:p>
          <a:p>
            <a:pPr lvl="1"/>
            <a:r>
              <a:rPr lang="de-DE" smtClean="0"/>
              <a:t>Intranet: Ausschließlich interne (eigene) Nutzung</a:t>
            </a:r>
          </a:p>
          <a:p>
            <a:pPr lvl="1"/>
            <a:r>
              <a:rPr lang="de-DE" smtClean="0"/>
              <a:t>Extranet: Freigabe von Netzwerkressourcen für Geschäftspartner</a:t>
            </a:r>
          </a:p>
          <a:p>
            <a:pPr lvl="1"/>
            <a:r>
              <a:rPr lang="de-DE" smtClean="0"/>
              <a:t>Internet: Nutzung für die Öffentlichkeit</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17817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de-DE" smtClean="0"/>
              <a:t>Protokoll</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26</a:t>
            </a:fld>
            <a:endParaRPr lang="en-US" dirty="0"/>
          </a:p>
        </p:txBody>
      </p:sp>
      <p:sp>
        <p:nvSpPr>
          <p:cNvPr id="44035" name="Rectangle 3"/>
          <p:cNvSpPr>
            <a:spLocks noGrp="1"/>
          </p:cNvSpPr>
          <p:nvPr>
            <p:ph sz="quarter" idx="12"/>
          </p:nvPr>
        </p:nvSpPr>
        <p:spPr/>
        <p:txBody>
          <a:bodyPr/>
          <a:lstStyle/>
          <a:p>
            <a:r>
              <a:rPr lang="de-DE" smtClean="0"/>
              <a:t>Eine Menge von Vereinbarungen, die die Struktur der zu übertragenden Daten und den Ablauf des Datenaustauschs zwischen den Komponenten eines Netzwerks regeln.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35619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de-DE" dirty="0" smtClean="0"/>
              <a:t>TCP/IP-Referenzmodell</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27</a:t>
            </a:fld>
            <a:endParaRPr lang="en-US" dirty="0"/>
          </a:p>
        </p:txBody>
      </p:sp>
      <p:pic>
        <p:nvPicPr>
          <p:cNvPr id="450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1412875"/>
            <a:ext cx="3589337"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Inhaltsplatzhalter 4"/>
          <p:cNvSpPr>
            <a:spLocks/>
          </p:cNvSpPr>
          <p:nvPr/>
        </p:nvSpPr>
        <p:spPr bwMode="auto">
          <a:xfrm>
            <a:off x="395288" y="5589588"/>
            <a:ext cx="58324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a:t>
            </a:r>
            <a:r>
              <a:rPr lang="de-DE" sz="1200" b="1" dirty="0" smtClean="0">
                <a:latin typeface="Verdana"/>
                <a:cs typeface="Verdana"/>
              </a:rPr>
              <a:t>7.2: Die vier Schichten des TCP/IP-Referenzmodells</a:t>
            </a:r>
            <a:endParaRPr lang="de-DE" sz="1200" b="1" dirty="0">
              <a:latin typeface="Verdana"/>
              <a:cs typeface="Verdana"/>
            </a:endParaRPr>
          </a:p>
        </p:txBody>
      </p:sp>
    </p:spTree>
    <p:extLst>
      <p:ext uri="{BB962C8B-B14F-4D97-AF65-F5344CB8AC3E}">
        <p14:creationId xmlns:p14="http://schemas.microsoft.com/office/powerpoint/2010/main" val="2713263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r>
              <a:rPr lang="de-DE" smtClean="0"/>
              <a:t>Referenzmodell</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28</a:t>
            </a:fld>
            <a:endParaRPr lang="en-US" dirty="0"/>
          </a:p>
        </p:txBody>
      </p:sp>
      <p:sp>
        <p:nvSpPr>
          <p:cNvPr id="46083" name="Rectangle 3"/>
          <p:cNvSpPr>
            <a:spLocks noGrp="1"/>
          </p:cNvSpPr>
          <p:nvPr>
            <p:ph sz="quarter" idx="12"/>
          </p:nvPr>
        </p:nvSpPr>
        <p:spPr/>
        <p:txBody>
          <a:bodyPr/>
          <a:lstStyle/>
          <a:p>
            <a:r>
              <a:rPr lang="de-DE" smtClean="0"/>
              <a:t>Modell, das durch Abstraktion die logische Gliederung von Systemen erleichtert und die Strukturierung für eine Implementierung der notwendigen Dienste vorgibt.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0554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Kapitel 7</a:t>
            </a:r>
            <a:endParaRPr lang="de-DE" dirty="0"/>
          </a:p>
        </p:txBody>
      </p:sp>
      <p:sp>
        <p:nvSpPr>
          <p:cNvPr id="5" name="Inhaltsplatzhalter 4"/>
          <p:cNvSpPr>
            <a:spLocks noGrp="1"/>
          </p:cNvSpPr>
          <p:nvPr>
            <p:ph sz="quarter" idx="12"/>
          </p:nvPr>
        </p:nvSpPr>
        <p:spPr/>
        <p:txBody>
          <a:bodyPr/>
          <a:lstStyle/>
          <a:p>
            <a:r>
              <a:rPr lang="de-DE" smtClean="0"/>
              <a:t>Kommunikationssysteme, Internet, World Wide Web und Social Media</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2</a:t>
            </a:fld>
            <a:endParaRPr lang="en-US"/>
          </a:p>
        </p:txBody>
      </p:sp>
    </p:spTree>
    <p:extLst>
      <p:ext uri="{BB962C8B-B14F-4D97-AF65-F5344CB8AC3E}">
        <p14:creationId xmlns:p14="http://schemas.microsoft.com/office/powerpoint/2010/main" val="2389932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de-DE" smtClean="0"/>
              <a:t>TCP / IP</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29</a:t>
            </a:fld>
            <a:endParaRPr lang="en-US" dirty="0"/>
          </a:p>
        </p:txBody>
      </p:sp>
      <p:sp>
        <p:nvSpPr>
          <p:cNvPr id="47107" name="Rectangle 3"/>
          <p:cNvSpPr>
            <a:spLocks noGrp="1"/>
          </p:cNvSpPr>
          <p:nvPr>
            <p:ph sz="quarter" idx="12"/>
          </p:nvPr>
        </p:nvSpPr>
        <p:spPr/>
        <p:txBody>
          <a:bodyPr/>
          <a:lstStyle/>
          <a:p>
            <a:r>
              <a:rPr lang="de-DE" smtClean="0"/>
              <a:t>Transmission Control Protocol / Internet Protocol </a:t>
            </a:r>
          </a:p>
          <a:p>
            <a:r>
              <a:rPr lang="de-DE" smtClean="0"/>
              <a:t>Überwiegend eingesetzte Protokollfamilie, die durch Verwendung einer gemeinsamen  Kommunikationssprache unterschiedliche Endgeräte und Netzwerkkomponenten in die Lage versetzt, miteinander Daten auszutauschen.</a:t>
            </a:r>
          </a:p>
          <a:p>
            <a:r>
              <a:rPr lang="de-DE" smtClean="0"/>
              <a:t>Der Kommunikation per TCP/IP liegt die Verwendung der Paketvermittlung zugrunde (und nicht, wie z.B. bei einer klassischen Telefonverbindung eine Leitungsvermittlung)</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48070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de-DE" smtClean="0"/>
              <a:t>Prinzip der Paketvermittlung</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30</a:t>
            </a:fld>
            <a:endParaRPr lang="en-US" dirty="0"/>
          </a:p>
        </p:txBody>
      </p:sp>
      <p:sp>
        <p:nvSpPr>
          <p:cNvPr id="48131" name="Inhaltsplatzhalter 4"/>
          <p:cNvSpPr>
            <a:spLocks/>
          </p:cNvSpPr>
          <p:nvPr/>
        </p:nvSpPr>
        <p:spPr bwMode="auto">
          <a:xfrm>
            <a:off x="395288" y="5589588"/>
            <a:ext cx="784816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7.3: Daten werden in Pakete unterteilt, die </a:t>
            </a:r>
            <a:r>
              <a:rPr lang="de-DE" sz="1200" b="1" dirty="0" smtClean="0">
                <a:latin typeface="Verdana"/>
                <a:cs typeface="Verdana"/>
              </a:rPr>
              <a:t>ggf. über </a:t>
            </a:r>
            <a:r>
              <a:rPr lang="de-DE" sz="1200" b="1" dirty="0">
                <a:latin typeface="Verdana"/>
                <a:cs typeface="Verdana"/>
              </a:rPr>
              <a:t>verschiedene </a:t>
            </a:r>
            <a:r>
              <a:rPr lang="de-DE" sz="1200" b="1" dirty="0" smtClean="0">
                <a:latin typeface="Verdana"/>
                <a:cs typeface="Verdana"/>
              </a:rPr>
              <a:t>Routen übertragen und </a:t>
            </a:r>
            <a:r>
              <a:rPr lang="de-DE" sz="1200" b="1" dirty="0">
                <a:latin typeface="Verdana"/>
                <a:cs typeface="Verdana"/>
              </a:rPr>
              <a:t>am Zielsystem wieder zusammengesetzt </a:t>
            </a:r>
            <a:r>
              <a:rPr lang="de-DE" sz="1200" b="1" dirty="0" smtClean="0">
                <a:latin typeface="Verdana"/>
                <a:cs typeface="Verdana"/>
              </a:rPr>
              <a:t>werden.</a:t>
            </a:r>
            <a:endParaRPr lang="de-DE" sz="1200" b="1" dirty="0">
              <a:latin typeface="Verdana"/>
              <a:cs typeface="Verdana"/>
            </a:endParaRPr>
          </a:p>
        </p:txBody>
      </p:sp>
      <p:pic>
        <p:nvPicPr>
          <p:cNvPr id="481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2875"/>
            <a:ext cx="7631112"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8088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r>
              <a:rPr lang="de-DE" smtClean="0"/>
              <a:t>Kommunikationsnetzwerke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31</a:t>
            </a:fld>
            <a:endParaRPr lang="en-US" dirty="0"/>
          </a:p>
        </p:txBody>
      </p:sp>
      <p:sp>
        <p:nvSpPr>
          <p:cNvPr id="49155" name="Rectangle 3"/>
          <p:cNvSpPr>
            <a:spLocks noGrp="1"/>
          </p:cNvSpPr>
          <p:nvPr>
            <p:ph sz="quarter" idx="12"/>
          </p:nvPr>
        </p:nvSpPr>
        <p:spPr/>
        <p:txBody>
          <a:bodyPr>
            <a:normAutofit fontScale="85000" lnSpcReduction="10000"/>
          </a:bodyPr>
          <a:lstStyle/>
          <a:p>
            <a:r>
              <a:rPr lang="de-DE" smtClean="0"/>
              <a:t>Eine Vernetzung einzelner Rechner und Komponenten wird zur Erreichung verschiedener Ziele durchgeführt</a:t>
            </a:r>
          </a:p>
          <a:p>
            <a:pPr lvl="1"/>
            <a:r>
              <a:rPr lang="de-DE" smtClean="0"/>
              <a:t>Kommunikationsverbund: Unterstützung der Mensch-zu-Mensch-Kommunikation</a:t>
            </a:r>
          </a:p>
          <a:p>
            <a:pPr lvl="1"/>
            <a:r>
              <a:rPr lang="de-DE" smtClean="0"/>
              <a:t>Datenverbund: Gemeinsamer Zugriff auf im Netzwerk zentral oder verteilt gespeicherte Daten</a:t>
            </a:r>
          </a:p>
          <a:p>
            <a:pPr lvl="1"/>
            <a:r>
              <a:rPr lang="de-DE" smtClean="0"/>
              <a:t>Funktionsverbund: Zugriff auf spezielle Funktionen oder Anwendungen, die von einzelnen Komponenten für das ganze Netzwerk angeboten werden</a:t>
            </a:r>
          </a:p>
          <a:p>
            <a:pPr lvl="1"/>
            <a:r>
              <a:rPr lang="de-DE" smtClean="0"/>
              <a:t>Lastverbund: Bessere Auslastung der Netzwerkressourcen durch Übertragung von Aufgaben überlasteter Komponenten an solche mit geringerer Auslastung</a:t>
            </a:r>
          </a:p>
          <a:p>
            <a:pPr lvl="1"/>
            <a:r>
              <a:rPr lang="de-DE" smtClean="0"/>
              <a:t>Verfügbarkeitsverbund: Gewährleistung der Verfügbarkeit von Funktionen bzw. Anwendungen mittels Übernahme von Aufgaben ausgefallener Komponenten durch andere über das Netzwerk erreichbare Komponenten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42424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r>
              <a:rPr lang="de-DE" smtClean="0"/>
              <a:t>Kommunikationsnetzwerke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32</a:t>
            </a:fld>
            <a:endParaRPr lang="en-US" dirty="0"/>
          </a:p>
        </p:txBody>
      </p:sp>
      <p:sp>
        <p:nvSpPr>
          <p:cNvPr id="50179" name="Rectangle 3"/>
          <p:cNvSpPr>
            <a:spLocks noGrp="1"/>
          </p:cNvSpPr>
          <p:nvPr>
            <p:ph sz="quarter" idx="12"/>
          </p:nvPr>
        </p:nvSpPr>
        <p:spPr/>
        <p:txBody>
          <a:bodyPr>
            <a:normAutofit lnSpcReduction="10000"/>
          </a:bodyPr>
          <a:lstStyle/>
          <a:p>
            <a:r>
              <a:rPr lang="de-DE" smtClean="0"/>
              <a:t>Lokale Netzwerke (Local Area Network, LAN) verbinden Arbeitsplatzrechner, Großrechner sowie andere Netzwerkkomponenten und Endgeräte innerhalb einzelner Räume, Stockwerke, Gebäude oder Gebäudegruppen eines Unternehmens zu einem privaten, unternehmensinternen Kommunikationsnetzwerk (maximale Ausdehnung bis zu einigen Kilometern)</a:t>
            </a:r>
          </a:p>
          <a:p>
            <a:r>
              <a:rPr lang="de-DE" smtClean="0"/>
              <a:t>Weitverkehrsnetzwerke (Wide Area Network, WAN) verbinden entfernte lokale Netzwerke oder Netzwerkkomponenten (z.B. Filialen) miteinander und können sich über Länder oder Kontinente hinweg erstrecken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43978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de-DE" smtClean="0"/>
              <a:t>Topologie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33</a:t>
            </a:fld>
            <a:endParaRPr lang="en-US" dirty="0"/>
          </a:p>
        </p:txBody>
      </p:sp>
      <p:sp>
        <p:nvSpPr>
          <p:cNvPr id="51203" name="Rectangle 3"/>
          <p:cNvSpPr>
            <a:spLocks noGrp="1"/>
          </p:cNvSpPr>
          <p:nvPr>
            <p:ph sz="quarter" idx="12"/>
          </p:nvPr>
        </p:nvSpPr>
        <p:spPr/>
        <p:txBody>
          <a:bodyPr/>
          <a:lstStyle/>
          <a:p>
            <a:r>
              <a:rPr lang="de-DE" smtClean="0"/>
              <a:t>Definiert die Struktur, wie einzelne Komponenten eines Netzwerks angeordnet und über Übertragungswege physisch miteinander verbunden werden.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05511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r>
              <a:rPr lang="de-DE" smtClean="0"/>
              <a:t>Netzwerktopologien</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34</a:t>
            </a:fld>
            <a:endParaRPr lang="en-US" dirty="0"/>
          </a:p>
        </p:txBody>
      </p:sp>
      <p:pic>
        <p:nvPicPr>
          <p:cNvPr id="522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768" y="842920"/>
            <a:ext cx="6596342" cy="473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Inhaltsplatzhalter 4"/>
          <p:cNvSpPr>
            <a:spLocks/>
          </p:cNvSpPr>
          <p:nvPr/>
        </p:nvSpPr>
        <p:spPr bwMode="auto">
          <a:xfrm>
            <a:off x="395288" y="5735638"/>
            <a:ext cx="77771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7.4: Stern-, Baum-, Ring- und Bus-Topologie sind grundlegende </a:t>
            </a:r>
            <a:r>
              <a:rPr lang="de-DE" sz="1200" b="1" dirty="0" err="1">
                <a:latin typeface="Verdana"/>
                <a:cs typeface="Verdana"/>
              </a:rPr>
              <a:t>Netzwerktopologien</a:t>
            </a:r>
            <a:r>
              <a:rPr lang="de-DE" sz="1200" b="1" dirty="0">
                <a:latin typeface="Verdana"/>
                <a:cs typeface="Verdana"/>
              </a:rPr>
              <a:t>, nach denen Netzwerke konzipiert werden. </a:t>
            </a:r>
          </a:p>
        </p:txBody>
      </p:sp>
    </p:spTree>
    <p:extLst>
      <p:ext uri="{BB962C8B-B14F-4D97-AF65-F5344CB8AC3E}">
        <p14:creationId xmlns:p14="http://schemas.microsoft.com/office/powerpoint/2010/main" val="3291310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de-DE" smtClean="0"/>
              <a:t>Virtuelle Topologie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35</a:t>
            </a:fld>
            <a:endParaRPr lang="en-US" dirty="0"/>
          </a:p>
        </p:txBody>
      </p:sp>
      <p:sp>
        <p:nvSpPr>
          <p:cNvPr id="53251" name="Rectangle 3"/>
          <p:cNvSpPr>
            <a:spLocks noGrp="1"/>
          </p:cNvSpPr>
          <p:nvPr>
            <p:ph sz="quarter" idx="12"/>
          </p:nvPr>
        </p:nvSpPr>
        <p:spPr/>
        <p:txBody>
          <a:bodyPr/>
          <a:lstStyle/>
          <a:p>
            <a:r>
              <a:rPr lang="de-DE" smtClean="0"/>
              <a:t>Organisationsstruktur eines Netzwerks, bei der physisch eine Stern-Topologie vorliegt, die Datenübertragung zwischen den einzelnen Komponenten jedoch logisch so organisiert ist, als ob eine Ring- oder Bus-Topologie vorliegen würde.</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18782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de-DE" smtClean="0"/>
              <a:t>Koordinationsformen</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36</a:t>
            </a:fld>
            <a:endParaRPr lang="en-US" dirty="0"/>
          </a:p>
        </p:txBody>
      </p:sp>
      <p:sp>
        <p:nvSpPr>
          <p:cNvPr id="54275" name="Rectangle 3"/>
          <p:cNvSpPr>
            <a:spLocks noGrp="1"/>
          </p:cNvSpPr>
          <p:nvPr>
            <p:ph sz="quarter" idx="12"/>
          </p:nvPr>
        </p:nvSpPr>
        <p:spPr/>
        <p:txBody>
          <a:bodyPr/>
          <a:lstStyle/>
          <a:p>
            <a:r>
              <a:rPr lang="de-DE" smtClean="0"/>
              <a:t>Neben großen, Mainframe-basierten zentralen Netzwerken werden heute für die meisten Datenverarbeitungsaufgaben in Unternehmen kleinere, vernetzte Computersysteme verwendet</a:t>
            </a:r>
          </a:p>
          <a:p>
            <a:r>
              <a:rPr lang="de-DE" smtClean="0"/>
              <a:t>Zur Organisation der kleineren, vernetzten Systeme (Network-Computing) kommen verschiedene Koordinationsformen in Frage</a:t>
            </a:r>
          </a:p>
          <a:p>
            <a:pPr lvl="1"/>
            <a:r>
              <a:rPr lang="de-DE" smtClean="0"/>
              <a:t>Client-Server-Modell</a:t>
            </a:r>
          </a:p>
          <a:p>
            <a:pPr lvl="1"/>
            <a:r>
              <a:rPr lang="de-DE" smtClean="0"/>
              <a:t>Peer-to-Peer-Modell</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962357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de-DE" smtClean="0"/>
              <a:t>Client-Server-Modell</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37</a:t>
            </a:fld>
            <a:endParaRPr lang="en-US" dirty="0"/>
          </a:p>
        </p:txBody>
      </p:sp>
      <p:sp>
        <p:nvSpPr>
          <p:cNvPr id="55299" name="Rectangle 3"/>
          <p:cNvSpPr>
            <a:spLocks noGrp="1"/>
          </p:cNvSpPr>
          <p:nvPr>
            <p:ph sz="quarter" idx="12"/>
          </p:nvPr>
        </p:nvSpPr>
        <p:spPr>
          <a:xfrm>
            <a:off x="365125" y="1608139"/>
            <a:ext cx="8229600" cy="3011548"/>
          </a:xfrm>
        </p:spPr>
        <p:txBody>
          <a:bodyPr>
            <a:normAutofit fontScale="92500" lnSpcReduction="20000"/>
          </a:bodyPr>
          <a:lstStyle/>
          <a:p>
            <a:r>
              <a:rPr lang="de-DE" dirty="0" smtClean="0"/>
              <a:t>Koordinationsform, bei der die Funktionalität eines Anwendungsprogramms zwischen einer „Client</a:t>
            </a:r>
            <a:r>
              <a:rPr lang="ja-JP" altLang="de-DE" dirty="0" smtClean="0"/>
              <a:t>“</a:t>
            </a:r>
            <a:r>
              <a:rPr lang="de-DE" dirty="0" smtClean="0"/>
              <a:t>- und einer „Server</a:t>
            </a:r>
            <a:r>
              <a:rPr lang="ja-JP" altLang="de-DE" dirty="0" smtClean="0"/>
              <a:t>“</a:t>
            </a:r>
            <a:r>
              <a:rPr lang="de-DE" dirty="0" smtClean="0"/>
              <a:t>-Komponente aufgeteilt wird. Die Speicherung und der Großteil der Verarbeitung von Daten werden hierbei zentral vom Server, die Funktionalität der Benutzerschnittstelle von den einzelnen Clients wahrgenommen. Ein Server stellt mehreren zugehörigen Clients die notwendigen Funktionalitäten zur Verrichtung ihrer Aufgaben in Form von abrufbaren Diensten zur Verfügung.</a:t>
            </a:r>
            <a:endParaRPr lang="de-DE" dirty="0"/>
          </a:p>
        </p:txBody>
      </p:sp>
      <p:sp>
        <p:nvSpPr>
          <p:cNvPr id="9" name="Untertitel 8"/>
          <p:cNvSpPr>
            <a:spLocks noGrp="1"/>
          </p:cNvSpPr>
          <p:nvPr>
            <p:ph type="subTitle" idx="13"/>
          </p:nvPr>
        </p:nvSpPr>
        <p:spPr/>
        <p:txBody>
          <a:bodyPr/>
          <a:lstStyle/>
          <a:p>
            <a:endParaRPr lang="de-DE"/>
          </a:p>
        </p:txBody>
      </p:sp>
      <p:pic>
        <p:nvPicPr>
          <p:cNvPr id="7" name="Picture 2" descr="D:\WORK\PEARSON\000 FOLIEN\4269\JPG\4269-371a.jpg"/>
          <p:cNvPicPr>
            <a:picLocks noChangeAspect="1" noChangeArrowheads="1"/>
          </p:cNvPicPr>
          <p:nvPr/>
        </p:nvPicPr>
        <p:blipFill rotWithShape="1">
          <a:blip r:embed="rId2">
            <a:extLst>
              <a:ext uri="{28A0092B-C50C-407E-A947-70E740481C1C}">
                <a14:useLocalDpi xmlns:a14="http://schemas.microsoft.com/office/drawing/2010/main" val="0"/>
              </a:ext>
            </a:extLst>
          </a:blip>
          <a:srcRect b="46436"/>
          <a:stretch/>
        </p:blipFill>
        <p:spPr bwMode="auto">
          <a:xfrm>
            <a:off x="571718" y="4470525"/>
            <a:ext cx="3704191" cy="167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WORK\PEARSON\000 FOLIEN\4269\JPG\4269-371a.jpg"/>
          <p:cNvPicPr>
            <a:picLocks noChangeAspect="1" noChangeArrowheads="1"/>
          </p:cNvPicPr>
          <p:nvPr/>
        </p:nvPicPr>
        <p:blipFill rotWithShape="1">
          <a:blip r:embed="rId2">
            <a:extLst>
              <a:ext uri="{28A0092B-C50C-407E-A947-70E740481C1C}">
                <a14:useLocalDpi xmlns:a14="http://schemas.microsoft.com/office/drawing/2010/main" val="0"/>
              </a:ext>
            </a:extLst>
          </a:blip>
          <a:srcRect t="55663"/>
          <a:stretch/>
        </p:blipFill>
        <p:spPr bwMode="auto">
          <a:xfrm>
            <a:off x="4363403" y="4778380"/>
            <a:ext cx="3343275" cy="125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377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r>
              <a:rPr lang="de-DE" dirty="0">
                <a:cs typeface="Verdana"/>
              </a:rPr>
              <a:t>Mögliche Aufgabenverteilung zwischen Client und Server</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38</a:t>
            </a:fld>
            <a:endParaRPr lang="en-US" dirty="0"/>
          </a:p>
        </p:txBody>
      </p:sp>
      <p:sp>
        <p:nvSpPr>
          <p:cNvPr id="3" name="Inhaltsplatzhalter 2"/>
          <p:cNvSpPr>
            <a:spLocks noGrp="1"/>
          </p:cNvSpPr>
          <p:nvPr>
            <p:ph sz="quarter" idx="12"/>
          </p:nvPr>
        </p:nvSpPr>
        <p:spPr/>
        <p:txBody>
          <a:bodyPr/>
          <a:lstStyle/>
          <a:p>
            <a:endParaRPr lang="de-DE"/>
          </a:p>
        </p:txBody>
      </p:sp>
      <p:sp>
        <p:nvSpPr>
          <p:cNvPr id="4" name="Untertitel 3"/>
          <p:cNvSpPr>
            <a:spLocks noGrp="1"/>
          </p:cNvSpPr>
          <p:nvPr>
            <p:ph type="subTitle" idx="13"/>
          </p:nvPr>
        </p:nvSpPr>
        <p:spPr/>
        <p:txBody>
          <a:bodyPr/>
          <a:lstStyle/>
          <a:p>
            <a:r>
              <a:rPr lang="de-DE" dirty="0" smtClean="0"/>
              <a:t>Client-Server-Modell</a:t>
            </a:r>
            <a:endParaRPr lang="de-DE" dirty="0"/>
          </a:p>
        </p:txBody>
      </p:sp>
      <p:pic>
        <p:nvPicPr>
          <p:cNvPr id="563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06" y="1547110"/>
            <a:ext cx="8434341" cy="451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Inhaltsplatzhalter 4"/>
          <p:cNvSpPr>
            <a:spLocks/>
          </p:cNvSpPr>
          <p:nvPr/>
        </p:nvSpPr>
        <p:spPr bwMode="auto">
          <a:xfrm>
            <a:off x="484632" y="6000863"/>
            <a:ext cx="77771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a:t>
            </a:r>
            <a:r>
              <a:rPr lang="de-DE" sz="1200" b="1" dirty="0" smtClean="0">
                <a:latin typeface="Verdana"/>
                <a:cs typeface="Verdana"/>
              </a:rPr>
              <a:t>7.6</a:t>
            </a:r>
            <a:endParaRPr lang="de-DE" sz="1200" b="1" dirty="0">
              <a:latin typeface="Verdana"/>
              <a:cs typeface="Verdana"/>
            </a:endParaRPr>
          </a:p>
        </p:txBody>
      </p:sp>
    </p:spTree>
    <p:extLst>
      <p:ext uri="{BB962C8B-B14F-4D97-AF65-F5344CB8AC3E}">
        <p14:creationId xmlns:p14="http://schemas.microsoft.com/office/powerpoint/2010/main" val="2636623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e-DE" smtClean="0"/>
              <a:t>Gliederung</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3</a:t>
            </a:fld>
            <a:endParaRPr lang="en-US" dirty="0"/>
          </a:p>
        </p:txBody>
      </p:sp>
      <p:sp>
        <p:nvSpPr>
          <p:cNvPr id="20483" name="Rectangle 3"/>
          <p:cNvSpPr>
            <a:spLocks noGrp="1"/>
          </p:cNvSpPr>
          <p:nvPr>
            <p:ph sz="quarter" idx="12"/>
          </p:nvPr>
        </p:nvSpPr>
        <p:spPr/>
        <p:txBody>
          <a:bodyPr/>
          <a:lstStyle/>
          <a:p>
            <a:pPr marL="457200" indent="-457200">
              <a:buFont typeface="+mj-lt"/>
              <a:buAutoNum type="arabicPeriod"/>
            </a:pPr>
            <a:r>
              <a:rPr lang="de-DE" dirty="0" smtClean="0"/>
              <a:t>Kommunikationssysteme</a:t>
            </a:r>
          </a:p>
          <a:p>
            <a:pPr marL="457200" indent="-457200">
              <a:buFont typeface="+mj-lt"/>
              <a:buAutoNum type="arabicPeriod"/>
            </a:pPr>
            <a:r>
              <a:rPr lang="de-DE" dirty="0" smtClean="0"/>
              <a:t>Internet</a:t>
            </a:r>
          </a:p>
          <a:p>
            <a:pPr marL="457200" indent="-457200">
              <a:buFont typeface="+mj-lt"/>
              <a:buAutoNum type="arabicPeriod"/>
            </a:pPr>
            <a:r>
              <a:rPr lang="de-DE" dirty="0" smtClean="0"/>
              <a:t>World Wide Web</a:t>
            </a:r>
          </a:p>
          <a:p>
            <a:pPr marL="457200" indent="-457200">
              <a:buFont typeface="+mj-lt"/>
              <a:buAutoNum type="arabicPeriod"/>
            </a:pPr>
            <a:r>
              <a:rPr lang="de-DE" dirty="0" smtClean="0"/>
              <a:t>Social Media</a:t>
            </a:r>
          </a:p>
          <a:p>
            <a:pPr marL="457200" indent="-457200">
              <a:buFont typeface="+mj-lt"/>
              <a:buAutoNum type="arabicPeriod"/>
            </a:pPr>
            <a:r>
              <a:rPr lang="de-DE" dirty="0" smtClean="0"/>
              <a:t>Herausforderungen und Lösungsansätze bei der Integration des Internets</a:t>
            </a:r>
            <a:endParaRPr lang="de-DE" dirty="0"/>
          </a:p>
        </p:txBody>
      </p:sp>
      <p:sp>
        <p:nvSpPr>
          <p:cNvPr id="9" name="Untertitel 8"/>
          <p:cNvSpPr>
            <a:spLocks noGrp="1"/>
          </p:cNvSpPr>
          <p:nvPr>
            <p:ph type="subTitle" idx="13"/>
          </p:nvPr>
        </p:nvSpPr>
        <p:spPr/>
        <p:txBody>
          <a:bodyPr/>
          <a:lstStyle/>
          <a:p>
            <a:r>
              <a:rPr lang="de-DE" dirty="0" smtClean="0"/>
              <a:t>Kapitel 7</a:t>
            </a:r>
            <a:endParaRPr lang="de-DE" dirty="0"/>
          </a:p>
        </p:txBody>
      </p:sp>
    </p:spTree>
    <p:extLst>
      <p:ext uri="{BB962C8B-B14F-4D97-AF65-F5344CB8AC3E}">
        <p14:creationId xmlns:p14="http://schemas.microsoft.com/office/powerpoint/2010/main" val="1210258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r>
              <a:rPr lang="de-DE" smtClean="0"/>
              <a:t>Peer-to-Peer-Modell</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39</a:t>
            </a:fld>
            <a:endParaRPr lang="en-US" dirty="0"/>
          </a:p>
        </p:txBody>
      </p:sp>
      <p:sp>
        <p:nvSpPr>
          <p:cNvPr id="57347" name="Rectangle 3"/>
          <p:cNvSpPr>
            <a:spLocks noGrp="1"/>
          </p:cNvSpPr>
          <p:nvPr>
            <p:ph sz="quarter" idx="12"/>
          </p:nvPr>
        </p:nvSpPr>
        <p:spPr/>
        <p:txBody>
          <a:bodyPr/>
          <a:lstStyle/>
          <a:p>
            <a:r>
              <a:rPr lang="de-DE" dirty="0" smtClean="0"/>
              <a:t>Koordinationsform, bei der die lokalen Instanzen einer verteilten Anwendung, die sogenannten Peers, alle Aufgaben der Anwendung (Darstellungsschicht, Anwendungslogik, Datenmanagement) übernehmen können. Die einzelnen Peers sind bei der Aufgabenverrichtung gleichberechtigt</a:t>
            </a:r>
            <a:r>
              <a:rPr lang="de-DE" dirty="0"/>
              <a:t>, </a:t>
            </a:r>
            <a:r>
              <a:rPr lang="de-DE" dirty="0" smtClean="0"/>
              <a:t>d.h</a:t>
            </a:r>
            <a:r>
              <a:rPr lang="de-DE" dirty="0"/>
              <a:t>., </a:t>
            </a:r>
            <a:r>
              <a:rPr lang="de-DE" dirty="0" smtClean="0"/>
              <a:t>sie können sowohl in der Rolle eines Servers als auch in der Rolle eines Clients und somit als Anbieter oder Nachfrager von Diensten und Ressourcen anderer Peers auftreten.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588867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r>
              <a:rPr lang="de-DE" smtClean="0"/>
              <a:t>Peer-to-Peer-Modell und Client-Server-Modell</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40</a:t>
            </a:fld>
            <a:endParaRPr lang="en-US" dirty="0"/>
          </a:p>
        </p:txBody>
      </p:sp>
      <p:pic>
        <p:nvPicPr>
          <p:cNvPr id="583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076325"/>
            <a:ext cx="6192837"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Inhaltsplatzhalter 4"/>
          <p:cNvSpPr>
            <a:spLocks/>
          </p:cNvSpPr>
          <p:nvPr/>
        </p:nvSpPr>
        <p:spPr bwMode="auto">
          <a:xfrm>
            <a:off x="250825" y="5734050"/>
            <a:ext cx="7777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7.7: Client-Server- (oben) und Peer-</a:t>
            </a:r>
            <a:r>
              <a:rPr lang="de-DE" sz="1200" b="1" dirty="0" err="1">
                <a:latin typeface="Verdana"/>
                <a:cs typeface="Verdana"/>
              </a:rPr>
              <a:t>to</a:t>
            </a:r>
            <a:r>
              <a:rPr lang="de-DE" sz="1200" b="1" dirty="0">
                <a:latin typeface="Verdana"/>
                <a:cs typeface="Verdana"/>
              </a:rPr>
              <a:t>-Peer-Modell, mit zentralem Verzeichnis (unten links) und vollständig dezentral (unten rechts)</a:t>
            </a:r>
          </a:p>
        </p:txBody>
      </p:sp>
    </p:spTree>
    <p:extLst>
      <p:ext uri="{BB962C8B-B14F-4D97-AF65-F5344CB8AC3E}">
        <p14:creationId xmlns:p14="http://schemas.microsoft.com/office/powerpoint/2010/main" val="27376713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r>
              <a:rPr lang="de-DE" smtClean="0"/>
              <a:t>Peer-to-Peer-Modell</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41</a:t>
            </a:fld>
            <a:endParaRPr lang="en-US" dirty="0"/>
          </a:p>
        </p:txBody>
      </p:sp>
      <p:sp>
        <p:nvSpPr>
          <p:cNvPr id="59395" name="Rectangle 3"/>
          <p:cNvSpPr>
            <a:spLocks noGrp="1"/>
          </p:cNvSpPr>
          <p:nvPr>
            <p:ph sz="quarter" idx="12"/>
          </p:nvPr>
        </p:nvSpPr>
        <p:spPr/>
        <p:txBody>
          <a:bodyPr/>
          <a:lstStyle/>
          <a:p>
            <a:r>
              <a:rPr lang="de-DE" smtClean="0"/>
              <a:t>Das Potenzial des P2P-Modells liegt in der Erschließung neuer Anwendungsszenarien, die mit herkömmlichen Ansätzen kaum praktikabel sind</a:t>
            </a:r>
          </a:p>
          <a:p>
            <a:pPr lvl="1"/>
            <a:r>
              <a:rPr lang="de-DE" smtClean="0"/>
              <a:t>Mobile Commerce</a:t>
            </a:r>
          </a:p>
          <a:p>
            <a:pPr lvl="1"/>
            <a:r>
              <a:rPr lang="de-DE" smtClean="0"/>
              <a:t>(Spontane) Vernetzung von unterschiedlichsten Computersystemen und Endgeräten (Mobiltelefone, Computer und andere kommunikationsfähige Geräte)</a:t>
            </a:r>
          </a:p>
          <a:p>
            <a:pPr lvl="1"/>
            <a:r>
              <a:rPr lang="de-DE" smtClean="0"/>
              <a:t>Ambient Intelligence (bzw. Ubiquitous oder Pervasive Computing)</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43205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de-DE" smtClean="0"/>
              <a:t>Ambient Intelligence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42</a:t>
            </a:fld>
            <a:endParaRPr lang="en-US" dirty="0"/>
          </a:p>
        </p:txBody>
      </p:sp>
      <p:sp>
        <p:nvSpPr>
          <p:cNvPr id="60419" name="Rectangle 3"/>
          <p:cNvSpPr>
            <a:spLocks noGrp="1"/>
          </p:cNvSpPr>
          <p:nvPr>
            <p:ph sz="quarter" idx="12"/>
          </p:nvPr>
        </p:nvSpPr>
        <p:spPr/>
        <p:txBody>
          <a:bodyPr/>
          <a:lstStyle/>
          <a:p>
            <a:r>
              <a:rPr lang="de-DE" dirty="0" smtClean="0"/>
              <a:t>Paradigma </a:t>
            </a:r>
            <a:r>
              <a:rPr lang="de-DE" dirty="0" smtClean="0"/>
              <a:t>von Kommunikationssystemen, bei dem sich Gegenstände des Alltags und deren räumliche Umgebungen durch entsprechende technische Ausstattung miteinander vernetzen und über diese Netzwerke Informationen oder Dienste zu jeder Zeit und an jedem Ort in Anspruch nehmen können.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626159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de-DE" smtClean="0"/>
              <a:t>Zentraler Zugriff auf Speicherressourcen</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43</a:t>
            </a:fld>
            <a:endParaRPr lang="en-US" dirty="0"/>
          </a:p>
        </p:txBody>
      </p:sp>
      <p:sp>
        <p:nvSpPr>
          <p:cNvPr id="9" name="Untertitel 8"/>
          <p:cNvSpPr>
            <a:spLocks noGrp="1"/>
          </p:cNvSpPr>
          <p:nvPr>
            <p:ph type="subTitle" idx="13"/>
          </p:nvPr>
        </p:nvSpPr>
        <p:spPr/>
        <p:txBody>
          <a:bodyPr/>
          <a:lstStyle/>
          <a:p>
            <a:endParaRPr lang="de-DE"/>
          </a:p>
        </p:txBody>
      </p:sp>
      <p:sp>
        <p:nvSpPr>
          <p:cNvPr id="61444" name="Inhaltsplatzhalter 4"/>
          <p:cNvSpPr>
            <a:spLocks/>
          </p:cNvSpPr>
          <p:nvPr/>
        </p:nvSpPr>
        <p:spPr bwMode="auto">
          <a:xfrm>
            <a:off x="250825" y="5734050"/>
            <a:ext cx="7777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a:t>
            </a:r>
            <a:r>
              <a:rPr lang="de-DE" sz="1200" b="1" dirty="0" smtClean="0">
                <a:latin typeface="Verdana"/>
                <a:cs typeface="Verdana"/>
              </a:rPr>
              <a:t>7.8</a:t>
            </a:r>
            <a:endParaRPr lang="de-DE" sz="1200" b="1" dirty="0">
              <a:latin typeface="Verdana"/>
              <a:cs typeface="Verdana"/>
            </a:endParaRPr>
          </a:p>
        </p:txBody>
      </p:sp>
      <p:pic>
        <p:nvPicPr>
          <p:cNvPr id="7" name="Picture 2" descr="D:\WORK\PEARSON\000 FOLIEN\4269\JPG\4269-375.jpg"/>
          <p:cNvPicPr>
            <a:picLocks noChangeAspect="1" noChangeArrowheads="1"/>
          </p:cNvPicPr>
          <p:nvPr/>
        </p:nvPicPr>
        <p:blipFill rotWithShape="1">
          <a:blip r:embed="rId2">
            <a:extLst>
              <a:ext uri="{28A0092B-C50C-407E-A947-70E740481C1C}">
                <a14:useLocalDpi xmlns:a14="http://schemas.microsoft.com/office/drawing/2010/main" val="0"/>
              </a:ext>
            </a:extLst>
          </a:blip>
          <a:srcRect b="18687"/>
          <a:stretch/>
        </p:blipFill>
        <p:spPr bwMode="auto">
          <a:xfrm>
            <a:off x="484632" y="1289496"/>
            <a:ext cx="7916182" cy="410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0545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r>
              <a:rPr lang="de-DE" smtClean="0"/>
              <a:t>NAS (Network-Attached Storage)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44</a:t>
            </a:fld>
            <a:endParaRPr lang="en-US" dirty="0"/>
          </a:p>
        </p:txBody>
      </p:sp>
      <p:sp>
        <p:nvSpPr>
          <p:cNvPr id="62467" name="Rectangle 3"/>
          <p:cNvSpPr>
            <a:spLocks noGrp="1"/>
          </p:cNvSpPr>
          <p:nvPr>
            <p:ph sz="quarter" idx="12"/>
          </p:nvPr>
        </p:nvSpPr>
        <p:spPr/>
        <p:txBody>
          <a:bodyPr/>
          <a:lstStyle/>
          <a:p>
            <a:r>
              <a:rPr lang="de-DE" smtClean="0"/>
              <a:t>Schnelle RAID-Speichergeräte werden mit einem Netzwerk verbunden, sodass die zum Netzwerk gehörigen Geräte über einen speziellen Server, der für Datei- und Datenspeicherungsdienste verantwortlich ist, auf diese Speichergeräte zugreifen können.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462868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r>
              <a:rPr lang="de-DE" smtClean="0"/>
              <a:t>SAN (Storage Area Network)</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45</a:t>
            </a:fld>
            <a:endParaRPr lang="en-US" dirty="0"/>
          </a:p>
        </p:txBody>
      </p:sp>
      <p:sp>
        <p:nvSpPr>
          <p:cNvPr id="63491" name="Rectangle 3"/>
          <p:cNvSpPr>
            <a:spLocks noGrp="1"/>
          </p:cNvSpPr>
          <p:nvPr>
            <p:ph sz="quarter" idx="12"/>
          </p:nvPr>
        </p:nvSpPr>
        <p:spPr/>
        <p:txBody>
          <a:bodyPr/>
          <a:lstStyle/>
          <a:p>
            <a:r>
              <a:rPr lang="de-DE" smtClean="0"/>
              <a:t>Ausschließlich für die Datenspeicherung verwendetes Hochgeschwindigkeitsnetzwerk, das verschiedene Arten von Speichergeräten verbindet, beispielsweise Magnetband-Bibliotheken und RAID-Geräte, damit diese von mehreren Servern gemeinsam genutzt werden können.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373081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de-DE" smtClean="0"/>
              <a:t>P2P-Speichernetzwerke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46</a:t>
            </a:fld>
            <a:endParaRPr lang="en-US" dirty="0"/>
          </a:p>
        </p:txBody>
      </p:sp>
      <p:sp>
        <p:nvSpPr>
          <p:cNvPr id="64515" name="Rectangle 3"/>
          <p:cNvSpPr>
            <a:spLocks noGrp="1"/>
          </p:cNvSpPr>
          <p:nvPr>
            <p:ph sz="quarter" idx="12"/>
          </p:nvPr>
        </p:nvSpPr>
        <p:spPr/>
        <p:txBody>
          <a:bodyPr/>
          <a:lstStyle/>
          <a:p>
            <a:r>
              <a:rPr lang="de-DE" smtClean="0"/>
              <a:t>Dezentrale Speichernetzwerke nach dem P2P-Modell, bei dem die zu speichernden Daten auf den Festplatten der einzelnen partizipierenden Computersysteme selbstorganisiert und ohne zentrale Koordinationsinstanz abgelegt und wieder abgerufen werden können.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1416250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de-DE" smtClean="0"/>
              <a:t>Cloudbasierte Speichersysteme</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47</a:t>
            </a:fld>
            <a:endParaRPr lang="en-US" dirty="0"/>
          </a:p>
        </p:txBody>
      </p:sp>
      <p:sp>
        <p:nvSpPr>
          <p:cNvPr id="64515" name="Rectangle 3"/>
          <p:cNvSpPr>
            <a:spLocks noGrp="1"/>
          </p:cNvSpPr>
          <p:nvPr>
            <p:ph sz="quarter" idx="12"/>
          </p:nvPr>
        </p:nvSpPr>
        <p:spPr/>
        <p:txBody>
          <a:bodyPr/>
          <a:lstStyle/>
          <a:p>
            <a:r>
              <a:rPr lang="de-DE" smtClean="0"/>
              <a:t>Neben den vorgestellten Speichernetzwerken wächst die Bedeutung cloudbasierter Speichersysteme. Dabei wechselt der Speicherort der Daten von den Festplatten des Unternehmens zu den Speicher-Servern im Internet die sich in riesigen energieeffizienten Datenzentren befinden.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638713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de-DE" smtClean="0"/>
              <a:t>Drahtlose Kommunikationssysteme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48</a:t>
            </a:fld>
            <a:endParaRPr lang="en-US" dirty="0"/>
          </a:p>
        </p:txBody>
      </p:sp>
      <p:sp>
        <p:nvSpPr>
          <p:cNvPr id="65539" name="Rectangle 3"/>
          <p:cNvSpPr>
            <a:spLocks noGrp="1"/>
          </p:cNvSpPr>
          <p:nvPr>
            <p:ph sz="quarter" idx="12"/>
          </p:nvPr>
        </p:nvSpPr>
        <p:spPr/>
        <p:txBody>
          <a:bodyPr/>
          <a:lstStyle/>
          <a:p>
            <a:r>
              <a:rPr lang="de-DE" smtClean="0"/>
              <a:t>Drahtlose Kommunikation unterstützt Unternehmen dabei, mit Kunden, Lieferanten und Mitarbeitern, die tragbare Endgeräte bei sich haben, leicht in Kontakt zu bleiben und Daten auszutauschen.</a:t>
            </a:r>
          </a:p>
          <a:p>
            <a:r>
              <a:rPr lang="de-DE" smtClean="0"/>
              <a:t>Verwendet werden</a:t>
            </a:r>
          </a:p>
          <a:p>
            <a:pPr lvl="1"/>
            <a:r>
              <a:rPr lang="de-DE" smtClean="0"/>
              <a:t>Zellbasierte Netzstandards mit verschiedenen Mobilfunkgenerationen (2G/GSM, 2,5G, 3G/UMTS, 4G/LTE)</a:t>
            </a:r>
          </a:p>
          <a:p>
            <a:pPr lvl="1"/>
            <a:r>
              <a:rPr lang="de-DE" smtClean="0"/>
              <a:t>Verschiedene Technologien für unterschiedliche Reichweiten (PAN, MAN, WLAN, RFID, …)</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6228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Gegenstand des Kapitels</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4</a:t>
            </a:fld>
            <a:endParaRPr lang="en-US" dirty="0"/>
          </a:p>
        </p:txBody>
      </p:sp>
      <p:sp>
        <p:nvSpPr>
          <p:cNvPr id="19458" name="Rectangle 5"/>
          <p:cNvSpPr>
            <a:spLocks noGrp="1"/>
          </p:cNvSpPr>
          <p:nvPr>
            <p:ph sz="quarter" idx="12"/>
          </p:nvPr>
        </p:nvSpPr>
        <p:spPr/>
        <p:txBody>
          <a:bodyPr/>
          <a:lstStyle/>
          <a:p>
            <a:r>
              <a:rPr lang="de-DE" dirty="0" smtClean="0"/>
              <a:t>Einführung in moderne Kommunikationssysteme, das Internet und das World Wide Web sowie </a:t>
            </a:r>
            <a:r>
              <a:rPr lang="de-DE" dirty="0" err="1" smtClean="0"/>
              <a:t>Social</a:t>
            </a:r>
            <a:r>
              <a:rPr lang="de-DE" dirty="0" smtClean="0"/>
              <a:t> Media, welche für die Vernetzung von Unternehmen genutzt werden können</a:t>
            </a:r>
          </a:p>
          <a:p>
            <a:r>
              <a:rPr lang="de-DE" dirty="0" smtClean="0"/>
              <a:t>Herausforderungen für das Management und strategische Wettbewerbsvorteile durch den Einsatz von Internettechniken</a:t>
            </a:r>
          </a:p>
          <a:p>
            <a:r>
              <a:rPr lang="de-DE" dirty="0" smtClean="0"/>
              <a:t>Drahtlose Netzwerk- und Kommunikationstechnologien und mobiler Internetzugang</a:t>
            </a:r>
            <a:endParaRPr lang="de-DE" dirty="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126063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r>
              <a:rPr lang="de-DE" smtClean="0"/>
              <a:t>Bluetooth</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49</a:t>
            </a:fld>
            <a:endParaRPr lang="en-US" dirty="0"/>
          </a:p>
        </p:txBody>
      </p:sp>
      <p:sp>
        <p:nvSpPr>
          <p:cNvPr id="66563" name="Rectangle 3"/>
          <p:cNvSpPr>
            <a:spLocks noGrp="1"/>
          </p:cNvSpPr>
          <p:nvPr>
            <p:ph sz="quarter" idx="12"/>
          </p:nvPr>
        </p:nvSpPr>
        <p:spPr/>
        <p:txBody>
          <a:bodyPr/>
          <a:lstStyle/>
          <a:p>
            <a:r>
              <a:rPr lang="de-DE" dirty="0" smtClean="0"/>
              <a:t>Standard zur Einrichtung sogenannter Personal Area Networks, in denen mehrere Geräte in einem Radius von wenigen Metern kommunizieren können.</a:t>
            </a:r>
          </a:p>
          <a:p>
            <a:r>
              <a:rPr lang="de-DE" dirty="0" err="1" smtClean="0"/>
              <a:t>Beacons</a:t>
            </a:r>
            <a:r>
              <a:rPr lang="de-DE" dirty="0" smtClean="0"/>
              <a:t>: kleine Sender die auf der energiesparenden Version BLE (Bluetooth Low </a:t>
            </a:r>
            <a:r>
              <a:rPr lang="de-DE" dirty="0" err="1" smtClean="0"/>
              <a:t>Energy</a:t>
            </a:r>
            <a:r>
              <a:rPr lang="de-DE" dirty="0" smtClean="0"/>
              <a:t>) basieren und z.B. </a:t>
            </a:r>
            <a:r>
              <a:rPr lang="de-DE" dirty="0" smtClean="0"/>
              <a:t>zur </a:t>
            </a:r>
            <a:r>
              <a:rPr lang="de-DE" dirty="0" err="1" smtClean="0"/>
              <a:t>Indoor</a:t>
            </a:r>
            <a:r>
              <a:rPr lang="de-DE" dirty="0" smtClean="0"/>
              <a:t>-Navigation eingesetzt werden können.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075377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5-10-13 um 12.54.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771" y="2986745"/>
            <a:ext cx="5071193" cy="3256930"/>
          </a:xfrm>
          <a:prstGeom prst="rect">
            <a:avLst/>
          </a:prstGeom>
        </p:spPr>
      </p:pic>
      <p:sp>
        <p:nvSpPr>
          <p:cNvPr id="67586" name="Rectangle 2"/>
          <p:cNvSpPr>
            <a:spLocks noGrp="1"/>
          </p:cNvSpPr>
          <p:nvPr>
            <p:ph type="title"/>
          </p:nvPr>
        </p:nvSpPr>
        <p:spPr/>
        <p:txBody>
          <a:bodyPr/>
          <a:lstStyle/>
          <a:p>
            <a:r>
              <a:rPr lang="de-DE" smtClean="0"/>
              <a:t>Personal Area Network (PAN)</a:t>
            </a:r>
            <a:endParaRPr lang="de-DE"/>
          </a:p>
        </p:txBody>
      </p:sp>
      <p:sp>
        <p:nvSpPr>
          <p:cNvPr id="3" name="Foliennummernplatzhalter 2"/>
          <p:cNvSpPr>
            <a:spLocks noGrp="1"/>
          </p:cNvSpPr>
          <p:nvPr>
            <p:ph type="sldNum" sz="quarter" idx="11"/>
          </p:nvPr>
        </p:nvSpPr>
        <p:spPr/>
        <p:txBody>
          <a:bodyPr/>
          <a:lstStyle/>
          <a:p>
            <a:fld id="{0D2F3B65-5D26-4378-875C-153D63999E65}" type="slidenum">
              <a:rPr lang="en-US" smtClean="0"/>
              <a:pPr/>
              <a:t>50</a:t>
            </a:fld>
            <a:endParaRPr lang="en-US" dirty="0"/>
          </a:p>
        </p:txBody>
      </p:sp>
      <p:sp>
        <p:nvSpPr>
          <p:cNvPr id="67589" name="Rectangle 6"/>
          <p:cNvSpPr>
            <a:spLocks noGrp="1"/>
          </p:cNvSpPr>
          <p:nvPr>
            <p:ph sz="quarter" idx="12"/>
          </p:nvPr>
        </p:nvSpPr>
        <p:spPr>
          <a:xfrm>
            <a:off x="365125" y="1608139"/>
            <a:ext cx="8229600" cy="1434434"/>
          </a:xfrm>
        </p:spPr>
        <p:txBody>
          <a:bodyPr>
            <a:normAutofit lnSpcReduction="10000"/>
          </a:bodyPr>
          <a:lstStyle/>
          <a:p>
            <a:r>
              <a:rPr lang="de-DE" dirty="0" smtClean="0"/>
              <a:t>Kommunikationsnetzwerk, das üblicherweise von einer einzigen Person in einem Umkreis von wenigen Metern genutzt wird und mehrere Geräte verknüpft, häufig drahtlos.</a:t>
            </a:r>
            <a:endParaRPr lang="de-DE" dirty="0"/>
          </a:p>
        </p:txBody>
      </p:sp>
      <p:sp>
        <p:nvSpPr>
          <p:cNvPr id="10" name="Untertitel 9"/>
          <p:cNvSpPr>
            <a:spLocks noGrp="1"/>
          </p:cNvSpPr>
          <p:nvPr>
            <p:ph type="subTitle" idx="13"/>
          </p:nvPr>
        </p:nvSpPr>
        <p:spPr/>
        <p:txBody>
          <a:bodyPr/>
          <a:lstStyle/>
          <a:p>
            <a:endParaRPr lang="de-DE"/>
          </a:p>
        </p:txBody>
      </p:sp>
      <p:sp>
        <p:nvSpPr>
          <p:cNvPr id="67588" name="Inhaltsplatzhalter 4"/>
          <p:cNvSpPr>
            <a:spLocks/>
          </p:cNvSpPr>
          <p:nvPr/>
        </p:nvSpPr>
        <p:spPr bwMode="auto">
          <a:xfrm>
            <a:off x="250825" y="5734050"/>
            <a:ext cx="7777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7.9: Bluetooth-Netzwerk (PAN)</a:t>
            </a:r>
          </a:p>
        </p:txBody>
      </p:sp>
    </p:spTree>
    <p:extLst>
      <p:ext uri="{BB962C8B-B14F-4D97-AF65-F5344CB8AC3E}">
        <p14:creationId xmlns:p14="http://schemas.microsoft.com/office/powerpoint/2010/main" val="34865321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a:lstStyle/>
          <a:p>
            <a:r>
              <a:rPr lang="de-DE" smtClean="0"/>
              <a:t>Ballungsraumnetzwerk (Metropolitan Area Network, MAN)</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51</a:t>
            </a:fld>
            <a:endParaRPr lang="en-US" dirty="0"/>
          </a:p>
        </p:txBody>
      </p:sp>
      <p:sp>
        <p:nvSpPr>
          <p:cNvPr id="68611" name="Rectangle 3"/>
          <p:cNvSpPr>
            <a:spLocks noGrp="1"/>
          </p:cNvSpPr>
          <p:nvPr>
            <p:ph sz="quarter" idx="12"/>
          </p:nvPr>
        </p:nvSpPr>
        <p:spPr/>
        <p:txBody>
          <a:bodyPr/>
          <a:lstStyle/>
          <a:p>
            <a:r>
              <a:rPr lang="de-DE" smtClean="0"/>
              <a:t>Kommunikationsnetzwerk, das die wichtigsten Bürozentren eines Ballungsraumes mittels Glasfasertechnologie verbindet.</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523157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170" y="2338323"/>
            <a:ext cx="5117235" cy="360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2"/>
          <p:cNvSpPr>
            <a:spLocks noGrp="1"/>
          </p:cNvSpPr>
          <p:nvPr>
            <p:ph type="title"/>
          </p:nvPr>
        </p:nvSpPr>
        <p:spPr/>
        <p:txBody>
          <a:bodyPr/>
          <a:lstStyle/>
          <a:p>
            <a:r>
              <a:rPr lang="en-US" smtClean="0"/>
              <a:t>Wireless Local Area Network (WLAN)</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52</a:t>
            </a:fld>
            <a:endParaRPr lang="en-US" dirty="0"/>
          </a:p>
        </p:txBody>
      </p:sp>
      <p:sp>
        <p:nvSpPr>
          <p:cNvPr id="69636" name="Rectangle 3"/>
          <p:cNvSpPr>
            <a:spLocks noGrp="1"/>
          </p:cNvSpPr>
          <p:nvPr>
            <p:ph sz="quarter" idx="12"/>
          </p:nvPr>
        </p:nvSpPr>
        <p:spPr>
          <a:xfrm>
            <a:off x="365125" y="1608139"/>
            <a:ext cx="8229600" cy="987818"/>
          </a:xfrm>
        </p:spPr>
        <p:txBody>
          <a:bodyPr>
            <a:normAutofit fontScale="92500" lnSpcReduction="20000"/>
          </a:bodyPr>
          <a:lstStyle/>
          <a:p>
            <a:r>
              <a:rPr lang="de-DE" dirty="0" smtClean="0"/>
              <a:t>Abkürzung für ein drahtloses Netzwerk mit lokaler Ausdehnung. Die Standardfamilie 802.11 ist auch unter der Bezeichnung </a:t>
            </a:r>
            <a:r>
              <a:rPr lang="de-DE" dirty="0" err="1" smtClean="0"/>
              <a:t>Wi-Fi</a:t>
            </a:r>
            <a:r>
              <a:rPr lang="de-DE" dirty="0" smtClean="0"/>
              <a:t> bekannt. </a:t>
            </a:r>
            <a:endParaRPr lang="de-DE" dirty="0"/>
          </a:p>
        </p:txBody>
      </p:sp>
      <p:sp>
        <p:nvSpPr>
          <p:cNvPr id="10" name="Untertitel 9"/>
          <p:cNvSpPr>
            <a:spLocks noGrp="1"/>
          </p:cNvSpPr>
          <p:nvPr>
            <p:ph type="subTitle" idx="13"/>
          </p:nvPr>
        </p:nvSpPr>
        <p:spPr/>
        <p:txBody>
          <a:bodyPr/>
          <a:lstStyle/>
          <a:p>
            <a:endParaRPr lang="de-DE"/>
          </a:p>
        </p:txBody>
      </p:sp>
      <p:sp>
        <p:nvSpPr>
          <p:cNvPr id="69637" name="Inhaltsplatzhalter 4"/>
          <p:cNvSpPr>
            <a:spLocks/>
          </p:cNvSpPr>
          <p:nvPr/>
        </p:nvSpPr>
        <p:spPr bwMode="auto">
          <a:xfrm>
            <a:off x="662205" y="5934495"/>
            <a:ext cx="7777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7.10: Drahtloses lokales Netzwerk im Infrastrukturmodus</a:t>
            </a:r>
          </a:p>
        </p:txBody>
      </p:sp>
    </p:spTree>
    <p:extLst>
      <p:ext uri="{BB962C8B-B14F-4D97-AF65-F5344CB8AC3E}">
        <p14:creationId xmlns:p14="http://schemas.microsoft.com/office/powerpoint/2010/main" val="9559782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de-DE" smtClean="0"/>
              <a:t>RFID und drahtlose Sensornetze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53</a:t>
            </a:fld>
            <a:endParaRPr lang="en-US" dirty="0"/>
          </a:p>
        </p:txBody>
      </p:sp>
      <p:sp>
        <p:nvSpPr>
          <p:cNvPr id="71683" name="Rectangle 3"/>
          <p:cNvSpPr>
            <a:spLocks noGrp="1"/>
          </p:cNvSpPr>
          <p:nvPr>
            <p:ph sz="quarter" idx="12"/>
          </p:nvPr>
        </p:nvSpPr>
        <p:spPr/>
        <p:txBody>
          <a:bodyPr/>
          <a:lstStyle/>
          <a:p>
            <a:r>
              <a:rPr lang="de-DE" dirty="0" smtClean="0"/>
              <a:t>Besonders </a:t>
            </a:r>
            <a:r>
              <a:rPr lang="de-DE" dirty="0" err="1" smtClean="0"/>
              <a:t>Radiofrequenzidentifikations</a:t>
            </a:r>
            <a:r>
              <a:rPr lang="de-DE" dirty="0" smtClean="0"/>
              <a:t> (RFID) -Systeme und </a:t>
            </a:r>
            <a:r>
              <a:rPr lang="de-DE" dirty="0" smtClean="0"/>
              <a:t>drahtlose Sensornetze wirken sich auf Leistungspotenzial und neue Arbeitsweisen im gesamten Unternehmen aus</a:t>
            </a:r>
          </a:p>
          <a:p>
            <a:r>
              <a:rPr lang="de-DE" dirty="0" smtClean="0"/>
              <a:t>RFID stellt eine leistungsstarke Technologie z.B. für die Verfolgung von Warenbewegungen durch die gesamte logistische Kette bereit</a:t>
            </a:r>
          </a:p>
          <a:p>
            <a:r>
              <a:rPr lang="de-DE" dirty="0" smtClean="0"/>
              <a:t>RFID-Systeme arbeiten weltweit in einer Reihe von unlizenzierten Frequenzbändern und bietet Reichweiten zwischen 2,5 cm und 30 m</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453965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pPr marL="342900" indent="-342900">
              <a:spcBef>
                <a:spcPct val="20000"/>
              </a:spcBef>
            </a:pPr>
            <a:r>
              <a:rPr lang="de-DE" dirty="0">
                <a:cs typeface="Verdana"/>
              </a:rPr>
              <a:t>Funktionsweise von RFID</a:t>
            </a:r>
          </a:p>
        </p:txBody>
      </p:sp>
      <p:sp>
        <p:nvSpPr>
          <p:cNvPr id="2" name="Foliennummernplatzhalter 1"/>
          <p:cNvSpPr>
            <a:spLocks noGrp="1"/>
          </p:cNvSpPr>
          <p:nvPr>
            <p:ph type="sldNum" sz="quarter" idx="11"/>
          </p:nvPr>
        </p:nvSpPr>
        <p:spPr/>
        <p:txBody>
          <a:bodyPr/>
          <a:lstStyle/>
          <a:p>
            <a:fld id="{0D2F3B65-5D26-4378-875C-153D63999E65}" type="slidenum">
              <a:rPr lang="en-US" smtClean="0"/>
              <a:pPr/>
              <a:t>54</a:t>
            </a:fld>
            <a:endParaRPr lang="en-US" dirty="0"/>
          </a:p>
        </p:txBody>
      </p:sp>
      <p:sp>
        <p:nvSpPr>
          <p:cNvPr id="72708" name="Inhaltsplatzhalter 4"/>
          <p:cNvSpPr>
            <a:spLocks/>
          </p:cNvSpPr>
          <p:nvPr/>
        </p:nvSpPr>
        <p:spPr bwMode="auto">
          <a:xfrm>
            <a:off x="250825" y="5951538"/>
            <a:ext cx="7777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a:t>
            </a:r>
            <a:r>
              <a:rPr lang="de-DE" sz="1200" b="1" dirty="0" smtClean="0">
                <a:latin typeface="Verdana"/>
                <a:cs typeface="Verdana"/>
              </a:rPr>
              <a:t>7.11</a:t>
            </a:r>
            <a:endParaRPr lang="de-DE" sz="1200" b="1" dirty="0">
              <a:latin typeface="Verdana"/>
              <a:cs typeface="Verdana"/>
            </a:endParaRPr>
          </a:p>
        </p:txBody>
      </p:sp>
      <p:pic>
        <p:nvPicPr>
          <p:cNvPr id="6" name="Picture 2" descr="D:\WORK\PEARSON\000 FOLIEN\4269\JPG\4269-382.jpg"/>
          <p:cNvPicPr>
            <a:picLocks noChangeAspect="1" noChangeArrowheads="1"/>
          </p:cNvPicPr>
          <p:nvPr/>
        </p:nvPicPr>
        <p:blipFill rotWithShape="1">
          <a:blip r:embed="rId2">
            <a:extLst>
              <a:ext uri="{28A0092B-C50C-407E-A947-70E740481C1C}">
                <a14:useLocalDpi xmlns:a14="http://schemas.microsoft.com/office/drawing/2010/main" val="0"/>
              </a:ext>
            </a:extLst>
          </a:blip>
          <a:srcRect b="13579"/>
          <a:stretch/>
        </p:blipFill>
        <p:spPr bwMode="auto">
          <a:xfrm>
            <a:off x="113903" y="818607"/>
            <a:ext cx="8899994" cy="452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6385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Kampf der Funkstandards: NFC gegen BLE gegen </a:t>
            </a:r>
            <a:r>
              <a:rPr lang="de-DE" dirty="0" err="1" smtClean="0"/>
              <a:t>TransferJet</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55</a:t>
            </a:fld>
            <a:endParaRPr lang="en-US" dirty="0"/>
          </a:p>
        </p:txBody>
      </p:sp>
      <p:sp>
        <p:nvSpPr>
          <p:cNvPr id="4" name="Inhaltsplatzhalter 3"/>
          <p:cNvSpPr>
            <a:spLocks noGrp="1"/>
          </p:cNvSpPr>
          <p:nvPr>
            <p:ph sz="quarter" idx="12"/>
          </p:nvPr>
        </p:nvSpPr>
        <p:spPr/>
        <p:txBody>
          <a:bodyPr>
            <a:normAutofit fontScale="77500" lnSpcReduction="20000"/>
          </a:bodyPr>
          <a:lstStyle/>
          <a:p>
            <a:r>
              <a:rPr lang="de-DE" dirty="0" smtClean="0"/>
              <a:t>NFC wird nach einer Phase zögerlicher Unterstützung seitens Apple nun wieder als einer der Favoriten in Sachen Vernetzung über kurze Distanzen gehandelt</a:t>
            </a:r>
          </a:p>
          <a:p>
            <a:pPr lvl="1"/>
            <a:r>
              <a:rPr lang="de-DE" dirty="0" smtClean="0"/>
              <a:t>NFC wird mittlerweile von Apple in seinem proprietären </a:t>
            </a:r>
            <a:r>
              <a:rPr lang="de-DE" dirty="0" err="1" smtClean="0"/>
              <a:t>iPhone</a:t>
            </a:r>
            <a:r>
              <a:rPr lang="de-DE" dirty="0" smtClean="0"/>
              <a:t> Bezahlsystem eingesetzt</a:t>
            </a:r>
          </a:p>
          <a:p>
            <a:pPr lvl="1"/>
            <a:r>
              <a:rPr lang="de-DE" dirty="0" smtClean="0"/>
              <a:t>Kreditkarten mit NFC können künftig zudem als Schlüssel für </a:t>
            </a:r>
            <a:r>
              <a:rPr lang="de-DE" dirty="0" err="1" smtClean="0"/>
              <a:t>Carsharing</a:t>
            </a:r>
            <a:r>
              <a:rPr lang="de-DE" dirty="0" smtClean="0"/>
              <a:t>-Dienst </a:t>
            </a:r>
            <a:r>
              <a:rPr lang="de-DE" dirty="0" err="1" smtClean="0"/>
              <a:t>DriveNow</a:t>
            </a:r>
            <a:r>
              <a:rPr lang="de-DE" dirty="0" smtClean="0"/>
              <a:t> eingesetzt werden</a:t>
            </a:r>
          </a:p>
          <a:p>
            <a:r>
              <a:rPr lang="de-DE" dirty="0" smtClean="0"/>
              <a:t>BLE (Bluetooth Low </a:t>
            </a:r>
            <a:r>
              <a:rPr lang="de-DE" dirty="0" err="1" smtClean="0"/>
              <a:t>Energy</a:t>
            </a:r>
            <a:r>
              <a:rPr lang="de-DE" dirty="0" smtClean="0"/>
              <a:t>) stellt vielversprechenden technischen Konkurrenzstandard dar, der energiesparender und mit höherer Reichweite ein größeres Einsatzspektrum abdeckt</a:t>
            </a:r>
          </a:p>
          <a:p>
            <a:pPr lvl="1"/>
            <a:r>
              <a:rPr lang="de-DE" dirty="0" smtClean="0"/>
              <a:t>BLE Einsatz z.B. bei Kopplung von </a:t>
            </a:r>
            <a:r>
              <a:rPr lang="de-DE" dirty="0" err="1" smtClean="0"/>
              <a:t>Smartwatches</a:t>
            </a:r>
            <a:r>
              <a:rPr lang="de-DE" dirty="0"/>
              <a:t> </a:t>
            </a:r>
            <a:r>
              <a:rPr lang="de-DE" dirty="0" smtClean="0"/>
              <a:t>oder Fitnessarmbändern mit </a:t>
            </a:r>
            <a:r>
              <a:rPr lang="de-DE" dirty="0" err="1" smtClean="0"/>
              <a:t>Smartphones</a:t>
            </a:r>
            <a:r>
              <a:rPr lang="de-DE" dirty="0" smtClean="0"/>
              <a:t>.</a:t>
            </a:r>
          </a:p>
          <a:p>
            <a:r>
              <a:rPr lang="de-DE" dirty="0" smtClean="0"/>
              <a:t>Mit </a:t>
            </a:r>
            <a:r>
              <a:rPr lang="de-DE" dirty="0" err="1" smtClean="0"/>
              <a:t>TransferJet</a:t>
            </a:r>
            <a:r>
              <a:rPr lang="de-DE" dirty="0" smtClean="0"/>
              <a:t> kommt eine weitere Funktechnik auf den Markt, die im Gegensatz zu NFC und BLE mit hohen Übertragungsgeschwindigkeiten aufwarten kann</a:t>
            </a:r>
          </a:p>
          <a:p>
            <a:pPr lvl="1"/>
            <a:r>
              <a:rPr lang="de-DE" dirty="0" err="1" smtClean="0"/>
              <a:t>TransferJet</a:t>
            </a:r>
            <a:r>
              <a:rPr lang="de-DE" dirty="0" smtClean="0"/>
              <a:t> verbindet Komfort von NFC mit dem Durchsatz guter WLAN Verbindungen</a:t>
            </a:r>
          </a:p>
          <a:p>
            <a:endParaRPr lang="de-DE" dirty="0"/>
          </a:p>
        </p:txBody>
      </p:sp>
      <p:sp>
        <p:nvSpPr>
          <p:cNvPr id="5" name="Untertitel 4"/>
          <p:cNvSpPr>
            <a:spLocks noGrp="1"/>
          </p:cNvSpPr>
          <p:nvPr>
            <p:ph type="subTitle" idx="13"/>
          </p:nvPr>
        </p:nvSpPr>
        <p:spPr/>
        <p:txBody>
          <a:bodyPr/>
          <a:lstStyle/>
          <a:p>
            <a:r>
              <a:rPr lang="de-DE" dirty="0" smtClean="0"/>
              <a:t>Blickpunkt Technik</a:t>
            </a:r>
            <a:endParaRPr lang="de-DE" dirty="0"/>
          </a:p>
        </p:txBody>
      </p:sp>
    </p:spTree>
    <p:extLst>
      <p:ext uri="{BB962C8B-B14F-4D97-AF65-F5344CB8AC3E}">
        <p14:creationId xmlns:p14="http://schemas.microsoft.com/office/powerpoint/2010/main" val="38341927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r>
              <a:rPr lang="de-DE" smtClean="0"/>
              <a:t>Drahtlose Sensornetze für ein Sicherheitssystem</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56</a:t>
            </a:fld>
            <a:endParaRPr lang="en-US" dirty="0"/>
          </a:p>
        </p:txBody>
      </p:sp>
      <p:sp>
        <p:nvSpPr>
          <p:cNvPr id="73731" name="Inhaltsplatzhalter 4"/>
          <p:cNvSpPr>
            <a:spLocks/>
          </p:cNvSpPr>
          <p:nvPr/>
        </p:nvSpPr>
        <p:spPr bwMode="auto">
          <a:xfrm>
            <a:off x="140208" y="5636441"/>
            <a:ext cx="904631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7.12; </a:t>
            </a:r>
            <a:endParaRPr lang="de-DE" sz="1200" b="1" dirty="0" smtClean="0">
              <a:latin typeface="Verdana"/>
              <a:cs typeface="Verdana"/>
            </a:endParaRPr>
          </a:p>
          <a:p>
            <a:pPr marL="342900" indent="-342900" eaLnBrk="0" hangingPunct="0">
              <a:spcBef>
                <a:spcPct val="20000"/>
              </a:spcBef>
              <a:buFont typeface="Arial" charset="0"/>
              <a:buNone/>
            </a:pPr>
            <a:r>
              <a:rPr lang="de-DE" sz="1200" dirty="0" smtClean="0">
                <a:latin typeface="Verdana"/>
                <a:cs typeface="Verdana"/>
              </a:rPr>
              <a:t>Quelle</a:t>
            </a:r>
            <a:r>
              <a:rPr lang="de-DE" sz="1200" dirty="0">
                <a:latin typeface="Verdana"/>
                <a:cs typeface="Verdana"/>
              </a:rPr>
              <a:t>: Aus Jason Hill, Mike Horton, Ralph Kling und </a:t>
            </a:r>
            <a:r>
              <a:rPr lang="de-DE" sz="1200" dirty="0" err="1">
                <a:latin typeface="Verdana"/>
                <a:cs typeface="Verdana"/>
              </a:rPr>
              <a:t>Lakshman</a:t>
            </a:r>
            <a:r>
              <a:rPr lang="de-DE" sz="1200" dirty="0">
                <a:latin typeface="Verdana"/>
                <a:cs typeface="Verdana"/>
              </a:rPr>
              <a:t> </a:t>
            </a:r>
            <a:r>
              <a:rPr lang="de-DE" sz="1200" dirty="0" err="1">
                <a:latin typeface="Verdana"/>
                <a:cs typeface="Verdana"/>
              </a:rPr>
              <a:t>Krishamurty</a:t>
            </a:r>
            <a:r>
              <a:rPr lang="de-DE" sz="1200" dirty="0">
                <a:latin typeface="Verdana"/>
                <a:cs typeface="Verdana"/>
              </a:rPr>
              <a:t>, „The </a:t>
            </a:r>
            <a:r>
              <a:rPr lang="de-DE" sz="1200" dirty="0" err="1">
                <a:latin typeface="Verdana"/>
                <a:cs typeface="Verdana"/>
              </a:rPr>
              <a:t>Platforms</a:t>
            </a:r>
            <a:r>
              <a:rPr lang="de-DE" sz="1200" dirty="0">
                <a:latin typeface="Verdana"/>
                <a:cs typeface="Verdana"/>
              </a:rPr>
              <a:t> </a:t>
            </a:r>
            <a:r>
              <a:rPr lang="de-DE" sz="1200" dirty="0" err="1">
                <a:latin typeface="Verdana"/>
                <a:cs typeface="Verdana"/>
              </a:rPr>
              <a:t>Enabling</a:t>
            </a:r>
            <a:r>
              <a:rPr lang="de-DE" sz="1200" dirty="0">
                <a:latin typeface="Verdana"/>
                <a:cs typeface="Verdana"/>
              </a:rPr>
              <a:t> Wireless Sensor Networks</a:t>
            </a:r>
            <a:r>
              <a:rPr lang="ja-JP" altLang="de-DE" sz="1200" dirty="0">
                <a:latin typeface="Verdana"/>
                <a:cs typeface="Verdana"/>
              </a:rPr>
              <a:t>“</a:t>
            </a:r>
            <a:r>
              <a:rPr lang="de-DE" sz="1200" dirty="0">
                <a:latin typeface="Verdana"/>
                <a:cs typeface="Verdana"/>
              </a:rPr>
              <a:t>, Communications </a:t>
            </a:r>
            <a:r>
              <a:rPr lang="de-DE" sz="1200" dirty="0" err="1">
                <a:latin typeface="Verdana"/>
                <a:cs typeface="Verdana"/>
              </a:rPr>
              <a:t>of</a:t>
            </a:r>
            <a:r>
              <a:rPr lang="de-DE" sz="1200" dirty="0">
                <a:latin typeface="Verdana"/>
                <a:cs typeface="Verdana"/>
              </a:rPr>
              <a:t> </a:t>
            </a:r>
            <a:r>
              <a:rPr lang="de-DE" sz="1200" dirty="0" err="1">
                <a:latin typeface="Verdana"/>
                <a:cs typeface="Verdana"/>
              </a:rPr>
              <a:t>the</a:t>
            </a:r>
            <a:r>
              <a:rPr lang="de-DE" sz="1200" dirty="0">
                <a:latin typeface="Verdana"/>
                <a:cs typeface="Verdana"/>
              </a:rPr>
              <a:t> ACM 47, Nr. 6 (Juni 2004).</a:t>
            </a:r>
          </a:p>
        </p:txBody>
      </p:sp>
      <p:pic>
        <p:nvPicPr>
          <p:cNvPr id="737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125538"/>
            <a:ext cx="4652962"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4183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de-DE" smtClean="0"/>
              <a:t>Planungsaspekte bei Kommunikationssystemen</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57</a:t>
            </a:fld>
            <a:endParaRPr lang="en-US" dirty="0"/>
          </a:p>
        </p:txBody>
      </p:sp>
      <p:sp>
        <p:nvSpPr>
          <p:cNvPr id="74755" name="Rectangle 3"/>
          <p:cNvSpPr>
            <a:spLocks noGrp="1"/>
          </p:cNvSpPr>
          <p:nvPr>
            <p:ph sz="quarter" idx="12"/>
          </p:nvPr>
        </p:nvSpPr>
        <p:spPr/>
        <p:txBody>
          <a:bodyPr/>
          <a:lstStyle/>
          <a:p>
            <a:r>
              <a:rPr lang="de-DE" smtClean="0"/>
              <a:t>(Neue) Kommunikationssysteme können positive Wirkungen haben</a:t>
            </a:r>
          </a:p>
          <a:p>
            <a:pPr lvl="1"/>
            <a:r>
              <a:rPr lang="de-DE" smtClean="0"/>
              <a:t>Kosten senken</a:t>
            </a:r>
          </a:p>
          <a:p>
            <a:pPr lvl="1"/>
            <a:r>
              <a:rPr lang="de-DE" smtClean="0"/>
              <a:t>Geschäftsprozesse optimieren</a:t>
            </a:r>
          </a:p>
          <a:p>
            <a:pPr lvl="1"/>
            <a:r>
              <a:rPr lang="de-DE" smtClean="0"/>
              <a:t>Das eigene Produkt- und Dienstleistungsangebot gegenüber dem der Konkurrenz abheben</a:t>
            </a:r>
          </a:p>
          <a:p>
            <a:pPr lvl="1"/>
            <a:r>
              <a:rPr lang="de-DE" smtClean="0"/>
              <a:t>Kostenstruktur des Unternehmens etwa durch das Ausschalten von Zwischenhändlern positiv beeinflussen</a:t>
            </a:r>
          </a:p>
          <a:p>
            <a:pPr lvl="1"/>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814824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r>
              <a:rPr lang="de-DE" smtClean="0"/>
              <a:t>Planungsaspekte bei Kommunikationssystemen</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58</a:t>
            </a:fld>
            <a:endParaRPr lang="en-US" dirty="0"/>
          </a:p>
        </p:txBody>
      </p:sp>
      <p:sp>
        <p:nvSpPr>
          <p:cNvPr id="75779" name="Rectangle 3"/>
          <p:cNvSpPr>
            <a:spLocks noGrp="1"/>
          </p:cNvSpPr>
          <p:nvPr>
            <p:ph sz="quarter" idx="12"/>
          </p:nvPr>
        </p:nvSpPr>
        <p:spPr/>
        <p:txBody>
          <a:bodyPr>
            <a:normAutofit lnSpcReduction="10000"/>
          </a:bodyPr>
          <a:lstStyle/>
          <a:p>
            <a:r>
              <a:rPr lang="de-DE" smtClean="0"/>
              <a:t>Bei der Planung von Kommunikationssystemen für ein Unternehmen sind folgende Faktoren zu berücksichtigen:</a:t>
            </a:r>
          </a:p>
          <a:p>
            <a:pPr lvl="1"/>
            <a:r>
              <a:rPr lang="de-DE" smtClean="0"/>
              <a:t>Entfernung: Muss primär im näheren Umkreis oder über weite Entfernungen hinweg kommuniziert werden?</a:t>
            </a:r>
          </a:p>
          <a:p>
            <a:pPr lvl="1"/>
            <a:r>
              <a:rPr lang="de-DE" smtClean="0"/>
              <a:t>Dienstleistungsumfang: Welche Dienste werden benötigt? Sind mobile und drahtlose Dienste, EMail, EDI, Sprachnachrichten, Videokonferenzen, die Übermittlung von Grafiken und intern erzeugten Transaktionen erforderlich? Müssen diese Dienste in eine Anwendung integriert werden?</a:t>
            </a:r>
          </a:p>
          <a:p>
            <a:pPr lvl="1"/>
            <a:r>
              <a:rPr lang="de-DE" smtClean="0"/>
              <a:t>Zugangspunkte: Wie viele Standorte und Benutzer des Unternehmens müssen auf die neuen Dienste zugreifen können?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80321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de-DE" smtClean="0"/>
              <a:t>Lernziele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5</a:t>
            </a:fld>
            <a:endParaRPr lang="en-US" dirty="0"/>
          </a:p>
        </p:txBody>
      </p:sp>
      <p:sp>
        <p:nvSpPr>
          <p:cNvPr id="21507" name="Rectangle 3"/>
          <p:cNvSpPr>
            <a:spLocks noGrp="1"/>
          </p:cNvSpPr>
          <p:nvPr>
            <p:ph sz="quarter" idx="12"/>
          </p:nvPr>
        </p:nvSpPr>
        <p:spPr/>
        <p:txBody>
          <a:bodyPr/>
          <a:lstStyle/>
          <a:p>
            <a:r>
              <a:rPr lang="de-DE" dirty="0" smtClean="0"/>
              <a:t>Welche Merkmale weisen moderne Kommunikationssysteme auf? Wie können sie im Unternehmen eingesetzt werden?</a:t>
            </a:r>
          </a:p>
          <a:p>
            <a:r>
              <a:rPr lang="de-DE" dirty="0" smtClean="0"/>
              <a:t>Welche Übertragungsmedien, Standards, Koordinationsformen und </a:t>
            </a:r>
            <a:r>
              <a:rPr lang="de-DE" dirty="0" err="1" smtClean="0"/>
              <a:t>Topologien</a:t>
            </a:r>
            <a:r>
              <a:rPr lang="de-DE" dirty="0" smtClean="0"/>
              <a:t> lassen sich bei Kommunikationsnetzwerken unterscheiden?</a:t>
            </a:r>
          </a:p>
          <a:p>
            <a:r>
              <a:rPr lang="de-DE" dirty="0" smtClean="0"/>
              <a:t>Wie funktioniert das Internet? Wie ist es aufgebaut und welche Dienste bietet es?</a:t>
            </a:r>
            <a:endParaRPr lang="de-DE" dirty="0"/>
          </a:p>
        </p:txBody>
      </p:sp>
      <p:sp>
        <p:nvSpPr>
          <p:cNvPr id="9" name="Untertitel 8"/>
          <p:cNvSpPr>
            <a:spLocks noGrp="1"/>
          </p:cNvSpPr>
          <p:nvPr>
            <p:ph type="subTitle" idx="13"/>
          </p:nvPr>
        </p:nvSpPr>
        <p:spPr/>
        <p:txBody>
          <a:bodyPr/>
          <a:lstStyle/>
          <a:p>
            <a:endParaRPr lang="de-DE" dirty="0"/>
          </a:p>
        </p:txBody>
      </p:sp>
    </p:spTree>
    <p:extLst>
      <p:ext uri="{BB962C8B-B14F-4D97-AF65-F5344CB8AC3E}">
        <p14:creationId xmlns:p14="http://schemas.microsoft.com/office/powerpoint/2010/main" val="26115875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r>
              <a:rPr lang="de-DE" smtClean="0"/>
              <a:t>Planungsaspekte bei Kommunikationssystemen</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59</a:t>
            </a:fld>
            <a:endParaRPr lang="en-US" dirty="0"/>
          </a:p>
        </p:txBody>
      </p:sp>
      <p:sp>
        <p:nvSpPr>
          <p:cNvPr id="76803" name="Rectangle 3"/>
          <p:cNvSpPr>
            <a:spLocks noGrp="1"/>
          </p:cNvSpPr>
          <p:nvPr>
            <p:ph sz="quarter" idx="12"/>
          </p:nvPr>
        </p:nvSpPr>
        <p:spPr/>
        <p:txBody>
          <a:bodyPr/>
          <a:lstStyle/>
          <a:p>
            <a:pPr lvl="1"/>
            <a:r>
              <a:rPr lang="de-DE" smtClean="0"/>
              <a:t>Nutzung: Wie häufig und in welchem Umfang werden die Systeme und Dienste voraussichtlich genutzt werden?</a:t>
            </a:r>
          </a:p>
          <a:p>
            <a:pPr lvl="1"/>
            <a:r>
              <a:rPr lang="de-DE" smtClean="0"/>
              <a:t>Kosten: Wie viel kosten die geplanten Kommunikationssysteme? Welche Kostenkomponenten sind fix? Welche Kosten sind variabel?</a:t>
            </a:r>
          </a:p>
          <a:p>
            <a:pPr lvl="1"/>
            <a:r>
              <a:rPr lang="de-DE" smtClean="0"/>
              <a:t>Sicherheit: Welches Maß an Sicherheit und Zuverlässigkeit müssen die geplanten Kommunikationssysteme kontinuierlich bieten?</a:t>
            </a:r>
          </a:p>
          <a:p>
            <a:pPr lvl="1"/>
            <a:r>
              <a:rPr lang="de-DE" smtClean="0"/>
              <a:t>Konnektivität: Wie viel Zeit, Geld und Aufwand ist notwendig, um sicherzustellen, dass die verschiedenen Komponenten eines Netzwerks oder mehrerer Netzwerke miteinander kommunizieren können?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792049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p:txBody>
          <a:bodyPr/>
          <a:lstStyle/>
          <a:p>
            <a:r>
              <a:rPr lang="de-DE" dirty="0" smtClean="0"/>
              <a:t>Der Kampf um Netzneutralität</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60</a:t>
            </a:fld>
            <a:endParaRPr lang="en-US" dirty="0"/>
          </a:p>
        </p:txBody>
      </p:sp>
      <p:sp>
        <p:nvSpPr>
          <p:cNvPr id="77827" name="Rectangle 3"/>
          <p:cNvSpPr>
            <a:spLocks noGrp="1"/>
          </p:cNvSpPr>
          <p:nvPr>
            <p:ph sz="quarter" idx="12"/>
          </p:nvPr>
        </p:nvSpPr>
        <p:spPr/>
        <p:txBody>
          <a:bodyPr/>
          <a:lstStyle/>
          <a:p>
            <a:r>
              <a:rPr lang="de-DE" smtClean="0"/>
              <a:t>Fragen zur Fallstudie:</a:t>
            </a:r>
          </a:p>
          <a:p>
            <a:pPr lvl="1"/>
            <a:r>
              <a:rPr lang="de-DE" smtClean="0"/>
              <a:t>Was ist Netzneutralität? Warum hat das Internet so lange Netzneutralität aufrechterhalten können?</a:t>
            </a:r>
          </a:p>
          <a:p>
            <a:pPr lvl="1"/>
            <a:r>
              <a:rPr lang="de-DE" smtClean="0"/>
              <a:t>Wer ist für Netzneutralität? Wer ist dagegen? Warum?</a:t>
            </a:r>
          </a:p>
          <a:p>
            <a:pPr lvl="1"/>
            <a:r>
              <a:rPr lang="de-DE" smtClean="0"/>
              <a:t>Gesetzt den Fall alle Internetprovider wechseln zu einem gestaffelten Servicemodell. Was wären die Auswirkungen auf die einzelnen Nutzer, Unternehmen und die Regierung?</a:t>
            </a:r>
          </a:p>
          <a:p>
            <a:pPr lvl="1"/>
            <a:r>
              <a:rPr lang="de-DE" smtClean="0"/>
              <a:t>Sind Sie dafür, dass Netzneutralität von oben vorgeschrieben wird? Warum bzw. warum nicht?</a:t>
            </a:r>
            <a:endParaRPr lang="de-DE" dirty="0"/>
          </a:p>
        </p:txBody>
      </p:sp>
      <p:sp>
        <p:nvSpPr>
          <p:cNvPr id="9" name="Untertitel 8"/>
          <p:cNvSpPr>
            <a:spLocks noGrp="1"/>
          </p:cNvSpPr>
          <p:nvPr>
            <p:ph type="subTitle" idx="13"/>
          </p:nvPr>
        </p:nvSpPr>
        <p:spPr/>
        <p:txBody>
          <a:bodyPr/>
          <a:lstStyle/>
          <a:p>
            <a:r>
              <a:rPr lang="de-DE" dirty="0" smtClean="0"/>
              <a:t>Blickpunkt Organisation</a:t>
            </a:r>
            <a:endParaRPr lang="de-DE" dirty="0"/>
          </a:p>
        </p:txBody>
      </p:sp>
    </p:spTree>
    <p:extLst>
      <p:ext uri="{BB962C8B-B14F-4D97-AF65-F5344CB8AC3E}">
        <p14:creationId xmlns:p14="http://schemas.microsoft.com/office/powerpoint/2010/main" val="30126812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p:txBody>
          <a:bodyPr/>
          <a:lstStyle/>
          <a:p>
            <a:r>
              <a:rPr lang="de-DE" smtClean="0"/>
              <a:t>Planungsaspekte bei Kommunikationssystemen</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61</a:t>
            </a:fld>
            <a:endParaRPr lang="en-US" dirty="0"/>
          </a:p>
        </p:txBody>
      </p:sp>
      <p:sp>
        <p:nvSpPr>
          <p:cNvPr id="78851" name="Rectangle 3"/>
          <p:cNvSpPr>
            <a:spLocks noGrp="1"/>
          </p:cNvSpPr>
          <p:nvPr>
            <p:ph sz="quarter" idx="12"/>
          </p:nvPr>
        </p:nvSpPr>
        <p:spPr/>
        <p:txBody>
          <a:bodyPr/>
          <a:lstStyle/>
          <a:p>
            <a:r>
              <a:rPr lang="de-DE" smtClean="0"/>
              <a:t>Weitere wichtige Planungsaspekte</a:t>
            </a:r>
          </a:p>
          <a:p>
            <a:pPr lvl="1"/>
            <a:r>
              <a:rPr lang="de-DE" smtClean="0"/>
              <a:t>Kapazitätsplanung und Skalierbarkeit</a:t>
            </a:r>
          </a:p>
          <a:p>
            <a:pPr lvl="1"/>
            <a:r>
              <a:rPr lang="de-DE" smtClean="0"/>
              <a:t>„Make or Buy</a:t>
            </a:r>
            <a:r>
              <a:rPr lang="ja-JP" altLang="de-DE" smtClean="0"/>
              <a:t>“</a:t>
            </a:r>
            <a:endParaRPr lang="de-DE" smtClean="0"/>
          </a:p>
          <a:p>
            <a:pPr lvl="2"/>
            <a:r>
              <a:rPr lang="de-DE" smtClean="0"/>
              <a:t>Infrastruktur und Software selbst erstellen und betreiben</a:t>
            </a:r>
          </a:p>
          <a:p>
            <a:pPr lvl="2"/>
            <a:r>
              <a:rPr lang="de-DE" smtClean="0"/>
              <a:t>Outsourcing von Speicherkapazitäten oder die Ausführung von Anwendungssoftware und externe Speicherung von Daten (Storage Service Provider)</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695295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r>
              <a:rPr lang="de-DE" smtClean="0"/>
              <a:t>Kapazitätsplanung</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62</a:t>
            </a:fld>
            <a:endParaRPr lang="en-US" dirty="0"/>
          </a:p>
        </p:txBody>
      </p:sp>
      <p:sp>
        <p:nvSpPr>
          <p:cNvPr id="79875" name="Rectangle 3"/>
          <p:cNvSpPr>
            <a:spLocks noGrp="1"/>
          </p:cNvSpPr>
          <p:nvPr>
            <p:ph sz="quarter" idx="12"/>
          </p:nvPr>
        </p:nvSpPr>
        <p:spPr/>
        <p:txBody>
          <a:bodyPr/>
          <a:lstStyle/>
          <a:p>
            <a:r>
              <a:rPr lang="de-DE" smtClean="0"/>
              <a:t>Vorhersage, wann ein Kommunikationssystem ausgelastet sein wird, um sicherzustellen, dass für aktuelle und künftige Anforderungen eines Unternehmens genügend Rechen- und Speicherressourcen zur Verfügung stehen.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800781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p:txBody>
          <a:bodyPr/>
          <a:lstStyle/>
          <a:p>
            <a:r>
              <a:rPr lang="de-DE" smtClean="0"/>
              <a:t>Skalierbarkeit</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63</a:t>
            </a:fld>
            <a:endParaRPr lang="en-US" dirty="0"/>
          </a:p>
        </p:txBody>
      </p:sp>
      <p:sp>
        <p:nvSpPr>
          <p:cNvPr id="80899" name="Rectangle 3"/>
          <p:cNvSpPr>
            <a:spLocks noGrp="1"/>
          </p:cNvSpPr>
          <p:nvPr>
            <p:ph sz="quarter" idx="12"/>
          </p:nvPr>
        </p:nvSpPr>
        <p:spPr/>
        <p:txBody>
          <a:bodyPr/>
          <a:lstStyle/>
          <a:p>
            <a:r>
              <a:rPr lang="de-DE" smtClean="0"/>
              <a:t>Erweiterbarkeit eines Kommunikationssystems, um eine größere Anzahl von Benutzern bedienen zu können, ohne funktionsuntüchtig zu werden.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904679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p:txBody>
          <a:bodyPr/>
          <a:lstStyle/>
          <a:p>
            <a:r>
              <a:rPr lang="de-DE" smtClean="0"/>
              <a:t>Storage Service Provider (SSP)</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64</a:t>
            </a:fld>
            <a:endParaRPr lang="en-US" dirty="0"/>
          </a:p>
        </p:txBody>
      </p:sp>
      <p:sp>
        <p:nvSpPr>
          <p:cNvPr id="81923" name="Rectangle 3"/>
          <p:cNvSpPr>
            <a:spLocks noGrp="1"/>
          </p:cNvSpPr>
          <p:nvPr>
            <p:ph sz="quarter" idx="12"/>
          </p:nvPr>
        </p:nvSpPr>
        <p:spPr/>
        <p:txBody>
          <a:bodyPr/>
          <a:lstStyle/>
          <a:p>
            <a:r>
              <a:rPr lang="de-DE" smtClean="0"/>
              <a:t>Dienstleister, der Speicherplatz an Kunden vermietet, die dort ihre Daten speichern und über das Internet auf sie zugreifen können.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644635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r>
              <a:rPr lang="de-DE" smtClean="0"/>
              <a:t>Application Service Provider (ASP)</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65</a:t>
            </a:fld>
            <a:endParaRPr lang="en-US" dirty="0"/>
          </a:p>
        </p:txBody>
      </p:sp>
      <p:sp>
        <p:nvSpPr>
          <p:cNvPr id="82947" name="Rectangle 3"/>
          <p:cNvSpPr>
            <a:spLocks noGrp="1"/>
          </p:cNvSpPr>
          <p:nvPr>
            <p:ph sz="quarter" idx="12"/>
          </p:nvPr>
        </p:nvSpPr>
        <p:spPr/>
        <p:txBody>
          <a:bodyPr/>
          <a:lstStyle/>
          <a:p>
            <a:r>
              <a:rPr lang="de-DE" smtClean="0"/>
              <a:t>Dienstleister, der Anwendungen bereitstellt, die über das Internet oder ein privates Netzwerk von anderen Unternehmen gemietet und genutzt werden können.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9144677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e-DE" smtClean="0"/>
              <a:t>Gliederung</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66</a:t>
            </a:fld>
            <a:endParaRPr lang="en-US" dirty="0"/>
          </a:p>
        </p:txBody>
      </p:sp>
      <p:sp>
        <p:nvSpPr>
          <p:cNvPr id="20483" name="Rectangle 3"/>
          <p:cNvSpPr>
            <a:spLocks noGrp="1"/>
          </p:cNvSpPr>
          <p:nvPr>
            <p:ph sz="quarter" idx="12"/>
          </p:nvPr>
        </p:nvSpPr>
        <p:spPr/>
        <p:txBody>
          <a:bodyPr/>
          <a:lstStyle/>
          <a:p>
            <a:pPr marL="457200" indent="-457200">
              <a:buFont typeface="+mj-lt"/>
              <a:buAutoNum type="arabicPeriod"/>
            </a:pPr>
            <a:r>
              <a:rPr lang="de-DE" dirty="0" smtClean="0"/>
              <a:t>Kommunikationssysteme</a:t>
            </a:r>
          </a:p>
          <a:p>
            <a:pPr marL="457200" indent="-457200">
              <a:buFont typeface="+mj-lt"/>
              <a:buAutoNum type="arabicPeriod"/>
            </a:pPr>
            <a:r>
              <a:rPr lang="de-DE" b="1" dirty="0" smtClean="0"/>
              <a:t>Internet</a:t>
            </a:r>
          </a:p>
          <a:p>
            <a:pPr marL="457200" indent="-457200">
              <a:buFont typeface="+mj-lt"/>
              <a:buAutoNum type="arabicPeriod"/>
            </a:pPr>
            <a:r>
              <a:rPr lang="de-DE" dirty="0" smtClean="0"/>
              <a:t>World Wide Web</a:t>
            </a:r>
          </a:p>
          <a:p>
            <a:pPr marL="457200" indent="-457200">
              <a:buFont typeface="+mj-lt"/>
              <a:buAutoNum type="arabicPeriod"/>
            </a:pPr>
            <a:r>
              <a:rPr lang="de-DE" dirty="0" smtClean="0"/>
              <a:t>Social Media</a:t>
            </a:r>
          </a:p>
          <a:p>
            <a:pPr marL="457200" indent="-457200">
              <a:buFont typeface="+mj-lt"/>
              <a:buAutoNum type="arabicPeriod"/>
            </a:pPr>
            <a:r>
              <a:rPr lang="de-DE" dirty="0" smtClean="0"/>
              <a:t>Herausforderungen und Lösungsansätze bei der Integration des Internets</a:t>
            </a:r>
            <a:endParaRPr lang="de-DE" dirty="0"/>
          </a:p>
        </p:txBody>
      </p:sp>
      <p:sp>
        <p:nvSpPr>
          <p:cNvPr id="9" name="Untertitel 8"/>
          <p:cNvSpPr>
            <a:spLocks noGrp="1"/>
          </p:cNvSpPr>
          <p:nvPr>
            <p:ph type="subTitle" idx="13"/>
          </p:nvPr>
        </p:nvSpPr>
        <p:spPr/>
        <p:txBody>
          <a:bodyPr/>
          <a:lstStyle/>
          <a:p>
            <a:r>
              <a:rPr lang="de-DE" dirty="0" smtClean="0"/>
              <a:t>Kapitel 7</a:t>
            </a:r>
            <a:endParaRPr lang="de-DE" dirty="0"/>
          </a:p>
        </p:txBody>
      </p:sp>
    </p:spTree>
    <p:extLst>
      <p:ext uri="{BB962C8B-B14F-4D97-AF65-F5344CB8AC3E}">
        <p14:creationId xmlns:p14="http://schemas.microsoft.com/office/powerpoint/2010/main" val="33882402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r>
              <a:rPr lang="de-DE" smtClean="0"/>
              <a:t>Das Internet</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67</a:t>
            </a:fld>
            <a:endParaRPr lang="en-US" dirty="0"/>
          </a:p>
        </p:txBody>
      </p:sp>
      <p:sp>
        <p:nvSpPr>
          <p:cNvPr id="84995" name="Rectangle 3"/>
          <p:cNvSpPr>
            <a:spLocks noGrp="1"/>
          </p:cNvSpPr>
          <p:nvPr>
            <p:ph sz="quarter" idx="12"/>
          </p:nvPr>
        </p:nvSpPr>
        <p:spPr/>
        <p:txBody>
          <a:bodyPr/>
          <a:lstStyle/>
          <a:p>
            <a:r>
              <a:rPr lang="de-DE" dirty="0" smtClean="0"/>
              <a:t>Das Internet verbindet Tausende einzelner, voneinander unabhängiger Netzwerke auf der gesamten Welt</a:t>
            </a:r>
          </a:p>
          <a:p>
            <a:r>
              <a:rPr lang="de-DE" dirty="0" smtClean="0"/>
              <a:t>Die wichtigste IT-Infrastruktur für E-Commerce,</a:t>
            </a:r>
            <a:br>
              <a:rPr lang="de-DE" dirty="0" smtClean="0"/>
            </a:br>
            <a:r>
              <a:rPr lang="de-DE" dirty="0" smtClean="0"/>
              <a:t>E-Business und die informationstechnische Vernetzung von Unternehmen</a:t>
            </a:r>
          </a:p>
          <a:p>
            <a:r>
              <a:rPr lang="de-DE" dirty="0" smtClean="0"/>
              <a:t>Basiert auf dem TCP / IP-Referenzmodell</a:t>
            </a:r>
          </a:p>
          <a:p>
            <a:r>
              <a:rPr lang="de-DE" dirty="0" smtClean="0"/>
              <a:t>Jeder Teilnehmer/PC hat eine IP-Adresse</a:t>
            </a:r>
          </a:p>
          <a:p>
            <a:endParaRPr lang="de-DE" dirty="0" smtClean="0"/>
          </a:p>
          <a:p>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975791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p:txBody>
          <a:bodyPr/>
          <a:lstStyle/>
          <a:p>
            <a:r>
              <a:rPr lang="de-DE" smtClean="0"/>
              <a:t>IP-Adresse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68</a:t>
            </a:fld>
            <a:endParaRPr lang="en-US" dirty="0"/>
          </a:p>
        </p:txBody>
      </p:sp>
      <p:sp>
        <p:nvSpPr>
          <p:cNvPr id="86019" name="Rectangle 3"/>
          <p:cNvSpPr>
            <a:spLocks noGrp="1"/>
          </p:cNvSpPr>
          <p:nvPr>
            <p:ph sz="quarter" idx="12"/>
          </p:nvPr>
        </p:nvSpPr>
        <p:spPr/>
        <p:txBody>
          <a:bodyPr/>
          <a:lstStyle/>
          <a:p>
            <a:r>
              <a:rPr lang="de-DE" smtClean="0"/>
              <a:t>32-Bit-Adresse, die die Position eines bestimmten Computers im Internet angibt. Sie wird durch vier Zahlen im Wertebereich von 0 bis 255 angegeben, die durch je einen Punkt getrennt sind. Die neue Version des Internetprotokolls IPv6 sieht eine 128-Bit-Adresse vor, die in acht Blöcken zu je vier Hexadezimalzeichen dargestellt wird.</a:t>
            </a:r>
          </a:p>
          <a:p>
            <a:endParaRPr lang="de-DE" smtClean="0"/>
          </a:p>
          <a:p>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91019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de-DE" smtClean="0"/>
              <a:t>Lernziele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6</a:t>
            </a:fld>
            <a:endParaRPr lang="en-US" dirty="0"/>
          </a:p>
        </p:txBody>
      </p:sp>
      <p:sp>
        <p:nvSpPr>
          <p:cNvPr id="22531" name="Rectangle 3"/>
          <p:cNvSpPr>
            <a:spLocks noGrp="1"/>
          </p:cNvSpPr>
          <p:nvPr>
            <p:ph sz="quarter" idx="12"/>
          </p:nvPr>
        </p:nvSpPr>
        <p:spPr/>
        <p:txBody>
          <a:bodyPr/>
          <a:lstStyle/>
          <a:p>
            <a:r>
              <a:rPr lang="de-DE" smtClean="0"/>
              <a:t>Was ist das World Wide Web? Wie kann das Unternehmen von der Nutzung des World Wide Webs profitieren?</a:t>
            </a:r>
          </a:p>
          <a:p>
            <a:r>
              <a:rPr lang="de-DE" smtClean="0"/>
              <a:t>Was ist Social Media? Welche Anwendungen gibt es? Was sind seine konstituierenden Merkmale? Inwieweit kann Social Media Unternehmen bei ihren Aktivitäten unterstützen?</a:t>
            </a:r>
          </a:p>
          <a:p>
            <a:r>
              <a:rPr lang="de-DE" smtClean="0"/>
              <a:t>Welche Herausforderungen für das Management entstehen durch die Internetintegration? Wie können Unternehmen diese Herausforderungen bewältigen?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6944605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p:txBody>
          <a:bodyPr/>
          <a:lstStyle/>
          <a:p>
            <a:r>
              <a:rPr lang="de-DE" smtClean="0"/>
              <a:t>Domain Name System (DNS)</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69</a:t>
            </a:fld>
            <a:endParaRPr lang="en-US" dirty="0"/>
          </a:p>
        </p:txBody>
      </p:sp>
      <p:sp>
        <p:nvSpPr>
          <p:cNvPr id="87043" name="Rectangle 3"/>
          <p:cNvSpPr>
            <a:spLocks noGrp="1"/>
          </p:cNvSpPr>
          <p:nvPr>
            <p:ph sz="quarter" idx="12"/>
          </p:nvPr>
        </p:nvSpPr>
        <p:spPr/>
        <p:txBody>
          <a:bodyPr/>
          <a:lstStyle/>
          <a:p>
            <a:r>
              <a:rPr lang="de-DE" smtClean="0"/>
              <a:t>Hierarchisches System aus Servern im Internet, die mithilfe von Datenbanken die Domänennamen in die zugehörigen IP-Adressen, mit denen Benutzer im Internet Computer erreichen können, übersetzen und umgekehrt.</a:t>
            </a:r>
          </a:p>
          <a:p>
            <a:endParaRPr lang="de-DE" smtClean="0"/>
          </a:p>
          <a:p>
            <a:r>
              <a:rPr lang="de-DE" smtClean="0"/>
              <a:t>Domänenname</a:t>
            </a:r>
            <a:br>
              <a:rPr lang="de-DE" smtClean="0"/>
            </a:br>
            <a:r>
              <a:rPr lang="de-DE" smtClean="0"/>
              <a:t>Der alphanumerische, für die menschliche Benutzung bestimmte Name, der einen Computer im Internet eindeutig identifiziert.</a:t>
            </a:r>
          </a:p>
          <a:p>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61628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p:txBody>
          <a:bodyPr/>
          <a:lstStyle/>
          <a:p>
            <a:r>
              <a:rPr lang="de-DE" smtClean="0"/>
              <a:t>Domain Name System (DNS)</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70</a:t>
            </a:fld>
            <a:endParaRPr lang="en-US" dirty="0"/>
          </a:p>
        </p:txBody>
      </p:sp>
      <p:sp>
        <p:nvSpPr>
          <p:cNvPr id="88068" name="Inhaltsplatzhalter 4"/>
          <p:cNvSpPr>
            <a:spLocks/>
          </p:cNvSpPr>
          <p:nvPr/>
        </p:nvSpPr>
        <p:spPr bwMode="auto">
          <a:xfrm>
            <a:off x="250825" y="5734050"/>
            <a:ext cx="7777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a:t>
            </a:r>
            <a:r>
              <a:rPr lang="de-DE" sz="1200" b="1" dirty="0" smtClean="0">
                <a:latin typeface="Verdana"/>
                <a:cs typeface="Verdana"/>
              </a:rPr>
              <a:t>7.13</a:t>
            </a:r>
            <a:endParaRPr lang="de-DE" sz="1200" b="1" dirty="0">
              <a:latin typeface="Verdana"/>
              <a:cs typeface="Verdana"/>
            </a:endParaRPr>
          </a:p>
        </p:txBody>
      </p:sp>
      <p:pic>
        <p:nvPicPr>
          <p:cNvPr id="6" name="Picture 2" descr="D:\WORK\PEARSON\000 FOLIEN\4269\JPG\4269-392.jpg"/>
          <p:cNvPicPr>
            <a:picLocks noChangeAspect="1" noChangeArrowheads="1"/>
          </p:cNvPicPr>
          <p:nvPr/>
        </p:nvPicPr>
        <p:blipFill rotWithShape="1">
          <a:blip r:embed="rId2">
            <a:extLst>
              <a:ext uri="{28A0092B-C50C-407E-A947-70E740481C1C}">
                <a14:useLocalDpi xmlns:a14="http://schemas.microsoft.com/office/drawing/2010/main" val="0"/>
              </a:ext>
            </a:extLst>
          </a:blip>
          <a:srcRect r="31680"/>
          <a:stretch/>
        </p:blipFill>
        <p:spPr bwMode="auto">
          <a:xfrm>
            <a:off x="1370647" y="845344"/>
            <a:ext cx="6218555" cy="483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456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a:lstStyle/>
          <a:p>
            <a:r>
              <a:rPr lang="de-DE" smtClean="0"/>
              <a:t>Architektur des Internets</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71</a:t>
            </a:fld>
            <a:endParaRPr lang="en-US" dirty="0"/>
          </a:p>
        </p:txBody>
      </p:sp>
      <p:sp>
        <p:nvSpPr>
          <p:cNvPr id="89091" name="Rectangle 3"/>
          <p:cNvSpPr>
            <a:spLocks noGrp="1"/>
          </p:cNvSpPr>
          <p:nvPr>
            <p:ph sz="quarter" idx="12"/>
          </p:nvPr>
        </p:nvSpPr>
        <p:spPr/>
        <p:txBody>
          <a:bodyPr/>
          <a:lstStyle/>
          <a:p>
            <a:r>
              <a:rPr lang="de-DE" dirty="0" smtClean="0"/>
              <a:t>Der Internetdatenverkehr verläuft über transkontinentale Hochgeschwindigkeitsnetze (Backbone), vorwiegend per Glasfaser und Satellit</a:t>
            </a:r>
          </a:p>
          <a:p>
            <a:r>
              <a:rPr lang="de-DE" dirty="0" smtClean="0"/>
              <a:t>Bandbreiten dabei 45 </a:t>
            </a:r>
            <a:r>
              <a:rPr lang="de-DE" dirty="0" smtClean="0"/>
              <a:t>Mbit/s </a:t>
            </a:r>
            <a:r>
              <a:rPr lang="de-DE" dirty="0" smtClean="0"/>
              <a:t>bis 2,5 </a:t>
            </a:r>
            <a:r>
              <a:rPr lang="de-DE" dirty="0" err="1" smtClean="0"/>
              <a:t>GBit</a:t>
            </a:r>
            <a:r>
              <a:rPr lang="de-DE" dirty="0" smtClean="0"/>
              <a:t>/s</a:t>
            </a:r>
            <a:endParaRPr lang="de-DE" dirty="0" smtClean="0"/>
          </a:p>
          <a:p>
            <a:r>
              <a:rPr lang="de-DE" dirty="0" smtClean="0"/>
              <a:t>Internet-Knoten und Internet Service Provider sorgen für Anbindung von Teilnetzen und Endanwendern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514864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p:txBody>
          <a:bodyPr/>
          <a:lstStyle/>
          <a:p>
            <a:r>
              <a:rPr lang="de-DE" smtClean="0"/>
              <a:t>Internet-Knoten (Internet Exchange Point)</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72</a:t>
            </a:fld>
            <a:endParaRPr lang="en-US" dirty="0"/>
          </a:p>
        </p:txBody>
      </p:sp>
      <p:sp>
        <p:nvSpPr>
          <p:cNvPr id="90115" name="Rectangle 3"/>
          <p:cNvSpPr>
            <a:spLocks noGrp="1"/>
          </p:cNvSpPr>
          <p:nvPr>
            <p:ph sz="quarter" idx="12"/>
          </p:nvPr>
        </p:nvSpPr>
        <p:spPr/>
        <p:txBody>
          <a:bodyPr/>
          <a:lstStyle/>
          <a:p>
            <a:r>
              <a:rPr lang="de-DE" smtClean="0"/>
              <a:t>Verbindungspunkte des Internets, an denen sich verschiedene Backbone-Netzwerke zusammenschließen und an denen sich lokale Netzwerke an den Backbone anschließen können.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9408651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p:txBody>
          <a:bodyPr/>
          <a:lstStyle/>
          <a:p>
            <a:r>
              <a:rPr lang="de-DE" smtClean="0"/>
              <a:t>Internet-Service-Provider</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73</a:t>
            </a:fld>
            <a:endParaRPr lang="en-US" dirty="0"/>
          </a:p>
        </p:txBody>
      </p:sp>
      <p:sp>
        <p:nvSpPr>
          <p:cNvPr id="91139" name="Rectangle 3"/>
          <p:cNvSpPr>
            <a:spLocks noGrp="1"/>
          </p:cNvSpPr>
          <p:nvPr>
            <p:ph sz="quarter" idx="12"/>
          </p:nvPr>
        </p:nvSpPr>
        <p:spPr/>
        <p:txBody>
          <a:bodyPr/>
          <a:lstStyle/>
          <a:p>
            <a:r>
              <a:rPr lang="de-DE" smtClean="0"/>
              <a:t>Ein am Internet angeschlossenes Unternehmen, das Kunden die Verbindung zum Internet über Einwahlknoten, drahtlose Access Points oder Standleitungen ermöglicht.</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452438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pPr marL="342900" indent="-342900">
              <a:spcBef>
                <a:spcPct val="20000"/>
              </a:spcBef>
            </a:pPr>
            <a:r>
              <a:rPr lang="de-DE" dirty="0" smtClean="0">
                <a:cs typeface="Verdana"/>
              </a:rPr>
              <a:t>Internetarchitektur</a:t>
            </a:r>
            <a:endParaRPr lang="de-DE" dirty="0">
              <a:cs typeface="Verdana"/>
            </a:endParaRPr>
          </a:p>
        </p:txBody>
      </p:sp>
      <p:sp>
        <p:nvSpPr>
          <p:cNvPr id="2" name="Foliennummernplatzhalter 1"/>
          <p:cNvSpPr>
            <a:spLocks noGrp="1"/>
          </p:cNvSpPr>
          <p:nvPr>
            <p:ph type="sldNum" sz="quarter" idx="11"/>
          </p:nvPr>
        </p:nvSpPr>
        <p:spPr/>
        <p:txBody>
          <a:bodyPr/>
          <a:lstStyle/>
          <a:p>
            <a:fld id="{0D2F3B65-5D26-4378-875C-153D63999E65}" type="slidenum">
              <a:rPr lang="en-US" smtClean="0"/>
              <a:pPr/>
              <a:t>74</a:t>
            </a:fld>
            <a:endParaRPr lang="en-US" dirty="0"/>
          </a:p>
        </p:txBody>
      </p:sp>
      <p:pic>
        <p:nvPicPr>
          <p:cNvPr id="921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868" y="949059"/>
            <a:ext cx="6527195" cy="511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Inhaltsplatzhalter 4"/>
          <p:cNvSpPr>
            <a:spLocks/>
          </p:cNvSpPr>
          <p:nvPr/>
        </p:nvSpPr>
        <p:spPr bwMode="auto">
          <a:xfrm>
            <a:off x="250825" y="6095999"/>
            <a:ext cx="5945186" cy="32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a:t>
            </a:r>
            <a:r>
              <a:rPr lang="de-DE" sz="1200" b="1" dirty="0" smtClean="0">
                <a:latin typeface="Verdana"/>
                <a:cs typeface="Verdana"/>
              </a:rPr>
              <a:t>7.14</a:t>
            </a:r>
            <a:endParaRPr lang="de-DE" sz="1200" b="1" dirty="0">
              <a:latin typeface="Verdana"/>
              <a:cs typeface="Verdana"/>
            </a:endParaRPr>
          </a:p>
        </p:txBody>
      </p:sp>
    </p:spTree>
    <p:extLst>
      <p:ext uri="{BB962C8B-B14F-4D97-AF65-F5344CB8AC3E}">
        <p14:creationId xmlns:p14="http://schemas.microsoft.com/office/powerpoint/2010/main" val="36589748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p:txBody>
          <a:bodyPr/>
          <a:lstStyle/>
          <a:p>
            <a:r>
              <a:rPr lang="de-DE" smtClean="0"/>
              <a:t>Internet Governance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75</a:t>
            </a:fld>
            <a:endParaRPr lang="en-US" dirty="0"/>
          </a:p>
        </p:txBody>
      </p:sp>
      <p:sp>
        <p:nvSpPr>
          <p:cNvPr id="93187" name="Rectangle 3"/>
          <p:cNvSpPr>
            <a:spLocks noGrp="1"/>
          </p:cNvSpPr>
          <p:nvPr>
            <p:ph sz="quarter" idx="12"/>
          </p:nvPr>
        </p:nvSpPr>
        <p:spPr/>
        <p:txBody>
          <a:bodyPr/>
          <a:lstStyle/>
          <a:p>
            <a:r>
              <a:rPr lang="de-DE" smtClean="0"/>
              <a:t>Das Internet hat keine offizielle Verwaltungsinstanz</a:t>
            </a:r>
          </a:p>
          <a:p>
            <a:r>
              <a:rPr lang="de-DE" smtClean="0"/>
              <a:t>Jedoch werden weltweit gültige Richtlinien von verschiedenen Gremien, Organisationen und Regierungen entwickelt</a:t>
            </a:r>
          </a:p>
          <a:p>
            <a:r>
              <a:rPr lang="de-DE" smtClean="0"/>
              <a:t>Internet Governance</a:t>
            </a:r>
          </a:p>
          <a:p>
            <a:pPr lvl="1"/>
            <a:r>
              <a:rPr lang="de-DE" smtClean="0"/>
              <a:t>Bezeichnung für gemeinsam voran getriebene Entwicklung von Richtlinien zur Weiterentwicklung und Nutzung des Internets</a:t>
            </a:r>
          </a:p>
          <a:p>
            <a:r>
              <a:rPr lang="de-DE" smtClean="0"/>
              <a:t>Wichtigste Beteiligte: IETF, W3C, ICANN, IANA</a:t>
            </a:r>
          </a:p>
          <a:p>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101895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p:txBody>
          <a:bodyPr/>
          <a:lstStyle/>
          <a:p>
            <a:r>
              <a:rPr lang="de-DE" smtClean="0"/>
              <a:t>Client-Server-Modell im Internet</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76</a:t>
            </a:fld>
            <a:endParaRPr lang="en-US" dirty="0"/>
          </a:p>
        </p:txBody>
      </p:sp>
      <p:sp>
        <p:nvSpPr>
          <p:cNvPr id="94211" name="Rectangle 3"/>
          <p:cNvSpPr>
            <a:spLocks noGrp="1"/>
          </p:cNvSpPr>
          <p:nvPr>
            <p:ph sz="quarter" idx="12"/>
          </p:nvPr>
        </p:nvSpPr>
        <p:spPr/>
        <p:txBody>
          <a:bodyPr/>
          <a:lstStyle/>
          <a:p>
            <a:r>
              <a:rPr lang="de-DE" smtClean="0"/>
              <a:t>Physische Infrastruktur ist sowohl für Client-Server- als auch P2P-Modelle geeignet</a:t>
            </a:r>
          </a:p>
          <a:p>
            <a:r>
              <a:rPr lang="de-DE" smtClean="0"/>
              <a:t>Die meisten Anwendungen des heutigen Internets basieren auf dem Client-Server-Modell</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48373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p:txBody>
          <a:bodyPr/>
          <a:lstStyle/>
          <a:p>
            <a:r>
              <a:rPr lang="de-DE" smtClean="0"/>
              <a:t>Webserver</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77</a:t>
            </a:fld>
            <a:endParaRPr lang="en-US" dirty="0"/>
          </a:p>
        </p:txBody>
      </p:sp>
      <p:sp>
        <p:nvSpPr>
          <p:cNvPr id="96259" name="Rectangle 3"/>
          <p:cNvSpPr>
            <a:spLocks noGrp="1"/>
          </p:cNvSpPr>
          <p:nvPr>
            <p:ph sz="quarter" idx="12"/>
          </p:nvPr>
        </p:nvSpPr>
        <p:spPr/>
        <p:txBody>
          <a:bodyPr/>
          <a:lstStyle/>
          <a:p>
            <a:r>
              <a:rPr lang="de-DE" smtClean="0"/>
              <a:t>Computer mit Software, der Anfragen nach Webseiten über das HTTP-Protokoll entgegennimmt, die entsprechende Seite auf dem Dateisystem identifiziert, die Seite unter Umständen dynamisch generiert und an den anfordernden Client überträgt.</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734128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p:txBody>
          <a:bodyPr/>
          <a:lstStyle/>
          <a:p>
            <a:r>
              <a:rPr lang="de-DE" smtClean="0"/>
              <a:t>Anwendungsserver</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78</a:t>
            </a:fld>
            <a:endParaRPr lang="en-US" dirty="0"/>
          </a:p>
        </p:txBody>
      </p:sp>
      <p:sp>
        <p:nvSpPr>
          <p:cNvPr id="97283" name="Rectangle 3"/>
          <p:cNvSpPr>
            <a:spLocks noGrp="1"/>
          </p:cNvSpPr>
          <p:nvPr>
            <p:ph sz="quarter" idx="12"/>
          </p:nvPr>
        </p:nvSpPr>
        <p:spPr/>
        <p:txBody>
          <a:bodyPr/>
          <a:lstStyle/>
          <a:p>
            <a:r>
              <a:rPr lang="de-DE" smtClean="0"/>
              <a:t>Computer mit Software in einer mehrschichtigen Systemarchitektur, der die Geschäftslogik bereitstellt, für die Anbindung an das Backend-System zuständig ist und auf die Präsentationsschicht zugreifen kann.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50481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de-DE" dirty="0" smtClean="0"/>
              <a:t>RFID und Funktechnik erhöhen die Produktion bei Continental </a:t>
            </a:r>
            <a:r>
              <a:rPr lang="de-DE" dirty="0" err="1" smtClean="0"/>
              <a:t>Tire</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7</a:t>
            </a:fld>
            <a:endParaRPr lang="en-US" dirty="0"/>
          </a:p>
        </p:txBody>
      </p:sp>
      <p:sp>
        <p:nvSpPr>
          <p:cNvPr id="23555" name="Rectangle 3"/>
          <p:cNvSpPr>
            <a:spLocks noGrp="1"/>
          </p:cNvSpPr>
          <p:nvPr>
            <p:ph sz="quarter" idx="12"/>
          </p:nvPr>
        </p:nvSpPr>
        <p:spPr/>
        <p:txBody>
          <a:bodyPr/>
          <a:lstStyle/>
          <a:p>
            <a:r>
              <a:rPr lang="de-DE" smtClean="0"/>
              <a:t>Produktionsstätte von Continental Tire erstreckt sich über große Fläche</a:t>
            </a:r>
          </a:p>
          <a:p>
            <a:r>
              <a:rPr lang="de-DE" smtClean="0"/>
              <a:t>Flurförderer transportieren Produktionsteile innerhalb der Produktionsstätte</a:t>
            </a:r>
          </a:p>
          <a:p>
            <a:r>
              <a:rPr lang="de-DE" smtClean="0"/>
              <a:t>Problem: Aufwändige manuelle Nachverfolgung der Produktionsteile innerhalb des Werkes</a:t>
            </a:r>
          </a:p>
          <a:p>
            <a:r>
              <a:rPr lang="de-DE" smtClean="0"/>
              <a:t>Lösung: Einsatz von Technologie</a:t>
            </a:r>
          </a:p>
          <a:p>
            <a:r>
              <a:rPr lang="de-DE" smtClean="0"/>
              <a:t>Drahtlostechnologie und RFID-Funketiketten erlauben es, die Position der Produktionsteile im Werk in Echtzeit zu verfolgen</a:t>
            </a:r>
            <a:endParaRPr lang="de-DE" dirty="0"/>
          </a:p>
        </p:txBody>
      </p:sp>
      <p:sp>
        <p:nvSpPr>
          <p:cNvPr id="9" name="Untertitel 8"/>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11119179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r>
              <a:rPr lang="de-DE" smtClean="0"/>
              <a:t>Datenbankserver</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79</a:t>
            </a:fld>
            <a:endParaRPr lang="en-US" dirty="0"/>
          </a:p>
        </p:txBody>
      </p:sp>
      <p:sp>
        <p:nvSpPr>
          <p:cNvPr id="98307" name="Rectangle 3"/>
          <p:cNvSpPr>
            <a:spLocks noGrp="1"/>
          </p:cNvSpPr>
          <p:nvPr>
            <p:ph sz="quarter" idx="12"/>
          </p:nvPr>
        </p:nvSpPr>
        <p:spPr/>
        <p:txBody>
          <a:bodyPr/>
          <a:lstStyle/>
          <a:p>
            <a:r>
              <a:rPr lang="de-DE" smtClean="0"/>
              <a:t>Ein Computer mit Software, der über ein Datenbankmanagementsystem (DBMS) verfügt und einen Datenbestand für einen externen Zugriff vorhält. Der Zugriff erfolgt mittels einer Abfragesprache über eine standardisierte Schnittstelle.</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125732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el 1"/>
          <p:cNvSpPr>
            <a:spLocks noGrp="1"/>
          </p:cNvSpPr>
          <p:nvPr>
            <p:ph type="title"/>
          </p:nvPr>
        </p:nvSpPr>
        <p:spPr/>
        <p:txBody>
          <a:bodyPr/>
          <a:lstStyle/>
          <a:p>
            <a:r>
              <a:rPr lang="de-DE" smtClean="0"/>
              <a:t>Beispiele für Internetclient-Plattformen</a:t>
            </a:r>
            <a:endParaRPr lang="de-DE"/>
          </a:p>
        </p:txBody>
      </p:sp>
      <p:sp>
        <p:nvSpPr>
          <p:cNvPr id="3" name="Foliennummernplatzhalter 2"/>
          <p:cNvSpPr>
            <a:spLocks noGrp="1"/>
          </p:cNvSpPr>
          <p:nvPr>
            <p:ph type="sldNum" sz="quarter" idx="11"/>
          </p:nvPr>
        </p:nvSpPr>
        <p:spPr/>
        <p:txBody>
          <a:bodyPr/>
          <a:lstStyle/>
          <a:p>
            <a:fld id="{0D2F3B65-5D26-4378-875C-153D63999E65}" type="slidenum">
              <a:rPr lang="en-US" smtClean="0"/>
              <a:pPr/>
              <a:t>80</a:t>
            </a:fld>
            <a:endParaRPr lang="en-US" dirty="0"/>
          </a:p>
        </p:txBody>
      </p:sp>
      <p:pic>
        <p:nvPicPr>
          <p:cNvPr id="5" name="Picture 2" descr="D:\WORK\PEARSON\000 FOLIEN\4269\JPG\4269-3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95" y="757646"/>
            <a:ext cx="7565522" cy="556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454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p:txBody>
          <a:bodyPr/>
          <a:lstStyle/>
          <a:p>
            <a:r>
              <a:rPr lang="de-DE" smtClean="0"/>
              <a:t>Mehrschichtige Client-Server-Architektur im Internet</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81</a:t>
            </a:fld>
            <a:endParaRPr lang="en-US" dirty="0"/>
          </a:p>
        </p:txBody>
      </p:sp>
      <p:sp>
        <p:nvSpPr>
          <p:cNvPr id="100356" name="Inhaltsplatzhalter 4"/>
          <p:cNvSpPr>
            <a:spLocks/>
          </p:cNvSpPr>
          <p:nvPr/>
        </p:nvSpPr>
        <p:spPr bwMode="auto">
          <a:xfrm>
            <a:off x="418285" y="5328378"/>
            <a:ext cx="7926792" cy="36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a:t>
            </a:r>
            <a:r>
              <a:rPr lang="de-DE" sz="1200" b="1" dirty="0" smtClean="0">
                <a:latin typeface="Verdana"/>
                <a:cs typeface="Verdana"/>
              </a:rPr>
              <a:t>7.15</a:t>
            </a:r>
            <a:endParaRPr lang="de-DE" sz="1200" b="1" dirty="0">
              <a:latin typeface="Verdana"/>
              <a:cs typeface="Verdana"/>
            </a:endParaRPr>
          </a:p>
        </p:txBody>
      </p:sp>
      <p:pic>
        <p:nvPicPr>
          <p:cNvPr id="6" name="Picture 2" descr="D:\WORK\PEARSON\000 FOLIEN\4269\JPG\4269-395.jpg"/>
          <p:cNvPicPr>
            <a:picLocks noChangeAspect="1" noChangeArrowheads="1"/>
          </p:cNvPicPr>
          <p:nvPr/>
        </p:nvPicPr>
        <p:blipFill rotWithShape="1">
          <a:blip r:embed="rId2">
            <a:extLst>
              <a:ext uri="{28A0092B-C50C-407E-A947-70E740481C1C}">
                <a14:useLocalDpi xmlns:a14="http://schemas.microsoft.com/office/drawing/2010/main" val="0"/>
              </a:ext>
            </a:extLst>
          </a:blip>
          <a:srcRect b="21808"/>
          <a:stretch/>
        </p:blipFill>
        <p:spPr bwMode="auto">
          <a:xfrm>
            <a:off x="251139" y="1914896"/>
            <a:ext cx="8413890" cy="306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5093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el 1"/>
          <p:cNvSpPr>
            <a:spLocks noGrp="1"/>
          </p:cNvSpPr>
          <p:nvPr>
            <p:ph type="title"/>
          </p:nvPr>
        </p:nvSpPr>
        <p:spPr/>
        <p:txBody>
          <a:bodyPr/>
          <a:lstStyle/>
          <a:p>
            <a:r>
              <a:rPr lang="de-DE" smtClean="0"/>
              <a:t>Die wichtigsten Internetdienste</a:t>
            </a:r>
            <a:endParaRPr lang="de-DE"/>
          </a:p>
        </p:txBody>
      </p:sp>
      <p:sp>
        <p:nvSpPr>
          <p:cNvPr id="3" name="Foliennummernplatzhalter 2"/>
          <p:cNvSpPr>
            <a:spLocks noGrp="1"/>
          </p:cNvSpPr>
          <p:nvPr>
            <p:ph type="sldNum" sz="quarter" idx="11"/>
          </p:nvPr>
        </p:nvSpPr>
        <p:spPr/>
        <p:txBody>
          <a:bodyPr/>
          <a:lstStyle/>
          <a:p>
            <a:fld id="{0D2F3B65-5D26-4378-875C-153D63999E65}" type="slidenum">
              <a:rPr lang="en-US" smtClean="0"/>
              <a:pPr/>
              <a:t>82</a:t>
            </a:fld>
            <a:endParaRPr lang="en-US" dirty="0"/>
          </a:p>
        </p:txBody>
      </p:sp>
      <p:sp>
        <p:nvSpPr>
          <p:cNvPr id="2" name="Untertitel 1"/>
          <p:cNvSpPr>
            <a:spLocks noGrp="1"/>
          </p:cNvSpPr>
          <p:nvPr>
            <p:ph type="subTitle" idx="13"/>
          </p:nvPr>
        </p:nvSpPr>
        <p:spPr/>
        <p:txBody>
          <a:bodyPr/>
          <a:lstStyle/>
          <a:p>
            <a:endParaRPr lang="de-DE"/>
          </a:p>
        </p:txBody>
      </p:sp>
      <p:pic>
        <p:nvPicPr>
          <p:cNvPr id="6" name="Picture 2" descr="D:\WORK\PEARSON\000 FOLIEN\4269\JPG\4269-3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1994263"/>
            <a:ext cx="8251836" cy="331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7438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p:nvPr>
        </p:nvSpPr>
        <p:spPr/>
        <p:txBody>
          <a:bodyPr/>
          <a:lstStyle/>
          <a:p>
            <a:r>
              <a:rPr lang="de-DE" smtClean="0"/>
              <a:t>Aufbau einer E-Mail-Adresse im Internet</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83</a:t>
            </a:fld>
            <a:endParaRPr lang="en-US" dirty="0"/>
          </a:p>
        </p:txBody>
      </p:sp>
      <p:pic>
        <p:nvPicPr>
          <p:cNvPr id="1024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58" y="2464462"/>
            <a:ext cx="8003863" cy="2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Inhaltsplatzhalter 4"/>
          <p:cNvSpPr>
            <a:spLocks/>
          </p:cNvSpPr>
          <p:nvPr/>
        </p:nvSpPr>
        <p:spPr bwMode="auto">
          <a:xfrm>
            <a:off x="250825" y="5734050"/>
            <a:ext cx="7777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a:t>
            </a:r>
            <a:r>
              <a:rPr lang="de-DE" sz="1200" b="1" dirty="0" smtClean="0">
                <a:latin typeface="Verdana"/>
                <a:cs typeface="Verdana"/>
              </a:rPr>
              <a:t>7.16</a:t>
            </a:r>
            <a:endParaRPr lang="de-DE" sz="1200" b="1" dirty="0">
              <a:latin typeface="Verdana"/>
              <a:cs typeface="Verdana"/>
            </a:endParaRPr>
          </a:p>
        </p:txBody>
      </p:sp>
    </p:spTree>
    <p:extLst>
      <p:ext uri="{BB962C8B-B14F-4D97-AF65-F5344CB8AC3E}">
        <p14:creationId xmlns:p14="http://schemas.microsoft.com/office/powerpoint/2010/main" val="39894290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p:txBody>
          <a:bodyPr/>
          <a:lstStyle/>
          <a:p>
            <a:r>
              <a:rPr lang="de-DE" dirty="0">
                <a:cs typeface="Verdana"/>
              </a:rPr>
              <a:t>Die Funktionsweise der VoIP-Telefonie</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84</a:t>
            </a:fld>
            <a:endParaRPr lang="en-US" dirty="0"/>
          </a:p>
        </p:txBody>
      </p:sp>
      <p:sp>
        <p:nvSpPr>
          <p:cNvPr id="103427" name="Inhaltsplatzhalter 4"/>
          <p:cNvSpPr>
            <a:spLocks/>
          </p:cNvSpPr>
          <p:nvPr/>
        </p:nvSpPr>
        <p:spPr bwMode="auto">
          <a:xfrm>
            <a:off x="250825" y="5734050"/>
            <a:ext cx="7777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a:t>
            </a:r>
            <a:r>
              <a:rPr lang="de-DE" sz="1200" b="1" dirty="0" smtClean="0">
                <a:latin typeface="Verdana"/>
                <a:cs typeface="Verdana"/>
              </a:rPr>
              <a:t>7.17</a:t>
            </a:r>
            <a:endParaRPr lang="de-DE" sz="1200" b="1" dirty="0">
              <a:latin typeface="Verdana"/>
              <a:cs typeface="Verdana"/>
            </a:endParaRPr>
          </a:p>
        </p:txBody>
      </p:sp>
      <p:pic>
        <p:nvPicPr>
          <p:cNvPr id="1034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09" y="1913600"/>
            <a:ext cx="7776103" cy="283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7174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p:txBody>
          <a:bodyPr/>
          <a:lstStyle/>
          <a:p>
            <a:r>
              <a:rPr lang="de-DE" smtClean="0"/>
              <a:t>Unified Communications</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85</a:t>
            </a:fld>
            <a:endParaRPr lang="en-US" dirty="0"/>
          </a:p>
        </p:txBody>
      </p:sp>
      <p:sp>
        <p:nvSpPr>
          <p:cNvPr id="104451" name="Rectangle 3"/>
          <p:cNvSpPr>
            <a:spLocks noGrp="1"/>
          </p:cNvSpPr>
          <p:nvPr>
            <p:ph sz="quarter" idx="12"/>
          </p:nvPr>
        </p:nvSpPr>
        <p:spPr/>
        <p:txBody>
          <a:bodyPr/>
          <a:lstStyle/>
          <a:p>
            <a:r>
              <a:rPr lang="de-DE" smtClean="0"/>
              <a:t>Idee:</a:t>
            </a:r>
          </a:p>
          <a:p>
            <a:pPr lvl="1"/>
            <a:r>
              <a:rPr lang="de-DE" smtClean="0"/>
              <a:t>ungleichartige Kommunikationsformen mithilfe von Integrationstechniken zu einem einzigen universal zugänglichen Dienst zusammenführen</a:t>
            </a:r>
          </a:p>
          <a:p>
            <a:r>
              <a:rPr lang="de-DE" smtClean="0"/>
              <a:t>Angereichert um „intelligente</a:t>
            </a:r>
            <a:r>
              <a:rPr lang="ja-JP" altLang="de-DE" smtClean="0"/>
              <a:t>“</a:t>
            </a:r>
            <a:r>
              <a:rPr lang="de-DE" smtClean="0"/>
              <a:t> Filterdienste</a:t>
            </a:r>
          </a:p>
          <a:p>
            <a:r>
              <a:rPr lang="de-DE" smtClean="0"/>
              <a:t>Helfen insbesondere bei der situationsgerechten Filterung und der Bewältigung von Kommunikationsaufgaben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250139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357563"/>
            <a:ext cx="6681788"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2"/>
          <p:cNvSpPr>
            <a:spLocks noGrp="1"/>
          </p:cNvSpPr>
          <p:nvPr>
            <p:ph type="title"/>
          </p:nvPr>
        </p:nvSpPr>
        <p:spPr/>
        <p:txBody>
          <a:bodyPr/>
          <a:lstStyle/>
          <a:p>
            <a:r>
              <a:rPr lang="de-DE" smtClean="0"/>
              <a:t>Virtual Private Network (VPN)</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86</a:t>
            </a:fld>
            <a:endParaRPr lang="en-US" dirty="0"/>
          </a:p>
        </p:txBody>
      </p:sp>
      <p:sp>
        <p:nvSpPr>
          <p:cNvPr id="105476" name="Rectangle 3"/>
          <p:cNvSpPr>
            <a:spLocks noGrp="1"/>
          </p:cNvSpPr>
          <p:nvPr>
            <p:ph sz="quarter" idx="12"/>
          </p:nvPr>
        </p:nvSpPr>
        <p:spPr/>
        <p:txBody>
          <a:bodyPr/>
          <a:lstStyle/>
          <a:p>
            <a:r>
              <a:rPr lang="de-DE" smtClean="0"/>
              <a:t>Eine sichere Verbindung zwischen zwei Punkten in einem öffentlichen Netzwerk, um Unternehmensdaten zu übertragen. Stellt eine kostengünstige Alternative zu privaten WAN-Netzwerken dar.</a:t>
            </a:r>
            <a:endParaRPr lang="de-DE"/>
          </a:p>
        </p:txBody>
      </p:sp>
      <p:sp>
        <p:nvSpPr>
          <p:cNvPr id="10" name="Untertitel 9"/>
          <p:cNvSpPr>
            <a:spLocks noGrp="1"/>
          </p:cNvSpPr>
          <p:nvPr>
            <p:ph type="subTitle" idx="13"/>
          </p:nvPr>
        </p:nvSpPr>
        <p:spPr/>
        <p:txBody>
          <a:bodyPr/>
          <a:lstStyle/>
          <a:p>
            <a:endParaRPr lang="de-DE"/>
          </a:p>
        </p:txBody>
      </p:sp>
      <p:sp>
        <p:nvSpPr>
          <p:cNvPr id="105477" name="Inhaltsplatzhalter 4"/>
          <p:cNvSpPr>
            <a:spLocks/>
          </p:cNvSpPr>
          <p:nvPr/>
        </p:nvSpPr>
        <p:spPr bwMode="auto">
          <a:xfrm>
            <a:off x="250825" y="5932752"/>
            <a:ext cx="7777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7.18: Ein VPN, das im Internet genutzt werden kann</a:t>
            </a:r>
          </a:p>
        </p:txBody>
      </p:sp>
    </p:spTree>
    <p:extLst>
      <p:ext uri="{BB962C8B-B14F-4D97-AF65-F5344CB8AC3E}">
        <p14:creationId xmlns:p14="http://schemas.microsoft.com/office/powerpoint/2010/main" val="15352846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p:txBody>
          <a:bodyPr/>
          <a:lstStyle/>
          <a:p>
            <a:r>
              <a:rPr lang="de-DE" dirty="0"/>
              <a:t>Durch eine Firewall teilweise abgeschirmtes privates Netz (Intranet)</a:t>
            </a:r>
          </a:p>
        </p:txBody>
      </p:sp>
      <p:sp>
        <p:nvSpPr>
          <p:cNvPr id="2" name="Foliennummernplatzhalter 1"/>
          <p:cNvSpPr>
            <a:spLocks noGrp="1"/>
          </p:cNvSpPr>
          <p:nvPr>
            <p:ph type="sldNum" sz="quarter" idx="11"/>
          </p:nvPr>
        </p:nvSpPr>
        <p:spPr/>
        <p:txBody>
          <a:bodyPr/>
          <a:lstStyle/>
          <a:p>
            <a:fld id="{0D2F3B65-5D26-4378-875C-153D63999E65}" type="slidenum">
              <a:rPr lang="en-US" smtClean="0"/>
              <a:pPr/>
              <a:t>87</a:t>
            </a:fld>
            <a:endParaRPr lang="en-US" dirty="0"/>
          </a:p>
        </p:txBody>
      </p:sp>
      <p:sp>
        <p:nvSpPr>
          <p:cNvPr id="13" name="Untertitel 12"/>
          <p:cNvSpPr>
            <a:spLocks noGrp="1"/>
          </p:cNvSpPr>
          <p:nvPr>
            <p:ph type="subTitle" idx="13"/>
          </p:nvPr>
        </p:nvSpPr>
        <p:spPr/>
        <p:txBody>
          <a:bodyPr/>
          <a:lstStyle/>
          <a:p>
            <a:endParaRPr lang="de-DE"/>
          </a:p>
        </p:txBody>
      </p:sp>
      <p:pic>
        <p:nvPicPr>
          <p:cNvPr id="1064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213"/>
            <a:ext cx="7632700"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Inhaltsplatzhalter 4"/>
          <p:cNvSpPr>
            <a:spLocks/>
          </p:cNvSpPr>
          <p:nvPr/>
        </p:nvSpPr>
        <p:spPr bwMode="auto">
          <a:xfrm>
            <a:off x="250825" y="5734050"/>
            <a:ext cx="7777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de-DE" sz="1200" b="1" dirty="0">
                <a:latin typeface="Verdana"/>
                <a:cs typeface="Verdana"/>
              </a:rPr>
              <a:t>Abbildung </a:t>
            </a:r>
            <a:r>
              <a:rPr lang="de-DE" sz="1200" b="1" dirty="0" smtClean="0">
                <a:latin typeface="Verdana"/>
                <a:cs typeface="Verdana"/>
              </a:rPr>
              <a:t>7.19</a:t>
            </a:r>
            <a:endParaRPr lang="de-DE" sz="1200" b="1" dirty="0">
              <a:latin typeface="Verdana"/>
              <a:cs typeface="Verdana"/>
            </a:endParaRPr>
          </a:p>
        </p:txBody>
      </p:sp>
    </p:spTree>
    <p:extLst>
      <p:ext uri="{BB962C8B-B14F-4D97-AF65-F5344CB8AC3E}">
        <p14:creationId xmlns:p14="http://schemas.microsoft.com/office/powerpoint/2010/main" val="4203347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p:txBody>
          <a:bodyPr/>
          <a:lstStyle/>
          <a:p>
            <a:r>
              <a:rPr lang="de-DE" smtClean="0"/>
              <a:t>Internet der nächsten Generation</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88</a:t>
            </a:fld>
            <a:endParaRPr lang="en-US" dirty="0"/>
          </a:p>
        </p:txBody>
      </p:sp>
      <p:sp>
        <p:nvSpPr>
          <p:cNvPr id="107523" name="Rectangle 3"/>
          <p:cNvSpPr>
            <a:spLocks noGrp="1"/>
          </p:cNvSpPr>
          <p:nvPr>
            <p:ph sz="quarter" idx="12"/>
          </p:nvPr>
        </p:nvSpPr>
        <p:spPr/>
        <p:txBody>
          <a:bodyPr>
            <a:normAutofit fontScale="92500"/>
          </a:bodyPr>
          <a:lstStyle/>
          <a:p>
            <a:r>
              <a:rPr lang="de-DE" smtClean="0"/>
              <a:t>Das öffentliche Internet war ursprünglich nicht für die Anforderungen (Größe, Bandbreite, Sicherheit, …) ausgelegt, die heute gestellt werden</a:t>
            </a:r>
          </a:p>
          <a:p>
            <a:r>
              <a:rPr lang="de-DE" smtClean="0"/>
              <a:t>Hochgeschwindigkeitsnetzwerke der nächsten Generation sollen diese Probleme lösen</a:t>
            </a:r>
          </a:p>
          <a:p>
            <a:r>
              <a:rPr lang="de-DE" smtClean="0"/>
              <a:t>Entwicklung und Implementierung neuer QoS-Techniken (Quality of Service), effizienterer Routing-Praktiken, besserer Sicherheitsmaßnahmen, …</a:t>
            </a:r>
          </a:p>
          <a:p>
            <a:r>
              <a:rPr lang="de-DE" smtClean="0"/>
              <a:t>IPv6 hat eine bedeutende Rolle in den neuen Netzen</a:t>
            </a:r>
          </a:p>
          <a:p>
            <a:r>
              <a:rPr lang="de-DE" smtClean="0"/>
              <a:t>Parallel wird auch das existierende Internet weiter entwickelt und verbessert</a:t>
            </a:r>
          </a:p>
          <a:p>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98080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de-DE" dirty="0" smtClean="0"/>
              <a:t>RFID und Funktechnik erhöhen die Produktion bei Continental </a:t>
            </a:r>
            <a:r>
              <a:rPr lang="de-DE" dirty="0" err="1" smtClean="0"/>
              <a:t>Tire</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8</a:t>
            </a:fld>
            <a:endParaRPr lang="en-US" dirty="0"/>
          </a:p>
        </p:txBody>
      </p:sp>
      <p:sp>
        <p:nvSpPr>
          <p:cNvPr id="24579" name="Rectangle 3"/>
          <p:cNvSpPr>
            <a:spLocks noGrp="1"/>
          </p:cNvSpPr>
          <p:nvPr>
            <p:ph sz="quarter" idx="12"/>
          </p:nvPr>
        </p:nvSpPr>
        <p:spPr/>
        <p:txBody>
          <a:bodyPr/>
          <a:lstStyle/>
          <a:p>
            <a:r>
              <a:rPr lang="de-DE" smtClean="0"/>
              <a:t>Statt manuellem Suchen von nicht am Ziel angekommenen Flurförderern können die Mitarbeiter mit mobilen Handhelds die Position der Flurförderer jederzeit lokalisieren</a:t>
            </a:r>
          </a:p>
          <a:p>
            <a:r>
              <a:rPr lang="de-DE" smtClean="0"/>
              <a:t>Somit konnte die Teileverfolgung erleichtert und Schlepperfahrten optimiert werden</a:t>
            </a:r>
          </a:p>
          <a:p>
            <a:r>
              <a:rPr lang="de-DE" smtClean="0"/>
              <a:t>Continental Tire musste jedoch Arbeitsabläufe umgestalten und Mitarbeiter in das neue System einarbeiten</a:t>
            </a:r>
            <a:endParaRPr lang="de-DE" dirty="0" smtClean="0"/>
          </a:p>
        </p:txBody>
      </p:sp>
      <p:sp>
        <p:nvSpPr>
          <p:cNvPr id="9" name="Untertitel 8"/>
          <p:cNvSpPr>
            <a:spLocks noGrp="1"/>
          </p:cNvSpPr>
          <p:nvPr>
            <p:ph type="subTitle" idx="13"/>
          </p:nvPr>
        </p:nvSpPr>
        <p:spPr>
          <a:xfrm>
            <a:off x="360363" y="1172918"/>
            <a:ext cx="8234362" cy="307777"/>
          </a:xfrm>
        </p:spPr>
        <p:txBody>
          <a:bodyPr/>
          <a:lstStyle/>
          <a:p>
            <a:r>
              <a:rPr lang="de-DE" dirty="0" smtClean="0"/>
              <a:t>Fallstudie</a:t>
            </a:r>
            <a:endParaRPr lang="de-DE" dirty="0"/>
          </a:p>
        </p:txBody>
      </p:sp>
    </p:spTree>
    <p:extLst>
      <p:ext uri="{BB962C8B-B14F-4D97-AF65-F5344CB8AC3E}">
        <p14:creationId xmlns:p14="http://schemas.microsoft.com/office/powerpoint/2010/main" val="22282272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p:txBody>
          <a:bodyPr/>
          <a:lstStyle/>
          <a:p>
            <a:r>
              <a:rPr lang="de-DE" smtClean="0"/>
              <a:t>Internet2</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89</a:t>
            </a:fld>
            <a:endParaRPr lang="en-US" dirty="0"/>
          </a:p>
        </p:txBody>
      </p:sp>
      <p:sp>
        <p:nvSpPr>
          <p:cNvPr id="108547" name="Rectangle 3"/>
          <p:cNvSpPr>
            <a:spLocks noGrp="1"/>
          </p:cNvSpPr>
          <p:nvPr>
            <p:ph sz="quarter" idx="12"/>
          </p:nvPr>
        </p:nvSpPr>
        <p:spPr/>
        <p:txBody>
          <a:bodyPr/>
          <a:lstStyle/>
          <a:p>
            <a:r>
              <a:rPr lang="de-DE" smtClean="0"/>
              <a:t>Forschungsnetzwerk mit neuen Protokollen und höheren Übertragungsgeschwindigkeiten, die eine Infrastruktur für Internetanwendungen mit hohem Bandbreitenbedarf bereitstellen.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2937772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p:nvPr>
        </p:nvSpPr>
        <p:spPr/>
        <p:txBody>
          <a:bodyPr/>
          <a:lstStyle/>
          <a:p>
            <a:r>
              <a:rPr lang="de-DE" smtClean="0"/>
              <a:t>Internet Protocol Version 6 (IPv6)</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90</a:t>
            </a:fld>
            <a:endParaRPr lang="en-US" dirty="0"/>
          </a:p>
        </p:txBody>
      </p:sp>
      <p:sp>
        <p:nvSpPr>
          <p:cNvPr id="109571" name="Rectangle 3"/>
          <p:cNvSpPr>
            <a:spLocks noGrp="1"/>
          </p:cNvSpPr>
          <p:nvPr>
            <p:ph sz="quarter" idx="12"/>
          </p:nvPr>
        </p:nvSpPr>
        <p:spPr/>
        <p:txBody>
          <a:bodyPr/>
          <a:lstStyle/>
          <a:p>
            <a:r>
              <a:rPr lang="de-DE" smtClean="0"/>
              <a:t>Stellt die technisch verbesserte nächste Version des Internetprotokolls dar. Es wird maßgeblich von der Internet Engineering Task Force (IETF) entwickelt und soll insbesondere das Problem des mittlerweile zu kleinen Adressraums der aktuellen Version des Internetprotokolls IP Version 4 („IPv4</a:t>
            </a:r>
            <a:r>
              <a:rPr lang="ja-JP" altLang="de-DE" smtClean="0"/>
              <a:t>“</a:t>
            </a:r>
            <a:r>
              <a:rPr lang="de-DE" smtClean="0"/>
              <a:t>) überwinden.</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048939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e-DE" smtClean="0"/>
              <a:t>Gliederung</a:t>
            </a:r>
            <a:endParaRPr 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91</a:t>
            </a:fld>
            <a:endParaRPr lang="en-US" dirty="0"/>
          </a:p>
        </p:txBody>
      </p:sp>
      <p:sp>
        <p:nvSpPr>
          <p:cNvPr id="20483" name="Rectangle 3"/>
          <p:cNvSpPr>
            <a:spLocks noGrp="1"/>
          </p:cNvSpPr>
          <p:nvPr>
            <p:ph sz="quarter" idx="12"/>
          </p:nvPr>
        </p:nvSpPr>
        <p:spPr/>
        <p:txBody>
          <a:bodyPr/>
          <a:lstStyle/>
          <a:p>
            <a:pPr marL="457200" indent="-457200">
              <a:buFont typeface="+mj-lt"/>
              <a:buAutoNum type="arabicPeriod"/>
            </a:pPr>
            <a:r>
              <a:rPr lang="de-DE" dirty="0" smtClean="0"/>
              <a:t>Kommunikationssysteme</a:t>
            </a:r>
          </a:p>
          <a:p>
            <a:pPr marL="457200" indent="-457200">
              <a:buFont typeface="+mj-lt"/>
              <a:buAutoNum type="arabicPeriod"/>
            </a:pPr>
            <a:r>
              <a:rPr lang="de-DE" dirty="0" smtClean="0"/>
              <a:t>Internet</a:t>
            </a:r>
          </a:p>
          <a:p>
            <a:pPr marL="457200" indent="-457200">
              <a:buFont typeface="+mj-lt"/>
              <a:buAutoNum type="arabicPeriod"/>
            </a:pPr>
            <a:r>
              <a:rPr lang="de-DE" b="1" dirty="0" smtClean="0"/>
              <a:t>World Wide Web</a:t>
            </a:r>
          </a:p>
          <a:p>
            <a:pPr marL="457200" indent="-457200">
              <a:buFont typeface="+mj-lt"/>
              <a:buAutoNum type="arabicPeriod"/>
            </a:pPr>
            <a:r>
              <a:rPr lang="de-DE" dirty="0" smtClean="0"/>
              <a:t>Social Media</a:t>
            </a:r>
          </a:p>
          <a:p>
            <a:pPr marL="457200" indent="-457200">
              <a:buFont typeface="+mj-lt"/>
              <a:buAutoNum type="arabicPeriod"/>
            </a:pPr>
            <a:r>
              <a:rPr lang="de-DE" dirty="0" smtClean="0"/>
              <a:t>Herausforderungen und Lösungsansätze bei der Integration des Internets</a:t>
            </a:r>
            <a:endParaRPr lang="de-DE" dirty="0"/>
          </a:p>
        </p:txBody>
      </p:sp>
      <p:sp>
        <p:nvSpPr>
          <p:cNvPr id="9" name="Untertitel 8"/>
          <p:cNvSpPr>
            <a:spLocks noGrp="1"/>
          </p:cNvSpPr>
          <p:nvPr>
            <p:ph type="subTitle" idx="13"/>
          </p:nvPr>
        </p:nvSpPr>
        <p:spPr/>
        <p:txBody>
          <a:bodyPr/>
          <a:lstStyle/>
          <a:p>
            <a:r>
              <a:rPr lang="de-DE" dirty="0" smtClean="0"/>
              <a:t>Kapitel 7</a:t>
            </a:r>
            <a:endParaRPr lang="de-DE" dirty="0"/>
          </a:p>
        </p:txBody>
      </p:sp>
    </p:spTree>
    <p:extLst>
      <p:ext uri="{BB962C8B-B14F-4D97-AF65-F5344CB8AC3E}">
        <p14:creationId xmlns:p14="http://schemas.microsoft.com/office/powerpoint/2010/main" val="33882402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p:nvPr>
        </p:nvSpPr>
        <p:spPr/>
        <p:txBody>
          <a:bodyPr/>
          <a:lstStyle/>
          <a:p>
            <a:r>
              <a:rPr lang="de-DE" smtClean="0"/>
              <a:t>Geschichte des World Wide Web</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92</a:t>
            </a:fld>
            <a:endParaRPr lang="en-US" dirty="0"/>
          </a:p>
        </p:txBody>
      </p:sp>
      <p:sp>
        <p:nvSpPr>
          <p:cNvPr id="113667" name="Rectangle 3"/>
          <p:cNvSpPr>
            <a:spLocks noGrp="1"/>
          </p:cNvSpPr>
          <p:nvPr>
            <p:ph sz="quarter" idx="12"/>
          </p:nvPr>
        </p:nvSpPr>
        <p:spPr/>
        <p:txBody>
          <a:bodyPr>
            <a:normAutofit fontScale="92500"/>
          </a:bodyPr>
          <a:lstStyle/>
          <a:p>
            <a:r>
              <a:rPr lang="de-DE" dirty="0" smtClean="0"/>
              <a:t>Befindet sich im Zentrum des explosionsartigen Anstiegs der geschäftlichen Nutzung des Internets</a:t>
            </a:r>
          </a:p>
          <a:p>
            <a:r>
              <a:rPr lang="de-DE" dirty="0" smtClean="0"/>
              <a:t>Entwicklung 1989 von Tim Berners-Lee an einem Projekt am CERN in Genf begonnen; 1991 Software für Kernkomponenten frei verfügbar; 1993 der Browser NCSA </a:t>
            </a:r>
            <a:r>
              <a:rPr lang="de-DE" dirty="0" err="1" smtClean="0"/>
              <a:t>Mosaic</a:t>
            </a:r>
            <a:endParaRPr lang="de-DE" dirty="0" smtClean="0"/>
          </a:p>
          <a:p>
            <a:r>
              <a:rPr lang="de-DE" dirty="0" smtClean="0"/>
              <a:t>Ziel: Hypertextsystem, in dessen „Web</a:t>
            </a:r>
            <a:r>
              <a:rPr lang="ja-JP" altLang="de-DE" dirty="0" smtClean="0"/>
              <a:t>“</a:t>
            </a:r>
            <a:r>
              <a:rPr lang="de-DE" dirty="0" smtClean="0"/>
              <a:t> Informationen abgelegt und so strukturiert werden können, dass sie von Menschen einfach wiedergefunden werden können</a:t>
            </a:r>
          </a:p>
          <a:p>
            <a:r>
              <a:rPr lang="de-DE" dirty="0" smtClean="0"/>
              <a:t>Sehr einfaches System: Es benötigt nur unidirektionale Verknüpfungen (Links) statt bidirektionaler</a:t>
            </a:r>
          </a:p>
          <a:p>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709239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p:txBody>
          <a:bodyPr/>
          <a:lstStyle/>
          <a:p>
            <a:r>
              <a:rPr lang="de-DE" smtClean="0"/>
              <a:t>Zentrale Konzepte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93</a:t>
            </a:fld>
            <a:endParaRPr lang="en-US" dirty="0"/>
          </a:p>
        </p:txBody>
      </p:sp>
      <p:sp>
        <p:nvSpPr>
          <p:cNvPr id="114691" name="Rectangle 3"/>
          <p:cNvSpPr>
            <a:spLocks noGrp="1"/>
          </p:cNvSpPr>
          <p:nvPr>
            <p:ph sz="quarter" idx="12"/>
          </p:nvPr>
        </p:nvSpPr>
        <p:spPr/>
        <p:txBody>
          <a:bodyPr>
            <a:normAutofit fontScale="92500" lnSpcReduction="10000"/>
          </a:bodyPr>
          <a:lstStyle/>
          <a:p>
            <a:r>
              <a:rPr lang="de-DE" smtClean="0"/>
              <a:t>Das World Wide Web von Tim Berners-Lee definierte drei Kernkonzepte:</a:t>
            </a:r>
          </a:p>
          <a:p>
            <a:r>
              <a:rPr lang="de-DE" smtClean="0"/>
              <a:t>HTTP (Hypertext Transfer Protocol): Das Übertragungsprotokoll, mit dem der Browser Informationen vom Webserver anfordern kann</a:t>
            </a:r>
          </a:p>
          <a:p>
            <a:r>
              <a:rPr lang="de-DE" smtClean="0"/>
              <a:t>HTML (Hypertext Markup Language): Auszeichnungs-oder auch Dokumentenbeschreibungssprache, die festlegt, wie die Information strukturiert ist und wie die Dokumente verknüpft sind (Hyperlinks)</a:t>
            </a:r>
          </a:p>
          <a:p>
            <a:r>
              <a:rPr lang="de-DE" smtClean="0"/>
              <a:t>URL (Uniform Resource Locator) bzw. URI (Uniform Resource Identifier): Einheitliches Adressierungsschema zur Ressourcen-Lokalisierung</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362463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p:txBody>
          <a:bodyPr/>
          <a:lstStyle/>
          <a:p>
            <a:r>
              <a:rPr lang="de-DE" smtClean="0"/>
              <a:t>Zentrale Konzepte</a:t>
            </a:r>
            <a:br>
              <a:rPr lang="de-DE" smtClean="0"/>
            </a:br>
            <a:r>
              <a:rPr lang="de-DE" smtClean="0"/>
              <a:t>Hypertext und Hyperlinks</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94</a:t>
            </a:fld>
            <a:endParaRPr lang="en-US" dirty="0"/>
          </a:p>
        </p:txBody>
      </p:sp>
      <p:sp>
        <p:nvSpPr>
          <p:cNvPr id="115715" name="Rectangle 3"/>
          <p:cNvSpPr>
            <a:spLocks noGrp="1"/>
          </p:cNvSpPr>
          <p:nvPr>
            <p:ph sz="quarter" idx="12"/>
          </p:nvPr>
        </p:nvSpPr>
        <p:spPr/>
        <p:txBody>
          <a:bodyPr/>
          <a:lstStyle/>
          <a:p>
            <a:r>
              <a:rPr lang="de-DE" smtClean="0"/>
              <a:t>Grundlage: System mit allgemein anerkannten Standards für das Speichern, Laden, Formatieren und Anzeigen von Informationen im Internet unter Verwendung einer Client-Server-Architektur</a:t>
            </a:r>
          </a:p>
          <a:p>
            <a:r>
              <a:rPr lang="de-DE" smtClean="0"/>
              <a:t>Hyperlinks: Ermöglichen die einfache Verknüpfung von Ressourcen, die faktisch auf der anderen Seite der Erde liegen können</a:t>
            </a:r>
          </a:p>
          <a:p>
            <a:r>
              <a:rPr lang="de-DE" smtClean="0"/>
              <a:t>Hypertext (Hypermediasystem): Bezeichnung für die Gesamtheit der durch Links logisch vernetzte, nichtlineare Anordnung von Dokumenten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37589067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p:txBody>
          <a:bodyPr/>
          <a:lstStyle/>
          <a:p>
            <a:r>
              <a:rPr lang="de-DE" smtClean="0"/>
              <a:t>Hypertext Markup Language (HTML)</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95</a:t>
            </a:fld>
            <a:endParaRPr lang="en-US" dirty="0"/>
          </a:p>
        </p:txBody>
      </p:sp>
      <p:sp>
        <p:nvSpPr>
          <p:cNvPr id="116739" name="Rectangle 3"/>
          <p:cNvSpPr>
            <a:spLocks noGrp="1"/>
          </p:cNvSpPr>
          <p:nvPr>
            <p:ph sz="quarter" idx="12"/>
          </p:nvPr>
        </p:nvSpPr>
        <p:spPr/>
        <p:txBody>
          <a:bodyPr/>
          <a:lstStyle/>
          <a:p>
            <a:r>
              <a:rPr lang="de-DE" smtClean="0"/>
              <a:t>Auszeichnungssprache für die Beschreibung von Webseiten und anderen Hypermedia-Dokumenten.</a:t>
            </a:r>
          </a:p>
          <a:p>
            <a:r>
              <a:rPr lang="de-DE" smtClean="0"/>
              <a:t>In HTML wird durch Anweisungen, die sogenannten Tags, festgelegt, wie Text, Grafiken, Video- und Audiodaten in einem Dokument eingebunden, platziert und formatiert werden sollen.</a:t>
            </a:r>
          </a:p>
          <a:p>
            <a:r>
              <a:rPr lang="de-DE" smtClean="0"/>
              <a:t>Weiterhin werden mit Tags Links zu anderen Dokumenten und Objekten definiert</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9669204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p:txBody>
          <a:bodyPr/>
          <a:lstStyle/>
          <a:p>
            <a:r>
              <a:rPr lang="de-DE" smtClean="0"/>
              <a:t>Homepage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96</a:t>
            </a:fld>
            <a:endParaRPr lang="en-US" dirty="0"/>
          </a:p>
        </p:txBody>
      </p:sp>
      <p:sp>
        <p:nvSpPr>
          <p:cNvPr id="117763" name="Rectangle 3"/>
          <p:cNvSpPr>
            <a:spLocks noGrp="1"/>
          </p:cNvSpPr>
          <p:nvPr>
            <p:ph sz="quarter" idx="12"/>
          </p:nvPr>
        </p:nvSpPr>
        <p:spPr/>
        <p:txBody>
          <a:bodyPr/>
          <a:lstStyle/>
          <a:p>
            <a:r>
              <a:rPr lang="de-DE" smtClean="0"/>
              <a:t>Ein im World Wide Web abrufbares HTML-Dokument, zumeist mit Text und Grafik, das als Ausgangsseite dient und mitteilt, wer die Seite eingerichtet hat.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3460035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p:txBody>
          <a:bodyPr/>
          <a:lstStyle/>
          <a:p>
            <a:r>
              <a:rPr lang="de-DE" smtClean="0"/>
              <a:t>Website</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97</a:t>
            </a:fld>
            <a:endParaRPr lang="en-US" dirty="0"/>
          </a:p>
        </p:txBody>
      </p:sp>
      <p:sp>
        <p:nvSpPr>
          <p:cNvPr id="118787" name="Rectangle 3"/>
          <p:cNvSpPr>
            <a:spLocks noGrp="1"/>
          </p:cNvSpPr>
          <p:nvPr>
            <p:ph sz="quarter" idx="12"/>
          </p:nvPr>
        </p:nvSpPr>
        <p:spPr/>
        <p:txBody>
          <a:bodyPr/>
          <a:lstStyle/>
          <a:p>
            <a:r>
              <a:rPr lang="de-DE" smtClean="0"/>
              <a:t>Die Gesamtheit aller von einem Unternehmen oder Teilnehmer im Internet unter einer Domäne bereitgestellten Seiten.</a:t>
            </a:r>
          </a:p>
          <a:p>
            <a:r>
              <a:rPr lang="de-DE" smtClean="0"/>
              <a:t>Die für die Website eines Unternehmens verantwortliche Person wird auch als Webmaster bezeichnet.</a:t>
            </a:r>
            <a:endParaRPr lang="de-DE"/>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5578256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p:nvPr>
        </p:nvSpPr>
        <p:spPr/>
        <p:txBody>
          <a:bodyPr/>
          <a:lstStyle/>
          <a:p>
            <a:r>
              <a:rPr lang="de-DE" smtClean="0"/>
              <a:t>Zentrale Konzepte</a:t>
            </a:r>
            <a:br>
              <a:rPr lang="de-DE" smtClean="0"/>
            </a:br>
            <a:r>
              <a:rPr lang="de-DE" smtClean="0"/>
              <a:t>URI/URL und HTTP</a:t>
            </a:r>
            <a:endParaRPr lang="de-DE"/>
          </a:p>
        </p:txBody>
      </p:sp>
      <p:sp>
        <p:nvSpPr>
          <p:cNvPr id="2" name="Foliennummernplatzhalter 1"/>
          <p:cNvSpPr>
            <a:spLocks noGrp="1"/>
          </p:cNvSpPr>
          <p:nvPr>
            <p:ph type="sldNum" sz="quarter" idx="11"/>
          </p:nvPr>
        </p:nvSpPr>
        <p:spPr/>
        <p:txBody>
          <a:bodyPr/>
          <a:lstStyle/>
          <a:p>
            <a:fld id="{0D2F3B65-5D26-4378-875C-153D63999E65}" type="slidenum">
              <a:rPr lang="en-US" smtClean="0"/>
              <a:pPr/>
              <a:t>98</a:t>
            </a:fld>
            <a:endParaRPr lang="en-US" dirty="0"/>
          </a:p>
        </p:txBody>
      </p:sp>
      <p:sp>
        <p:nvSpPr>
          <p:cNvPr id="119811" name="Rectangle 3"/>
          <p:cNvSpPr>
            <a:spLocks noGrp="1"/>
          </p:cNvSpPr>
          <p:nvPr>
            <p:ph sz="quarter" idx="12"/>
          </p:nvPr>
        </p:nvSpPr>
        <p:spPr/>
        <p:txBody>
          <a:bodyPr>
            <a:normAutofit lnSpcReduction="10000"/>
          </a:bodyPr>
          <a:lstStyle/>
          <a:p>
            <a:r>
              <a:rPr lang="de-DE" smtClean="0"/>
              <a:t>Uniform Resource Identifier (URI):</a:t>
            </a:r>
          </a:p>
          <a:p>
            <a:pPr lvl="1"/>
            <a:r>
              <a:rPr lang="de-DE" smtClean="0"/>
              <a:t>Identifiziert eine Ressource (im Internet/WWW) eindeutig</a:t>
            </a:r>
          </a:p>
          <a:p>
            <a:pPr lvl="1"/>
            <a:r>
              <a:rPr lang="de-DE" smtClean="0"/>
              <a:t>Beispiel: mailto:John.Doe@example.com </a:t>
            </a:r>
          </a:p>
          <a:p>
            <a:endParaRPr lang="de-DE" smtClean="0"/>
          </a:p>
          <a:p>
            <a:r>
              <a:rPr lang="de-DE" smtClean="0"/>
              <a:t>Uniform Resource Locator (URL):</a:t>
            </a:r>
          </a:p>
          <a:p>
            <a:pPr lvl="1"/>
            <a:r>
              <a:rPr lang="de-DE" smtClean="0"/>
              <a:t>Spezielle Form der URI</a:t>
            </a:r>
          </a:p>
          <a:p>
            <a:pPr lvl="1"/>
            <a:r>
              <a:rPr lang="de-DE" smtClean="0"/>
              <a:t>Wird i.A. für den Zugriff auf eine Webseite verwendet</a:t>
            </a:r>
          </a:p>
          <a:p>
            <a:pPr lvl="1"/>
            <a:r>
              <a:rPr lang="de-DE" smtClean="0"/>
              <a:t>Typischer Aufbau: Schema://Server/Pfad?Anfrage</a:t>
            </a:r>
          </a:p>
          <a:p>
            <a:pPr lvl="1"/>
            <a:r>
              <a:rPr lang="de-DE" smtClean="0"/>
              <a:t>Beispiel: http:// www.suchmaschine.de/abfrage.html?suche=computer</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381771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6E2A93-8F23-404C-99D1-60D8F5331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B6D2FCF-4505-4BE2-A193-F5AAFE0782ED}">
  <ds:schemaRefs>
    <ds:schemaRef ds:uri="http://schemas.microsoft.com/sharepoint/v3/contenttype/forms"/>
  </ds:schemaRefs>
</ds:datastoreItem>
</file>

<file path=customXml/itemProps3.xml><?xml version="1.0" encoding="utf-8"?>
<ds:datastoreItem xmlns:ds="http://schemas.openxmlformats.org/officeDocument/2006/customXml" ds:itemID="{73F6A321-84B7-4554-9D8B-C1F6F9A322FF}">
  <ds:schemaRefs>
    <ds:schemaRef ds:uri="http://purl.org/dc/elements/1.1/"/>
    <ds:schemaRef ds:uri="http://schemas.openxmlformats.org/package/2006/metadata/core-properties"/>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5689</Words>
  <Application>Microsoft Office PowerPoint</Application>
  <PresentationFormat>Bildschirmpräsentation (4:3)</PresentationFormat>
  <Paragraphs>672</Paragraphs>
  <Slides>143</Slides>
  <Notes>1</Notes>
  <HiddenSlides>1</HiddenSlides>
  <MMClips>0</MMClips>
  <ScaleCrop>false</ScaleCrop>
  <HeadingPairs>
    <vt:vector size="4" baseType="variant">
      <vt:variant>
        <vt:lpstr>Design</vt:lpstr>
      </vt:variant>
      <vt:variant>
        <vt:i4>1</vt:i4>
      </vt:variant>
      <vt:variant>
        <vt:lpstr>Folientitel</vt:lpstr>
      </vt:variant>
      <vt:variant>
        <vt:i4>143</vt:i4>
      </vt:variant>
    </vt:vector>
  </HeadingPairs>
  <TitlesOfParts>
    <vt:vector size="144" baseType="lpstr">
      <vt:lpstr>Custom Design</vt:lpstr>
      <vt:lpstr>PowerPoint-Präsentation</vt:lpstr>
      <vt:lpstr>Laudon/Laudon/Schoder Wirtschaftsinformatik 3., vollständig überarbeitete Auflage </vt:lpstr>
      <vt:lpstr>Kapitel 7</vt:lpstr>
      <vt:lpstr>Gliederung</vt:lpstr>
      <vt:lpstr>Gegenstand des Kapitels</vt:lpstr>
      <vt:lpstr>Lernziele</vt:lpstr>
      <vt:lpstr>Lernziele</vt:lpstr>
      <vt:lpstr>RFID und Funktechnik erhöhen die Produktion bei Continental Tire</vt:lpstr>
      <vt:lpstr>RFID und Funktechnik erhöhen die Produktion bei Continental Tire</vt:lpstr>
      <vt:lpstr>Continental Tire</vt:lpstr>
      <vt:lpstr>Gliederung</vt:lpstr>
      <vt:lpstr>Vernetzung</vt:lpstr>
      <vt:lpstr>Kommunikationssystem</vt:lpstr>
      <vt:lpstr>Kommunikationssystem eines Unternehmens</vt:lpstr>
      <vt:lpstr>Großrechner (Mainframe)</vt:lpstr>
      <vt:lpstr>Arbeitsplatzrechner (Workstation)</vt:lpstr>
      <vt:lpstr>Personal Computer (PC)</vt:lpstr>
      <vt:lpstr>Terminal</vt:lpstr>
      <vt:lpstr>Betriebssystem</vt:lpstr>
      <vt:lpstr>GUI (Graphical User Interface)</vt:lpstr>
      <vt:lpstr>Open-Source-Software</vt:lpstr>
      <vt:lpstr>PDA (Personal Digital Assistant)</vt:lpstr>
      <vt:lpstr>Smartphone</vt:lpstr>
      <vt:lpstr>Übertragungsmedien</vt:lpstr>
      <vt:lpstr>Backbone</vt:lpstr>
      <vt:lpstr>Protokolle und Standards</vt:lpstr>
      <vt:lpstr>Protokoll</vt:lpstr>
      <vt:lpstr>TCP/IP-Referenzmodell</vt:lpstr>
      <vt:lpstr>Referenzmodell</vt:lpstr>
      <vt:lpstr>TCP / IP</vt:lpstr>
      <vt:lpstr>Prinzip der Paketvermittlung</vt:lpstr>
      <vt:lpstr>Kommunikationsnetzwerke</vt:lpstr>
      <vt:lpstr>Kommunikationsnetzwerke</vt:lpstr>
      <vt:lpstr>Topologie</vt:lpstr>
      <vt:lpstr>Netzwerktopologien</vt:lpstr>
      <vt:lpstr>Virtuelle Topologie</vt:lpstr>
      <vt:lpstr>Koordinationsformen</vt:lpstr>
      <vt:lpstr>Client-Server-Modell</vt:lpstr>
      <vt:lpstr>Mögliche Aufgabenverteilung zwischen Client und Server</vt:lpstr>
      <vt:lpstr>Peer-to-Peer-Modell</vt:lpstr>
      <vt:lpstr>Peer-to-Peer-Modell und Client-Server-Modell</vt:lpstr>
      <vt:lpstr>Peer-to-Peer-Modell</vt:lpstr>
      <vt:lpstr>Ambient Intelligence</vt:lpstr>
      <vt:lpstr>Zentraler Zugriff auf Speicherressourcen</vt:lpstr>
      <vt:lpstr>NAS (Network-Attached Storage)</vt:lpstr>
      <vt:lpstr>SAN (Storage Area Network)</vt:lpstr>
      <vt:lpstr>P2P-Speichernetzwerke</vt:lpstr>
      <vt:lpstr>Cloudbasierte Speichersysteme</vt:lpstr>
      <vt:lpstr>Drahtlose Kommunikationssysteme</vt:lpstr>
      <vt:lpstr>Bluetooth</vt:lpstr>
      <vt:lpstr>Personal Area Network (PAN)</vt:lpstr>
      <vt:lpstr>Ballungsraumnetzwerk (Metropolitan Area Network, MAN)</vt:lpstr>
      <vt:lpstr>Wireless Local Area Network (WLAN)</vt:lpstr>
      <vt:lpstr>RFID und drahtlose Sensornetze</vt:lpstr>
      <vt:lpstr>Funktionsweise von RFID</vt:lpstr>
      <vt:lpstr>Kampf der Funkstandards: NFC gegen BLE gegen TransferJet</vt:lpstr>
      <vt:lpstr>Drahtlose Sensornetze für ein Sicherheitssystem</vt:lpstr>
      <vt:lpstr>Planungsaspekte bei Kommunikationssystemen</vt:lpstr>
      <vt:lpstr>Planungsaspekte bei Kommunikationssystemen</vt:lpstr>
      <vt:lpstr>Planungsaspekte bei Kommunikationssystemen</vt:lpstr>
      <vt:lpstr>Der Kampf um Netzneutralität</vt:lpstr>
      <vt:lpstr>Planungsaspekte bei Kommunikationssystemen</vt:lpstr>
      <vt:lpstr>Kapazitätsplanung</vt:lpstr>
      <vt:lpstr>Skalierbarkeit</vt:lpstr>
      <vt:lpstr>Storage Service Provider (SSP)</vt:lpstr>
      <vt:lpstr>Application Service Provider (ASP)</vt:lpstr>
      <vt:lpstr>Gliederung</vt:lpstr>
      <vt:lpstr>Das Internet</vt:lpstr>
      <vt:lpstr>IP-Adresse</vt:lpstr>
      <vt:lpstr>Domain Name System (DNS)</vt:lpstr>
      <vt:lpstr>Domain Name System (DNS)</vt:lpstr>
      <vt:lpstr>Architektur des Internets</vt:lpstr>
      <vt:lpstr>Internet-Knoten (Internet Exchange Point)</vt:lpstr>
      <vt:lpstr>Internet-Service-Provider</vt:lpstr>
      <vt:lpstr>Internetarchitektur</vt:lpstr>
      <vt:lpstr>Internet Governance</vt:lpstr>
      <vt:lpstr>Client-Server-Modell im Internet</vt:lpstr>
      <vt:lpstr>Webserver</vt:lpstr>
      <vt:lpstr>Anwendungsserver</vt:lpstr>
      <vt:lpstr>Datenbankserver</vt:lpstr>
      <vt:lpstr>Beispiele für Internetclient-Plattformen</vt:lpstr>
      <vt:lpstr>Mehrschichtige Client-Server-Architektur im Internet</vt:lpstr>
      <vt:lpstr>Die wichtigsten Internetdienste</vt:lpstr>
      <vt:lpstr>Aufbau einer E-Mail-Adresse im Internet</vt:lpstr>
      <vt:lpstr>Die Funktionsweise der VoIP-Telefonie</vt:lpstr>
      <vt:lpstr>Unified Communications</vt:lpstr>
      <vt:lpstr>Virtual Private Network (VPN)</vt:lpstr>
      <vt:lpstr>Durch eine Firewall teilweise abgeschirmtes privates Netz (Intranet)</vt:lpstr>
      <vt:lpstr>Internet der nächsten Generation</vt:lpstr>
      <vt:lpstr>Internet2</vt:lpstr>
      <vt:lpstr>Internet Protocol Version 6 (IPv6)</vt:lpstr>
      <vt:lpstr>Gliederung</vt:lpstr>
      <vt:lpstr>Geschichte des World Wide Web</vt:lpstr>
      <vt:lpstr>Zentrale Konzepte</vt:lpstr>
      <vt:lpstr>Zentrale Konzepte Hypertext und Hyperlinks</vt:lpstr>
      <vt:lpstr>Hypertext Markup Language (HTML)</vt:lpstr>
      <vt:lpstr>Homepage</vt:lpstr>
      <vt:lpstr>Website</vt:lpstr>
      <vt:lpstr>Zentrale Konzepte URI/URL und HTTP</vt:lpstr>
      <vt:lpstr>Informationssuche im Web</vt:lpstr>
      <vt:lpstr>Suchmaschine</vt:lpstr>
      <vt:lpstr>Funktionsweise von Google</vt:lpstr>
      <vt:lpstr>Suchmaschinen-Marketing</vt:lpstr>
      <vt:lpstr>Suchwortbezogene Werbung</vt:lpstr>
      <vt:lpstr>Suchmaschinen-Optimierung</vt:lpstr>
      <vt:lpstr>Semantische Suche</vt:lpstr>
      <vt:lpstr>Gliederung</vt:lpstr>
      <vt:lpstr>Social Media: Das interaktive, Echtzeit-, soziale und benutzergetriebene Web</vt:lpstr>
      <vt:lpstr>Social Media: Das interaktive, Echtzeit-, soziale und benutzergetriebene Web</vt:lpstr>
      <vt:lpstr>Anwendungsbeispiele</vt:lpstr>
      <vt:lpstr>Anwendungsbeispiele</vt:lpstr>
      <vt:lpstr>Anwendungsbeispiele</vt:lpstr>
      <vt:lpstr>Konstituierende Merkmale von Social Media</vt:lpstr>
      <vt:lpstr>Soziale Technologie: Benutzergenerierte Inhalte und soziale Netze</vt:lpstr>
      <vt:lpstr>Einsatz von Social Media zu Geschäftszwecken</vt:lpstr>
      <vt:lpstr>Einsatzzwecke von Social Media für Unternehmen</vt:lpstr>
      <vt:lpstr>Konzepte und Anwendungen, die mit Social Media verknüpft sind, mit Bezügen zu betrieblichen Informationssystemen</vt:lpstr>
      <vt:lpstr>Really Simple Syndication (RSS)</vt:lpstr>
      <vt:lpstr>Virales Marketing</vt:lpstr>
      <vt:lpstr>Blog Marketing und Blog-Werbung</vt:lpstr>
      <vt:lpstr>Weisheit der Vielen: Kollektive Beurteilungen</vt:lpstr>
      <vt:lpstr>Weisheit der Vielen: Kollektive Beurteilungen</vt:lpstr>
      <vt:lpstr>Crowdsourcing</vt:lpstr>
      <vt:lpstr>Podcast</vt:lpstr>
      <vt:lpstr>Recommendersysteme (kollaborative Filtersysteme, Collaborative Filtering)</vt:lpstr>
      <vt:lpstr>Mashups</vt:lpstr>
      <vt:lpstr>Widget</vt:lpstr>
      <vt:lpstr>Geschäftliche Einsatzmöglichkeiten</vt:lpstr>
      <vt:lpstr>Geschäftliche Einsatzmöglichkeiten</vt:lpstr>
      <vt:lpstr>Social-Media-Analyse</vt:lpstr>
      <vt:lpstr>Web 3.0: Das künftige (semantische?) Web</vt:lpstr>
      <vt:lpstr>Semantic Web</vt:lpstr>
      <vt:lpstr>Gliederung</vt:lpstr>
      <vt:lpstr>Herausforderungen und Chancen</vt:lpstr>
      <vt:lpstr>Verlust der Kontrolle seitens des Managements</vt:lpstr>
      <vt:lpstr>Probleme der Vernetzung und Anwendungssystemintegration</vt:lpstr>
      <vt:lpstr>Notwendigkeit organisatorischer Veränderungen</vt:lpstr>
      <vt:lpstr>Verborgene Kosten</vt:lpstr>
      <vt:lpstr>Skalierbarkeit, Zuverlässigkeit und Sicherheit</vt:lpstr>
      <vt:lpstr>Ansätze für die Internetintegration</vt:lpstr>
      <vt:lpstr>Planung der Vernetzung und Anwendungsintegration</vt:lpstr>
      <vt:lpstr>Apple, Google und Microsoft kämpfen um Sie als Kunden</vt:lpstr>
      <vt:lpstr>Apple, Google und Microsoft kämpfen um Sie als Kunden</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ds</cp:lastModifiedBy>
  <cp:revision>372</cp:revision>
  <dcterms:created xsi:type="dcterms:W3CDTF">2010-11-30T15:26:50Z</dcterms:created>
  <dcterms:modified xsi:type="dcterms:W3CDTF">2015-11-10T18:53:49Z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