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8"/>
  </p:notesMasterIdLst>
  <p:handoutMasterIdLst>
    <p:handoutMasterId r:id="rId149"/>
  </p:handoutMasterIdLst>
  <p:sldIdLst>
    <p:sldId id="555" r:id="rId5"/>
    <p:sldId id="556" r:id="rId6"/>
    <p:sldId id="557" r:id="rId7"/>
    <p:sldId id="558" r:id="rId8"/>
    <p:sldId id="559" r:id="rId9"/>
    <p:sldId id="560" r:id="rId10"/>
    <p:sldId id="561" r:id="rId11"/>
    <p:sldId id="562" r:id="rId12"/>
    <p:sldId id="563" r:id="rId13"/>
    <p:sldId id="564" r:id="rId14"/>
    <p:sldId id="565" r:id="rId15"/>
    <p:sldId id="566" r:id="rId16"/>
    <p:sldId id="567" r:id="rId17"/>
    <p:sldId id="568" r:id="rId18"/>
    <p:sldId id="569" r:id="rId19"/>
    <p:sldId id="570" r:id="rId20"/>
    <p:sldId id="571" r:id="rId21"/>
    <p:sldId id="572" r:id="rId22"/>
    <p:sldId id="573" r:id="rId23"/>
    <p:sldId id="574" r:id="rId24"/>
    <p:sldId id="576" r:id="rId25"/>
    <p:sldId id="577" r:id="rId26"/>
    <p:sldId id="578" r:id="rId27"/>
    <p:sldId id="579" r:id="rId28"/>
    <p:sldId id="681" r:id="rId29"/>
    <p:sldId id="710" r:id="rId30"/>
    <p:sldId id="581" r:id="rId31"/>
    <p:sldId id="582" r:id="rId32"/>
    <p:sldId id="583" r:id="rId33"/>
    <p:sldId id="584" r:id="rId34"/>
    <p:sldId id="585" r:id="rId35"/>
    <p:sldId id="586" r:id="rId36"/>
    <p:sldId id="587" r:id="rId37"/>
    <p:sldId id="682" r:id="rId38"/>
    <p:sldId id="590" r:id="rId39"/>
    <p:sldId id="683" r:id="rId40"/>
    <p:sldId id="591" r:id="rId41"/>
    <p:sldId id="592" r:id="rId42"/>
    <p:sldId id="684" r:id="rId43"/>
    <p:sldId id="593" r:id="rId44"/>
    <p:sldId id="594" r:id="rId45"/>
    <p:sldId id="595" r:id="rId46"/>
    <p:sldId id="596" r:id="rId47"/>
    <p:sldId id="597" r:id="rId48"/>
    <p:sldId id="598" r:id="rId49"/>
    <p:sldId id="599" r:id="rId50"/>
    <p:sldId id="600" r:id="rId51"/>
    <p:sldId id="601" r:id="rId52"/>
    <p:sldId id="602" r:id="rId53"/>
    <p:sldId id="603" r:id="rId54"/>
    <p:sldId id="604" r:id="rId55"/>
    <p:sldId id="605" r:id="rId56"/>
    <p:sldId id="685" r:id="rId57"/>
    <p:sldId id="606" r:id="rId58"/>
    <p:sldId id="607" r:id="rId59"/>
    <p:sldId id="709" r:id="rId60"/>
    <p:sldId id="608" r:id="rId61"/>
    <p:sldId id="609" r:id="rId62"/>
    <p:sldId id="610" r:id="rId63"/>
    <p:sldId id="611" r:id="rId64"/>
    <p:sldId id="612" r:id="rId65"/>
    <p:sldId id="708" r:id="rId66"/>
    <p:sldId id="686" r:id="rId67"/>
    <p:sldId id="615" r:id="rId68"/>
    <p:sldId id="616" r:id="rId69"/>
    <p:sldId id="617" r:id="rId70"/>
    <p:sldId id="618" r:id="rId71"/>
    <p:sldId id="619" r:id="rId72"/>
    <p:sldId id="620" r:id="rId73"/>
    <p:sldId id="621" r:id="rId74"/>
    <p:sldId id="622" r:id="rId75"/>
    <p:sldId id="687" r:id="rId76"/>
    <p:sldId id="625" r:id="rId77"/>
    <p:sldId id="688" r:id="rId78"/>
    <p:sldId id="627" r:id="rId79"/>
    <p:sldId id="628" r:id="rId80"/>
    <p:sldId id="629" r:id="rId81"/>
    <p:sldId id="630" r:id="rId82"/>
    <p:sldId id="631" r:id="rId83"/>
    <p:sldId id="632" r:id="rId84"/>
    <p:sldId id="633" r:id="rId85"/>
    <p:sldId id="634" r:id="rId86"/>
    <p:sldId id="635" r:id="rId87"/>
    <p:sldId id="636" r:id="rId88"/>
    <p:sldId id="637" r:id="rId89"/>
    <p:sldId id="707" r:id="rId90"/>
    <p:sldId id="638" r:id="rId91"/>
    <p:sldId id="689" r:id="rId92"/>
    <p:sldId id="639" r:id="rId93"/>
    <p:sldId id="640" r:id="rId94"/>
    <p:sldId id="641" r:id="rId95"/>
    <p:sldId id="690" r:id="rId96"/>
    <p:sldId id="642" r:id="rId97"/>
    <p:sldId id="691" r:id="rId98"/>
    <p:sldId id="643" r:id="rId99"/>
    <p:sldId id="692" r:id="rId100"/>
    <p:sldId id="644" r:id="rId101"/>
    <p:sldId id="645" r:id="rId102"/>
    <p:sldId id="706" r:id="rId103"/>
    <p:sldId id="693" r:id="rId104"/>
    <p:sldId id="646" r:id="rId105"/>
    <p:sldId id="647" r:id="rId106"/>
    <p:sldId id="648" r:id="rId107"/>
    <p:sldId id="649" r:id="rId108"/>
    <p:sldId id="650" r:id="rId109"/>
    <p:sldId id="694" r:id="rId110"/>
    <p:sldId id="651" r:id="rId111"/>
    <p:sldId id="652" r:id="rId112"/>
    <p:sldId id="653" r:id="rId113"/>
    <p:sldId id="654" r:id="rId114"/>
    <p:sldId id="655" r:id="rId115"/>
    <p:sldId id="656" r:id="rId116"/>
    <p:sldId id="657" r:id="rId117"/>
    <p:sldId id="658" r:id="rId118"/>
    <p:sldId id="695" r:id="rId119"/>
    <p:sldId id="659" r:id="rId120"/>
    <p:sldId id="660" r:id="rId121"/>
    <p:sldId id="661" r:id="rId122"/>
    <p:sldId id="704" r:id="rId123"/>
    <p:sldId id="705" r:id="rId124"/>
    <p:sldId id="696" r:id="rId125"/>
    <p:sldId id="662" r:id="rId126"/>
    <p:sldId id="663" r:id="rId127"/>
    <p:sldId id="664" r:id="rId128"/>
    <p:sldId id="665" r:id="rId129"/>
    <p:sldId id="666" r:id="rId130"/>
    <p:sldId id="667" r:id="rId131"/>
    <p:sldId id="697" r:id="rId132"/>
    <p:sldId id="669" r:id="rId133"/>
    <p:sldId id="670" r:id="rId134"/>
    <p:sldId id="671" r:id="rId135"/>
    <p:sldId id="698" r:id="rId136"/>
    <p:sldId id="673" r:id="rId137"/>
    <p:sldId id="699" r:id="rId138"/>
    <p:sldId id="674" r:id="rId139"/>
    <p:sldId id="675" r:id="rId140"/>
    <p:sldId id="676" r:id="rId141"/>
    <p:sldId id="700" r:id="rId142"/>
    <p:sldId id="677" r:id="rId143"/>
    <p:sldId id="711" r:id="rId144"/>
    <p:sldId id="702" r:id="rId145"/>
    <p:sldId id="703" r:id="rId146"/>
    <p:sldId id="701" r:id="rId147"/>
  </p:sldIdLst>
  <p:sldSz cx="9144000" cy="6858000" type="screen4x3"/>
  <p:notesSz cx="7099300" cy="10234613"/>
  <p:defaultTextStyle>
    <a:defPPr>
      <a:defRPr lang="en-GB"/>
    </a:defPPr>
    <a:lvl1pPr algn="l" rtl="0" fontAlgn="base">
      <a:spcBef>
        <a:spcPct val="50000"/>
      </a:spcBef>
      <a:spcAft>
        <a:spcPct val="0"/>
      </a:spcAft>
      <a:defRPr sz="1400" kern="1200">
        <a:solidFill>
          <a:schemeClr val="tx1"/>
        </a:solidFill>
        <a:latin typeface="Verdana" pitchFamily="1" charset="0"/>
        <a:ea typeface="+mn-ea"/>
        <a:cs typeface="Arial" charset="0"/>
      </a:defRPr>
    </a:lvl1pPr>
    <a:lvl2pPr marL="457200" algn="l" rtl="0" fontAlgn="base">
      <a:spcBef>
        <a:spcPct val="50000"/>
      </a:spcBef>
      <a:spcAft>
        <a:spcPct val="0"/>
      </a:spcAft>
      <a:defRPr sz="1400" kern="1200">
        <a:solidFill>
          <a:schemeClr val="tx1"/>
        </a:solidFill>
        <a:latin typeface="Verdana" pitchFamily="1" charset="0"/>
        <a:ea typeface="+mn-ea"/>
        <a:cs typeface="Arial" charset="0"/>
      </a:defRPr>
    </a:lvl2pPr>
    <a:lvl3pPr marL="914400" algn="l" rtl="0" fontAlgn="base">
      <a:spcBef>
        <a:spcPct val="50000"/>
      </a:spcBef>
      <a:spcAft>
        <a:spcPct val="0"/>
      </a:spcAft>
      <a:defRPr sz="1400" kern="1200">
        <a:solidFill>
          <a:schemeClr val="tx1"/>
        </a:solidFill>
        <a:latin typeface="Verdana" pitchFamily="1" charset="0"/>
        <a:ea typeface="+mn-ea"/>
        <a:cs typeface="Arial" charset="0"/>
      </a:defRPr>
    </a:lvl3pPr>
    <a:lvl4pPr marL="1371600" algn="l" rtl="0" fontAlgn="base">
      <a:spcBef>
        <a:spcPct val="50000"/>
      </a:spcBef>
      <a:spcAft>
        <a:spcPct val="0"/>
      </a:spcAft>
      <a:defRPr sz="1400" kern="1200">
        <a:solidFill>
          <a:schemeClr val="tx1"/>
        </a:solidFill>
        <a:latin typeface="Verdana" pitchFamily="1" charset="0"/>
        <a:ea typeface="+mn-ea"/>
        <a:cs typeface="Arial" charset="0"/>
      </a:defRPr>
    </a:lvl4pPr>
    <a:lvl5pPr marL="1828800" algn="l" rtl="0" fontAlgn="base">
      <a:spcBef>
        <a:spcPct val="50000"/>
      </a:spcBef>
      <a:spcAft>
        <a:spcPct val="0"/>
      </a:spcAft>
      <a:defRPr sz="1400" kern="1200">
        <a:solidFill>
          <a:schemeClr val="tx1"/>
        </a:solidFill>
        <a:latin typeface="Verdana" pitchFamily="1" charset="0"/>
        <a:ea typeface="+mn-ea"/>
        <a:cs typeface="Arial" charset="0"/>
      </a:defRPr>
    </a:lvl5pPr>
    <a:lvl6pPr marL="2286000" algn="l" defTabSz="914400" rtl="0" eaLnBrk="1" latinLnBrk="0" hangingPunct="1">
      <a:defRPr sz="1400" kern="1200">
        <a:solidFill>
          <a:schemeClr val="tx1"/>
        </a:solidFill>
        <a:latin typeface="Verdana" pitchFamily="1" charset="0"/>
        <a:ea typeface="+mn-ea"/>
        <a:cs typeface="Arial" charset="0"/>
      </a:defRPr>
    </a:lvl6pPr>
    <a:lvl7pPr marL="2743200" algn="l" defTabSz="914400" rtl="0" eaLnBrk="1" latinLnBrk="0" hangingPunct="1">
      <a:defRPr sz="1400" kern="1200">
        <a:solidFill>
          <a:schemeClr val="tx1"/>
        </a:solidFill>
        <a:latin typeface="Verdana" pitchFamily="1" charset="0"/>
        <a:ea typeface="+mn-ea"/>
        <a:cs typeface="Arial" charset="0"/>
      </a:defRPr>
    </a:lvl7pPr>
    <a:lvl8pPr marL="3200400" algn="l" defTabSz="914400" rtl="0" eaLnBrk="1" latinLnBrk="0" hangingPunct="1">
      <a:defRPr sz="1400" kern="1200">
        <a:solidFill>
          <a:schemeClr val="tx1"/>
        </a:solidFill>
        <a:latin typeface="Verdana" pitchFamily="1" charset="0"/>
        <a:ea typeface="+mn-ea"/>
        <a:cs typeface="Arial" charset="0"/>
      </a:defRPr>
    </a:lvl8pPr>
    <a:lvl9pPr marL="3657600" algn="l" defTabSz="914400" rtl="0" eaLnBrk="1" latinLnBrk="0" hangingPunct="1">
      <a:defRPr sz="1400" kern="1200">
        <a:solidFill>
          <a:schemeClr val="tx1"/>
        </a:solidFill>
        <a:latin typeface="Verdana" pitchFamily="1" charset="0"/>
        <a:ea typeface="+mn-ea"/>
        <a:cs typeface="Arial" charset="0"/>
      </a:defRPr>
    </a:lvl9pPr>
  </p:defaultTextStyle>
  <p:extLst>
    <p:ext uri="{521415D9-36F7-43E2-AB2F-B90AF26B5E84}">
      <p14:sectionLst xmlns:p14="http://schemas.microsoft.com/office/powerpoint/2010/main">
        <p14:section name="Standardabschnitt" id="{D7E670B9-C8B1-1C45-9FAF-343CD05BA4D4}">
          <p14:sldIdLst>
            <p14:sldId id="555"/>
            <p14:sldId id="556"/>
            <p14:sldId id="557"/>
            <p14:sldId id="558"/>
            <p14:sldId id="559"/>
            <p14:sldId id="560"/>
            <p14:sldId id="561"/>
            <p14:sldId id="562"/>
            <p14:sldId id="563"/>
            <p14:sldId id="564"/>
            <p14:sldId id="565"/>
            <p14:sldId id="566"/>
            <p14:sldId id="567"/>
            <p14:sldId id="568"/>
            <p14:sldId id="569"/>
            <p14:sldId id="570"/>
            <p14:sldId id="571"/>
            <p14:sldId id="572"/>
            <p14:sldId id="573"/>
            <p14:sldId id="574"/>
            <p14:sldId id="576"/>
            <p14:sldId id="577"/>
            <p14:sldId id="578"/>
            <p14:sldId id="579"/>
            <p14:sldId id="681"/>
            <p14:sldId id="710"/>
            <p14:sldId id="581"/>
            <p14:sldId id="582"/>
            <p14:sldId id="583"/>
            <p14:sldId id="584"/>
            <p14:sldId id="585"/>
            <p14:sldId id="586"/>
            <p14:sldId id="587"/>
            <p14:sldId id="682"/>
            <p14:sldId id="590"/>
            <p14:sldId id="683"/>
            <p14:sldId id="591"/>
            <p14:sldId id="592"/>
            <p14:sldId id="684"/>
            <p14:sldId id="593"/>
            <p14:sldId id="594"/>
            <p14:sldId id="595"/>
            <p14:sldId id="596"/>
            <p14:sldId id="597"/>
            <p14:sldId id="598"/>
            <p14:sldId id="599"/>
            <p14:sldId id="600"/>
            <p14:sldId id="601"/>
            <p14:sldId id="602"/>
            <p14:sldId id="603"/>
            <p14:sldId id="604"/>
            <p14:sldId id="605"/>
            <p14:sldId id="685"/>
            <p14:sldId id="606"/>
            <p14:sldId id="607"/>
            <p14:sldId id="709"/>
            <p14:sldId id="608"/>
            <p14:sldId id="609"/>
            <p14:sldId id="610"/>
            <p14:sldId id="611"/>
            <p14:sldId id="612"/>
            <p14:sldId id="708"/>
            <p14:sldId id="686"/>
            <p14:sldId id="615"/>
            <p14:sldId id="616"/>
            <p14:sldId id="617"/>
            <p14:sldId id="618"/>
            <p14:sldId id="619"/>
            <p14:sldId id="620"/>
            <p14:sldId id="621"/>
            <p14:sldId id="622"/>
            <p14:sldId id="687"/>
            <p14:sldId id="625"/>
            <p14:sldId id="688"/>
            <p14:sldId id="627"/>
            <p14:sldId id="628"/>
            <p14:sldId id="629"/>
            <p14:sldId id="630"/>
            <p14:sldId id="631"/>
            <p14:sldId id="632"/>
            <p14:sldId id="633"/>
            <p14:sldId id="634"/>
            <p14:sldId id="635"/>
            <p14:sldId id="636"/>
            <p14:sldId id="637"/>
            <p14:sldId id="707"/>
            <p14:sldId id="638"/>
            <p14:sldId id="689"/>
            <p14:sldId id="639"/>
            <p14:sldId id="640"/>
            <p14:sldId id="641"/>
            <p14:sldId id="690"/>
            <p14:sldId id="642"/>
            <p14:sldId id="691"/>
            <p14:sldId id="643"/>
            <p14:sldId id="692"/>
            <p14:sldId id="644"/>
            <p14:sldId id="645"/>
            <p14:sldId id="706"/>
            <p14:sldId id="693"/>
            <p14:sldId id="646"/>
            <p14:sldId id="647"/>
            <p14:sldId id="648"/>
            <p14:sldId id="649"/>
            <p14:sldId id="650"/>
            <p14:sldId id="694"/>
            <p14:sldId id="651"/>
            <p14:sldId id="652"/>
            <p14:sldId id="653"/>
            <p14:sldId id="654"/>
            <p14:sldId id="655"/>
            <p14:sldId id="656"/>
            <p14:sldId id="657"/>
            <p14:sldId id="658"/>
            <p14:sldId id="695"/>
            <p14:sldId id="659"/>
            <p14:sldId id="660"/>
            <p14:sldId id="661"/>
            <p14:sldId id="704"/>
            <p14:sldId id="705"/>
            <p14:sldId id="696"/>
            <p14:sldId id="662"/>
            <p14:sldId id="663"/>
            <p14:sldId id="664"/>
            <p14:sldId id="665"/>
            <p14:sldId id="666"/>
            <p14:sldId id="667"/>
            <p14:sldId id="697"/>
            <p14:sldId id="669"/>
            <p14:sldId id="670"/>
            <p14:sldId id="671"/>
            <p14:sldId id="698"/>
            <p14:sldId id="673"/>
            <p14:sldId id="699"/>
            <p14:sldId id="674"/>
            <p14:sldId id="675"/>
            <p14:sldId id="676"/>
            <p14:sldId id="700"/>
            <p14:sldId id="677"/>
            <p14:sldId id="711"/>
            <p14:sldId id="702"/>
            <p14:sldId id="703"/>
            <p14:sldId id="701"/>
          </p14:sldIdLst>
        </p14:section>
      </p14:sectionLst>
    </p:ext>
    <p:ext uri="{EFAFB233-063F-42B5-8137-9DF3F51BA10A}">
      <p15:sldGuideLst xmlns:p15="http://schemas.microsoft.com/office/powerpoint/2012/main" xmlns="">
        <p15:guide id="1" orient="horz" pos="2180">
          <p15:clr>
            <a:srgbClr val="A4A3A4"/>
          </p15:clr>
        </p15:guide>
        <p15:guide id="2" orient="horz" pos="3838">
          <p15:clr>
            <a:srgbClr val="A4A3A4"/>
          </p15:clr>
        </p15:guide>
        <p15:guide id="3" orient="horz" pos="1356">
          <p15:clr>
            <a:srgbClr val="A4A3A4"/>
          </p15:clr>
        </p15:guide>
        <p15:guide id="4" orient="horz" pos="966">
          <p15:clr>
            <a:srgbClr val="A4A3A4"/>
          </p15:clr>
        </p15:guide>
        <p15:guide id="5" pos="240">
          <p15:clr>
            <a:srgbClr val="A4A3A4"/>
          </p15:clr>
        </p15:guide>
        <p15:guide id="6" pos="2875">
          <p15:clr>
            <a:srgbClr val="A4A3A4"/>
          </p15:clr>
        </p15:guide>
        <p15:guide id="7" pos="5620">
          <p15:clr>
            <a:srgbClr val="A4A3A4"/>
          </p15:clr>
        </p15:guide>
      </p15:sldGuideLst>
    </p:ext>
    <p:ext uri="{2D200454-40CA-4A62-9FC3-DE9A4176ACB9}">
      <p15:notesGuideLst xmlns:p15="http://schemas.microsoft.com/office/powerpoint/2012/main" xmlns="">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7191"/>
    <a:srgbClr val="B1426D"/>
    <a:srgbClr val="BA5A7F"/>
    <a:srgbClr val="C471A3"/>
    <a:srgbClr val="A72B5A"/>
    <a:srgbClr val="D8A1B6"/>
    <a:srgbClr val="FBF5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741" autoAdjust="0"/>
    <p:restoredTop sz="97871" autoAdjust="0"/>
  </p:normalViewPr>
  <p:slideViewPr>
    <p:cSldViewPr snapToGrid="0">
      <p:cViewPr varScale="1">
        <p:scale>
          <a:sx n="94" d="100"/>
          <a:sy n="94" d="100"/>
        </p:scale>
        <p:origin x="-874" y="-72"/>
      </p:cViewPr>
      <p:guideLst>
        <p:guide orient="horz" pos="2180"/>
        <p:guide orient="horz" pos="3838"/>
        <p:guide orient="horz" pos="1356"/>
        <p:guide orient="horz" pos="966"/>
        <p:guide pos="240"/>
        <p:guide pos="2875"/>
        <p:guide pos="5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03" d="100"/>
          <a:sy n="103" d="100"/>
        </p:scale>
        <p:origin x="-4674" y="-90"/>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handoutMaster" Target="handoutMasters/handoutMaster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presProps" Target="presProps.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slide" Target="slides/slide136.xml"/><Relationship Id="rId145" Type="http://schemas.openxmlformats.org/officeDocument/2006/relationships/slide" Target="slides/slide141.xml"/><Relationship Id="rId15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slide" Target="slides/slide139.xml"/><Relationship Id="rId148" Type="http://schemas.openxmlformats.org/officeDocument/2006/relationships/notesMaster" Target="notesMasters/notesMaster1.xml"/><Relationship Id="rId15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6402"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a:latin typeface="Arial" charset="0"/>
              </a:defRPr>
            </a:lvl1pPr>
          </a:lstStyle>
          <a:p>
            <a:pPr>
              <a:defRPr/>
            </a:pPr>
            <a:endParaRPr lang="en-US"/>
          </a:p>
        </p:txBody>
      </p:sp>
      <p:sp>
        <p:nvSpPr>
          <p:cNvPr id="486403" name="Rectangle 3"/>
          <p:cNvSpPr>
            <a:spLocks noGrp="1" noChangeArrowheads="1"/>
          </p:cNvSpPr>
          <p:nvPr>
            <p:ph type="dt" sz="quarter"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defRPr>
            </a:lvl1pPr>
          </a:lstStyle>
          <a:p>
            <a:pPr>
              <a:defRPr/>
            </a:pPr>
            <a:endParaRPr lang="en-US"/>
          </a:p>
        </p:txBody>
      </p:sp>
      <p:sp>
        <p:nvSpPr>
          <p:cNvPr id="486404" name="Rectangle 4"/>
          <p:cNvSpPr>
            <a:spLocks noGrp="1" noChangeArrowheads="1"/>
          </p:cNvSpPr>
          <p:nvPr>
            <p:ph type="ftr" sz="quarter" idx="2"/>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a:latin typeface="Arial" charset="0"/>
              </a:defRPr>
            </a:lvl1pPr>
          </a:lstStyle>
          <a:p>
            <a:pPr>
              <a:defRPr/>
            </a:pPr>
            <a:endParaRPr lang="en-US"/>
          </a:p>
        </p:txBody>
      </p:sp>
      <p:sp>
        <p:nvSpPr>
          <p:cNvPr id="486405" name="Rectangle 5"/>
          <p:cNvSpPr>
            <a:spLocks noGrp="1" noChangeArrowheads="1"/>
          </p:cNvSpPr>
          <p:nvPr>
            <p:ph type="sldNum" sz="quarter" idx="3"/>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defRPr>
            </a:lvl1pPr>
          </a:lstStyle>
          <a:p>
            <a:pPr>
              <a:defRPr/>
            </a:pPr>
            <a:fld id="{D8E92E66-36F2-4C70-AD25-4898FD03F8FB}" type="slidenum">
              <a:rPr lang="en-US"/>
              <a:pPr>
                <a:defRPr/>
              </a:pPr>
              <a:t>‹Nr.›</a:t>
            </a:fld>
            <a:endParaRPr lang="en-US"/>
          </a:p>
        </p:txBody>
      </p:sp>
    </p:spTree>
    <p:extLst>
      <p:ext uri="{BB962C8B-B14F-4D97-AF65-F5344CB8AC3E}">
        <p14:creationId xmlns:p14="http://schemas.microsoft.com/office/powerpoint/2010/main" val="10629140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t" anchorCtr="0" compatLnSpc="1">
            <a:prstTxWarp prst="textNoShape">
              <a:avLst/>
            </a:prstTxWarp>
          </a:bodyPr>
          <a:lstStyle>
            <a:lvl1pPr defTabSz="947738">
              <a:spcBef>
                <a:spcPct val="0"/>
              </a:spcBef>
              <a:defRPr sz="1200">
                <a:latin typeface="Arial" charset="0"/>
              </a:defRPr>
            </a:lvl1pPr>
          </a:lstStyle>
          <a:p>
            <a:pPr>
              <a:defRPr/>
            </a:pPr>
            <a:endParaRPr lang="en-GB"/>
          </a:p>
        </p:txBody>
      </p:sp>
      <p:sp>
        <p:nvSpPr>
          <p:cNvPr id="6147" name="Rectangle 3"/>
          <p:cNvSpPr>
            <a:spLocks noGrp="1" noChangeArrowheads="1"/>
          </p:cNvSpPr>
          <p:nvPr>
            <p:ph type="dt" idx="1"/>
          </p:nvPr>
        </p:nvSpPr>
        <p:spPr bwMode="auto">
          <a:xfrm>
            <a:off x="4021138"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t" anchorCtr="0" compatLnSpc="1">
            <a:prstTxWarp prst="textNoShape">
              <a:avLst/>
            </a:prstTxWarp>
          </a:bodyPr>
          <a:lstStyle>
            <a:lvl1pPr algn="r" defTabSz="947738">
              <a:spcBef>
                <a:spcPct val="0"/>
              </a:spcBef>
              <a:defRPr sz="1200">
                <a:latin typeface="Arial" charset="0"/>
              </a:defRPr>
            </a:lvl1pPr>
          </a:lstStyle>
          <a:p>
            <a:pPr>
              <a:defRPr/>
            </a:pPr>
            <a:endParaRPr lang="en-GB"/>
          </a:p>
        </p:txBody>
      </p:sp>
      <p:sp>
        <p:nvSpPr>
          <p:cNvPr id="7172" name="Rectangle 4"/>
          <p:cNvSpPr>
            <a:spLocks noGrp="1" noRot="1" noChangeAspect="1" noChangeArrowheads="1" noTextEdit="1"/>
          </p:cNvSpPr>
          <p:nvPr>
            <p:ph type="sldImg" idx="2"/>
          </p:nvPr>
        </p:nvSpPr>
        <p:spPr bwMode="auto">
          <a:xfrm>
            <a:off x="989013" y="765175"/>
            <a:ext cx="5121275" cy="38401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709613" y="4862513"/>
            <a:ext cx="5680075" cy="460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b" anchorCtr="0" compatLnSpc="1">
            <a:prstTxWarp prst="textNoShape">
              <a:avLst/>
            </a:prstTxWarp>
          </a:bodyPr>
          <a:lstStyle>
            <a:lvl1pPr defTabSz="947738">
              <a:spcBef>
                <a:spcPct val="0"/>
              </a:spcBef>
              <a:defRPr sz="1200">
                <a:latin typeface="Arial" charset="0"/>
              </a:defRPr>
            </a:lvl1pPr>
          </a:lstStyle>
          <a:p>
            <a:pPr>
              <a:defRPr/>
            </a:pPr>
            <a:endParaRPr lang="en-GB"/>
          </a:p>
        </p:txBody>
      </p:sp>
      <p:sp>
        <p:nvSpPr>
          <p:cNvPr id="6151" name="Rectangle 7"/>
          <p:cNvSpPr>
            <a:spLocks noGrp="1" noChangeArrowheads="1"/>
          </p:cNvSpPr>
          <p:nvPr>
            <p:ph type="sldNum" sz="quarter" idx="5"/>
          </p:nvPr>
        </p:nvSpPr>
        <p:spPr bwMode="auto">
          <a:xfrm>
            <a:off x="4021138"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b" anchorCtr="0" compatLnSpc="1">
            <a:prstTxWarp prst="textNoShape">
              <a:avLst/>
            </a:prstTxWarp>
          </a:bodyPr>
          <a:lstStyle>
            <a:lvl1pPr algn="r" defTabSz="947738">
              <a:spcBef>
                <a:spcPct val="0"/>
              </a:spcBef>
              <a:defRPr sz="1200">
                <a:latin typeface="Arial" charset="0"/>
              </a:defRPr>
            </a:lvl1pPr>
          </a:lstStyle>
          <a:p>
            <a:pPr>
              <a:defRPr/>
            </a:pPr>
            <a:fld id="{D45DBDBB-69A1-4EF5-B9AC-2A20B331E44A}" type="slidenum">
              <a:rPr lang="en-GB"/>
              <a:pPr>
                <a:defRPr/>
              </a:pPr>
              <a:t>‹Nr.›</a:t>
            </a:fld>
            <a:endParaRPr lang="en-GB"/>
          </a:p>
        </p:txBody>
      </p:sp>
    </p:spTree>
    <p:extLst>
      <p:ext uri="{BB962C8B-B14F-4D97-AF65-F5344CB8AC3E}">
        <p14:creationId xmlns:p14="http://schemas.microsoft.com/office/powerpoint/2010/main" val="283597829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Verdana"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rgbClr val="FBF5EA"/>
        </a:solidFill>
        <a:effectLst/>
      </p:bgPr>
    </p:bg>
    <p:spTree>
      <p:nvGrpSpPr>
        <p:cNvPr id="1" name=""/>
        <p:cNvGrpSpPr/>
        <p:nvPr/>
      </p:nvGrpSpPr>
      <p:grpSpPr>
        <a:xfrm>
          <a:off x="0" y="0"/>
          <a:ext cx="0" cy="0"/>
          <a:chOff x="0" y="0"/>
          <a:chExt cx="0" cy="0"/>
        </a:xfrm>
      </p:grpSpPr>
      <p:sp>
        <p:nvSpPr>
          <p:cNvPr id="2" name="Rectangle 4"/>
          <p:cNvSpPr>
            <a:spLocks noChangeArrowheads="1"/>
          </p:cNvSpPr>
          <p:nvPr userDrawn="1"/>
        </p:nvSpPr>
        <p:spPr bwMode="gray">
          <a:xfrm>
            <a:off x="0" y="6397625"/>
            <a:ext cx="9145588" cy="460375"/>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pic>
        <p:nvPicPr>
          <p:cNvPr id="3" name="Picture 10" descr="Pearson_Bound_White"/>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Pearson_Strap_Bound_White"/>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Always_Learning_Text_Blue_RGB"/>
          <p:cNvPicPr preferRelativeResize="0">
            <a:picLocks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957263" y="2332038"/>
            <a:ext cx="7212012"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72867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7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7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7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7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8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8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8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8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8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8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8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8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8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8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9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5"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extLst>
      <p:ext uri="{BB962C8B-B14F-4D97-AF65-F5344CB8AC3E}">
        <p14:creationId xmlns:p14="http://schemas.microsoft.com/office/powerpoint/2010/main" val="127476387"/>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9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9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20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5"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extLst>
      <p:ext uri="{BB962C8B-B14F-4D97-AF65-F5344CB8AC3E}">
        <p14:creationId xmlns:p14="http://schemas.microsoft.com/office/powerpoint/2010/main" val="127476387"/>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9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9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21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5"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extLst>
      <p:ext uri="{BB962C8B-B14F-4D97-AF65-F5344CB8AC3E}">
        <p14:creationId xmlns:p14="http://schemas.microsoft.com/office/powerpoint/2010/main" val="127476387"/>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9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9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22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5"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extLst>
      <p:ext uri="{BB962C8B-B14F-4D97-AF65-F5344CB8AC3E}">
        <p14:creationId xmlns:p14="http://schemas.microsoft.com/office/powerpoint/2010/main" val="127476387"/>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9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9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9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9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10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10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10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e-DE" dirty="0" smtClean="0"/>
              <a:t>Mastertitelformat bearbeiten, bitte Titel eingeben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 name="Subtitle 2"/>
          <p:cNvSpPr>
            <a:spLocks noGrp="1"/>
          </p:cNvSpPr>
          <p:nvPr>
            <p:ph type="subTitle" idx="13"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Anmerkung</a:t>
            </a:r>
            <a:r>
              <a:rPr lang="en-US" dirty="0" smtClean="0"/>
              <a:t>, </a:t>
            </a:r>
            <a:r>
              <a:rPr lang="en-US" dirty="0" err="1" smtClean="0"/>
              <a:t>z.B</a:t>
            </a:r>
            <a:r>
              <a:rPr lang="en-US" dirty="0" smtClean="0"/>
              <a:t>. </a:t>
            </a:r>
            <a:r>
              <a:rPr lang="en-US" dirty="0" err="1" smtClean="0"/>
              <a:t>Fallstudie</a:t>
            </a:r>
            <a:r>
              <a:rPr lang="en-US" dirty="0" smtClean="0"/>
              <a:t> </a:t>
            </a:r>
            <a:r>
              <a:rPr lang="en-US" dirty="0" err="1" smtClean="0"/>
              <a:t>oder</a:t>
            </a:r>
            <a:r>
              <a:rPr lang="en-US" dirty="0" smtClean="0"/>
              <a:t> </a:t>
            </a:r>
            <a:r>
              <a:rPr lang="en-US" dirty="0" err="1" smtClean="0"/>
              <a:t>Oberthema</a:t>
            </a:r>
            <a:endParaRPr lang="de-DE" dirty="0"/>
          </a:p>
        </p:txBody>
      </p:sp>
    </p:spTree>
    <p:extLst>
      <p:ext uri="{BB962C8B-B14F-4D97-AF65-F5344CB8AC3E}">
        <p14:creationId xmlns:p14="http://schemas.microsoft.com/office/powerpoint/2010/main" val="211493773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5"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extLst>
      <p:ext uri="{BB962C8B-B14F-4D97-AF65-F5344CB8AC3E}">
        <p14:creationId xmlns:p14="http://schemas.microsoft.com/office/powerpoint/2010/main" val="12747638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5"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extLst>
      <p:ext uri="{BB962C8B-B14F-4D97-AF65-F5344CB8AC3E}">
        <p14:creationId xmlns:p14="http://schemas.microsoft.com/office/powerpoint/2010/main" val="12747638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5"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extLst>
      <p:ext uri="{BB962C8B-B14F-4D97-AF65-F5344CB8AC3E}">
        <p14:creationId xmlns:p14="http://schemas.microsoft.com/office/powerpoint/2010/main" val="12747638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liederu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e-DE" dirty="0" smtClean="0"/>
              <a:t>Mastertitelformat bearbeiten, bitte Titel eingeben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marL="457200" indent="-457200">
              <a:buFont typeface="+mj-lt"/>
              <a:buAutoNum type="arabicPeriod"/>
              <a:defRPr b="0" baseline="0"/>
            </a:lvl1pPr>
            <a:lvl2pPr marL="693738" indent="-457200">
              <a:buFont typeface="+mj-lt"/>
              <a:buAutoNum type="arabicPeriod"/>
              <a:defRPr/>
            </a:lvl2pPr>
            <a:lvl3pPr marL="998537" indent="-457200">
              <a:buFont typeface="+mj-lt"/>
              <a:buAutoNum type="arabicPeriod"/>
              <a:tabLst/>
              <a:defRPr/>
            </a:lvl3pPr>
            <a:lvl4pPr marL="1219200" indent="-457200">
              <a:buFont typeface="+mj-lt"/>
              <a:buAutoNum type="arabicPeriod"/>
              <a:defRPr/>
            </a:lvl4pPr>
            <a:lvl5pPr marL="1438275" indent="-457200">
              <a:buFont typeface="+mj-lt"/>
              <a:buAutoNum type="arabicPeriod"/>
              <a:defRPr/>
            </a:lvl5pPr>
            <a:lvl6pPr marL="1474788" indent="-217488">
              <a:tabLst/>
              <a:defRPr/>
            </a:lvl6pPr>
            <a:lvl7pPr marL="2743200" indent="0">
              <a:buNone/>
              <a:defRPr/>
            </a:lvl7pPr>
          </a:lstStyle>
          <a:p>
            <a:pPr lvl="0"/>
            <a:r>
              <a:rPr lang="de-DE" dirty="0" smtClean="0"/>
              <a:t>Es gibt leider kein 1.1 in </a:t>
            </a:r>
            <a:r>
              <a:rPr lang="de-DE" dirty="0" err="1" smtClean="0"/>
              <a:t>Powerpoint</a:t>
            </a:r>
            <a:endParaRPr lang="de-DE" dirty="0" smtClean="0"/>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 name="Subtitle 2"/>
          <p:cNvSpPr>
            <a:spLocks noGrp="1"/>
          </p:cNvSpPr>
          <p:nvPr>
            <p:ph type="subTitle" idx="13"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Anmerkung</a:t>
            </a:r>
            <a:r>
              <a:rPr lang="en-US" dirty="0" smtClean="0"/>
              <a:t>, </a:t>
            </a:r>
            <a:r>
              <a:rPr lang="en-US" dirty="0" err="1" smtClean="0"/>
              <a:t>z.B</a:t>
            </a:r>
            <a:r>
              <a:rPr lang="en-US" dirty="0" smtClean="0"/>
              <a:t>. </a:t>
            </a:r>
            <a:r>
              <a:rPr lang="en-US" dirty="0" err="1" smtClean="0"/>
              <a:t>Fallstudie</a:t>
            </a:r>
            <a:r>
              <a:rPr lang="en-US" dirty="0" smtClean="0"/>
              <a:t> </a:t>
            </a:r>
            <a:r>
              <a:rPr lang="en-US" dirty="0" err="1" smtClean="0"/>
              <a:t>oder</a:t>
            </a:r>
            <a:r>
              <a:rPr lang="en-US" dirty="0" smtClean="0"/>
              <a:t> </a:t>
            </a:r>
            <a:r>
              <a:rPr lang="en-US" dirty="0" err="1" smtClean="0"/>
              <a:t>Oberthema</a:t>
            </a:r>
            <a:endParaRPr lang="de-DE" dirty="0"/>
          </a:p>
        </p:txBody>
      </p:sp>
    </p:spTree>
    <p:extLst>
      <p:ext uri="{BB962C8B-B14F-4D97-AF65-F5344CB8AC3E}">
        <p14:creationId xmlns:p14="http://schemas.microsoft.com/office/powerpoint/2010/main" val="1015010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6" name="Inhaltsplatzhalter 5"/>
          <p:cNvSpPr>
            <a:spLocks noGrp="1"/>
          </p:cNvSpPr>
          <p:nvPr>
            <p:ph sz="quarter" idx="12"/>
          </p:nvPr>
        </p:nvSpPr>
        <p:spPr>
          <a:xfrm>
            <a:off x="365125" y="1463675"/>
            <a:ext cx="4024313" cy="4718050"/>
          </a:xfrm>
          <a:prstGeom prst="rect">
            <a:avLst/>
          </a:prstGeo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Inhaltsplatzhalter 5"/>
          <p:cNvSpPr>
            <a:spLocks noGrp="1"/>
          </p:cNvSpPr>
          <p:nvPr>
            <p:ph sz="quarter" idx="13"/>
          </p:nvPr>
        </p:nvSpPr>
        <p:spPr>
          <a:xfrm>
            <a:off x="4570412" y="1463675"/>
            <a:ext cx="4024313" cy="4718050"/>
          </a:xfrm>
          <a:prstGeom prst="rect">
            <a:avLst/>
          </a:prstGeo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9" name="Subtitle 2"/>
          <p:cNvSpPr>
            <a:spLocks noGrp="1"/>
          </p:cNvSpPr>
          <p:nvPr>
            <p:ph type="subTitle" idx="14"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Anmerkung</a:t>
            </a:r>
            <a:r>
              <a:rPr lang="en-US" dirty="0" smtClean="0"/>
              <a:t>, </a:t>
            </a:r>
            <a:r>
              <a:rPr lang="en-US" dirty="0" err="1" smtClean="0"/>
              <a:t>z.B</a:t>
            </a:r>
            <a:r>
              <a:rPr lang="en-US" dirty="0" smtClean="0"/>
              <a:t>. </a:t>
            </a:r>
            <a:r>
              <a:rPr lang="en-US" dirty="0" err="1" smtClean="0"/>
              <a:t>Fallstudie</a:t>
            </a:r>
            <a:r>
              <a:rPr lang="en-US" dirty="0" smtClean="0"/>
              <a:t> </a:t>
            </a:r>
            <a:r>
              <a:rPr lang="en-US" dirty="0" err="1" smtClean="0"/>
              <a:t>oder</a:t>
            </a:r>
            <a:r>
              <a:rPr lang="en-US" dirty="0" smtClean="0"/>
              <a:t> </a:t>
            </a:r>
            <a:r>
              <a:rPr lang="en-US" dirty="0" err="1" smtClean="0"/>
              <a:t>Oberthema</a:t>
            </a:r>
            <a:endParaRPr lang="de-DE" dirty="0"/>
          </a:p>
        </p:txBody>
      </p:sp>
    </p:spTree>
    <p:extLst>
      <p:ext uri="{BB962C8B-B14F-4D97-AF65-F5344CB8AC3E}">
        <p14:creationId xmlns:p14="http://schemas.microsoft.com/office/powerpoint/2010/main" val="163063499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5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5"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extLst>
      <p:ext uri="{BB962C8B-B14F-4D97-AF65-F5344CB8AC3E}">
        <p14:creationId xmlns:p14="http://schemas.microsoft.com/office/powerpoint/2010/main" val="12747638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5"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4" name="Subtitle 2"/>
          <p:cNvSpPr>
            <a:spLocks noGrp="1"/>
          </p:cNvSpPr>
          <p:nvPr>
            <p:ph type="subTitle" idx="13"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Anmerkung</a:t>
            </a:r>
            <a:r>
              <a:rPr lang="en-US" dirty="0" smtClean="0"/>
              <a:t>, </a:t>
            </a:r>
            <a:r>
              <a:rPr lang="en-US" dirty="0" err="1" smtClean="0"/>
              <a:t>z.B</a:t>
            </a:r>
            <a:r>
              <a:rPr lang="en-US" dirty="0" smtClean="0"/>
              <a:t>. </a:t>
            </a:r>
            <a:r>
              <a:rPr lang="en-US" dirty="0" err="1" smtClean="0"/>
              <a:t>Fallstudie</a:t>
            </a:r>
            <a:r>
              <a:rPr lang="en-US" dirty="0" smtClean="0"/>
              <a:t> </a:t>
            </a:r>
            <a:r>
              <a:rPr lang="en-US" dirty="0" err="1" smtClean="0"/>
              <a:t>oder</a:t>
            </a:r>
            <a:r>
              <a:rPr lang="en-US" dirty="0" smtClean="0"/>
              <a:t> </a:t>
            </a:r>
            <a:r>
              <a:rPr lang="en-US" dirty="0" err="1" smtClean="0"/>
              <a:t>Oberthema</a:t>
            </a:r>
            <a:endParaRPr lang="de-DE" dirty="0"/>
          </a:p>
        </p:txBody>
      </p:sp>
    </p:spTree>
    <p:extLst>
      <p:ext uri="{BB962C8B-B14F-4D97-AF65-F5344CB8AC3E}">
        <p14:creationId xmlns:p14="http://schemas.microsoft.com/office/powerpoint/2010/main" val="118421467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6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5"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extLst>
      <p:ext uri="{BB962C8B-B14F-4D97-AF65-F5344CB8AC3E}">
        <p14:creationId xmlns:p14="http://schemas.microsoft.com/office/powerpoint/2010/main" val="127476387"/>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7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5"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extLst>
      <p:ext uri="{BB962C8B-B14F-4D97-AF65-F5344CB8AC3E}">
        <p14:creationId xmlns:p14="http://schemas.microsoft.com/office/powerpoint/2010/main" val="12747638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8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5"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extLst>
      <p:ext uri="{BB962C8B-B14F-4D97-AF65-F5344CB8AC3E}">
        <p14:creationId xmlns:p14="http://schemas.microsoft.com/office/powerpoint/2010/main" val="127476387"/>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9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5"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extLst>
      <p:ext uri="{BB962C8B-B14F-4D97-AF65-F5344CB8AC3E}">
        <p14:creationId xmlns:p14="http://schemas.microsoft.com/office/powerpoint/2010/main" val="1274763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anfa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927707" y="1946294"/>
            <a:ext cx="5352769" cy="1236743"/>
          </a:xfrm>
        </p:spPr>
        <p:txBody>
          <a:bodyPr/>
          <a:lstStyle>
            <a:lvl1pPr algn="ctr">
              <a:defRPr sz="4000"/>
            </a:lvl1pPr>
          </a:lstStyle>
          <a:p>
            <a:r>
              <a:rPr lang="de-DE" dirty="0" smtClean="0"/>
              <a:t>Kapitel</a:t>
            </a:r>
            <a:endParaRPr lang="de-DE" dirty="0"/>
          </a:p>
        </p:txBody>
      </p:sp>
      <p:sp>
        <p:nvSpPr>
          <p:cNvPr id="9" name="Inhaltsplatzhalter 8"/>
          <p:cNvSpPr>
            <a:spLocks noGrp="1"/>
          </p:cNvSpPr>
          <p:nvPr>
            <p:ph sz="quarter" idx="12" hasCustomPrompt="1"/>
          </p:nvPr>
        </p:nvSpPr>
        <p:spPr>
          <a:xfrm>
            <a:off x="1927225" y="3403600"/>
            <a:ext cx="5353050" cy="2244725"/>
          </a:xfrm>
          <a:prstGeom prst="rect">
            <a:avLst/>
          </a:prstGeom>
        </p:spPr>
        <p:txBody>
          <a:bodyPr/>
          <a:lstStyle>
            <a:lvl1pPr marL="0" indent="0" algn="ctr">
              <a:buNone/>
              <a:defRPr b="1" baseline="0"/>
            </a:lvl1pPr>
          </a:lstStyle>
          <a:p>
            <a:pPr lvl="0"/>
            <a:r>
              <a:rPr lang="de-DE" dirty="0" smtClean="0"/>
              <a:t>Name des Kapitels</a:t>
            </a:r>
            <a:endParaRPr lang="de-DE" dirty="0"/>
          </a:p>
        </p:txBody>
      </p:sp>
      <p:sp>
        <p:nvSpPr>
          <p:cNvPr id="6"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extLst>
      <p:ext uri="{BB962C8B-B14F-4D97-AF65-F5344CB8AC3E}">
        <p14:creationId xmlns:p14="http://schemas.microsoft.com/office/powerpoint/2010/main" val="1730418657"/>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4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0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5"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extLst>
      <p:ext uri="{BB962C8B-B14F-4D97-AF65-F5344CB8AC3E}">
        <p14:creationId xmlns:p14="http://schemas.microsoft.com/office/powerpoint/2010/main" val="127476387"/>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4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4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5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1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5"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extLst>
      <p:ext uri="{BB962C8B-B14F-4D97-AF65-F5344CB8AC3E}">
        <p14:creationId xmlns:p14="http://schemas.microsoft.com/office/powerpoint/2010/main" val="127476387"/>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5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2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5"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extLst>
      <p:ext uri="{BB962C8B-B14F-4D97-AF65-F5344CB8AC3E}">
        <p14:creationId xmlns:p14="http://schemas.microsoft.com/office/powerpoint/2010/main" val="1274763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5"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extLst>
      <p:ext uri="{BB962C8B-B14F-4D97-AF65-F5344CB8AC3E}">
        <p14:creationId xmlns:p14="http://schemas.microsoft.com/office/powerpoint/2010/main" val="127476387"/>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5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5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3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5"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extLst>
      <p:ext uri="{BB962C8B-B14F-4D97-AF65-F5344CB8AC3E}">
        <p14:creationId xmlns:p14="http://schemas.microsoft.com/office/powerpoint/2010/main" val="127476387"/>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5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5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5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5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5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4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5"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extLst>
      <p:ext uri="{BB962C8B-B14F-4D97-AF65-F5344CB8AC3E}">
        <p14:creationId xmlns:p14="http://schemas.microsoft.com/office/powerpoint/2010/main" val="127476387"/>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5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6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6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6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6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6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6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5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5"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extLst>
      <p:ext uri="{BB962C8B-B14F-4D97-AF65-F5344CB8AC3E}">
        <p14:creationId xmlns:p14="http://schemas.microsoft.com/office/powerpoint/2010/main" val="127476387"/>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6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6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6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6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5"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extLst>
      <p:ext uri="{BB962C8B-B14F-4D97-AF65-F5344CB8AC3E}">
        <p14:creationId xmlns:p14="http://schemas.microsoft.com/office/powerpoint/2010/main" val="127476387"/>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6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7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7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7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7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5"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extLst>
      <p:ext uri="{BB962C8B-B14F-4D97-AF65-F5344CB8AC3E}">
        <p14:creationId xmlns:p14="http://schemas.microsoft.com/office/powerpoint/2010/main" val="127476387"/>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7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8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5"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extLst>
      <p:ext uri="{BB962C8B-B14F-4D97-AF65-F5344CB8AC3E}">
        <p14:creationId xmlns:p14="http://schemas.microsoft.com/office/powerpoint/2010/main" val="127476387"/>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7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7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02417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28" Type="http://schemas.openxmlformats.org/officeDocument/2006/relationships/slideLayout" Target="../slideLayouts/slideLayout128.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126" Type="http://schemas.openxmlformats.org/officeDocument/2006/relationships/slideLayout" Target="../slideLayouts/slideLayout12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16" Type="http://schemas.openxmlformats.org/officeDocument/2006/relationships/slideLayout" Target="../slideLayouts/slideLayout116.xml"/><Relationship Id="rId124" Type="http://schemas.openxmlformats.org/officeDocument/2006/relationships/slideLayout" Target="../slideLayouts/slideLayout124.xml"/><Relationship Id="rId129" Type="http://schemas.openxmlformats.org/officeDocument/2006/relationships/slideLayout" Target="../slideLayouts/slideLayout12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11" Type="http://schemas.openxmlformats.org/officeDocument/2006/relationships/slideLayout" Target="../slideLayouts/slideLayout111.xml"/><Relationship Id="rId13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30" Type="http://schemas.openxmlformats.org/officeDocument/2006/relationships/slideLayout" Target="../slideLayouts/slideLayout130.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theme" Target="../theme/theme1.xml"/><Relationship Id="rId61" Type="http://schemas.openxmlformats.org/officeDocument/2006/relationships/slideLayout" Target="../slideLayouts/slideLayout61.xml"/><Relationship Id="rId82"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1"/>
          <p:cNvSpPr>
            <a:spLocks noChangeArrowheads="1"/>
          </p:cNvSpPr>
          <p:nvPr userDrawn="1"/>
        </p:nvSpPr>
        <p:spPr bwMode="gray">
          <a:xfrm>
            <a:off x="0" y="6397625"/>
            <a:ext cx="9145588" cy="460375"/>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027" name="Rectangle 2"/>
          <p:cNvSpPr>
            <a:spLocks noGrp="1" noChangeArrowheads="1"/>
          </p:cNvSpPr>
          <p:nvPr>
            <p:ph type="title"/>
          </p:nvPr>
        </p:nvSpPr>
        <p:spPr bwMode="auto">
          <a:xfrm>
            <a:off x="365125" y="395288"/>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en-US" dirty="0" smtClean="0"/>
              <a:t>Click to edit Master title style</a:t>
            </a:r>
          </a:p>
        </p:txBody>
      </p:sp>
      <p:pic>
        <p:nvPicPr>
          <p:cNvPr id="1031" name="Picture 12" descr="Pearson_Bound_White"/>
          <p:cNvPicPr>
            <a:picLocks noChangeAspect="1" noChangeArrowheads="1"/>
          </p:cNvPicPr>
          <p:nvPr userDrawn="1"/>
        </p:nvPicPr>
        <p:blipFill>
          <a:blip r:embed="rId132" cstate="print">
            <a:extLst>
              <a:ext uri="{28A0092B-C50C-407E-A947-70E740481C1C}">
                <a14:useLocalDpi xmlns:a14="http://schemas.microsoft.com/office/drawing/2010/main"/>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txBox="1">
            <a:spLocks noChangeArrowheads="1"/>
          </p:cNvSpPr>
          <p:nvPr userDrawn="1"/>
        </p:nvSpPr>
        <p:spPr bwMode="gray">
          <a:xfrm>
            <a:off x="7696742" y="6724143"/>
            <a:ext cx="279571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GB"/>
            </a:defPPr>
            <a:lvl1pPr algn="l" rtl="0" fontAlgn="base">
              <a:spcBef>
                <a:spcPct val="0"/>
              </a:spcBef>
              <a:spcAft>
                <a:spcPct val="0"/>
              </a:spcAft>
              <a:defRPr sz="900" b="1" kern="1200">
                <a:solidFill>
                  <a:schemeClr val="bg1"/>
                </a:solidFill>
                <a:latin typeface="Verdana" pitchFamily="34" charset="0"/>
                <a:ea typeface="+mn-ea"/>
                <a:cs typeface="Arial" charset="0"/>
              </a:defRPr>
            </a:lvl1pPr>
            <a:lvl2pPr marL="457200" algn="l" rtl="0" fontAlgn="base">
              <a:spcBef>
                <a:spcPct val="50000"/>
              </a:spcBef>
              <a:spcAft>
                <a:spcPct val="0"/>
              </a:spcAft>
              <a:defRPr sz="1400" kern="1200">
                <a:solidFill>
                  <a:schemeClr val="tx1"/>
                </a:solidFill>
                <a:latin typeface="Verdana" pitchFamily="1" charset="0"/>
                <a:ea typeface="+mn-ea"/>
                <a:cs typeface="Arial" charset="0"/>
              </a:defRPr>
            </a:lvl2pPr>
            <a:lvl3pPr marL="914400" algn="l" rtl="0" fontAlgn="base">
              <a:spcBef>
                <a:spcPct val="50000"/>
              </a:spcBef>
              <a:spcAft>
                <a:spcPct val="0"/>
              </a:spcAft>
              <a:defRPr sz="1400" kern="1200">
                <a:solidFill>
                  <a:schemeClr val="tx1"/>
                </a:solidFill>
                <a:latin typeface="Verdana" pitchFamily="1" charset="0"/>
                <a:ea typeface="+mn-ea"/>
                <a:cs typeface="Arial" charset="0"/>
              </a:defRPr>
            </a:lvl3pPr>
            <a:lvl4pPr marL="1371600" algn="l" rtl="0" fontAlgn="base">
              <a:spcBef>
                <a:spcPct val="50000"/>
              </a:spcBef>
              <a:spcAft>
                <a:spcPct val="0"/>
              </a:spcAft>
              <a:defRPr sz="1400" kern="1200">
                <a:solidFill>
                  <a:schemeClr val="tx1"/>
                </a:solidFill>
                <a:latin typeface="Verdana" pitchFamily="1" charset="0"/>
                <a:ea typeface="+mn-ea"/>
                <a:cs typeface="Arial" charset="0"/>
              </a:defRPr>
            </a:lvl4pPr>
            <a:lvl5pPr marL="1828800" algn="l" rtl="0" fontAlgn="base">
              <a:spcBef>
                <a:spcPct val="50000"/>
              </a:spcBef>
              <a:spcAft>
                <a:spcPct val="0"/>
              </a:spcAft>
              <a:defRPr sz="1400" kern="1200">
                <a:solidFill>
                  <a:schemeClr val="tx1"/>
                </a:solidFill>
                <a:latin typeface="Verdana" pitchFamily="1" charset="0"/>
                <a:ea typeface="+mn-ea"/>
                <a:cs typeface="Arial" charset="0"/>
              </a:defRPr>
            </a:lvl5pPr>
            <a:lvl6pPr marL="2286000" algn="l" defTabSz="914400" rtl="0" eaLnBrk="1" latinLnBrk="0" hangingPunct="1">
              <a:defRPr sz="1400" kern="1200">
                <a:solidFill>
                  <a:schemeClr val="tx1"/>
                </a:solidFill>
                <a:latin typeface="Verdana" pitchFamily="1" charset="0"/>
                <a:ea typeface="+mn-ea"/>
                <a:cs typeface="Arial" charset="0"/>
              </a:defRPr>
            </a:lvl6pPr>
            <a:lvl7pPr marL="2743200" algn="l" defTabSz="914400" rtl="0" eaLnBrk="1" latinLnBrk="0" hangingPunct="1">
              <a:defRPr sz="1400" kern="1200">
                <a:solidFill>
                  <a:schemeClr val="tx1"/>
                </a:solidFill>
                <a:latin typeface="Verdana" pitchFamily="1" charset="0"/>
                <a:ea typeface="+mn-ea"/>
                <a:cs typeface="Arial" charset="0"/>
              </a:defRPr>
            </a:lvl7pPr>
            <a:lvl8pPr marL="3200400" algn="l" defTabSz="914400" rtl="0" eaLnBrk="1" latinLnBrk="0" hangingPunct="1">
              <a:defRPr sz="1400" kern="1200">
                <a:solidFill>
                  <a:schemeClr val="tx1"/>
                </a:solidFill>
                <a:latin typeface="Verdana" pitchFamily="1" charset="0"/>
                <a:ea typeface="+mn-ea"/>
                <a:cs typeface="Arial" charset="0"/>
              </a:defRPr>
            </a:lvl8pPr>
            <a:lvl9pPr marL="3657600" algn="l" defTabSz="914400" rtl="0" eaLnBrk="1" latinLnBrk="0" hangingPunct="1">
              <a:defRPr sz="1400" kern="1200">
                <a:solidFill>
                  <a:schemeClr val="tx1"/>
                </a:solidFill>
                <a:latin typeface="Verdana" pitchFamily="1" charset="0"/>
                <a:ea typeface="+mn-ea"/>
                <a:cs typeface="Arial" charset="0"/>
              </a:defRPr>
            </a:lvl9pPr>
          </a:lstStyle>
          <a:p>
            <a:pPr>
              <a:defRPr/>
            </a:pPr>
            <a:r>
              <a:rPr lang="en-US" sz="600" dirty="0" smtClean="0"/>
              <a:t>© </a:t>
            </a:r>
            <a:r>
              <a:rPr lang="en-US" sz="600" dirty="0" err="1" smtClean="0"/>
              <a:t>Laudon</a:t>
            </a:r>
            <a:r>
              <a:rPr lang="en-US" sz="600" dirty="0" smtClean="0"/>
              <a:t> /</a:t>
            </a:r>
            <a:r>
              <a:rPr lang="en-US" sz="600" dirty="0" err="1" smtClean="0"/>
              <a:t>Laudon</a:t>
            </a:r>
            <a:r>
              <a:rPr lang="en-US" sz="600" dirty="0" smtClean="0"/>
              <a:t> /</a:t>
            </a:r>
            <a:r>
              <a:rPr lang="en-US" sz="600" dirty="0" err="1" smtClean="0"/>
              <a:t>Schoder</a:t>
            </a:r>
            <a:endParaRPr lang="en-US" sz="600" dirty="0"/>
          </a:p>
        </p:txBody>
      </p:sp>
      <p:sp>
        <p:nvSpPr>
          <p:cNvPr id="10" name="Rectangle 5"/>
          <p:cNvSpPr txBox="1">
            <a:spLocks noChangeArrowheads="1"/>
          </p:cNvSpPr>
          <p:nvPr userDrawn="1"/>
        </p:nvSpPr>
        <p:spPr bwMode="gray">
          <a:xfrm>
            <a:off x="936216" y="6545881"/>
            <a:ext cx="6088697" cy="16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GB"/>
            </a:defPPr>
            <a:lvl1pPr algn="l" rtl="0" fontAlgn="base">
              <a:spcBef>
                <a:spcPct val="0"/>
              </a:spcBef>
              <a:spcAft>
                <a:spcPct val="0"/>
              </a:spcAft>
              <a:defRPr sz="900" b="1" kern="1200">
                <a:solidFill>
                  <a:schemeClr val="bg1"/>
                </a:solidFill>
                <a:latin typeface="Verdana" pitchFamily="34" charset="0"/>
                <a:ea typeface="+mn-ea"/>
                <a:cs typeface="Arial" charset="0"/>
              </a:defRPr>
            </a:lvl1pPr>
            <a:lvl2pPr marL="457200" algn="l" rtl="0" fontAlgn="base">
              <a:spcBef>
                <a:spcPct val="50000"/>
              </a:spcBef>
              <a:spcAft>
                <a:spcPct val="0"/>
              </a:spcAft>
              <a:defRPr sz="1400" kern="1200">
                <a:solidFill>
                  <a:schemeClr val="tx1"/>
                </a:solidFill>
                <a:latin typeface="Verdana" pitchFamily="1" charset="0"/>
                <a:ea typeface="+mn-ea"/>
                <a:cs typeface="Arial" charset="0"/>
              </a:defRPr>
            </a:lvl2pPr>
            <a:lvl3pPr marL="914400" algn="l" rtl="0" fontAlgn="base">
              <a:spcBef>
                <a:spcPct val="50000"/>
              </a:spcBef>
              <a:spcAft>
                <a:spcPct val="0"/>
              </a:spcAft>
              <a:defRPr sz="1400" kern="1200">
                <a:solidFill>
                  <a:schemeClr val="tx1"/>
                </a:solidFill>
                <a:latin typeface="Verdana" pitchFamily="1" charset="0"/>
                <a:ea typeface="+mn-ea"/>
                <a:cs typeface="Arial" charset="0"/>
              </a:defRPr>
            </a:lvl3pPr>
            <a:lvl4pPr marL="1371600" algn="l" rtl="0" fontAlgn="base">
              <a:spcBef>
                <a:spcPct val="50000"/>
              </a:spcBef>
              <a:spcAft>
                <a:spcPct val="0"/>
              </a:spcAft>
              <a:defRPr sz="1400" kern="1200">
                <a:solidFill>
                  <a:schemeClr val="tx1"/>
                </a:solidFill>
                <a:latin typeface="Verdana" pitchFamily="1" charset="0"/>
                <a:ea typeface="+mn-ea"/>
                <a:cs typeface="Arial" charset="0"/>
              </a:defRPr>
            </a:lvl4pPr>
            <a:lvl5pPr marL="1828800" algn="l" rtl="0" fontAlgn="base">
              <a:spcBef>
                <a:spcPct val="50000"/>
              </a:spcBef>
              <a:spcAft>
                <a:spcPct val="0"/>
              </a:spcAft>
              <a:defRPr sz="1400" kern="1200">
                <a:solidFill>
                  <a:schemeClr val="tx1"/>
                </a:solidFill>
                <a:latin typeface="Verdana" pitchFamily="1" charset="0"/>
                <a:ea typeface="+mn-ea"/>
                <a:cs typeface="Arial" charset="0"/>
              </a:defRPr>
            </a:lvl5pPr>
            <a:lvl6pPr marL="2286000" algn="l" defTabSz="914400" rtl="0" eaLnBrk="1" latinLnBrk="0" hangingPunct="1">
              <a:defRPr sz="1400" kern="1200">
                <a:solidFill>
                  <a:schemeClr val="tx1"/>
                </a:solidFill>
                <a:latin typeface="Verdana" pitchFamily="1" charset="0"/>
                <a:ea typeface="+mn-ea"/>
                <a:cs typeface="Arial" charset="0"/>
              </a:defRPr>
            </a:lvl6pPr>
            <a:lvl7pPr marL="2743200" algn="l" defTabSz="914400" rtl="0" eaLnBrk="1" latinLnBrk="0" hangingPunct="1">
              <a:defRPr sz="1400" kern="1200">
                <a:solidFill>
                  <a:schemeClr val="tx1"/>
                </a:solidFill>
                <a:latin typeface="Verdana" pitchFamily="1" charset="0"/>
                <a:ea typeface="+mn-ea"/>
                <a:cs typeface="Arial" charset="0"/>
              </a:defRPr>
            </a:lvl7pPr>
            <a:lvl8pPr marL="3200400" algn="l" defTabSz="914400" rtl="0" eaLnBrk="1" latinLnBrk="0" hangingPunct="1">
              <a:defRPr sz="1400" kern="1200">
                <a:solidFill>
                  <a:schemeClr val="tx1"/>
                </a:solidFill>
                <a:latin typeface="Verdana" pitchFamily="1" charset="0"/>
                <a:ea typeface="+mn-ea"/>
                <a:cs typeface="Arial" charset="0"/>
              </a:defRPr>
            </a:lvl8pPr>
            <a:lvl9pPr marL="3657600" algn="l" defTabSz="914400" rtl="0" eaLnBrk="1" latinLnBrk="0" hangingPunct="1">
              <a:defRPr sz="1400" kern="1200">
                <a:solidFill>
                  <a:schemeClr val="tx1"/>
                </a:solidFill>
                <a:latin typeface="Verdana" pitchFamily="1" charset="0"/>
                <a:ea typeface="+mn-ea"/>
                <a:cs typeface="Arial" charset="0"/>
              </a:defRPr>
            </a:lvl9pPr>
          </a:lstStyle>
          <a:p>
            <a:pPr>
              <a:defRPr/>
            </a:pPr>
            <a:r>
              <a:rPr lang="en-US" dirty="0" smtClean="0"/>
              <a:t>Name des</a:t>
            </a:r>
            <a:r>
              <a:rPr lang="en-US" baseline="0" dirty="0" smtClean="0"/>
              <a:t> </a:t>
            </a:r>
            <a:r>
              <a:rPr lang="en-US" baseline="0" dirty="0" err="1" smtClean="0"/>
              <a:t>Dozenten</a:t>
            </a:r>
            <a:r>
              <a:rPr lang="en-US" baseline="0" dirty="0" smtClean="0"/>
              <a:t>		Name der </a:t>
            </a:r>
            <a:r>
              <a:rPr lang="en-US" baseline="0" dirty="0" err="1" smtClean="0"/>
              <a:t>Vorlesung</a:t>
            </a:r>
            <a:endParaRPr lang="en-US" dirty="0"/>
          </a:p>
        </p:txBody>
      </p:sp>
      <p:sp>
        <p:nvSpPr>
          <p:cNvPr id="11" name="Foliennummernplatzhalter 3"/>
          <p:cNvSpPr>
            <a:spLocks noGrp="1"/>
          </p:cNvSpPr>
          <p:nvPr>
            <p:ph type="sldNum" sz="quarter" idx="4"/>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cSld>
  <p:clrMap bg1="lt1" tx1="dk1" bg2="lt2" tx2="dk2" accent1="accent1" accent2="accent2" accent3="accent3" accent4="accent4" accent5="accent5" accent6="accent6" hlink="hlink" folHlink="folHlink"/>
  <p:sldLayoutIdLst>
    <p:sldLayoutId id="2147483698" r:id="rId1"/>
    <p:sldLayoutId id="2147483701" r:id="rId2"/>
    <p:sldLayoutId id="2147483705" r:id="rId3"/>
    <p:sldLayoutId id="2147483703" r:id="rId4"/>
    <p:sldLayoutId id="2147483702" r:id="rId5"/>
    <p:sldLayoutId id="2147483704"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 id="2147483726" r:id="rId27"/>
    <p:sldLayoutId id="2147483727" r:id="rId28"/>
    <p:sldLayoutId id="2147483728" r:id="rId29"/>
    <p:sldLayoutId id="2147483729" r:id="rId30"/>
    <p:sldLayoutId id="2147483730" r:id="rId31"/>
    <p:sldLayoutId id="2147483731" r:id="rId32"/>
    <p:sldLayoutId id="2147483732" r:id="rId33"/>
    <p:sldLayoutId id="2147483733" r:id="rId34"/>
    <p:sldLayoutId id="2147483734" r:id="rId35"/>
    <p:sldLayoutId id="2147483735" r:id="rId36"/>
    <p:sldLayoutId id="2147483736" r:id="rId37"/>
    <p:sldLayoutId id="2147483737" r:id="rId38"/>
    <p:sldLayoutId id="2147483738" r:id="rId39"/>
    <p:sldLayoutId id="2147483739" r:id="rId40"/>
    <p:sldLayoutId id="2147483740" r:id="rId41"/>
    <p:sldLayoutId id="2147483741" r:id="rId42"/>
    <p:sldLayoutId id="2147483742" r:id="rId43"/>
    <p:sldLayoutId id="2147483743" r:id="rId44"/>
    <p:sldLayoutId id="2147483744" r:id="rId45"/>
    <p:sldLayoutId id="2147483745" r:id="rId46"/>
    <p:sldLayoutId id="2147483746" r:id="rId47"/>
    <p:sldLayoutId id="2147483747" r:id="rId48"/>
    <p:sldLayoutId id="2147483748" r:id="rId49"/>
    <p:sldLayoutId id="2147483749" r:id="rId50"/>
    <p:sldLayoutId id="2147483750" r:id="rId51"/>
    <p:sldLayoutId id="2147483751" r:id="rId52"/>
    <p:sldLayoutId id="2147483752" r:id="rId53"/>
    <p:sldLayoutId id="2147483753" r:id="rId54"/>
    <p:sldLayoutId id="2147483754" r:id="rId55"/>
    <p:sldLayoutId id="2147483755" r:id="rId56"/>
    <p:sldLayoutId id="2147483756" r:id="rId57"/>
    <p:sldLayoutId id="2147483757" r:id="rId58"/>
    <p:sldLayoutId id="2147483758" r:id="rId59"/>
    <p:sldLayoutId id="2147483759" r:id="rId60"/>
    <p:sldLayoutId id="2147483760" r:id="rId61"/>
    <p:sldLayoutId id="2147483761" r:id="rId62"/>
    <p:sldLayoutId id="2147483762" r:id="rId63"/>
    <p:sldLayoutId id="2147483763" r:id="rId64"/>
    <p:sldLayoutId id="2147483764" r:id="rId65"/>
    <p:sldLayoutId id="2147483765" r:id="rId66"/>
    <p:sldLayoutId id="2147483766" r:id="rId67"/>
    <p:sldLayoutId id="2147483767" r:id="rId68"/>
    <p:sldLayoutId id="2147483768" r:id="rId69"/>
    <p:sldLayoutId id="2147483769" r:id="rId70"/>
    <p:sldLayoutId id="2147483770" r:id="rId71"/>
    <p:sldLayoutId id="2147483771" r:id="rId72"/>
    <p:sldLayoutId id="2147483772" r:id="rId73"/>
    <p:sldLayoutId id="2147483773" r:id="rId74"/>
    <p:sldLayoutId id="2147483774" r:id="rId75"/>
    <p:sldLayoutId id="2147483775" r:id="rId76"/>
    <p:sldLayoutId id="2147483776" r:id="rId77"/>
    <p:sldLayoutId id="2147483777" r:id="rId78"/>
    <p:sldLayoutId id="2147483778" r:id="rId79"/>
    <p:sldLayoutId id="2147483779" r:id="rId80"/>
    <p:sldLayoutId id="2147483780" r:id="rId81"/>
    <p:sldLayoutId id="2147483781" r:id="rId82"/>
    <p:sldLayoutId id="2147483782" r:id="rId83"/>
    <p:sldLayoutId id="2147483783" r:id="rId84"/>
    <p:sldLayoutId id="2147483784" r:id="rId85"/>
    <p:sldLayoutId id="2147483785" r:id="rId86"/>
    <p:sldLayoutId id="2147483786" r:id="rId87"/>
    <p:sldLayoutId id="2147483787" r:id="rId88"/>
    <p:sldLayoutId id="2147483788" r:id="rId89"/>
    <p:sldLayoutId id="2147483789" r:id="rId90"/>
    <p:sldLayoutId id="2147483790" r:id="rId91"/>
    <p:sldLayoutId id="2147483791" r:id="rId92"/>
    <p:sldLayoutId id="2147483792" r:id="rId93"/>
    <p:sldLayoutId id="2147483793" r:id="rId94"/>
    <p:sldLayoutId id="2147483794" r:id="rId95"/>
    <p:sldLayoutId id="2147483795" r:id="rId96"/>
    <p:sldLayoutId id="2147483796" r:id="rId97"/>
    <p:sldLayoutId id="2147483797" r:id="rId98"/>
    <p:sldLayoutId id="2147483798" r:id="rId99"/>
    <p:sldLayoutId id="2147483799" r:id="rId100"/>
    <p:sldLayoutId id="2147483800" r:id="rId101"/>
    <p:sldLayoutId id="2147483801" r:id="rId102"/>
    <p:sldLayoutId id="2147483802" r:id="rId103"/>
    <p:sldLayoutId id="2147483803" r:id="rId104"/>
    <p:sldLayoutId id="2147483804" r:id="rId105"/>
    <p:sldLayoutId id="2147483805" r:id="rId106"/>
    <p:sldLayoutId id="2147483806" r:id="rId107"/>
    <p:sldLayoutId id="2147483807" r:id="rId108"/>
    <p:sldLayoutId id="2147483808" r:id="rId109"/>
    <p:sldLayoutId id="2147483809" r:id="rId110"/>
    <p:sldLayoutId id="2147483810" r:id="rId111"/>
    <p:sldLayoutId id="2147483811" r:id="rId112"/>
    <p:sldLayoutId id="2147483812" r:id="rId113"/>
    <p:sldLayoutId id="2147483813" r:id="rId114"/>
    <p:sldLayoutId id="2147483814" r:id="rId115"/>
    <p:sldLayoutId id="2147483815" r:id="rId116"/>
    <p:sldLayoutId id="2147483816" r:id="rId117"/>
    <p:sldLayoutId id="2147483817" r:id="rId118"/>
    <p:sldLayoutId id="2147483818" r:id="rId119"/>
    <p:sldLayoutId id="2147483819" r:id="rId120"/>
    <p:sldLayoutId id="2147483820" r:id="rId121"/>
    <p:sldLayoutId id="2147483821" r:id="rId122"/>
    <p:sldLayoutId id="2147483822" r:id="rId123"/>
    <p:sldLayoutId id="2147483823" r:id="rId124"/>
    <p:sldLayoutId id="2147483824" r:id="rId125"/>
    <p:sldLayoutId id="2147483825" r:id="rId126"/>
    <p:sldLayoutId id="2147483826" r:id="rId127"/>
    <p:sldLayoutId id="2147483827" r:id="rId128"/>
    <p:sldLayoutId id="2147483828" r:id="rId129"/>
    <p:sldLayoutId id="2147483829" r:id="rId130"/>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accent1"/>
          </a:solidFill>
          <a:latin typeface="+mj-lt"/>
          <a:ea typeface="+mj-ea"/>
          <a:cs typeface="+mj-cs"/>
        </a:defRPr>
      </a:lvl1pPr>
      <a:lvl2pPr algn="l" rtl="0" eaLnBrk="0" fontAlgn="base" hangingPunct="0">
        <a:spcBef>
          <a:spcPct val="0"/>
        </a:spcBef>
        <a:spcAft>
          <a:spcPct val="0"/>
        </a:spcAft>
        <a:defRPr sz="2400" b="1">
          <a:solidFill>
            <a:schemeClr val="accent1"/>
          </a:solidFill>
          <a:latin typeface="Verdana" pitchFamily="34" charset="0"/>
          <a:cs typeface="Arial" charset="0"/>
        </a:defRPr>
      </a:lvl2pPr>
      <a:lvl3pPr algn="l" rtl="0" eaLnBrk="0" fontAlgn="base" hangingPunct="0">
        <a:spcBef>
          <a:spcPct val="0"/>
        </a:spcBef>
        <a:spcAft>
          <a:spcPct val="0"/>
        </a:spcAft>
        <a:defRPr sz="2400" b="1">
          <a:solidFill>
            <a:schemeClr val="accent1"/>
          </a:solidFill>
          <a:latin typeface="Verdana" pitchFamily="34" charset="0"/>
          <a:cs typeface="Arial" charset="0"/>
        </a:defRPr>
      </a:lvl3pPr>
      <a:lvl4pPr algn="l" rtl="0" eaLnBrk="0" fontAlgn="base" hangingPunct="0">
        <a:spcBef>
          <a:spcPct val="0"/>
        </a:spcBef>
        <a:spcAft>
          <a:spcPct val="0"/>
        </a:spcAft>
        <a:defRPr sz="2400" b="1">
          <a:solidFill>
            <a:schemeClr val="accent1"/>
          </a:solidFill>
          <a:latin typeface="Verdana" pitchFamily="34" charset="0"/>
          <a:cs typeface="Arial" charset="0"/>
        </a:defRPr>
      </a:lvl4pPr>
      <a:lvl5pPr algn="l" rtl="0" eaLnBrk="0" fontAlgn="base" hangingPunct="0">
        <a:spcBef>
          <a:spcPct val="0"/>
        </a:spcBef>
        <a:spcAft>
          <a:spcPct val="0"/>
        </a:spcAft>
        <a:defRPr sz="2400" b="1">
          <a:solidFill>
            <a:schemeClr val="accent1"/>
          </a:solidFill>
          <a:latin typeface="Verdana" pitchFamily="34" charset="0"/>
          <a:cs typeface="Arial" charset="0"/>
        </a:defRPr>
      </a:lvl5pPr>
      <a:lvl6pPr marL="457200" algn="l" rtl="0" fontAlgn="base">
        <a:spcBef>
          <a:spcPct val="0"/>
        </a:spcBef>
        <a:spcAft>
          <a:spcPct val="0"/>
        </a:spcAft>
        <a:defRPr sz="2400" b="1">
          <a:solidFill>
            <a:schemeClr val="accent1"/>
          </a:solidFill>
          <a:latin typeface="Verdana" pitchFamily="34" charset="0"/>
          <a:cs typeface="Arial" charset="0"/>
        </a:defRPr>
      </a:lvl6pPr>
      <a:lvl7pPr marL="914400" algn="l" rtl="0" fontAlgn="base">
        <a:spcBef>
          <a:spcPct val="0"/>
        </a:spcBef>
        <a:spcAft>
          <a:spcPct val="0"/>
        </a:spcAft>
        <a:defRPr sz="2400" b="1">
          <a:solidFill>
            <a:schemeClr val="accent1"/>
          </a:solidFill>
          <a:latin typeface="Verdana" pitchFamily="34" charset="0"/>
          <a:cs typeface="Arial" charset="0"/>
        </a:defRPr>
      </a:lvl7pPr>
      <a:lvl8pPr marL="1371600" algn="l" rtl="0" fontAlgn="base">
        <a:spcBef>
          <a:spcPct val="0"/>
        </a:spcBef>
        <a:spcAft>
          <a:spcPct val="0"/>
        </a:spcAft>
        <a:defRPr sz="2400" b="1">
          <a:solidFill>
            <a:schemeClr val="accent1"/>
          </a:solidFill>
          <a:latin typeface="Verdana" pitchFamily="34" charset="0"/>
          <a:cs typeface="Arial" charset="0"/>
        </a:defRPr>
      </a:lvl8pPr>
      <a:lvl9pPr marL="1828800" algn="l" rtl="0" fontAlgn="base">
        <a:spcBef>
          <a:spcPct val="0"/>
        </a:spcBef>
        <a:spcAft>
          <a:spcPct val="0"/>
        </a:spcAft>
        <a:defRPr sz="2400" b="1">
          <a:solidFill>
            <a:schemeClr val="accent1"/>
          </a:solidFill>
          <a:latin typeface="Verdana" pitchFamily="34" charset="0"/>
          <a:cs typeface="Arial" charset="0"/>
        </a:defRPr>
      </a:lvl9pPr>
    </p:titleStyle>
    <p:bodyStyle>
      <a:lvl1pPr marL="185738" indent="-185738" algn="l" rtl="0" eaLnBrk="0" fontAlgn="base" hangingPunct="0">
        <a:spcBef>
          <a:spcPct val="50000"/>
        </a:spcBef>
        <a:spcAft>
          <a:spcPct val="0"/>
        </a:spcAft>
        <a:buSzPct val="80000"/>
        <a:buFont typeface="Arial" charset="0"/>
        <a:buChar char="•"/>
        <a:tabLst/>
        <a:defRPr sz="2400">
          <a:solidFill>
            <a:schemeClr val="tx1"/>
          </a:solidFill>
          <a:latin typeface="+mn-lt"/>
          <a:ea typeface="+mn-ea"/>
          <a:cs typeface="+mn-cs"/>
        </a:defRPr>
      </a:lvl1pPr>
      <a:lvl2pPr marL="541338" indent="-304800" algn="l" rtl="0" eaLnBrk="0" fontAlgn="base" hangingPunct="0">
        <a:spcBef>
          <a:spcPct val="50000"/>
        </a:spcBef>
        <a:spcAft>
          <a:spcPct val="0"/>
        </a:spcAft>
        <a:buSzPct val="80000"/>
        <a:buFont typeface="Wingdings" charset="2"/>
        <a:buChar char="Ø"/>
        <a:tabLst/>
        <a:defRPr sz="2000">
          <a:solidFill>
            <a:schemeClr val="tx1"/>
          </a:solidFill>
          <a:latin typeface="+mn-lt"/>
          <a:cs typeface="+mn-cs"/>
        </a:defRPr>
      </a:lvl2pPr>
      <a:lvl3pPr marL="541338" indent="220663" algn="l" rtl="0" eaLnBrk="0" fontAlgn="base" hangingPunct="0">
        <a:spcBef>
          <a:spcPct val="20000"/>
        </a:spcBef>
        <a:spcAft>
          <a:spcPct val="0"/>
        </a:spcAft>
        <a:buSzPct val="80000"/>
        <a:buFont typeface="Arial" charset="0"/>
        <a:buChar char="•"/>
        <a:tabLst/>
        <a:defRPr sz="2000">
          <a:solidFill>
            <a:schemeClr val="tx1"/>
          </a:solidFill>
          <a:latin typeface="+mn-lt"/>
          <a:cs typeface="+mn-cs"/>
        </a:defRPr>
      </a:lvl3pPr>
      <a:lvl4pPr marL="947738" indent="-185738" algn="l" rtl="0" eaLnBrk="0" fontAlgn="base" hangingPunct="0">
        <a:spcBef>
          <a:spcPct val="20000"/>
        </a:spcBef>
        <a:spcAft>
          <a:spcPct val="0"/>
        </a:spcAft>
        <a:buSzPct val="80000"/>
        <a:buFont typeface="Symbol" charset="2"/>
        <a:buChar char="-"/>
        <a:tabLst/>
        <a:defRPr sz="2000">
          <a:solidFill>
            <a:schemeClr val="tx1"/>
          </a:solidFill>
          <a:latin typeface="+mn-lt"/>
          <a:cs typeface="+mn-cs"/>
        </a:defRPr>
      </a:lvl4pPr>
      <a:lvl5pPr marL="1201738" indent="-220663" algn="l" rtl="0" eaLnBrk="0" fontAlgn="base" hangingPunct="0">
        <a:lnSpc>
          <a:spcPct val="120000"/>
        </a:lnSpc>
        <a:spcBef>
          <a:spcPct val="0"/>
        </a:spcBef>
        <a:spcAft>
          <a:spcPct val="0"/>
        </a:spcAft>
        <a:buSzPct val="80000"/>
        <a:buFont typeface="Courier New" charset="0"/>
        <a:buChar char="o"/>
        <a:tabLst/>
        <a:defRPr sz="2000">
          <a:solidFill>
            <a:schemeClr val="tx1"/>
          </a:solidFill>
          <a:latin typeface="+mn-lt"/>
          <a:cs typeface="+mn-cs"/>
        </a:defRPr>
      </a:lvl5pPr>
      <a:lvl6pPr marL="25146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6pPr>
      <a:lvl7pPr marL="29718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7pPr>
      <a:lvl8pPr marL="34290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8pPr>
      <a:lvl9pPr marL="38862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19022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Datenmanagement bei BAE Systems</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10</a:t>
            </a:fld>
            <a:endParaRPr lang="en-US" dirty="0"/>
          </a:p>
        </p:txBody>
      </p:sp>
      <p:sp>
        <p:nvSpPr>
          <p:cNvPr id="4" name="Inhaltsplatzhalter 3"/>
          <p:cNvSpPr>
            <a:spLocks noGrp="1"/>
          </p:cNvSpPr>
          <p:nvPr>
            <p:ph sz="quarter" idx="12"/>
          </p:nvPr>
        </p:nvSpPr>
        <p:spPr/>
        <p:txBody>
          <a:bodyPr/>
          <a:lstStyle/>
          <a:p>
            <a:r>
              <a:rPr lang="de-DE" smtClean="0"/>
              <a:t>Unterschiedliche Daten, die die gleichen Flugzeugbauteile beschreiben, müssen eventuell vereinheitlicht werden, zum Beispiel wenn gleiche Bauteile verschiedene Namen oder Codes tragen.</a:t>
            </a:r>
          </a:p>
          <a:p>
            <a:r>
              <a:rPr lang="de-DE" smtClean="0"/>
              <a:t>Die Aufgabe, den vielen verschiedenen Systemen Datenzugriff zu ermöglichen, war sehr kompliziert und stellte das Unternehmen vor große technische Herausforderungen.</a:t>
            </a:r>
            <a:endParaRPr lang="de-DE" dirty="0"/>
          </a:p>
        </p:txBody>
      </p:sp>
      <p:sp>
        <p:nvSpPr>
          <p:cNvPr id="9" name="Untertitel 8"/>
          <p:cNvSpPr>
            <a:spLocks noGrp="1"/>
          </p:cNvSpPr>
          <p:nvPr>
            <p:ph type="subTitle" idx="13"/>
          </p:nvPr>
        </p:nvSpPr>
        <p:spPr>
          <a:xfrm>
            <a:off x="360363" y="1172918"/>
            <a:ext cx="8234362" cy="307777"/>
          </a:xfrm>
        </p:spPr>
        <p:txBody>
          <a:bodyPr/>
          <a:lstStyle/>
          <a:p>
            <a:r>
              <a:rPr lang="de-DE" dirty="0"/>
              <a:t>Einführende </a:t>
            </a:r>
            <a:r>
              <a:rPr lang="de-DE" dirty="0" smtClean="0"/>
              <a:t>Fallstudie</a:t>
            </a:r>
            <a:endParaRPr lang="de-DE" dirty="0"/>
          </a:p>
        </p:txBody>
      </p:sp>
    </p:spTree>
    <p:extLst>
      <p:ext uri="{BB962C8B-B14F-4D97-AF65-F5344CB8AC3E}">
        <p14:creationId xmlns:p14="http://schemas.microsoft.com/office/powerpoint/2010/main" val="225000784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p:txBody>
          <a:bodyPr/>
          <a:lstStyle/>
          <a:p>
            <a:r>
              <a:rPr lang="de-DE" smtClean="0"/>
              <a:t>Gliederung</a:t>
            </a:r>
            <a:endParaRPr lang="de-DE"/>
          </a:p>
        </p:txBody>
      </p:sp>
      <p:sp>
        <p:nvSpPr>
          <p:cNvPr id="34819" name="Inhaltsplatzhalter 2"/>
          <p:cNvSpPr>
            <a:spLocks noGrp="1"/>
          </p:cNvSpPr>
          <p:nvPr>
            <p:ph sz="quarter" idx="12"/>
          </p:nvPr>
        </p:nvSpPr>
        <p:spPr/>
        <p:txBody>
          <a:bodyPr>
            <a:normAutofit fontScale="70000" lnSpcReduction="20000"/>
          </a:bodyPr>
          <a:lstStyle/>
          <a:p>
            <a:pPr marL="457200" indent="-457200">
              <a:buFont typeface="+mj-lt"/>
              <a:buAutoNum type="arabicPeriod"/>
            </a:pPr>
            <a:r>
              <a:rPr lang="de-DE" dirty="0" smtClean="0"/>
              <a:t>Grundlagen der Datenorganisation</a:t>
            </a:r>
          </a:p>
          <a:p>
            <a:pPr marL="457200" indent="-457200">
              <a:buFont typeface="+mj-lt"/>
              <a:buAutoNum type="arabicPeriod"/>
            </a:pPr>
            <a:r>
              <a:rPr lang="de-DE" dirty="0" smtClean="0"/>
              <a:t>Dateiansatz und Probleme der Datenorganisation</a:t>
            </a:r>
          </a:p>
          <a:p>
            <a:pPr marL="457200" indent="-457200">
              <a:buFont typeface="+mj-lt"/>
              <a:buAutoNum type="arabicPeriod"/>
            </a:pPr>
            <a:r>
              <a:rPr lang="de-DE" dirty="0" smtClean="0"/>
              <a:t>Datenbankansatz</a:t>
            </a:r>
          </a:p>
          <a:p>
            <a:pPr marL="457200" indent="-457200">
              <a:buFont typeface="+mj-lt"/>
              <a:buAutoNum type="arabicPeriod"/>
            </a:pPr>
            <a:r>
              <a:rPr lang="de-DE" b="1" dirty="0" smtClean="0"/>
              <a:t>Business </a:t>
            </a:r>
            <a:r>
              <a:rPr lang="de-DE" b="1" dirty="0" err="1" smtClean="0"/>
              <a:t>Intelligence</a:t>
            </a:r>
            <a:r>
              <a:rPr lang="de-DE" b="1" dirty="0" smtClean="0"/>
              <a:t> &amp; </a:t>
            </a:r>
            <a:r>
              <a:rPr lang="de-DE" b="1" dirty="0" err="1" smtClean="0"/>
              <a:t>Analytics</a:t>
            </a:r>
            <a:endParaRPr lang="de-DE" b="1" dirty="0"/>
          </a:p>
          <a:p>
            <a:pPr marL="812800" lvl="1" indent="-457200">
              <a:buFont typeface="+mj-lt"/>
              <a:buAutoNum type="arabicPeriod"/>
            </a:pPr>
            <a:r>
              <a:rPr lang="de-DE" dirty="0" smtClean="0"/>
              <a:t>Big </a:t>
            </a:r>
            <a:r>
              <a:rPr lang="de-DE" dirty="0"/>
              <a:t>Data – eine </a:t>
            </a:r>
            <a:r>
              <a:rPr lang="de-DE" dirty="0" smtClean="0"/>
              <a:t>Herausforderung</a:t>
            </a:r>
            <a:endParaRPr lang="en-US" dirty="0" smtClean="0"/>
          </a:p>
          <a:p>
            <a:pPr marL="812800" lvl="1" indent="-457200">
              <a:buFont typeface="+mj-lt"/>
              <a:buAutoNum type="arabicPeriod"/>
            </a:pPr>
            <a:r>
              <a:rPr lang="en-US" dirty="0" smtClean="0"/>
              <a:t>Data </a:t>
            </a:r>
            <a:r>
              <a:rPr lang="en-US" dirty="0"/>
              <a:t>Warehouses und Data </a:t>
            </a:r>
            <a:r>
              <a:rPr lang="en-US" dirty="0" smtClean="0"/>
              <a:t>Marts</a:t>
            </a:r>
          </a:p>
          <a:p>
            <a:pPr marL="812800" lvl="1" indent="-457200">
              <a:buFont typeface="+mj-lt"/>
              <a:buAutoNum type="arabicPeriod"/>
            </a:pPr>
            <a:r>
              <a:rPr lang="de-DE" dirty="0" err="1" smtClean="0"/>
              <a:t>Hadoop</a:t>
            </a:r>
            <a:endParaRPr lang="de-DE" dirty="0" smtClean="0"/>
          </a:p>
          <a:p>
            <a:pPr marL="812800" lvl="1" indent="-457200">
              <a:buFont typeface="+mj-lt"/>
              <a:buAutoNum type="arabicPeriod"/>
            </a:pPr>
            <a:r>
              <a:rPr lang="de-DE" dirty="0" smtClean="0"/>
              <a:t>In</a:t>
            </a:r>
            <a:r>
              <a:rPr lang="de-DE" dirty="0"/>
              <a:t>-Memory </a:t>
            </a:r>
            <a:r>
              <a:rPr lang="de-DE" dirty="0" smtClean="0"/>
              <a:t>Computing</a:t>
            </a:r>
          </a:p>
          <a:p>
            <a:pPr marL="812800" lvl="1" indent="-457200">
              <a:buFont typeface="+mj-lt"/>
              <a:buAutoNum type="arabicPeriod"/>
            </a:pPr>
            <a:r>
              <a:rPr lang="de-DE" dirty="0" err="1" smtClean="0"/>
              <a:t>Analytics</a:t>
            </a:r>
            <a:r>
              <a:rPr lang="de-DE" dirty="0"/>
              <a:t>-</a:t>
            </a:r>
            <a:r>
              <a:rPr lang="de-DE" dirty="0" smtClean="0"/>
              <a:t>Plattformen</a:t>
            </a:r>
          </a:p>
          <a:p>
            <a:pPr marL="812800" lvl="1" indent="-457200">
              <a:buFont typeface="+mj-lt"/>
              <a:buAutoNum type="arabicPeriod"/>
            </a:pPr>
            <a:r>
              <a:rPr lang="de-DE" b="1" dirty="0" smtClean="0"/>
              <a:t>Online </a:t>
            </a:r>
            <a:r>
              <a:rPr lang="de-DE" b="1" dirty="0"/>
              <a:t>Analytical Processing – </a:t>
            </a:r>
            <a:r>
              <a:rPr lang="de-DE" b="1" dirty="0" smtClean="0"/>
              <a:t>OLAP</a:t>
            </a:r>
          </a:p>
          <a:p>
            <a:pPr marL="812800" lvl="1" indent="-457200">
              <a:buFont typeface="+mj-lt"/>
              <a:buAutoNum type="arabicPeriod"/>
            </a:pPr>
            <a:r>
              <a:rPr lang="de-DE" dirty="0" smtClean="0"/>
              <a:t>Data</a:t>
            </a:r>
            <a:r>
              <a:rPr lang="de-DE" dirty="0"/>
              <a:t>-</a:t>
            </a:r>
            <a:r>
              <a:rPr lang="de-DE" dirty="0" smtClean="0"/>
              <a:t>Mining</a:t>
            </a:r>
          </a:p>
          <a:p>
            <a:pPr marL="812800" lvl="1" indent="-457200">
              <a:buFont typeface="+mj-lt"/>
              <a:buAutoNum type="arabicPeriod"/>
            </a:pPr>
            <a:r>
              <a:rPr lang="de-DE" dirty="0" smtClean="0"/>
              <a:t>Text</a:t>
            </a:r>
            <a:r>
              <a:rPr lang="de-DE" dirty="0"/>
              <a:t>-Mining und Web-</a:t>
            </a:r>
            <a:r>
              <a:rPr lang="de-DE" dirty="0" smtClean="0"/>
              <a:t>Mining</a:t>
            </a:r>
          </a:p>
          <a:p>
            <a:pPr marL="812800" lvl="1" indent="-457200">
              <a:buFont typeface="+mj-lt"/>
              <a:buAutoNum type="arabicPeriod"/>
            </a:pPr>
            <a:r>
              <a:rPr lang="de-DE" dirty="0" smtClean="0"/>
              <a:t>Data</a:t>
            </a:r>
            <a:r>
              <a:rPr lang="de-DE" dirty="0"/>
              <a:t>-Mining-</a:t>
            </a:r>
            <a:r>
              <a:rPr lang="de-DE" dirty="0" smtClean="0"/>
              <a:t>Prozessmodelle</a:t>
            </a:r>
            <a:endParaRPr lang="de-DE" b="1" dirty="0" smtClean="0"/>
          </a:p>
          <a:p>
            <a:pPr marL="457200" indent="-457200">
              <a:buFont typeface="+mj-lt"/>
              <a:buAutoNum type="arabicPeriod"/>
            </a:pPr>
            <a:r>
              <a:rPr lang="de-DE" dirty="0" smtClean="0"/>
              <a:t>Datenbanken und das Web</a:t>
            </a:r>
          </a:p>
          <a:p>
            <a:pPr marL="457200" indent="-457200">
              <a:buFont typeface="+mj-lt"/>
              <a:buAutoNum type="arabicPeriod"/>
            </a:pPr>
            <a:r>
              <a:rPr lang="de-DE" dirty="0" smtClean="0"/>
              <a:t>Datenmanagement in der Praxis</a:t>
            </a:r>
            <a:endParaRPr lang="de-DE" dirty="0"/>
          </a:p>
        </p:txBody>
      </p:sp>
      <p:sp>
        <p:nvSpPr>
          <p:cNvPr id="5" name="Untertitel 4"/>
          <p:cNvSpPr>
            <a:spLocks noGrp="1"/>
          </p:cNvSpPr>
          <p:nvPr>
            <p:ph type="subTitle" idx="13"/>
          </p:nvPr>
        </p:nvSpPr>
        <p:spPr/>
        <p:txBody>
          <a:bodyPr/>
          <a:lstStyle/>
          <a:p>
            <a:endParaRPr lang="de-DE"/>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100</a:t>
            </a:fld>
            <a:endParaRPr lang="en-US" dirty="0"/>
          </a:p>
        </p:txBody>
      </p:sp>
    </p:spTree>
    <p:extLst>
      <p:ext uri="{BB962C8B-B14F-4D97-AF65-F5344CB8AC3E}">
        <p14:creationId xmlns:p14="http://schemas.microsoft.com/office/powerpoint/2010/main" val="269437355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el 1"/>
          <p:cNvSpPr>
            <a:spLocks noGrp="1"/>
          </p:cNvSpPr>
          <p:nvPr>
            <p:ph type="title"/>
          </p:nvPr>
        </p:nvSpPr>
        <p:spPr/>
        <p:txBody>
          <a:bodyPr/>
          <a:lstStyle/>
          <a:p>
            <a:r>
              <a:rPr lang="de-DE" smtClean="0"/>
              <a:t>Online Analytical Processing (OLAP)</a:t>
            </a:r>
            <a:endParaRPr lang="de-DE"/>
          </a:p>
        </p:txBody>
      </p:sp>
      <p:sp>
        <p:nvSpPr>
          <p:cNvPr id="103427" name="Inhaltsplatzhalter 2"/>
          <p:cNvSpPr>
            <a:spLocks noGrp="1"/>
          </p:cNvSpPr>
          <p:nvPr>
            <p:ph sz="quarter" idx="12"/>
          </p:nvPr>
        </p:nvSpPr>
        <p:spPr/>
        <p:txBody>
          <a:bodyPr/>
          <a:lstStyle/>
          <a:p>
            <a:r>
              <a:rPr lang="de-DE" smtClean="0"/>
              <a:t>Technik, um Daten nach mehreren Dimensionen bzw. aus mehreren Perspektiven zu analysieren.</a:t>
            </a:r>
            <a:endParaRPr lang="de-DE"/>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101</a:t>
            </a:fld>
            <a:endParaRPr lang="en-US" dirty="0"/>
          </a:p>
        </p:txBody>
      </p:sp>
    </p:spTree>
    <p:extLst>
      <p:ext uri="{BB962C8B-B14F-4D97-AF65-F5344CB8AC3E}">
        <p14:creationId xmlns:p14="http://schemas.microsoft.com/office/powerpoint/2010/main" val="163926521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el 1"/>
          <p:cNvSpPr>
            <a:spLocks noGrp="1"/>
          </p:cNvSpPr>
          <p:nvPr>
            <p:ph type="title"/>
          </p:nvPr>
        </p:nvSpPr>
        <p:spPr/>
        <p:txBody>
          <a:bodyPr/>
          <a:lstStyle/>
          <a:p>
            <a:r>
              <a:rPr lang="de-DE" smtClean="0"/>
              <a:t>Ein OLAP-Modell</a:t>
            </a:r>
            <a:endParaRPr lang="de-DE" dirty="0"/>
          </a:p>
        </p:txBody>
      </p:sp>
      <p:pic>
        <p:nvPicPr>
          <p:cNvPr id="9" name="Bild 8"/>
          <p:cNvPicPr>
            <a:picLocks noChangeAspect="1"/>
          </p:cNvPicPr>
          <p:nvPr/>
        </p:nvPicPr>
        <p:blipFill>
          <a:blip r:embed="rId2"/>
          <a:stretch>
            <a:fillRect/>
          </a:stretch>
        </p:blipFill>
        <p:spPr>
          <a:xfrm>
            <a:off x="714324" y="1160047"/>
            <a:ext cx="7659133" cy="4744542"/>
          </a:xfrm>
          <a:prstGeom prst="rect">
            <a:avLst/>
          </a:prstGeom>
        </p:spPr>
      </p:pic>
      <p:sp>
        <p:nvSpPr>
          <p:cNvPr id="10" name="Foliennummernplatzhalter 9"/>
          <p:cNvSpPr>
            <a:spLocks noGrp="1"/>
          </p:cNvSpPr>
          <p:nvPr>
            <p:ph type="sldNum" sz="quarter" idx="11"/>
          </p:nvPr>
        </p:nvSpPr>
        <p:spPr/>
        <p:txBody>
          <a:bodyPr/>
          <a:lstStyle/>
          <a:p>
            <a:pPr>
              <a:defRPr/>
            </a:pPr>
            <a:fld id="{0D2F3B65-5D26-4378-875C-153D63999E65}" type="slidenum">
              <a:rPr lang="en-US" smtClean="0"/>
              <a:pPr>
                <a:defRPr/>
              </a:pPr>
              <a:t>102</a:t>
            </a:fld>
            <a:endParaRPr lang="en-US" dirty="0"/>
          </a:p>
        </p:txBody>
      </p:sp>
    </p:spTree>
    <p:extLst>
      <p:ext uri="{BB962C8B-B14F-4D97-AF65-F5344CB8AC3E}">
        <p14:creationId xmlns:p14="http://schemas.microsoft.com/office/powerpoint/2010/main" val="392382240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Extraktion</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103</a:t>
            </a:fld>
            <a:endParaRPr lang="en-US" dirty="0"/>
          </a:p>
        </p:txBody>
      </p:sp>
      <p:sp>
        <p:nvSpPr>
          <p:cNvPr id="4" name="Inhaltsplatzhalter 3"/>
          <p:cNvSpPr>
            <a:spLocks noGrp="1"/>
          </p:cNvSpPr>
          <p:nvPr>
            <p:ph sz="quarter" idx="12"/>
          </p:nvPr>
        </p:nvSpPr>
        <p:spPr/>
        <p:txBody>
          <a:bodyPr/>
          <a:lstStyle/>
          <a:p>
            <a:r>
              <a:rPr lang="de-DE" dirty="0" smtClean="0"/>
              <a:t>Zur Datenextraktion muss zunächst ein technischer Zugriff auf die relevanten Datenquellen zumeist </a:t>
            </a:r>
            <a:r>
              <a:rPr lang="de-DE" dirty="0"/>
              <a:t>ü</a:t>
            </a:r>
            <a:r>
              <a:rPr lang="de-DE" dirty="0" smtClean="0"/>
              <a:t>ber </a:t>
            </a:r>
            <a:r>
              <a:rPr lang="de-DE" dirty="0" smtClean="0"/>
              <a:t>bekannte Schnittstellen oder Konnektoren hergestellt werden.</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43316163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Transformation</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104</a:t>
            </a:fld>
            <a:endParaRPr lang="en-US" dirty="0"/>
          </a:p>
        </p:txBody>
      </p:sp>
      <p:sp>
        <p:nvSpPr>
          <p:cNvPr id="5" name="Inhaltsplatzhalter 4"/>
          <p:cNvSpPr>
            <a:spLocks noGrp="1"/>
          </p:cNvSpPr>
          <p:nvPr>
            <p:ph sz="quarter" idx="12"/>
          </p:nvPr>
        </p:nvSpPr>
        <p:spPr/>
        <p:txBody>
          <a:bodyPr/>
          <a:lstStyle/>
          <a:p>
            <a:r>
              <a:rPr lang="de-DE" dirty="0" smtClean="0"/>
              <a:t>Ziel hierbei ist es, die aus unterschiedlichen Quellen stammenden Daten, die höchstwahrscheinlich unterschiedlich strukturiert sind, in eine einheitliche Datenstruktur zu </a:t>
            </a:r>
            <a:r>
              <a:rPr lang="de-DE" dirty="0" smtClean="0"/>
              <a:t>ü</a:t>
            </a:r>
            <a:r>
              <a:rPr lang="de-DE" dirty="0" smtClean="0"/>
              <a:t>berführen</a:t>
            </a:r>
            <a:r>
              <a:rPr lang="de-DE" dirty="0" smtClean="0"/>
              <a:t>.</a:t>
            </a:r>
          </a:p>
          <a:p>
            <a:r>
              <a:rPr lang="de-DE" dirty="0" smtClean="0"/>
              <a:t>Dabei werden in mehrerlei Hinsicht die Daten integriert und bereinigt, etwa Dubletten entfernt, Datumsformate und Einheiten standardisiert, Aggregationsgrade angeglichen.</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06554197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Laden</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105</a:t>
            </a:fld>
            <a:endParaRPr lang="en-US" dirty="0"/>
          </a:p>
        </p:txBody>
      </p:sp>
      <p:sp>
        <p:nvSpPr>
          <p:cNvPr id="4" name="Inhaltsplatzhalter 3"/>
          <p:cNvSpPr>
            <a:spLocks noGrp="1"/>
          </p:cNvSpPr>
          <p:nvPr>
            <p:ph sz="quarter" idx="12"/>
          </p:nvPr>
        </p:nvSpPr>
        <p:spPr/>
        <p:txBody>
          <a:bodyPr/>
          <a:lstStyle/>
          <a:p>
            <a:r>
              <a:rPr lang="de-DE" smtClean="0"/>
              <a:t>Das Laden des transformierten Datensatzes umfasst die technische Anbindung der ETL-Komponente an ein Data Warehouse.</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23508206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p:txBody>
          <a:bodyPr/>
          <a:lstStyle/>
          <a:p>
            <a:r>
              <a:rPr lang="de-DE" smtClean="0"/>
              <a:t>Gliederung</a:t>
            </a:r>
            <a:endParaRPr lang="de-DE"/>
          </a:p>
        </p:txBody>
      </p:sp>
      <p:sp>
        <p:nvSpPr>
          <p:cNvPr id="34819" name="Inhaltsplatzhalter 2"/>
          <p:cNvSpPr>
            <a:spLocks noGrp="1"/>
          </p:cNvSpPr>
          <p:nvPr>
            <p:ph sz="quarter" idx="12"/>
          </p:nvPr>
        </p:nvSpPr>
        <p:spPr/>
        <p:txBody>
          <a:bodyPr>
            <a:normAutofit fontScale="70000" lnSpcReduction="20000"/>
          </a:bodyPr>
          <a:lstStyle/>
          <a:p>
            <a:pPr marL="457200" indent="-457200">
              <a:buFont typeface="+mj-lt"/>
              <a:buAutoNum type="arabicPeriod"/>
            </a:pPr>
            <a:r>
              <a:rPr lang="de-DE" dirty="0" smtClean="0"/>
              <a:t>Grundlagen der Datenorganisation</a:t>
            </a:r>
          </a:p>
          <a:p>
            <a:pPr marL="457200" indent="-457200">
              <a:buFont typeface="+mj-lt"/>
              <a:buAutoNum type="arabicPeriod"/>
            </a:pPr>
            <a:r>
              <a:rPr lang="de-DE" dirty="0" smtClean="0"/>
              <a:t>Dateiansatz und Probleme der Datenorganisation</a:t>
            </a:r>
          </a:p>
          <a:p>
            <a:pPr marL="457200" indent="-457200">
              <a:buFont typeface="+mj-lt"/>
              <a:buAutoNum type="arabicPeriod"/>
            </a:pPr>
            <a:r>
              <a:rPr lang="de-DE" dirty="0" smtClean="0"/>
              <a:t>Datenbankansatz</a:t>
            </a:r>
          </a:p>
          <a:p>
            <a:pPr marL="457200" indent="-457200">
              <a:buFont typeface="+mj-lt"/>
              <a:buAutoNum type="arabicPeriod"/>
            </a:pPr>
            <a:r>
              <a:rPr lang="de-DE" b="1" dirty="0" smtClean="0"/>
              <a:t>Business </a:t>
            </a:r>
            <a:r>
              <a:rPr lang="de-DE" b="1" dirty="0" err="1" smtClean="0"/>
              <a:t>Intelligence</a:t>
            </a:r>
            <a:r>
              <a:rPr lang="de-DE" b="1" dirty="0" smtClean="0"/>
              <a:t> &amp; </a:t>
            </a:r>
            <a:r>
              <a:rPr lang="de-DE" b="1" dirty="0" err="1" smtClean="0"/>
              <a:t>Analytics</a:t>
            </a:r>
            <a:endParaRPr lang="de-DE" b="1" dirty="0"/>
          </a:p>
          <a:p>
            <a:pPr marL="812800" lvl="1" indent="-457200">
              <a:buFont typeface="+mj-lt"/>
              <a:buAutoNum type="arabicPeriod"/>
            </a:pPr>
            <a:r>
              <a:rPr lang="de-DE" dirty="0" smtClean="0"/>
              <a:t>Big </a:t>
            </a:r>
            <a:r>
              <a:rPr lang="de-DE" dirty="0"/>
              <a:t>Data – eine </a:t>
            </a:r>
            <a:r>
              <a:rPr lang="de-DE" dirty="0" smtClean="0"/>
              <a:t>Herausforderung</a:t>
            </a:r>
            <a:endParaRPr lang="en-US" dirty="0" smtClean="0"/>
          </a:p>
          <a:p>
            <a:pPr marL="812800" lvl="1" indent="-457200">
              <a:buFont typeface="+mj-lt"/>
              <a:buAutoNum type="arabicPeriod"/>
            </a:pPr>
            <a:r>
              <a:rPr lang="en-US" dirty="0" smtClean="0"/>
              <a:t>Data </a:t>
            </a:r>
            <a:r>
              <a:rPr lang="en-US" dirty="0"/>
              <a:t>Warehouses und Data </a:t>
            </a:r>
            <a:r>
              <a:rPr lang="en-US" dirty="0" smtClean="0"/>
              <a:t>Marts</a:t>
            </a:r>
          </a:p>
          <a:p>
            <a:pPr marL="812800" lvl="1" indent="-457200">
              <a:buFont typeface="+mj-lt"/>
              <a:buAutoNum type="arabicPeriod"/>
            </a:pPr>
            <a:r>
              <a:rPr lang="de-DE" dirty="0" err="1" smtClean="0"/>
              <a:t>Hadoop</a:t>
            </a:r>
            <a:endParaRPr lang="de-DE" dirty="0" smtClean="0"/>
          </a:p>
          <a:p>
            <a:pPr marL="812800" lvl="1" indent="-457200">
              <a:buFont typeface="+mj-lt"/>
              <a:buAutoNum type="arabicPeriod"/>
            </a:pPr>
            <a:r>
              <a:rPr lang="de-DE" dirty="0" smtClean="0"/>
              <a:t>In</a:t>
            </a:r>
            <a:r>
              <a:rPr lang="de-DE" dirty="0"/>
              <a:t>-Memory </a:t>
            </a:r>
            <a:r>
              <a:rPr lang="de-DE" dirty="0" smtClean="0"/>
              <a:t>Computing</a:t>
            </a:r>
          </a:p>
          <a:p>
            <a:pPr marL="812800" lvl="1" indent="-457200">
              <a:buFont typeface="+mj-lt"/>
              <a:buAutoNum type="arabicPeriod"/>
            </a:pPr>
            <a:r>
              <a:rPr lang="de-DE" dirty="0" err="1" smtClean="0"/>
              <a:t>Analytics</a:t>
            </a:r>
            <a:r>
              <a:rPr lang="de-DE" dirty="0"/>
              <a:t>-</a:t>
            </a:r>
            <a:r>
              <a:rPr lang="de-DE" dirty="0" smtClean="0"/>
              <a:t>Plattformen</a:t>
            </a:r>
          </a:p>
          <a:p>
            <a:pPr marL="812800" lvl="1" indent="-457200">
              <a:buFont typeface="+mj-lt"/>
              <a:buAutoNum type="arabicPeriod"/>
            </a:pPr>
            <a:r>
              <a:rPr lang="de-DE" dirty="0" smtClean="0"/>
              <a:t>Online </a:t>
            </a:r>
            <a:r>
              <a:rPr lang="de-DE" dirty="0"/>
              <a:t>Analytical Processing – </a:t>
            </a:r>
            <a:r>
              <a:rPr lang="de-DE" dirty="0" smtClean="0"/>
              <a:t>OLAP</a:t>
            </a:r>
          </a:p>
          <a:p>
            <a:pPr marL="812800" lvl="1" indent="-457200">
              <a:buFont typeface="+mj-lt"/>
              <a:buAutoNum type="arabicPeriod"/>
            </a:pPr>
            <a:r>
              <a:rPr lang="de-DE" b="1" dirty="0" smtClean="0"/>
              <a:t>Data</a:t>
            </a:r>
            <a:r>
              <a:rPr lang="de-DE" b="1" dirty="0"/>
              <a:t>-</a:t>
            </a:r>
            <a:r>
              <a:rPr lang="de-DE" b="1" dirty="0" smtClean="0"/>
              <a:t>Mining</a:t>
            </a:r>
          </a:p>
          <a:p>
            <a:pPr marL="812800" lvl="1" indent="-457200">
              <a:buFont typeface="+mj-lt"/>
              <a:buAutoNum type="arabicPeriod"/>
            </a:pPr>
            <a:r>
              <a:rPr lang="de-DE" dirty="0" smtClean="0"/>
              <a:t>Text</a:t>
            </a:r>
            <a:r>
              <a:rPr lang="de-DE" dirty="0"/>
              <a:t>-Mining und Web-</a:t>
            </a:r>
            <a:r>
              <a:rPr lang="de-DE" dirty="0" smtClean="0"/>
              <a:t>Mining</a:t>
            </a:r>
          </a:p>
          <a:p>
            <a:pPr marL="812800" lvl="1" indent="-457200">
              <a:buFont typeface="+mj-lt"/>
              <a:buAutoNum type="arabicPeriod"/>
            </a:pPr>
            <a:r>
              <a:rPr lang="de-DE" dirty="0" smtClean="0"/>
              <a:t>Data</a:t>
            </a:r>
            <a:r>
              <a:rPr lang="de-DE" dirty="0"/>
              <a:t>-Mining-</a:t>
            </a:r>
            <a:r>
              <a:rPr lang="de-DE" dirty="0" smtClean="0"/>
              <a:t>Prozessmodelle</a:t>
            </a:r>
            <a:endParaRPr lang="de-DE" b="1" dirty="0" smtClean="0"/>
          </a:p>
          <a:p>
            <a:pPr marL="457200" indent="-457200">
              <a:buFont typeface="+mj-lt"/>
              <a:buAutoNum type="arabicPeriod"/>
            </a:pPr>
            <a:r>
              <a:rPr lang="de-DE" dirty="0" smtClean="0"/>
              <a:t>Datenbanken und das Web</a:t>
            </a:r>
          </a:p>
          <a:p>
            <a:pPr marL="457200" indent="-457200">
              <a:buFont typeface="+mj-lt"/>
              <a:buAutoNum type="arabicPeriod"/>
            </a:pPr>
            <a:r>
              <a:rPr lang="de-DE" dirty="0" smtClean="0"/>
              <a:t>Datenmanagement in der Praxis</a:t>
            </a:r>
            <a:endParaRPr lang="de-DE" dirty="0"/>
          </a:p>
        </p:txBody>
      </p:sp>
      <p:sp>
        <p:nvSpPr>
          <p:cNvPr id="5" name="Untertitel 4"/>
          <p:cNvSpPr>
            <a:spLocks noGrp="1"/>
          </p:cNvSpPr>
          <p:nvPr>
            <p:ph type="subTitle" idx="13"/>
          </p:nvPr>
        </p:nvSpPr>
        <p:spPr/>
        <p:txBody>
          <a:bodyPr/>
          <a:lstStyle/>
          <a:p>
            <a:endParaRPr lang="de-DE"/>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106</a:t>
            </a:fld>
            <a:endParaRPr lang="en-US" dirty="0"/>
          </a:p>
        </p:txBody>
      </p:sp>
    </p:spTree>
    <p:extLst>
      <p:ext uri="{BB962C8B-B14F-4D97-AF65-F5344CB8AC3E}">
        <p14:creationId xmlns:p14="http://schemas.microsoft.com/office/powerpoint/2010/main" val="269437355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el 1"/>
          <p:cNvSpPr>
            <a:spLocks noGrp="1"/>
          </p:cNvSpPr>
          <p:nvPr>
            <p:ph type="title"/>
          </p:nvPr>
        </p:nvSpPr>
        <p:spPr/>
        <p:txBody>
          <a:bodyPr/>
          <a:lstStyle/>
          <a:p>
            <a:r>
              <a:rPr lang="de-DE" smtClean="0"/>
              <a:t>Data-Mining</a:t>
            </a:r>
            <a:endParaRPr lang="de-DE"/>
          </a:p>
        </p:txBody>
      </p:sp>
      <p:sp>
        <p:nvSpPr>
          <p:cNvPr id="99331" name="Inhaltsplatzhalter 2"/>
          <p:cNvSpPr>
            <a:spLocks noGrp="1"/>
          </p:cNvSpPr>
          <p:nvPr>
            <p:ph sz="quarter" idx="12"/>
          </p:nvPr>
        </p:nvSpPr>
        <p:spPr/>
        <p:txBody>
          <a:bodyPr/>
          <a:lstStyle/>
          <a:p>
            <a:r>
              <a:rPr lang="de-DE" smtClean="0"/>
              <a:t>Analyse großer Datenbestände, um Zusammenhänge, Muster und Regeln zu finden, die als Orientierungshilfe bei der Entscheidungsfindung und der Vorhersage künftiger Entwicklungen dienen können.</a:t>
            </a:r>
            <a:endParaRPr lang="de-DE"/>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107</a:t>
            </a:fld>
            <a:endParaRPr lang="en-US" dirty="0"/>
          </a:p>
        </p:txBody>
      </p:sp>
    </p:spTree>
    <p:extLst>
      <p:ext uri="{BB962C8B-B14F-4D97-AF65-F5344CB8AC3E}">
        <p14:creationId xmlns:p14="http://schemas.microsoft.com/office/powerpoint/2010/main" val="287553023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el 1"/>
          <p:cNvSpPr>
            <a:spLocks noGrp="1"/>
          </p:cNvSpPr>
          <p:nvPr>
            <p:ph type="title"/>
          </p:nvPr>
        </p:nvSpPr>
        <p:spPr/>
        <p:txBody>
          <a:bodyPr/>
          <a:lstStyle/>
          <a:p>
            <a:r>
              <a:rPr lang="de-DE" smtClean="0"/>
              <a:t>Data-Mining</a:t>
            </a:r>
            <a:endParaRPr lang="de-DE"/>
          </a:p>
        </p:txBody>
      </p:sp>
      <p:sp>
        <p:nvSpPr>
          <p:cNvPr id="102403" name="Inhaltsplatzhalter 2"/>
          <p:cNvSpPr>
            <a:spLocks noGrp="1"/>
          </p:cNvSpPr>
          <p:nvPr>
            <p:ph sz="quarter" idx="12"/>
          </p:nvPr>
        </p:nvSpPr>
        <p:spPr/>
        <p:txBody>
          <a:bodyPr>
            <a:normAutofit fontScale="92500"/>
          </a:bodyPr>
          <a:lstStyle/>
          <a:p>
            <a:r>
              <a:rPr lang="de-DE" smtClean="0"/>
              <a:t>Analyse großer Datenbestände, um Zusammenhänge, Muster und Regeln zu finden, die als Orientierungshilfe bei der Entscheidungsfindung und der Vorhersage künftiger Entwicklungen dienen können.</a:t>
            </a:r>
          </a:p>
          <a:p>
            <a:r>
              <a:rPr lang="de-DE" smtClean="0"/>
              <a:t>Arten von Informationen, die durch Data Mining abgeleitet werden können:</a:t>
            </a:r>
          </a:p>
          <a:p>
            <a:pPr lvl="1"/>
            <a:r>
              <a:rPr lang="de-DE" smtClean="0"/>
              <a:t>Assoziationen</a:t>
            </a:r>
          </a:p>
          <a:p>
            <a:pPr lvl="1"/>
            <a:r>
              <a:rPr lang="de-DE" smtClean="0"/>
              <a:t>Sequenzen</a:t>
            </a:r>
          </a:p>
          <a:p>
            <a:pPr lvl="1"/>
            <a:r>
              <a:rPr lang="de-DE" smtClean="0"/>
              <a:t>Klassifizierung</a:t>
            </a:r>
          </a:p>
          <a:p>
            <a:pPr lvl="1"/>
            <a:r>
              <a:rPr lang="de-DE" smtClean="0"/>
              <a:t>Clustering</a:t>
            </a:r>
          </a:p>
          <a:p>
            <a:pPr lvl="1"/>
            <a:r>
              <a:rPr lang="de-DE" smtClean="0"/>
              <a:t>Prognose / Forecasting</a:t>
            </a:r>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108</a:t>
            </a:fld>
            <a:endParaRPr lang="en-US" dirty="0"/>
          </a:p>
        </p:txBody>
      </p:sp>
    </p:spTree>
    <p:extLst>
      <p:ext uri="{BB962C8B-B14F-4D97-AF65-F5344CB8AC3E}">
        <p14:creationId xmlns:p14="http://schemas.microsoft.com/office/powerpoint/2010/main" val="264725339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el 1"/>
          <p:cNvSpPr>
            <a:spLocks noGrp="1"/>
          </p:cNvSpPr>
          <p:nvPr>
            <p:ph type="title"/>
          </p:nvPr>
        </p:nvSpPr>
        <p:spPr/>
        <p:txBody>
          <a:bodyPr/>
          <a:lstStyle/>
          <a:p>
            <a:r>
              <a:rPr lang="de-DE" smtClean="0"/>
              <a:t>Assoziationen</a:t>
            </a:r>
            <a:endParaRPr lang="de-DE" dirty="0"/>
          </a:p>
        </p:txBody>
      </p:sp>
      <p:sp>
        <p:nvSpPr>
          <p:cNvPr id="105475" name="Inhaltsplatzhalter 2"/>
          <p:cNvSpPr>
            <a:spLocks noGrp="1"/>
          </p:cNvSpPr>
          <p:nvPr>
            <p:ph sz="quarter" idx="12"/>
          </p:nvPr>
        </p:nvSpPr>
        <p:spPr/>
        <p:txBody>
          <a:bodyPr/>
          <a:lstStyle/>
          <a:p>
            <a:r>
              <a:rPr lang="de-DE" dirty="0" smtClean="0"/>
              <a:t>Assoziationen sind Ausprägungen, die einem einzelnen Ereignis zugeordnet sind.</a:t>
            </a:r>
          </a:p>
          <a:p>
            <a:r>
              <a:rPr lang="de-DE" dirty="0" smtClean="0"/>
              <a:t>Beispielsweise könnte eine Studie von Einkaufsmustern, die sogenannte Warenkorbanalyse, im Supermarkt zeigen, dass beim Kauf von Kartoffelchips in 65% aller Fälle auch Cola gekauft wird, während </a:t>
            </a:r>
            <a:r>
              <a:rPr lang="de-DE" dirty="0" smtClean="0"/>
              <a:t>für </a:t>
            </a:r>
            <a:r>
              <a:rPr lang="de-DE" dirty="0" smtClean="0"/>
              <a:t>den Fall einer speziellen Werbekampagne in 85% aller Fälle Cola gekauft wird.</a:t>
            </a:r>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109</a:t>
            </a:fld>
            <a:endParaRPr lang="en-US" dirty="0"/>
          </a:p>
        </p:txBody>
      </p:sp>
    </p:spTree>
    <p:extLst>
      <p:ext uri="{BB962C8B-B14F-4D97-AF65-F5344CB8AC3E}">
        <p14:creationId xmlns:p14="http://schemas.microsoft.com/office/powerpoint/2010/main" val="30849151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Datenmanagement bei BAE Systems</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11</a:t>
            </a:fld>
            <a:endParaRPr lang="en-US" dirty="0"/>
          </a:p>
        </p:txBody>
      </p:sp>
      <p:sp>
        <p:nvSpPr>
          <p:cNvPr id="4" name="Inhaltsplatzhalter 3"/>
          <p:cNvSpPr>
            <a:spLocks noGrp="1"/>
          </p:cNvSpPr>
          <p:nvPr>
            <p:ph sz="quarter" idx="12"/>
          </p:nvPr>
        </p:nvSpPr>
        <p:spPr/>
        <p:txBody>
          <a:bodyPr/>
          <a:lstStyle/>
          <a:p>
            <a:r>
              <a:rPr lang="de-DE" dirty="0" smtClean="0"/>
              <a:t>Obwohl die Daten, die die alten Systeme verarbeiteten, prinzipiell in Dateien vorlagen, kam es immer wieder vor, dass Zeichnungen auf Papier mit Anmerkungen zu den Bauteilen herangezogen werden mussten, um Doppeldeutigkeiten und Unstimmigkeiten in den Montageberichten aufzulösen.</a:t>
            </a:r>
          </a:p>
          <a:p>
            <a:r>
              <a:rPr lang="de-DE" dirty="0" smtClean="0"/>
              <a:t>Was BAE benötigte, war ein einziges Repository </a:t>
            </a:r>
            <a:r>
              <a:rPr lang="de-DE" dirty="0" smtClean="0"/>
              <a:t>für </a:t>
            </a:r>
            <a:r>
              <a:rPr lang="de-DE" dirty="0" smtClean="0"/>
              <a:t>alle CAD/CAM-Daten, das auch die Integration der Daten aus den alten Systemen erlaubte.</a:t>
            </a:r>
            <a:endParaRPr lang="de-DE" dirty="0"/>
          </a:p>
        </p:txBody>
      </p:sp>
      <p:sp>
        <p:nvSpPr>
          <p:cNvPr id="9" name="Untertitel 8"/>
          <p:cNvSpPr>
            <a:spLocks noGrp="1"/>
          </p:cNvSpPr>
          <p:nvPr>
            <p:ph type="subTitle" idx="13"/>
          </p:nvPr>
        </p:nvSpPr>
        <p:spPr>
          <a:xfrm>
            <a:off x="360363" y="1172918"/>
            <a:ext cx="8234362" cy="307777"/>
          </a:xfrm>
        </p:spPr>
        <p:txBody>
          <a:bodyPr/>
          <a:lstStyle/>
          <a:p>
            <a:r>
              <a:rPr lang="de-DE" dirty="0"/>
              <a:t>Einführende </a:t>
            </a:r>
            <a:r>
              <a:rPr lang="de-DE" dirty="0" smtClean="0"/>
              <a:t>Fallstudie</a:t>
            </a:r>
            <a:endParaRPr lang="de-DE" dirty="0"/>
          </a:p>
        </p:txBody>
      </p:sp>
    </p:spTree>
    <p:extLst>
      <p:ext uri="{BB962C8B-B14F-4D97-AF65-F5344CB8AC3E}">
        <p14:creationId xmlns:p14="http://schemas.microsoft.com/office/powerpoint/2010/main" val="45202347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Sequenzen</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110</a:t>
            </a:fld>
            <a:endParaRPr lang="en-US" dirty="0"/>
          </a:p>
        </p:txBody>
      </p:sp>
      <p:sp>
        <p:nvSpPr>
          <p:cNvPr id="4" name="Inhaltsplatzhalter 3"/>
          <p:cNvSpPr>
            <a:spLocks noGrp="1"/>
          </p:cNvSpPr>
          <p:nvPr>
            <p:ph sz="quarter" idx="12"/>
          </p:nvPr>
        </p:nvSpPr>
        <p:spPr/>
        <p:txBody>
          <a:bodyPr/>
          <a:lstStyle/>
          <a:p>
            <a:r>
              <a:rPr lang="de-DE" dirty="0" smtClean="0"/>
              <a:t>In Sequenzen sind die Ereignisse </a:t>
            </a:r>
            <a:r>
              <a:rPr lang="de-DE" dirty="0"/>
              <a:t>ü</a:t>
            </a:r>
            <a:r>
              <a:rPr lang="de-DE" dirty="0" smtClean="0"/>
              <a:t>ber </a:t>
            </a:r>
            <a:r>
              <a:rPr lang="de-DE" dirty="0" smtClean="0"/>
              <a:t>die Zeit </a:t>
            </a:r>
            <a:r>
              <a:rPr lang="de-DE" dirty="0" smtClean="0"/>
              <a:t>verknüpft</a:t>
            </a:r>
            <a:r>
              <a:rPr lang="de-DE" dirty="0" smtClean="0"/>
              <a:t>.</a:t>
            </a:r>
          </a:p>
          <a:p>
            <a:r>
              <a:rPr lang="de-DE" dirty="0" smtClean="0"/>
              <a:t>Man könnte beispielsweise feststellen, dass beim Kauf eines Hauses in </a:t>
            </a:r>
            <a:r>
              <a:rPr lang="de-DE" dirty="0" smtClean="0"/>
              <a:t>65% </a:t>
            </a:r>
            <a:r>
              <a:rPr lang="de-DE" dirty="0" smtClean="0"/>
              <a:t>aller Fälle innerhalb von zwei Wochen ein neuer </a:t>
            </a:r>
            <a:r>
              <a:rPr lang="de-DE" dirty="0" smtClean="0"/>
              <a:t>Kühlschrank </a:t>
            </a:r>
            <a:r>
              <a:rPr lang="de-DE" dirty="0" smtClean="0"/>
              <a:t>gekauft wird und in </a:t>
            </a:r>
            <a:r>
              <a:rPr lang="de-DE" dirty="0" smtClean="0"/>
              <a:t>45% </a:t>
            </a:r>
            <a:r>
              <a:rPr lang="de-DE" dirty="0" smtClean="0"/>
              <a:t>aller Fälle innerhalb eines Monats ein Herd.</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69342836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Klassifizierung</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111</a:t>
            </a:fld>
            <a:endParaRPr lang="en-US" dirty="0"/>
          </a:p>
        </p:txBody>
      </p:sp>
      <p:sp>
        <p:nvSpPr>
          <p:cNvPr id="4" name="Inhaltsplatzhalter 3"/>
          <p:cNvSpPr>
            <a:spLocks noGrp="1"/>
          </p:cNvSpPr>
          <p:nvPr>
            <p:ph sz="quarter" idx="12"/>
          </p:nvPr>
        </p:nvSpPr>
        <p:spPr/>
        <p:txBody>
          <a:bodyPr>
            <a:normAutofit/>
          </a:bodyPr>
          <a:lstStyle/>
          <a:p>
            <a:r>
              <a:rPr lang="de-DE" dirty="0" smtClean="0"/>
              <a:t>Die Klassifizierung erkennt Muster, die die Gruppe beschreiben, zu denen ein Artikel gehört, indem sie vorhandene Artikel untersucht, die bereits klassifiziert wurden, und eine Regelmenge ableitet.</a:t>
            </a:r>
          </a:p>
          <a:p>
            <a:r>
              <a:rPr lang="de-DE" dirty="0" smtClean="0"/>
              <a:t>Die Klassifizierung kann helfen, etwa die Eigenschaften von Kunden zu erkennen, die wahrscheinlich wechseln wollen, un</a:t>
            </a:r>
            <a:r>
              <a:rPr lang="de-DE" dirty="0" smtClean="0"/>
              <a:t>d ein Modell bereitstellen, das hilft, Kampagnen durchzuführen, um solche Kunden zu halten.</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44273407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Clustering</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112</a:t>
            </a:fld>
            <a:endParaRPr lang="en-US" dirty="0"/>
          </a:p>
        </p:txBody>
      </p:sp>
      <p:sp>
        <p:nvSpPr>
          <p:cNvPr id="4" name="Inhaltsplatzhalter 3"/>
          <p:cNvSpPr>
            <a:spLocks noGrp="1"/>
          </p:cNvSpPr>
          <p:nvPr>
            <p:ph sz="quarter" idx="12"/>
          </p:nvPr>
        </p:nvSpPr>
        <p:spPr/>
        <p:txBody>
          <a:bodyPr/>
          <a:lstStyle/>
          <a:p>
            <a:r>
              <a:rPr lang="de-DE" dirty="0" smtClean="0"/>
              <a:t>Clustering arbeitet ähnlich wie die Klassifizierung, wenn noch keine Gruppen definiert wurden. Ein Data-Mining-Werkzeug erkennt verschiedene Gruppierungen innerhalb von Daten.</a:t>
            </a:r>
          </a:p>
          <a:p>
            <a:r>
              <a:rPr lang="de-DE" dirty="0" smtClean="0"/>
              <a:t>Beispielsweise kann es Ähnlichkeitsgruppen </a:t>
            </a:r>
            <a:r>
              <a:rPr lang="de-DE" dirty="0" smtClean="0"/>
              <a:t>für Bankkarten </a:t>
            </a:r>
            <a:r>
              <a:rPr lang="de-DE" dirty="0" smtClean="0"/>
              <a:t>ermitteln oder die Kundendatensätze einer Datenbank in Kundengruppen segmentieren, die auf Umfragen und den persönlichen Ausgabeverhalten beruhen.</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951234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Prognose / Forecasting</a:t>
            </a:r>
            <a:br>
              <a:rPr lang="de-DE" smtClean="0"/>
            </a:b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113</a:t>
            </a:fld>
            <a:endParaRPr lang="en-US" dirty="0"/>
          </a:p>
        </p:txBody>
      </p:sp>
      <p:sp>
        <p:nvSpPr>
          <p:cNvPr id="4" name="Inhaltsplatzhalter 3"/>
          <p:cNvSpPr>
            <a:spLocks noGrp="1"/>
          </p:cNvSpPr>
          <p:nvPr>
            <p:ph sz="quarter" idx="12"/>
          </p:nvPr>
        </p:nvSpPr>
        <p:spPr/>
        <p:txBody>
          <a:bodyPr/>
          <a:lstStyle/>
          <a:p>
            <a:r>
              <a:rPr lang="de-DE" smtClean="0"/>
              <a:t>Die Prognose- oder Forecasting-Technik bedient sich statistischer Regressions- und Zeitreihenanalysen.</a:t>
            </a:r>
          </a:p>
          <a:p>
            <a:r>
              <a:rPr lang="de-DE" smtClean="0"/>
              <a:t>Regressionsanalysen lassen sich heranziehen, um bei gegebenen (hypothetischen) Datenwerten, zukünftige Werte oder Ereignisse auf der Basis historischer Trends und Statistiken vorherzusagen (z.B. die Vorhersage des Absatzes von Fahrradzubehör auf Basis des Fahrradabsatzes im letzten Quartal).</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36260874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Predictive Analytics</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114</a:t>
            </a:fld>
            <a:endParaRPr lang="en-US" dirty="0"/>
          </a:p>
        </p:txBody>
      </p:sp>
      <p:sp>
        <p:nvSpPr>
          <p:cNvPr id="4" name="Inhaltsplatzhalter 3"/>
          <p:cNvSpPr>
            <a:spLocks noGrp="1"/>
          </p:cNvSpPr>
          <p:nvPr>
            <p:ph sz="quarter" idx="12"/>
          </p:nvPr>
        </p:nvSpPr>
        <p:spPr/>
        <p:txBody>
          <a:bodyPr/>
          <a:lstStyle/>
          <a:p>
            <a:r>
              <a:rPr lang="de-DE" dirty="0" err="1" smtClean="0"/>
              <a:t>Predictive</a:t>
            </a:r>
            <a:r>
              <a:rPr lang="de-DE" dirty="0" smtClean="0"/>
              <a:t> Analytics verwendet Techniken des Data-Mining.</a:t>
            </a:r>
          </a:p>
          <a:p>
            <a:r>
              <a:rPr lang="de-DE" dirty="0" smtClean="0"/>
              <a:t>Ziel ist, historische Daten und Annahmen </a:t>
            </a:r>
            <a:r>
              <a:rPr lang="de-DE" dirty="0" err="1" smtClean="0"/>
              <a:t>über</a:t>
            </a:r>
            <a:r>
              <a:rPr lang="de-DE" dirty="0" smtClean="0"/>
              <a:t> </a:t>
            </a:r>
            <a:r>
              <a:rPr lang="de-DE" dirty="0" smtClean="0"/>
              <a:t>zukünftige </a:t>
            </a:r>
            <a:r>
              <a:rPr lang="de-DE" dirty="0" smtClean="0"/>
              <a:t>Umweltzustände in einem Modellansatz zu integrieren, um den Ausgang von Ereignissen in der Zukunft vorherzusagen, wie etwa die Wahrscheinlichkeit, dass ein Kunde auf ein Angebot reagiert oder ein spezifisches Produkt kauft.</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9704659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p:txBody>
          <a:bodyPr/>
          <a:lstStyle/>
          <a:p>
            <a:r>
              <a:rPr lang="de-DE" smtClean="0"/>
              <a:t>Gliederung</a:t>
            </a:r>
            <a:endParaRPr lang="de-DE"/>
          </a:p>
        </p:txBody>
      </p:sp>
      <p:sp>
        <p:nvSpPr>
          <p:cNvPr id="34819" name="Inhaltsplatzhalter 2"/>
          <p:cNvSpPr>
            <a:spLocks noGrp="1"/>
          </p:cNvSpPr>
          <p:nvPr>
            <p:ph sz="quarter" idx="12"/>
          </p:nvPr>
        </p:nvSpPr>
        <p:spPr/>
        <p:txBody>
          <a:bodyPr>
            <a:normAutofit fontScale="70000" lnSpcReduction="20000"/>
          </a:bodyPr>
          <a:lstStyle/>
          <a:p>
            <a:pPr marL="457200" indent="-457200">
              <a:buFont typeface="+mj-lt"/>
              <a:buAutoNum type="arabicPeriod"/>
            </a:pPr>
            <a:r>
              <a:rPr lang="de-DE" dirty="0" smtClean="0"/>
              <a:t>Grundlagen der Datenorganisation</a:t>
            </a:r>
          </a:p>
          <a:p>
            <a:pPr marL="457200" indent="-457200">
              <a:buFont typeface="+mj-lt"/>
              <a:buAutoNum type="arabicPeriod"/>
            </a:pPr>
            <a:r>
              <a:rPr lang="de-DE" dirty="0" smtClean="0"/>
              <a:t>Dateiansatz und Probleme der Datenorganisation</a:t>
            </a:r>
          </a:p>
          <a:p>
            <a:pPr marL="457200" indent="-457200">
              <a:buFont typeface="+mj-lt"/>
              <a:buAutoNum type="arabicPeriod"/>
            </a:pPr>
            <a:r>
              <a:rPr lang="de-DE" dirty="0" smtClean="0"/>
              <a:t>Datenbankansatz</a:t>
            </a:r>
          </a:p>
          <a:p>
            <a:pPr marL="457200" indent="-457200">
              <a:buFont typeface="+mj-lt"/>
              <a:buAutoNum type="arabicPeriod"/>
            </a:pPr>
            <a:r>
              <a:rPr lang="de-DE" b="1" dirty="0" smtClean="0"/>
              <a:t>Business </a:t>
            </a:r>
            <a:r>
              <a:rPr lang="de-DE" b="1" dirty="0" err="1" smtClean="0"/>
              <a:t>Intelligence</a:t>
            </a:r>
            <a:r>
              <a:rPr lang="de-DE" b="1" dirty="0" smtClean="0"/>
              <a:t> &amp; </a:t>
            </a:r>
            <a:r>
              <a:rPr lang="de-DE" b="1" dirty="0" err="1" smtClean="0"/>
              <a:t>Analytics</a:t>
            </a:r>
            <a:endParaRPr lang="de-DE" b="1" dirty="0"/>
          </a:p>
          <a:p>
            <a:pPr marL="812800" lvl="1" indent="-457200">
              <a:buFont typeface="+mj-lt"/>
              <a:buAutoNum type="arabicPeriod"/>
            </a:pPr>
            <a:r>
              <a:rPr lang="de-DE" dirty="0" smtClean="0"/>
              <a:t>Big </a:t>
            </a:r>
            <a:r>
              <a:rPr lang="de-DE" dirty="0"/>
              <a:t>Data – eine </a:t>
            </a:r>
            <a:r>
              <a:rPr lang="de-DE" dirty="0" smtClean="0"/>
              <a:t>Herausforderung</a:t>
            </a:r>
            <a:endParaRPr lang="en-US" dirty="0" smtClean="0"/>
          </a:p>
          <a:p>
            <a:pPr marL="812800" lvl="1" indent="-457200">
              <a:buFont typeface="+mj-lt"/>
              <a:buAutoNum type="arabicPeriod"/>
            </a:pPr>
            <a:r>
              <a:rPr lang="en-US" dirty="0" smtClean="0"/>
              <a:t>Data </a:t>
            </a:r>
            <a:r>
              <a:rPr lang="en-US" dirty="0"/>
              <a:t>Warehouses und Data </a:t>
            </a:r>
            <a:r>
              <a:rPr lang="en-US" dirty="0" smtClean="0"/>
              <a:t>Marts</a:t>
            </a:r>
          </a:p>
          <a:p>
            <a:pPr marL="812800" lvl="1" indent="-457200">
              <a:buFont typeface="+mj-lt"/>
              <a:buAutoNum type="arabicPeriod"/>
            </a:pPr>
            <a:r>
              <a:rPr lang="de-DE" dirty="0" err="1" smtClean="0"/>
              <a:t>Hadoop</a:t>
            </a:r>
            <a:endParaRPr lang="de-DE" dirty="0" smtClean="0"/>
          </a:p>
          <a:p>
            <a:pPr marL="812800" lvl="1" indent="-457200">
              <a:buFont typeface="+mj-lt"/>
              <a:buAutoNum type="arabicPeriod"/>
            </a:pPr>
            <a:r>
              <a:rPr lang="de-DE" dirty="0" smtClean="0"/>
              <a:t>In</a:t>
            </a:r>
            <a:r>
              <a:rPr lang="de-DE" dirty="0"/>
              <a:t>-Memory </a:t>
            </a:r>
            <a:r>
              <a:rPr lang="de-DE" dirty="0" smtClean="0"/>
              <a:t>Computing</a:t>
            </a:r>
          </a:p>
          <a:p>
            <a:pPr marL="812800" lvl="1" indent="-457200">
              <a:buFont typeface="+mj-lt"/>
              <a:buAutoNum type="arabicPeriod"/>
            </a:pPr>
            <a:r>
              <a:rPr lang="de-DE" dirty="0" err="1" smtClean="0"/>
              <a:t>Analytics</a:t>
            </a:r>
            <a:r>
              <a:rPr lang="de-DE" dirty="0"/>
              <a:t>-</a:t>
            </a:r>
            <a:r>
              <a:rPr lang="de-DE" dirty="0" smtClean="0"/>
              <a:t>Plattformen</a:t>
            </a:r>
          </a:p>
          <a:p>
            <a:pPr marL="812800" lvl="1" indent="-457200">
              <a:buFont typeface="+mj-lt"/>
              <a:buAutoNum type="arabicPeriod"/>
            </a:pPr>
            <a:r>
              <a:rPr lang="de-DE" dirty="0" smtClean="0"/>
              <a:t>Online </a:t>
            </a:r>
            <a:r>
              <a:rPr lang="de-DE" dirty="0"/>
              <a:t>Analytical Processing – </a:t>
            </a:r>
            <a:r>
              <a:rPr lang="de-DE" dirty="0" smtClean="0"/>
              <a:t>OLAP</a:t>
            </a:r>
          </a:p>
          <a:p>
            <a:pPr marL="812800" lvl="1" indent="-457200">
              <a:buFont typeface="+mj-lt"/>
              <a:buAutoNum type="arabicPeriod"/>
            </a:pPr>
            <a:r>
              <a:rPr lang="de-DE" dirty="0" smtClean="0"/>
              <a:t>Data</a:t>
            </a:r>
            <a:r>
              <a:rPr lang="de-DE" dirty="0"/>
              <a:t>-</a:t>
            </a:r>
            <a:r>
              <a:rPr lang="de-DE" dirty="0" smtClean="0"/>
              <a:t>Mining</a:t>
            </a:r>
          </a:p>
          <a:p>
            <a:pPr marL="812800" lvl="1" indent="-457200">
              <a:buFont typeface="+mj-lt"/>
              <a:buAutoNum type="arabicPeriod"/>
            </a:pPr>
            <a:r>
              <a:rPr lang="de-DE" b="1" dirty="0" smtClean="0"/>
              <a:t>Text</a:t>
            </a:r>
            <a:r>
              <a:rPr lang="de-DE" b="1" dirty="0"/>
              <a:t>-Mining und Web-</a:t>
            </a:r>
            <a:r>
              <a:rPr lang="de-DE" b="1" dirty="0" smtClean="0"/>
              <a:t>Mining</a:t>
            </a:r>
          </a:p>
          <a:p>
            <a:pPr marL="812800" lvl="1" indent="-457200">
              <a:buFont typeface="+mj-lt"/>
              <a:buAutoNum type="arabicPeriod"/>
            </a:pPr>
            <a:r>
              <a:rPr lang="de-DE" dirty="0" smtClean="0"/>
              <a:t>Data</a:t>
            </a:r>
            <a:r>
              <a:rPr lang="de-DE" dirty="0"/>
              <a:t>-Mining-</a:t>
            </a:r>
            <a:r>
              <a:rPr lang="de-DE" dirty="0" smtClean="0"/>
              <a:t>Prozessmodelle</a:t>
            </a:r>
            <a:endParaRPr lang="de-DE" b="1" dirty="0" smtClean="0"/>
          </a:p>
          <a:p>
            <a:pPr marL="457200" indent="-457200">
              <a:buFont typeface="+mj-lt"/>
              <a:buAutoNum type="arabicPeriod"/>
            </a:pPr>
            <a:r>
              <a:rPr lang="de-DE" dirty="0" smtClean="0"/>
              <a:t>Datenbanken und das Web</a:t>
            </a:r>
          </a:p>
          <a:p>
            <a:pPr marL="457200" indent="-457200">
              <a:buFont typeface="+mj-lt"/>
              <a:buAutoNum type="arabicPeriod"/>
            </a:pPr>
            <a:r>
              <a:rPr lang="de-DE" dirty="0" smtClean="0"/>
              <a:t>Datenmanagement in der Praxis</a:t>
            </a:r>
            <a:endParaRPr lang="de-DE" dirty="0"/>
          </a:p>
        </p:txBody>
      </p:sp>
      <p:sp>
        <p:nvSpPr>
          <p:cNvPr id="5" name="Untertitel 4"/>
          <p:cNvSpPr>
            <a:spLocks noGrp="1"/>
          </p:cNvSpPr>
          <p:nvPr>
            <p:ph type="subTitle" idx="13"/>
          </p:nvPr>
        </p:nvSpPr>
        <p:spPr/>
        <p:txBody>
          <a:bodyPr/>
          <a:lstStyle/>
          <a:p>
            <a:endParaRPr lang="de-DE"/>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115</a:t>
            </a:fld>
            <a:endParaRPr lang="en-US" dirty="0"/>
          </a:p>
        </p:txBody>
      </p:sp>
    </p:spTree>
    <p:extLst>
      <p:ext uri="{BB962C8B-B14F-4D97-AF65-F5344CB8AC3E}">
        <p14:creationId xmlns:p14="http://schemas.microsoft.com/office/powerpoint/2010/main" val="269437355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el 1"/>
          <p:cNvSpPr>
            <a:spLocks noGrp="1"/>
          </p:cNvSpPr>
          <p:nvPr>
            <p:ph type="title"/>
          </p:nvPr>
        </p:nvSpPr>
        <p:spPr/>
        <p:txBody>
          <a:bodyPr/>
          <a:lstStyle/>
          <a:p>
            <a:r>
              <a:rPr lang="de-DE" smtClean="0"/>
              <a:t>Text-Mining und Web-Mining</a:t>
            </a:r>
            <a:endParaRPr lang="de-DE" dirty="0"/>
          </a:p>
        </p:txBody>
      </p:sp>
      <p:sp>
        <p:nvSpPr>
          <p:cNvPr id="107523" name="Inhaltsplatzhalter 2"/>
          <p:cNvSpPr>
            <a:spLocks noGrp="1"/>
          </p:cNvSpPr>
          <p:nvPr>
            <p:ph sz="quarter" idx="12"/>
          </p:nvPr>
        </p:nvSpPr>
        <p:spPr/>
        <p:txBody>
          <a:bodyPr/>
          <a:lstStyle/>
          <a:p>
            <a:r>
              <a:rPr lang="de-DE" dirty="0" smtClean="0"/>
              <a:t>über 80 % der nützlichen Informationen einer Organisation liegt in unstrukturierten Daten vor, </a:t>
            </a:r>
            <a:r>
              <a:rPr lang="de-DE" dirty="0" smtClean="0"/>
              <a:t>z.B</a:t>
            </a:r>
            <a:r>
              <a:rPr lang="de-DE" dirty="0" smtClean="0"/>
              <a:t>. in Form von</a:t>
            </a:r>
          </a:p>
          <a:p>
            <a:pPr lvl="1"/>
            <a:r>
              <a:rPr lang="de-DE" dirty="0" smtClean="0"/>
              <a:t>Textdateien</a:t>
            </a:r>
          </a:p>
          <a:p>
            <a:pPr lvl="1"/>
            <a:r>
              <a:rPr lang="de-DE" dirty="0" smtClean="0"/>
              <a:t>E-Mails</a:t>
            </a:r>
          </a:p>
          <a:p>
            <a:pPr lvl="1"/>
            <a:r>
              <a:rPr lang="de-DE" dirty="0" smtClean="0"/>
              <a:t>Callcenter-Transkripte</a:t>
            </a:r>
          </a:p>
          <a:p>
            <a:pPr lvl="1"/>
            <a:r>
              <a:rPr lang="de-DE" dirty="0" smtClean="0"/>
              <a:t>Umfrageantworten</a:t>
            </a:r>
          </a:p>
          <a:p>
            <a:pPr lvl="1"/>
            <a:r>
              <a:rPr lang="de-DE" dirty="0" smtClean="0"/>
              <a:t>Rechtsfälle</a:t>
            </a:r>
          </a:p>
          <a:p>
            <a:pPr lvl="1"/>
            <a:r>
              <a:rPr lang="de-DE" dirty="0" smtClean="0"/>
              <a:t>Patentbeschreibungen</a:t>
            </a:r>
          </a:p>
          <a:p>
            <a:pPr lvl="1"/>
            <a:r>
              <a:rPr lang="de-DE" dirty="0" smtClean="0"/>
              <a:t>Serviceberichte</a:t>
            </a:r>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116</a:t>
            </a:fld>
            <a:endParaRPr lang="en-US" dirty="0"/>
          </a:p>
        </p:txBody>
      </p:sp>
    </p:spTree>
    <p:extLst>
      <p:ext uri="{BB962C8B-B14F-4D97-AF65-F5344CB8AC3E}">
        <p14:creationId xmlns:p14="http://schemas.microsoft.com/office/powerpoint/2010/main" val="152944967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el 1"/>
          <p:cNvSpPr>
            <a:spLocks noGrp="1"/>
          </p:cNvSpPr>
          <p:nvPr>
            <p:ph type="title"/>
          </p:nvPr>
        </p:nvSpPr>
        <p:spPr/>
        <p:txBody>
          <a:bodyPr/>
          <a:lstStyle/>
          <a:p>
            <a:r>
              <a:rPr lang="de-DE" smtClean="0"/>
              <a:t>Text-Mining</a:t>
            </a:r>
            <a:endParaRPr lang="de-DE" dirty="0"/>
          </a:p>
        </p:txBody>
      </p:sp>
      <p:sp>
        <p:nvSpPr>
          <p:cNvPr id="108547" name="Inhaltsplatzhalter 2"/>
          <p:cNvSpPr>
            <a:spLocks noGrp="1"/>
          </p:cNvSpPr>
          <p:nvPr>
            <p:ph sz="quarter" idx="12"/>
          </p:nvPr>
        </p:nvSpPr>
        <p:spPr/>
        <p:txBody>
          <a:bodyPr/>
          <a:lstStyle/>
          <a:p>
            <a:r>
              <a:rPr lang="de-DE" dirty="0" smtClean="0"/>
              <a:t>Tools für die Analyse unstrukturierter Daten </a:t>
            </a:r>
          </a:p>
          <a:p>
            <a:r>
              <a:rPr lang="de-DE" dirty="0" smtClean="0"/>
              <a:t>Wertvoll für das Aufdecken von Mustern und Trends, die für Mitarbeiter zu einer besseren Entscheidungsgrundlage führen</a:t>
            </a:r>
          </a:p>
          <a:p>
            <a:r>
              <a:rPr lang="de-DE" dirty="0" smtClean="0"/>
              <a:t>Text-Mining </a:t>
            </a:r>
            <a:r>
              <a:rPr lang="de-DE" dirty="0" smtClean="0"/>
              <a:t>Tools können:</a:t>
            </a:r>
          </a:p>
          <a:p>
            <a:pPr lvl="1"/>
            <a:r>
              <a:rPr lang="de-DE" dirty="0" smtClean="0"/>
              <a:t>Schlüsselelemente aus großen unstrukturierten Datensets extrahieren</a:t>
            </a:r>
          </a:p>
          <a:p>
            <a:pPr lvl="1"/>
            <a:r>
              <a:rPr lang="de-DE" dirty="0" smtClean="0"/>
              <a:t>Muster und Beziehungen aufdecken</a:t>
            </a:r>
          </a:p>
          <a:p>
            <a:pPr lvl="1"/>
            <a:r>
              <a:rPr lang="de-DE" dirty="0" smtClean="0"/>
              <a:t>Informationen zusammenfassen</a:t>
            </a:r>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117</a:t>
            </a:fld>
            <a:endParaRPr lang="en-US" dirty="0"/>
          </a:p>
        </p:txBody>
      </p:sp>
    </p:spTree>
    <p:extLst>
      <p:ext uri="{BB962C8B-B14F-4D97-AF65-F5344CB8AC3E}">
        <p14:creationId xmlns:p14="http://schemas.microsoft.com/office/powerpoint/2010/main" val="198046740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el 1"/>
          <p:cNvSpPr>
            <a:spLocks noGrp="1"/>
          </p:cNvSpPr>
          <p:nvPr>
            <p:ph type="title"/>
          </p:nvPr>
        </p:nvSpPr>
        <p:spPr/>
        <p:txBody>
          <a:bodyPr/>
          <a:lstStyle/>
          <a:p>
            <a:r>
              <a:rPr lang="de-DE" smtClean="0"/>
              <a:t>Web-Mining</a:t>
            </a:r>
            <a:endParaRPr lang="de-DE"/>
          </a:p>
        </p:txBody>
      </p:sp>
      <p:sp>
        <p:nvSpPr>
          <p:cNvPr id="109571" name="Inhaltsplatzhalter 2"/>
          <p:cNvSpPr>
            <a:spLocks noGrp="1"/>
          </p:cNvSpPr>
          <p:nvPr>
            <p:ph sz="quarter" idx="12"/>
          </p:nvPr>
        </p:nvSpPr>
        <p:spPr/>
        <p:txBody>
          <a:bodyPr/>
          <a:lstStyle/>
          <a:p>
            <a:r>
              <a:rPr lang="de-DE" smtClean="0"/>
              <a:t>Das Aufdecken und die Analyse nützlicher Daten aus dem World Wide Web</a:t>
            </a:r>
            <a:br>
              <a:rPr lang="de-DE" smtClean="0"/>
            </a:br>
            <a:r>
              <a:rPr lang="de-DE" smtClean="0"/>
              <a:t>Begriffe:</a:t>
            </a:r>
          </a:p>
          <a:p>
            <a:pPr lvl="1"/>
            <a:r>
              <a:rPr lang="de-DE" smtClean="0"/>
              <a:t>Web-Structure-Mining</a:t>
            </a:r>
            <a:br>
              <a:rPr lang="de-DE" smtClean="0"/>
            </a:br>
            <a:r>
              <a:rPr lang="de-DE" smtClean="0"/>
              <a:t>Überprüfung von Daten, die mit der Struktur einer bestimmten Website in Beziehung stehen</a:t>
            </a:r>
          </a:p>
          <a:p>
            <a:pPr lvl="1"/>
            <a:r>
              <a:rPr lang="de-DE" smtClean="0"/>
              <a:t>Web-Content-Mining</a:t>
            </a:r>
            <a:br>
              <a:rPr lang="de-DE" smtClean="0"/>
            </a:br>
            <a:r>
              <a:rPr lang="de-DE" smtClean="0"/>
              <a:t>Prozess, in dem Wissen aus dem Content von Webseiten extrahiert wird</a:t>
            </a:r>
          </a:p>
          <a:p>
            <a:pPr lvl="1"/>
            <a:r>
              <a:rPr lang="de-DE" smtClean="0"/>
              <a:t>Usage-Mining</a:t>
            </a:r>
            <a:br>
              <a:rPr lang="de-DE" smtClean="0"/>
            </a:br>
            <a:r>
              <a:rPr lang="de-DE" smtClean="0"/>
              <a:t>Überprüfung von Benutzerinteraktionsdaten</a:t>
            </a:r>
            <a:endParaRPr lang="de-DE"/>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118</a:t>
            </a:fld>
            <a:endParaRPr lang="en-US" dirty="0"/>
          </a:p>
        </p:txBody>
      </p:sp>
    </p:spTree>
    <p:extLst>
      <p:ext uri="{BB962C8B-B14F-4D97-AF65-F5344CB8AC3E}">
        <p14:creationId xmlns:p14="http://schemas.microsoft.com/office/powerpoint/2010/main" val="67661200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Big Data – große Nutzen</a:t>
            </a:r>
            <a:endParaRPr lang="de-DE" dirty="0"/>
          </a:p>
        </p:txBody>
      </p:sp>
      <p:sp>
        <p:nvSpPr>
          <p:cNvPr id="3" name="Foliennummernplatzhalter 2"/>
          <p:cNvSpPr>
            <a:spLocks noGrp="1"/>
          </p:cNvSpPr>
          <p:nvPr>
            <p:ph type="sldNum" sz="quarter" idx="11"/>
          </p:nvPr>
        </p:nvSpPr>
        <p:spPr/>
        <p:txBody>
          <a:bodyPr/>
          <a:lstStyle/>
          <a:p>
            <a:pPr>
              <a:defRPr/>
            </a:pPr>
            <a:fld id="{0D2F3B65-5D26-4378-875C-153D63999E65}" type="slidenum">
              <a:rPr lang="en-US" smtClean="0"/>
              <a:pPr>
                <a:defRPr/>
              </a:pPr>
              <a:t>119</a:t>
            </a:fld>
            <a:endParaRPr lang="en-US" dirty="0"/>
          </a:p>
        </p:txBody>
      </p:sp>
      <p:sp>
        <p:nvSpPr>
          <p:cNvPr id="4" name="Inhaltsplatzhalter 3"/>
          <p:cNvSpPr>
            <a:spLocks noGrp="1"/>
          </p:cNvSpPr>
          <p:nvPr>
            <p:ph sz="quarter" idx="12"/>
          </p:nvPr>
        </p:nvSpPr>
        <p:spPr/>
        <p:txBody>
          <a:bodyPr>
            <a:normAutofit/>
          </a:bodyPr>
          <a:lstStyle/>
          <a:p>
            <a:r>
              <a:rPr lang="de-DE" dirty="0"/>
              <a:t>Beschreiben Sie die Art der Daten, die </a:t>
            </a:r>
            <a:r>
              <a:rPr lang="de-DE" dirty="0" smtClean="0"/>
              <a:t>von den </a:t>
            </a:r>
            <a:r>
              <a:rPr lang="de-DE" dirty="0"/>
              <a:t>Organisationen in dieser Fallstudie </a:t>
            </a:r>
            <a:r>
              <a:rPr lang="de-DE" dirty="0" smtClean="0"/>
              <a:t>gesammelt werden.</a:t>
            </a:r>
          </a:p>
          <a:p>
            <a:r>
              <a:rPr lang="de-DE" dirty="0"/>
              <a:t>Nennen und beschreiben Sie die Business</a:t>
            </a:r>
            <a:r>
              <a:rPr lang="de-DE" dirty="0" smtClean="0"/>
              <a:t>- </a:t>
            </a:r>
            <a:r>
              <a:rPr lang="de-DE" dirty="0" err="1" smtClean="0"/>
              <a:t>Intelligence</a:t>
            </a:r>
            <a:r>
              <a:rPr lang="de-DE" dirty="0"/>
              <a:t>-Technologien, die in dieser </a:t>
            </a:r>
            <a:r>
              <a:rPr lang="de-DE" dirty="0" smtClean="0"/>
              <a:t>Fallstudie angesprochen </a:t>
            </a:r>
            <a:r>
              <a:rPr lang="de-DE" dirty="0"/>
              <a:t>werden</a:t>
            </a:r>
            <a:r>
              <a:rPr lang="de-DE" dirty="0" smtClean="0"/>
              <a:t>.</a:t>
            </a:r>
          </a:p>
          <a:p>
            <a:r>
              <a:rPr lang="de-DE" dirty="0"/>
              <a:t>Aus welchen </a:t>
            </a:r>
            <a:r>
              <a:rPr lang="de-DE" dirty="0" smtClean="0"/>
              <a:t>Gründen </a:t>
            </a:r>
            <a:r>
              <a:rPr lang="de-DE" dirty="0"/>
              <a:t>haben sich die </a:t>
            </a:r>
            <a:r>
              <a:rPr lang="de-DE" dirty="0" smtClean="0"/>
              <a:t>Unternehmen in </a:t>
            </a:r>
            <a:r>
              <a:rPr lang="de-DE" dirty="0"/>
              <a:t>dieser Fallstudie </a:t>
            </a:r>
            <a:r>
              <a:rPr lang="de-DE" dirty="0" smtClean="0"/>
              <a:t>dafür </a:t>
            </a:r>
            <a:r>
              <a:rPr lang="de-DE" dirty="0"/>
              <a:t>entschieden</a:t>
            </a:r>
            <a:r>
              <a:rPr lang="de-DE" dirty="0" smtClean="0"/>
              <a:t>, Big </a:t>
            </a:r>
            <a:r>
              <a:rPr lang="de-DE" dirty="0"/>
              <a:t>Data zu sammeln und zu analysieren</a:t>
            </a:r>
            <a:r>
              <a:rPr lang="de-DE" dirty="0" smtClean="0"/>
              <a:t>? Welche </a:t>
            </a:r>
            <a:r>
              <a:rPr lang="de-DE" dirty="0"/>
              <a:t>Vorteile hatten sie dadurch?</a:t>
            </a:r>
          </a:p>
        </p:txBody>
      </p:sp>
      <p:sp>
        <p:nvSpPr>
          <p:cNvPr id="5" name="Untertitel 4"/>
          <p:cNvSpPr>
            <a:spLocks noGrp="1"/>
          </p:cNvSpPr>
          <p:nvPr>
            <p:ph type="subTitle" idx="13"/>
          </p:nvPr>
        </p:nvSpPr>
        <p:spPr/>
        <p:txBody>
          <a:bodyPr/>
          <a:lstStyle/>
          <a:p>
            <a:r>
              <a:rPr lang="de-DE" dirty="0" smtClean="0"/>
              <a:t>Blickpunkt Technik</a:t>
            </a:r>
            <a:endParaRPr lang="de-DE" dirty="0"/>
          </a:p>
        </p:txBody>
      </p:sp>
    </p:spTree>
    <p:extLst>
      <p:ext uri="{BB962C8B-B14F-4D97-AF65-F5344CB8AC3E}">
        <p14:creationId xmlns:p14="http://schemas.microsoft.com/office/powerpoint/2010/main" val="36680679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Datenmanagement bei BAE Systems</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12</a:t>
            </a:fld>
            <a:endParaRPr lang="en-US" dirty="0"/>
          </a:p>
        </p:txBody>
      </p:sp>
      <p:sp>
        <p:nvSpPr>
          <p:cNvPr id="4" name="Inhaltsplatzhalter 3"/>
          <p:cNvSpPr>
            <a:spLocks noGrp="1"/>
          </p:cNvSpPr>
          <p:nvPr>
            <p:ph sz="quarter" idx="12"/>
          </p:nvPr>
        </p:nvSpPr>
        <p:spPr/>
        <p:txBody>
          <a:bodyPr/>
          <a:lstStyle/>
          <a:p>
            <a:r>
              <a:rPr lang="de-DE" dirty="0" smtClean="0"/>
              <a:t>Das Unternehmen entschied, seine alten Systeme durch ein unternehmensweites Wissensmanagementsystem zu ersetzen.</a:t>
            </a:r>
          </a:p>
          <a:p>
            <a:pPr lvl="1"/>
            <a:r>
              <a:rPr lang="de-DE" dirty="0" smtClean="0"/>
              <a:t>Konstruktions- und Produktionsdaten in nur einer Datenbank </a:t>
            </a:r>
            <a:r>
              <a:rPr lang="de-DE" dirty="0" smtClean="0"/>
              <a:t>gebündelt</a:t>
            </a:r>
            <a:endParaRPr lang="de-DE" dirty="0" smtClean="0"/>
          </a:p>
          <a:p>
            <a:pPr lvl="1"/>
            <a:r>
              <a:rPr lang="de-DE" dirty="0" smtClean="0"/>
              <a:t>auf die mehrere Konstruktions- und Produktionsingenieure gleichzeitig zugreifen konnten</a:t>
            </a:r>
          </a:p>
          <a:p>
            <a:pPr lvl="1"/>
            <a:r>
              <a:rPr lang="de-DE" dirty="0" smtClean="0"/>
              <a:t>Teamcenter, eine PLM-Software (Produktlebenszyklusmanagement) von Siemens</a:t>
            </a:r>
          </a:p>
          <a:p>
            <a:pPr lvl="1"/>
            <a:r>
              <a:rPr lang="de-DE" dirty="0" smtClean="0"/>
              <a:t>CATIA, eine CAD/CAM-Anwendung von Dassault </a:t>
            </a:r>
            <a:r>
              <a:rPr lang="de-DE" dirty="0" err="1" smtClean="0"/>
              <a:t>Systèmes</a:t>
            </a:r>
            <a:endParaRPr lang="de-DE" dirty="0"/>
          </a:p>
        </p:txBody>
      </p:sp>
      <p:sp>
        <p:nvSpPr>
          <p:cNvPr id="9" name="Untertitel 8"/>
          <p:cNvSpPr>
            <a:spLocks noGrp="1"/>
          </p:cNvSpPr>
          <p:nvPr>
            <p:ph type="subTitle" idx="13"/>
          </p:nvPr>
        </p:nvSpPr>
        <p:spPr>
          <a:xfrm>
            <a:off x="360363" y="1172918"/>
            <a:ext cx="8234362" cy="307777"/>
          </a:xfrm>
        </p:spPr>
        <p:txBody>
          <a:bodyPr/>
          <a:lstStyle/>
          <a:p>
            <a:r>
              <a:rPr lang="de-DE" dirty="0"/>
              <a:t>Einführende </a:t>
            </a:r>
            <a:r>
              <a:rPr lang="de-DE" dirty="0" smtClean="0"/>
              <a:t>Fallstudie</a:t>
            </a:r>
            <a:endParaRPr lang="de-DE" dirty="0"/>
          </a:p>
        </p:txBody>
      </p:sp>
    </p:spTree>
    <p:extLst>
      <p:ext uri="{BB962C8B-B14F-4D97-AF65-F5344CB8AC3E}">
        <p14:creationId xmlns:p14="http://schemas.microsoft.com/office/powerpoint/2010/main" val="413766273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Big Data – große Nutzen</a:t>
            </a:r>
          </a:p>
        </p:txBody>
      </p:sp>
      <p:sp>
        <p:nvSpPr>
          <p:cNvPr id="3" name="Foliennummernplatzhalter 2"/>
          <p:cNvSpPr>
            <a:spLocks noGrp="1"/>
          </p:cNvSpPr>
          <p:nvPr>
            <p:ph type="sldNum" sz="quarter" idx="11"/>
          </p:nvPr>
        </p:nvSpPr>
        <p:spPr/>
        <p:txBody>
          <a:bodyPr/>
          <a:lstStyle/>
          <a:p>
            <a:pPr>
              <a:defRPr/>
            </a:pPr>
            <a:fld id="{0D2F3B65-5D26-4378-875C-153D63999E65}" type="slidenum">
              <a:rPr lang="en-US" smtClean="0"/>
              <a:pPr>
                <a:defRPr/>
              </a:pPr>
              <a:t>120</a:t>
            </a:fld>
            <a:endParaRPr lang="en-US" dirty="0"/>
          </a:p>
        </p:txBody>
      </p:sp>
      <p:sp>
        <p:nvSpPr>
          <p:cNvPr id="4" name="Inhaltsplatzhalter 3"/>
          <p:cNvSpPr>
            <a:spLocks noGrp="1"/>
          </p:cNvSpPr>
          <p:nvPr>
            <p:ph sz="quarter" idx="12"/>
          </p:nvPr>
        </p:nvSpPr>
        <p:spPr/>
        <p:txBody>
          <a:bodyPr>
            <a:normAutofit/>
          </a:bodyPr>
          <a:lstStyle/>
          <a:p>
            <a:r>
              <a:rPr lang="de-DE" dirty="0"/>
              <a:t>Nennen Sie drei Entscheidungen, die </a:t>
            </a:r>
            <a:r>
              <a:rPr lang="de-DE" dirty="0" smtClean="0"/>
              <a:t>durch Heranziehen </a:t>
            </a:r>
            <a:r>
              <a:rPr lang="de-DE" dirty="0"/>
              <a:t>von Big Data verbessert wurden</a:t>
            </a:r>
            <a:r>
              <a:rPr lang="de-DE" dirty="0" smtClean="0"/>
              <a:t>.</a:t>
            </a:r>
          </a:p>
          <a:p>
            <a:r>
              <a:rPr lang="de-DE" dirty="0"/>
              <a:t>Welche Arten von Organisationen </a:t>
            </a:r>
            <a:r>
              <a:rPr lang="de-DE" dirty="0" smtClean="0"/>
              <a:t>werden wahrscheinlich </a:t>
            </a:r>
            <a:r>
              <a:rPr lang="de-DE" dirty="0"/>
              <a:t>Big-Data-Management </a:t>
            </a:r>
            <a:r>
              <a:rPr lang="de-DE" dirty="0" smtClean="0"/>
              <a:t>und Analysetools </a:t>
            </a:r>
            <a:r>
              <a:rPr lang="de-DE" dirty="0"/>
              <a:t>am nötigsten brauchen? Warum?</a:t>
            </a:r>
          </a:p>
        </p:txBody>
      </p:sp>
      <p:sp>
        <p:nvSpPr>
          <p:cNvPr id="5" name="Untertitel 4"/>
          <p:cNvSpPr>
            <a:spLocks noGrp="1"/>
          </p:cNvSpPr>
          <p:nvPr>
            <p:ph type="subTitle" idx="13"/>
          </p:nvPr>
        </p:nvSpPr>
        <p:spPr/>
        <p:txBody>
          <a:bodyPr/>
          <a:lstStyle/>
          <a:p>
            <a:r>
              <a:rPr lang="de-DE" dirty="0" smtClean="0"/>
              <a:t>Blickpunkt Technik</a:t>
            </a:r>
            <a:endParaRPr lang="de-DE" dirty="0"/>
          </a:p>
        </p:txBody>
      </p:sp>
    </p:spTree>
    <p:extLst>
      <p:ext uri="{BB962C8B-B14F-4D97-AF65-F5344CB8AC3E}">
        <p14:creationId xmlns:p14="http://schemas.microsoft.com/office/powerpoint/2010/main" val="346331661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p:txBody>
          <a:bodyPr/>
          <a:lstStyle/>
          <a:p>
            <a:r>
              <a:rPr lang="de-DE" smtClean="0"/>
              <a:t>Gliederung</a:t>
            </a:r>
            <a:endParaRPr lang="de-DE"/>
          </a:p>
        </p:txBody>
      </p:sp>
      <p:sp>
        <p:nvSpPr>
          <p:cNvPr id="34819" name="Inhaltsplatzhalter 2"/>
          <p:cNvSpPr>
            <a:spLocks noGrp="1"/>
          </p:cNvSpPr>
          <p:nvPr>
            <p:ph sz="quarter" idx="12"/>
          </p:nvPr>
        </p:nvSpPr>
        <p:spPr/>
        <p:txBody>
          <a:bodyPr>
            <a:normAutofit fontScale="70000" lnSpcReduction="20000"/>
          </a:bodyPr>
          <a:lstStyle/>
          <a:p>
            <a:pPr marL="457200" indent="-457200">
              <a:buFont typeface="+mj-lt"/>
              <a:buAutoNum type="arabicPeriod"/>
            </a:pPr>
            <a:r>
              <a:rPr lang="de-DE" dirty="0" smtClean="0"/>
              <a:t>Grundlagen der Datenorganisation</a:t>
            </a:r>
          </a:p>
          <a:p>
            <a:pPr marL="457200" indent="-457200">
              <a:buFont typeface="+mj-lt"/>
              <a:buAutoNum type="arabicPeriod"/>
            </a:pPr>
            <a:r>
              <a:rPr lang="de-DE" dirty="0" smtClean="0"/>
              <a:t>Dateiansatz und Probleme der Datenorganisation</a:t>
            </a:r>
          </a:p>
          <a:p>
            <a:pPr marL="457200" indent="-457200">
              <a:buFont typeface="+mj-lt"/>
              <a:buAutoNum type="arabicPeriod"/>
            </a:pPr>
            <a:r>
              <a:rPr lang="de-DE" dirty="0" smtClean="0"/>
              <a:t>Datenbankansatz</a:t>
            </a:r>
          </a:p>
          <a:p>
            <a:pPr marL="457200" indent="-457200">
              <a:buFont typeface="+mj-lt"/>
              <a:buAutoNum type="arabicPeriod"/>
            </a:pPr>
            <a:r>
              <a:rPr lang="de-DE" b="1" dirty="0" smtClean="0"/>
              <a:t>Business </a:t>
            </a:r>
            <a:r>
              <a:rPr lang="de-DE" b="1" dirty="0" err="1" smtClean="0"/>
              <a:t>Intelligence</a:t>
            </a:r>
            <a:r>
              <a:rPr lang="de-DE" b="1" dirty="0" smtClean="0"/>
              <a:t> &amp; </a:t>
            </a:r>
            <a:r>
              <a:rPr lang="de-DE" b="1" dirty="0" err="1" smtClean="0"/>
              <a:t>Analytics</a:t>
            </a:r>
            <a:endParaRPr lang="de-DE" b="1" dirty="0"/>
          </a:p>
          <a:p>
            <a:pPr marL="812800" lvl="1" indent="-457200">
              <a:buFont typeface="+mj-lt"/>
              <a:buAutoNum type="arabicPeriod"/>
            </a:pPr>
            <a:r>
              <a:rPr lang="de-DE" dirty="0" smtClean="0"/>
              <a:t>Big </a:t>
            </a:r>
            <a:r>
              <a:rPr lang="de-DE" dirty="0"/>
              <a:t>Data – eine </a:t>
            </a:r>
            <a:r>
              <a:rPr lang="de-DE" dirty="0" smtClean="0"/>
              <a:t>Herausforderung</a:t>
            </a:r>
            <a:endParaRPr lang="en-US" dirty="0" smtClean="0"/>
          </a:p>
          <a:p>
            <a:pPr marL="812800" lvl="1" indent="-457200">
              <a:buFont typeface="+mj-lt"/>
              <a:buAutoNum type="arabicPeriod"/>
            </a:pPr>
            <a:r>
              <a:rPr lang="en-US" dirty="0" smtClean="0"/>
              <a:t>Data </a:t>
            </a:r>
            <a:r>
              <a:rPr lang="en-US" dirty="0"/>
              <a:t>Warehouses und Data </a:t>
            </a:r>
            <a:r>
              <a:rPr lang="en-US" dirty="0" smtClean="0"/>
              <a:t>Marts</a:t>
            </a:r>
          </a:p>
          <a:p>
            <a:pPr marL="812800" lvl="1" indent="-457200">
              <a:buFont typeface="+mj-lt"/>
              <a:buAutoNum type="arabicPeriod"/>
            </a:pPr>
            <a:r>
              <a:rPr lang="de-DE" dirty="0" err="1" smtClean="0"/>
              <a:t>Hadoop</a:t>
            </a:r>
            <a:endParaRPr lang="de-DE" dirty="0" smtClean="0"/>
          </a:p>
          <a:p>
            <a:pPr marL="812800" lvl="1" indent="-457200">
              <a:buFont typeface="+mj-lt"/>
              <a:buAutoNum type="arabicPeriod"/>
            </a:pPr>
            <a:r>
              <a:rPr lang="de-DE" dirty="0" smtClean="0"/>
              <a:t>In</a:t>
            </a:r>
            <a:r>
              <a:rPr lang="de-DE" dirty="0"/>
              <a:t>-Memory </a:t>
            </a:r>
            <a:r>
              <a:rPr lang="de-DE" dirty="0" smtClean="0"/>
              <a:t>Computing</a:t>
            </a:r>
          </a:p>
          <a:p>
            <a:pPr marL="812800" lvl="1" indent="-457200">
              <a:buFont typeface="+mj-lt"/>
              <a:buAutoNum type="arabicPeriod"/>
            </a:pPr>
            <a:r>
              <a:rPr lang="de-DE" dirty="0" err="1" smtClean="0"/>
              <a:t>Analytics</a:t>
            </a:r>
            <a:r>
              <a:rPr lang="de-DE" dirty="0"/>
              <a:t>-</a:t>
            </a:r>
            <a:r>
              <a:rPr lang="de-DE" dirty="0" smtClean="0"/>
              <a:t>Plattformen</a:t>
            </a:r>
          </a:p>
          <a:p>
            <a:pPr marL="812800" lvl="1" indent="-457200">
              <a:buFont typeface="+mj-lt"/>
              <a:buAutoNum type="arabicPeriod"/>
            </a:pPr>
            <a:r>
              <a:rPr lang="de-DE" dirty="0" smtClean="0"/>
              <a:t>Online </a:t>
            </a:r>
            <a:r>
              <a:rPr lang="de-DE" dirty="0"/>
              <a:t>Analytical Processing – </a:t>
            </a:r>
            <a:r>
              <a:rPr lang="de-DE" dirty="0" smtClean="0"/>
              <a:t>OLAP</a:t>
            </a:r>
          </a:p>
          <a:p>
            <a:pPr marL="812800" lvl="1" indent="-457200">
              <a:buFont typeface="+mj-lt"/>
              <a:buAutoNum type="arabicPeriod"/>
            </a:pPr>
            <a:r>
              <a:rPr lang="de-DE" dirty="0" smtClean="0"/>
              <a:t>Data</a:t>
            </a:r>
            <a:r>
              <a:rPr lang="de-DE" dirty="0"/>
              <a:t>-</a:t>
            </a:r>
            <a:r>
              <a:rPr lang="de-DE" dirty="0" smtClean="0"/>
              <a:t>Mining</a:t>
            </a:r>
          </a:p>
          <a:p>
            <a:pPr marL="812800" lvl="1" indent="-457200">
              <a:buFont typeface="+mj-lt"/>
              <a:buAutoNum type="arabicPeriod"/>
            </a:pPr>
            <a:r>
              <a:rPr lang="de-DE" dirty="0" smtClean="0"/>
              <a:t>Text</a:t>
            </a:r>
            <a:r>
              <a:rPr lang="de-DE" dirty="0"/>
              <a:t>-Mining und Web-</a:t>
            </a:r>
            <a:r>
              <a:rPr lang="de-DE" dirty="0" smtClean="0"/>
              <a:t>Mining</a:t>
            </a:r>
          </a:p>
          <a:p>
            <a:pPr marL="812800" lvl="1" indent="-457200">
              <a:buFont typeface="+mj-lt"/>
              <a:buAutoNum type="arabicPeriod"/>
            </a:pPr>
            <a:r>
              <a:rPr lang="de-DE" b="1" dirty="0" smtClean="0"/>
              <a:t>Data</a:t>
            </a:r>
            <a:r>
              <a:rPr lang="de-DE" b="1" dirty="0"/>
              <a:t>-Mining-</a:t>
            </a:r>
            <a:r>
              <a:rPr lang="de-DE" b="1" dirty="0" smtClean="0"/>
              <a:t>Prozessmodelle</a:t>
            </a:r>
          </a:p>
          <a:p>
            <a:pPr marL="457200" indent="-457200">
              <a:buFont typeface="+mj-lt"/>
              <a:buAutoNum type="arabicPeriod"/>
            </a:pPr>
            <a:r>
              <a:rPr lang="de-DE" dirty="0" smtClean="0"/>
              <a:t>Datenbanken und das Web</a:t>
            </a:r>
          </a:p>
          <a:p>
            <a:pPr marL="457200" indent="-457200">
              <a:buFont typeface="+mj-lt"/>
              <a:buAutoNum type="arabicPeriod"/>
            </a:pPr>
            <a:r>
              <a:rPr lang="de-DE" dirty="0" smtClean="0"/>
              <a:t>Datenmanagement in der Praxis</a:t>
            </a:r>
            <a:endParaRPr lang="de-DE" dirty="0"/>
          </a:p>
        </p:txBody>
      </p:sp>
      <p:sp>
        <p:nvSpPr>
          <p:cNvPr id="5" name="Untertitel 4"/>
          <p:cNvSpPr>
            <a:spLocks noGrp="1"/>
          </p:cNvSpPr>
          <p:nvPr>
            <p:ph type="subTitle" idx="13"/>
          </p:nvPr>
        </p:nvSpPr>
        <p:spPr/>
        <p:txBody>
          <a:bodyPr/>
          <a:lstStyle/>
          <a:p>
            <a:endParaRPr lang="de-DE"/>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121</a:t>
            </a:fld>
            <a:endParaRPr lang="en-US" dirty="0"/>
          </a:p>
        </p:txBody>
      </p:sp>
    </p:spTree>
    <p:extLst>
      <p:ext uri="{BB962C8B-B14F-4D97-AF65-F5344CB8AC3E}">
        <p14:creationId xmlns:p14="http://schemas.microsoft.com/office/powerpoint/2010/main" val="269437355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Data-Mining-Prozessmodelle</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122</a:t>
            </a:fld>
            <a:endParaRPr lang="en-US" dirty="0"/>
          </a:p>
        </p:txBody>
      </p:sp>
      <p:sp>
        <p:nvSpPr>
          <p:cNvPr id="4" name="Inhaltsplatzhalter 3"/>
          <p:cNvSpPr>
            <a:spLocks noGrp="1"/>
          </p:cNvSpPr>
          <p:nvPr>
            <p:ph sz="quarter" idx="12"/>
          </p:nvPr>
        </p:nvSpPr>
        <p:spPr/>
        <p:txBody>
          <a:bodyPr/>
          <a:lstStyle/>
          <a:p>
            <a:r>
              <a:rPr lang="de-DE" dirty="0" smtClean="0"/>
              <a:t>Daten-Wertschöpfungskette (Data Value Chain)</a:t>
            </a:r>
          </a:p>
          <a:p>
            <a:r>
              <a:rPr lang="de-DE" dirty="0" smtClean="0"/>
              <a:t>Prozessmodell Knowledge Discovery in Databases (KDD)</a:t>
            </a:r>
          </a:p>
          <a:p>
            <a:r>
              <a:rPr lang="de-DE" dirty="0" smtClean="0"/>
              <a:t>Cross-</a:t>
            </a:r>
            <a:r>
              <a:rPr lang="de-DE" dirty="0" err="1" smtClean="0"/>
              <a:t>Industry</a:t>
            </a:r>
            <a:r>
              <a:rPr lang="de-DE" dirty="0" smtClean="0"/>
              <a:t> Standard </a:t>
            </a:r>
            <a:r>
              <a:rPr lang="de-DE" dirty="0" err="1" smtClean="0"/>
              <a:t>Process</a:t>
            </a:r>
            <a:r>
              <a:rPr lang="de-DE" dirty="0" smtClean="0"/>
              <a:t> </a:t>
            </a:r>
            <a:r>
              <a:rPr lang="de-DE" dirty="0" err="1" smtClean="0"/>
              <a:t>for</a:t>
            </a:r>
            <a:r>
              <a:rPr lang="de-DE" dirty="0" smtClean="0"/>
              <a:t> Data Mining (CRISP-DM)</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44275558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Daten-Wertschöpfungskette</a:t>
            </a:r>
            <a:br>
              <a:rPr lang="de-DE" smtClean="0"/>
            </a:br>
            <a:r>
              <a:rPr lang="de-DE" smtClean="0"/>
              <a:t>(Data Value Chain)</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123</a:t>
            </a:fld>
            <a:endParaRPr lang="en-US" dirty="0"/>
          </a:p>
        </p:txBody>
      </p:sp>
      <p:sp>
        <p:nvSpPr>
          <p:cNvPr id="4" name="Inhaltsplatzhalter 3"/>
          <p:cNvSpPr>
            <a:spLocks noGrp="1"/>
          </p:cNvSpPr>
          <p:nvPr>
            <p:ph sz="quarter" idx="12"/>
          </p:nvPr>
        </p:nvSpPr>
        <p:spPr/>
        <p:txBody>
          <a:bodyPr/>
          <a:lstStyle/>
          <a:p>
            <a:r>
              <a:rPr lang="de-DE" dirty="0" smtClean="0"/>
              <a:t>Die Data Value Chain (DVC) unterstützt die Big-Data-Prozesse von der </a:t>
            </a:r>
            <a:r>
              <a:rPr lang="de-DE" dirty="0" smtClean="0"/>
              <a:t>Datensammlung über </a:t>
            </a:r>
            <a:r>
              <a:rPr lang="de-DE" dirty="0" smtClean="0"/>
              <a:t>die Datenanalyse bis zur Entscheidungsfindung und ist dabei nicht an bestimmte Stakeholder und Technologien gebunden.</a:t>
            </a:r>
          </a:p>
          <a:p>
            <a:r>
              <a:rPr lang="de-DE" dirty="0" smtClean="0"/>
              <a:t>Die DVC ist dabei in drei Teilaufgaben Datenentdeckung (Data Discovery), Datenintegration und Datenerschließung (Data </a:t>
            </a:r>
            <a:r>
              <a:rPr lang="de-DE" dirty="0" err="1" smtClean="0"/>
              <a:t>Exploitation</a:t>
            </a:r>
            <a:r>
              <a:rPr lang="de-DE" dirty="0" smtClean="0"/>
              <a:t>) mit weiteren Unteraufgaben strukturiert.</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0363858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Die Data Value Chain</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124</a:t>
            </a:fld>
            <a:endParaRPr lang="en-US" dirty="0"/>
          </a:p>
        </p:txBody>
      </p:sp>
      <p:pic>
        <p:nvPicPr>
          <p:cNvPr id="13" name="Bild 12"/>
          <p:cNvPicPr>
            <a:picLocks noChangeAspect="1"/>
          </p:cNvPicPr>
          <p:nvPr/>
        </p:nvPicPr>
        <p:blipFill>
          <a:blip r:embed="rId2"/>
          <a:stretch>
            <a:fillRect/>
          </a:stretch>
        </p:blipFill>
        <p:spPr>
          <a:xfrm>
            <a:off x="555585" y="1653724"/>
            <a:ext cx="8068679" cy="3776695"/>
          </a:xfrm>
          <a:prstGeom prst="rect">
            <a:avLst/>
          </a:prstGeom>
        </p:spPr>
      </p:pic>
    </p:spTree>
    <p:extLst>
      <p:ext uri="{BB962C8B-B14F-4D97-AF65-F5344CB8AC3E}">
        <p14:creationId xmlns:p14="http://schemas.microsoft.com/office/powerpoint/2010/main" val="90402188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Prozessmodell Knowledge Discovery in</a:t>
            </a:r>
            <a:br>
              <a:rPr lang="de-DE" smtClean="0"/>
            </a:br>
            <a:r>
              <a:rPr lang="de-DE" smtClean="0"/>
              <a:t>Databases (KDD)</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125</a:t>
            </a:fld>
            <a:endParaRPr lang="en-US" dirty="0"/>
          </a:p>
        </p:txBody>
      </p:sp>
      <p:sp>
        <p:nvSpPr>
          <p:cNvPr id="4" name="Inhaltsplatzhalter 3"/>
          <p:cNvSpPr>
            <a:spLocks noGrp="1"/>
          </p:cNvSpPr>
          <p:nvPr>
            <p:ph sz="quarter" idx="12"/>
          </p:nvPr>
        </p:nvSpPr>
        <p:spPr/>
        <p:txBody>
          <a:bodyPr>
            <a:normAutofit/>
          </a:bodyPr>
          <a:lstStyle/>
          <a:p>
            <a:r>
              <a:rPr lang="de-DE" dirty="0" smtClean="0"/>
              <a:t>Die </a:t>
            </a:r>
            <a:r>
              <a:rPr lang="de-DE" dirty="0" err="1" smtClean="0"/>
              <a:t>ungelenkte</a:t>
            </a:r>
            <a:r>
              <a:rPr lang="de-DE" dirty="0" smtClean="0"/>
              <a:t> Anwendung von Data-Mining-Algorithmen </a:t>
            </a:r>
            <a:r>
              <a:rPr lang="de-DE" dirty="0" smtClean="0"/>
              <a:t>führt </a:t>
            </a:r>
            <a:r>
              <a:rPr lang="de-DE" dirty="0" smtClean="0"/>
              <a:t>meistens dazu, dass nur wenig bis nichts aussagende Muster (Patterns) in den Daten gefunden werden und die besonders wertvollen Informationen womöglich verborgen bleiben.</a:t>
            </a:r>
          </a:p>
          <a:p>
            <a:r>
              <a:rPr lang="de-DE" dirty="0" smtClean="0"/>
              <a:t>Um dieses Problem zu entschärfen, begann im Jahr 1989 die Entwicklung am Prozessmodell Knowledge Discovery in Databases.</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16803110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Cross-</a:t>
            </a:r>
            <a:r>
              <a:rPr lang="de-DE" dirty="0" err="1" smtClean="0"/>
              <a:t>Industry</a:t>
            </a:r>
            <a:r>
              <a:rPr lang="de-DE" dirty="0" smtClean="0"/>
              <a:t> Standard </a:t>
            </a:r>
            <a:r>
              <a:rPr lang="de-DE" dirty="0" err="1" smtClean="0"/>
              <a:t>Process</a:t>
            </a:r>
            <a:r>
              <a:rPr lang="de-DE" dirty="0" smtClean="0"/>
              <a:t> </a:t>
            </a:r>
            <a:r>
              <a:rPr lang="de-DE" dirty="0" err="1" smtClean="0"/>
              <a:t>for</a:t>
            </a:r>
            <a:r>
              <a:rPr lang="de-DE" dirty="0" smtClean="0"/>
              <a:t/>
            </a:r>
            <a:br>
              <a:rPr lang="de-DE" dirty="0" smtClean="0"/>
            </a:br>
            <a:r>
              <a:rPr lang="de-DE" dirty="0" smtClean="0"/>
              <a:t>Data Mining (CRISP-DM)</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126</a:t>
            </a:fld>
            <a:endParaRPr lang="en-US" dirty="0"/>
          </a:p>
        </p:txBody>
      </p:sp>
      <p:sp>
        <p:nvSpPr>
          <p:cNvPr id="4" name="Inhaltsplatzhalter 3"/>
          <p:cNvSpPr>
            <a:spLocks noGrp="1"/>
          </p:cNvSpPr>
          <p:nvPr>
            <p:ph sz="quarter" idx="12"/>
          </p:nvPr>
        </p:nvSpPr>
        <p:spPr/>
        <p:txBody>
          <a:bodyPr>
            <a:normAutofit lnSpcReduction="10000"/>
          </a:bodyPr>
          <a:lstStyle/>
          <a:p>
            <a:r>
              <a:rPr lang="de-DE" smtClean="0"/>
              <a:t>CRISP-DM ist ein frei verfügbares, hersteller-, werkzeug- und anwendungsunabhängiges Data-Mining-Prozessmodell.</a:t>
            </a:r>
          </a:p>
          <a:p>
            <a:r>
              <a:rPr lang="de-DE" smtClean="0"/>
              <a:t>Das Modell ist sehr stark strukturiert: Die Inputs, Aufgaben und Outputs jeder Phase sind klar definiert und dokumentiert.</a:t>
            </a:r>
          </a:p>
          <a:p>
            <a:r>
              <a:rPr lang="de-DE" smtClean="0"/>
              <a:t>CRISP-DM besteht aus 6 Phasen (Shearer, 2000): Geschäftsverständnis (Business Understanding), Datenverständnis (Data Understanding), Datenvorbereitung (Data Preperation), Modellierung (Modeling), Evaluierung (Evaluation) und Bereitstellung (Deployment).</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53377165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Der CRISP-DM-Lifecycle</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127</a:t>
            </a:fld>
            <a:endParaRPr lang="en-US" dirty="0"/>
          </a:p>
        </p:txBody>
      </p:sp>
      <p:pic>
        <p:nvPicPr>
          <p:cNvPr id="13" name="Bild 12"/>
          <p:cNvPicPr>
            <a:picLocks noChangeAspect="1"/>
          </p:cNvPicPr>
          <p:nvPr/>
        </p:nvPicPr>
        <p:blipFill>
          <a:blip r:embed="rId2"/>
          <a:stretch>
            <a:fillRect/>
          </a:stretch>
        </p:blipFill>
        <p:spPr>
          <a:xfrm>
            <a:off x="555587" y="1218917"/>
            <a:ext cx="7989838" cy="4708987"/>
          </a:xfrm>
          <a:prstGeom prst="rect">
            <a:avLst/>
          </a:prstGeom>
        </p:spPr>
      </p:pic>
    </p:spTree>
    <p:extLst>
      <p:ext uri="{BB962C8B-B14F-4D97-AF65-F5344CB8AC3E}">
        <p14:creationId xmlns:p14="http://schemas.microsoft.com/office/powerpoint/2010/main" val="15835215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p:txBody>
          <a:bodyPr/>
          <a:lstStyle/>
          <a:p>
            <a:r>
              <a:rPr lang="de-DE" smtClean="0"/>
              <a:t>Gliederung</a:t>
            </a:r>
            <a:endParaRPr lang="de-DE"/>
          </a:p>
        </p:txBody>
      </p:sp>
      <p:sp>
        <p:nvSpPr>
          <p:cNvPr id="34819" name="Inhaltsplatzhalter 2"/>
          <p:cNvSpPr>
            <a:spLocks noGrp="1"/>
          </p:cNvSpPr>
          <p:nvPr>
            <p:ph sz="quarter" idx="12"/>
          </p:nvPr>
        </p:nvSpPr>
        <p:spPr/>
        <p:txBody>
          <a:bodyPr>
            <a:normAutofit/>
          </a:bodyPr>
          <a:lstStyle/>
          <a:p>
            <a:pPr marL="457200" indent="-457200">
              <a:buFont typeface="+mj-lt"/>
              <a:buAutoNum type="arabicPeriod"/>
            </a:pPr>
            <a:r>
              <a:rPr lang="de-DE" dirty="0" smtClean="0"/>
              <a:t>Grundlagen der Datenorganisation</a:t>
            </a:r>
          </a:p>
          <a:p>
            <a:pPr marL="457200" indent="-457200">
              <a:buFont typeface="+mj-lt"/>
              <a:buAutoNum type="arabicPeriod"/>
            </a:pPr>
            <a:r>
              <a:rPr lang="de-DE" dirty="0" smtClean="0"/>
              <a:t>Dateiansatz und Probleme der Datenorganisation</a:t>
            </a:r>
          </a:p>
          <a:p>
            <a:pPr marL="457200" indent="-457200">
              <a:buFont typeface="+mj-lt"/>
              <a:buAutoNum type="arabicPeriod"/>
            </a:pPr>
            <a:r>
              <a:rPr lang="de-DE" dirty="0" smtClean="0"/>
              <a:t>Datenbankansatz</a:t>
            </a:r>
          </a:p>
          <a:p>
            <a:pPr marL="457200" indent="-457200">
              <a:buFont typeface="+mj-lt"/>
              <a:buAutoNum type="arabicPeriod"/>
            </a:pPr>
            <a:r>
              <a:rPr lang="de-DE" dirty="0" smtClean="0"/>
              <a:t>Business </a:t>
            </a:r>
            <a:r>
              <a:rPr lang="de-DE" dirty="0" err="1" smtClean="0"/>
              <a:t>Intelligence</a:t>
            </a:r>
            <a:r>
              <a:rPr lang="de-DE" dirty="0" smtClean="0"/>
              <a:t> &amp; </a:t>
            </a:r>
            <a:r>
              <a:rPr lang="de-DE" dirty="0" err="1" smtClean="0"/>
              <a:t>Analytics</a:t>
            </a:r>
            <a:endParaRPr lang="de-DE" dirty="0"/>
          </a:p>
          <a:p>
            <a:pPr marL="457200" indent="-457200">
              <a:buFont typeface="+mj-lt"/>
              <a:buAutoNum type="arabicPeriod"/>
            </a:pPr>
            <a:r>
              <a:rPr lang="de-DE" b="1" dirty="0" smtClean="0"/>
              <a:t>Datenbanken und das Web</a:t>
            </a:r>
          </a:p>
          <a:p>
            <a:pPr marL="457200" indent="-457200">
              <a:buFont typeface="+mj-lt"/>
              <a:buAutoNum type="arabicPeriod"/>
            </a:pPr>
            <a:r>
              <a:rPr lang="de-DE" dirty="0" smtClean="0"/>
              <a:t>Datenmanagement in der Praxis</a:t>
            </a:r>
            <a:endParaRPr lang="de-DE" dirty="0"/>
          </a:p>
        </p:txBody>
      </p:sp>
      <p:sp>
        <p:nvSpPr>
          <p:cNvPr id="5" name="Untertitel 4"/>
          <p:cNvSpPr>
            <a:spLocks noGrp="1"/>
          </p:cNvSpPr>
          <p:nvPr>
            <p:ph type="subTitle" idx="13"/>
          </p:nvPr>
        </p:nvSpPr>
        <p:spPr/>
        <p:txBody>
          <a:bodyPr/>
          <a:lstStyle/>
          <a:p>
            <a:endParaRPr lang="de-DE"/>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128</a:t>
            </a:fld>
            <a:endParaRPr lang="en-US" dirty="0"/>
          </a:p>
        </p:txBody>
      </p:sp>
    </p:spTree>
    <p:extLst>
      <p:ext uri="{BB962C8B-B14F-4D97-AF65-F5344CB8AC3E}">
        <p14:creationId xmlns:p14="http://schemas.microsoft.com/office/powerpoint/2010/main" val="269437355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el 1"/>
          <p:cNvSpPr>
            <a:spLocks noGrp="1"/>
          </p:cNvSpPr>
          <p:nvPr>
            <p:ph type="title"/>
          </p:nvPr>
        </p:nvSpPr>
        <p:spPr/>
        <p:txBody>
          <a:bodyPr/>
          <a:lstStyle/>
          <a:p>
            <a:r>
              <a:rPr lang="de-DE" smtClean="0"/>
              <a:t>Zugriff auf Datenbanken über das Web</a:t>
            </a:r>
            <a:endParaRPr lang="de-DE"/>
          </a:p>
        </p:txBody>
      </p:sp>
      <p:sp>
        <p:nvSpPr>
          <p:cNvPr id="117763" name="Inhaltsplatzhalter 2"/>
          <p:cNvSpPr>
            <a:spLocks noGrp="1"/>
          </p:cNvSpPr>
          <p:nvPr>
            <p:ph sz="quarter" idx="12"/>
          </p:nvPr>
        </p:nvSpPr>
        <p:spPr/>
        <p:txBody>
          <a:bodyPr>
            <a:normAutofit fontScale="92500"/>
          </a:bodyPr>
          <a:lstStyle/>
          <a:p>
            <a:r>
              <a:rPr lang="de-DE" dirty="0" smtClean="0"/>
              <a:t>Der Anwender greift über das Internet mit einem Webbrowser auf seinem Client-PC auf die Händler-Website zu. </a:t>
            </a:r>
          </a:p>
          <a:p>
            <a:r>
              <a:rPr lang="de-DE" dirty="0" smtClean="0"/>
              <a:t>Der Browser des Anwenders fordert Daten aus der Unternehmensdatenbank an und verwendet HTTP zur Kommunikation mit dem Webserver. </a:t>
            </a:r>
          </a:p>
          <a:p>
            <a:r>
              <a:rPr lang="de-DE" dirty="0" smtClean="0"/>
              <a:t>Der Webserverdienst übergibt Datenanforderungen an Software, die die HTTP Anfrage in SQL übersetzt, die das DBMS der Datenbank verarbeiten kann.</a:t>
            </a:r>
          </a:p>
          <a:p>
            <a:r>
              <a:rPr lang="de-DE" dirty="0" smtClean="0"/>
              <a:t>Das DBMS empfängt die SQL-</a:t>
            </a:r>
            <a:r>
              <a:rPr lang="de-DE" dirty="0" err="1" smtClean="0"/>
              <a:t>Anforderungenund</a:t>
            </a:r>
            <a:r>
              <a:rPr lang="de-DE" dirty="0" smtClean="0"/>
              <a:t> stellt die erforderlichen Daten bereit.</a:t>
            </a:r>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129</a:t>
            </a:fld>
            <a:endParaRPr lang="en-US" dirty="0"/>
          </a:p>
        </p:txBody>
      </p:sp>
    </p:spTree>
    <p:extLst>
      <p:ext uri="{BB962C8B-B14F-4D97-AF65-F5344CB8AC3E}">
        <p14:creationId xmlns:p14="http://schemas.microsoft.com/office/powerpoint/2010/main" val="3807396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Datenmanagement bei BAE Systems</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13</a:t>
            </a:fld>
            <a:endParaRPr lang="en-US" dirty="0"/>
          </a:p>
        </p:txBody>
      </p:sp>
      <p:sp>
        <p:nvSpPr>
          <p:cNvPr id="4" name="Inhaltsplatzhalter 3"/>
          <p:cNvSpPr>
            <a:spLocks noGrp="1"/>
          </p:cNvSpPr>
          <p:nvPr>
            <p:ph sz="quarter" idx="12"/>
          </p:nvPr>
        </p:nvSpPr>
        <p:spPr/>
        <p:txBody>
          <a:bodyPr/>
          <a:lstStyle/>
          <a:p>
            <a:r>
              <a:rPr lang="de-DE" dirty="0" smtClean="0"/>
              <a:t>Dank der Kombination von Teamcenter und CATIA </a:t>
            </a:r>
            <a:r>
              <a:rPr lang="de-DE" dirty="0" smtClean="0"/>
              <a:t>verfügt </a:t>
            </a:r>
            <a:r>
              <a:rPr lang="de-DE" dirty="0" smtClean="0"/>
              <a:t>BAE Systems jetzt </a:t>
            </a:r>
            <a:r>
              <a:rPr lang="de-DE" dirty="0"/>
              <a:t>ü</a:t>
            </a:r>
            <a:r>
              <a:rPr lang="de-DE" dirty="0" smtClean="0"/>
              <a:t>ber </a:t>
            </a:r>
            <a:r>
              <a:rPr lang="de-DE" dirty="0" smtClean="0"/>
              <a:t>einige leistungsstarke integrierte Datenmanagement-Tools.</a:t>
            </a:r>
          </a:p>
          <a:p>
            <a:r>
              <a:rPr lang="de-DE" dirty="0" smtClean="0"/>
              <a:t>Mit der neuen Lösung konnte BAE bei Produktdatenmanagement und -speicherung erhebliche Kosten einsparen und gleichzeitig die Leistung erhöhen.</a:t>
            </a:r>
          </a:p>
          <a:p>
            <a:r>
              <a:rPr lang="de-DE" dirty="0" smtClean="0"/>
              <a:t>BAE konnte die Anforderungen hinsichtlich Qualität, Zeitvorgaben und Kosten einhalten.</a:t>
            </a:r>
            <a:endParaRPr lang="de-DE" dirty="0"/>
          </a:p>
        </p:txBody>
      </p:sp>
      <p:sp>
        <p:nvSpPr>
          <p:cNvPr id="9" name="Untertitel 8"/>
          <p:cNvSpPr>
            <a:spLocks noGrp="1"/>
          </p:cNvSpPr>
          <p:nvPr>
            <p:ph type="subTitle" idx="13"/>
          </p:nvPr>
        </p:nvSpPr>
        <p:spPr>
          <a:xfrm>
            <a:off x="360363" y="1172918"/>
            <a:ext cx="8234362" cy="307777"/>
          </a:xfrm>
        </p:spPr>
        <p:txBody>
          <a:bodyPr/>
          <a:lstStyle/>
          <a:p>
            <a:r>
              <a:rPr lang="de-DE" dirty="0"/>
              <a:t>Einführende </a:t>
            </a:r>
            <a:r>
              <a:rPr lang="de-DE" dirty="0" smtClean="0"/>
              <a:t>Fallstudie</a:t>
            </a:r>
            <a:endParaRPr lang="de-DE" dirty="0"/>
          </a:p>
        </p:txBody>
      </p:sp>
    </p:spTree>
    <p:extLst>
      <p:ext uri="{BB962C8B-B14F-4D97-AF65-F5344CB8AC3E}">
        <p14:creationId xmlns:p14="http://schemas.microsoft.com/office/powerpoint/2010/main" val="54855948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el 1"/>
          <p:cNvSpPr>
            <a:spLocks noGrp="1"/>
          </p:cNvSpPr>
          <p:nvPr>
            <p:ph type="title"/>
          </p:nvPr>
        </p:nvSpPr>
        <p:spPr/>
        <p:txBody>
          <a:bodyPr/>
          <a:lstStyle/>
          <a:p>
            <a:r>
              <a:rPr lang="de-DE" dirty="0" smtClean="0"/>
              <a:t>Verknüpfung interner Datenbanken mit dem Web</a:t>
            </a:r>
            <a:endParaRPr lang="de-DE" dirty="0"/>
          </a:p>
        </p:txBody>
      </p:sp>
      <p:pic>
        <p:nvPicPr>
          <p:cNvPr id="9" name="Bild 8"/>
          <p:cNvPicPr>
            <a:picLocks noChangeAspect="1"/>
          </p:cNvPicPr>
          <p:nvPr/>
        </p:nvPicPr>
        <p:blipFill>
          <a:blip r:embed="rId2"/>
          <a:stretch>
            <a:fillRect/>
          </a:stretch>
        </p:blipFill>
        <p:spPr>
          <a:xfrm>
            <a:off x="568812" y="2486027"/>
            <a:ext cx="7897241" cy="2158619"/>
          </a:xfrm>
          <a:prstGeom prst="rect">
            <a:avLst/>
          </a:prstGeom>
        </p:spPr>
      </p:pic>
      <p:sp>
        <p:nvSpPr>
          <p:cNvPr id="10" name="Foliennummernplatzhalter 9"/>
          <p:cNvSpPr>
            <a:spLocks noGrp="1"/>
          </p:cNvSpPr>
          <p:nvPr>
            <p:ph type="sldNum" sz="quarter" idx="11"/>
          </p:nvPr>
        </p:nvSpPr>
        <p:spPr/>
        <p:txBody>
          <a:bodyPr/>
          <a:lstStyle/>
          <a:p>
            <a:pPr>
              <a:defRPr/>
            </a:pPr>
            <a:fld id="{0D2F3B65-5D26-4378-875C-153D63999E65}" type="slidenum">
              <a:rPr lang="en-US" smtClean="0"/>
              <a:pPr>
                <a:defRPr/>
              </a:pPr>
              <a:t>130</a:t>
            </a:fld>
            <a:endParaRPr lang="en-US" dirty="0"/>
          </a:p>
        </p:txBody>
      </p:sp>
    </p:spTree>
    <p:extLst>
      <p:ext uri="{BB962C8B-B14F-4D97-AF65-F5344CB8AC3E}">
        <p14:creationId xmlns:p14="http://schemas.microsoft.com/office/powerpoint/2010/main" val="182966171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el 1"/>
          <p:cNvSpPr>
            <a:spLocks noGrp="1"/>
          </p:cNvSpPr>
          <p:nvPr>
            <p:ph type="title"/>
          </p:nvPr>
        </p:nvSpPr>
        <p:spPr/>
        <p:txBody>
          <a:bodyPr/>
          <a:lstStyle/>
          <a:p>
            <a:r>
              <a:rPr lang="de-DE" dirty="0"/>
              <a:t>Verknüpfung interner Datenbanken mit dem Web</a:t>
            </a:r>
          </a:p>
        </p:txBody>
      </p:sp>
      <p:sp>
        <p:nvSpPr>
          <p:cNvPr id="118787" name="Inhaltsplatzhalter 2"/>
          <p:cNvSpPr>
            <a:spLocks noGrp="1"/>
          </p:cNvSpPr>
          <p:nvPr>
            <p:ph sz="quarter" idx="12"/>
          </p:nvPr>
        </p:nvSpPr>
        <p:spPr/>
        <p:txBody>
          <a:bodyPr/>
          <a:lstStyle/>
          <a:p>
            <a:r>
              <a:rPr lang="de-DE" dirty="0" smtClean="0"/>
              <a:t>Der Zugriff auf die internen Datenbanken eines Unternehmens über das Internet ist mit zahlreichen Vorteilen verbunden:</a:t>
            </a:r>
          </a:p>
          <a:p>
            <a:pPr lvl="1"/>
            <a:r>
              <a:rPr lang="de-DE" dirty="0" smtClean="0"/>
              <a:t>Verwendung von Webbrowsern viel einfacher als der Einsatz proprietärer Abfragetools</a:t>
            </a:r>
          </a:p>
          <a:p>
            <a:pPr lvl="1"/>
            <a:r>
              <a:rPr lang="de-DE" dirty="0" smtClean="0"/>
              <a:t>Erfordert die Webschnittstelle nur wenige oder gar keine Anpassungen der internen Datenbank. </a:t>
            </a:r>
          </a:p>
          <a:p>
            <a:pPr lvl="1"/>
            <a:r>
              <a:rPr lang="de-DE" dirty="0" smtClean="0"/>
              <a:t>Preisgünstiger, eine Webschnittstelle einem bewährten System hinzuzufügen</a:t>
            </a:r>
          </a:p>
          <a:p>
            <a:pPr lvl="1"/>
            <a:r>
              <a:rPr lang="de-DE" dirty="0" smtClean="0"/>
              <a:t>Zugriff auf Unternehmensdatenbanken über das Web bietet neue Funktionen, Chancen und Geschäftsmodelle.</a:t>
            </a:r>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131</a:t>
            </a:fld>
            <a:endParaRPr lang="en-US" dirty="0"/>
          </a:p>
        </p:txBody>
      </p:sp>
    </p:spTree>
    <p:extLst>
      <p:ext uri="{BB962C8B-B14F-4D97-AF65-F5344CB8AC3E}">
        <p14:creationId xmlns:p14="http://schemas.microsoft.com/office/powerpoint/2010/main" val="277567285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p:txBody>
          <a:bodyPr/>
          <a:lstStyle/>
          <a:p>
            <a:r>
              <a:rPr lang="de-DE" smtClean="0"/>
              <a:t>Gliederung</a:t>
            </a:r>
            <a:endParaRPr lang="de-DE"/>
          </a:p>
        </p:txBody>
      </p:sp>
      <p:sp>
        <p:nvSpPr>
          <p:cNvPr id="34819" name="Inhaltsplatzhalter 2"/>
          <p:cNvSpPr>
            <a:spLocks noGrp="1"/>
          </p:cNvSpPr>
          <p:nvPr>
            <p:ph sz="quarter" idx="12"/>
          </p:nvPr>
        </p:nvSpPr>
        <p:spPr/>
        <p:txBody>
          <a:bodyPr>
            <a:normAutofit/>
          </a:bodyPr>
          <a:lstStyle/>
          <a:p>
            <a:pPr marL="457200" indent="-457200">
              <a:buFont typeface="+mj-lt"/>
              <a:buAutoNum type="arabicPeriod"/>
            </a:pPr>
            <a:r>
              <a:rPr lang="de-DE" dirty="0" smtClean="0"/>
              <a:t>Grundlagen der Datenorganisation</a:t>
            </a:r>
          </a:p>
          <a:p>
            <a:pPr marL="457200" indent="-457200">
              <a:buFont typeface="+mj-lt"/>
              <a:buAutoNum type="arabicPeriod"/>
            </a:pPr>
            <a:r>
              <a:rPr lang="de-DE" dirty="0" smtClean="0"/>
              <a:t>Dateiansatz und Probleme der Datenorganisation</a:t>
            </a:r>
          </a:p>
          <a:p>
            <a:pPr marL="457200" indent="-457200">
              <a:buFont typeface="+mj-lt"/>
              <a:buAutoNum type="arabicPeriod"/>
            </a:pPr>
            <a:r>
              <a:rPr lang="de-DE" dirty="0" smtClean="0"/>
              <a:t>Datenbankansatz</a:t>
            </a:r>
          </a:p>
          <a:p>
            <a:pPr marL="457200" indent="-457200">
              <a:buFont typeface="+mj-lt"/>
              <a:buAutoNum type="arabicPeriod"/>
            </a:pPr>
            <a:r>
              <a:rPr lang="de-DE" dirty="0" smtClean="0"/>
              <a:t>Business </a:t>
            </a:r>
            <a:r>
              <a:rPr lang="de-DE" dirty="0" err="1" smtClean="0"/>
              <a:t>Intelligence</a:t>
            </a:r>
            <a:r>
              <a:rPr lang="de-DE" dirty="0" smtClean="0"/>
              <a:t> &amp; </a:t>
            </a:r>
            <a:r>
              <a:rPr lang="de-DE" dirty="0" err="1" smtClean="0"/>
              <a:t>Analytics</a:t>
            </a:r>
            <a:endParaRPr lang="de-DE" dirty="0"/>
          </a:p>
          <a:p>
            <a:pPr marL="457200" indent="-457200">
              <a:buFont typeface="+mj-lt"/>
              <a:buAutoNum type="arabicPeriod"/>
            </a:pPr>
            <a:r>
              <a:rPr lang="de-DE" dirty="0" smtClean="0"/>
              <a:t>Datenbanken und das Web</a:t>
            </a:r>
          </a:p>
          <a:p>
            <a:pPr marL="457200" indent="-457200">
              <a:buFont typeface="+mj-lt"/>
              <a:buAutoNum type="arabicPeriod"/>
            </a:pPr>
            <a:r>
              <a:rPr lang="de-DE" b="1" dirty="0" smtClean="0"/>
              <a:t>Datenmanagement in der Praxis</a:t>
            </a:r>
          </a:p>
          <a:p>
            <a:pPr marL="812800" lvl="1" indent="-457200">
              <a:buFont typeface="+mj-lt"/>
              <a:buAutoNum type="arabicPeriod"/>
            </a:pPr>
            <a:r>
              <a:rPr lang="de-DE" dirty="0" smtClean="0"/>
              <a:t>Informationspolitik</a:t>
            </a:r>
          </a:p>
          <a:p>
            <a:pPr marL="812800" lvl="1" indent="-457200">
              <a:buFont typeface="+mj-lt"/>
              <a:buAutoNum type="arabicPeriod"/>
            </a:pPr>
            <a:r>
              <a:rPr lang="de-DE" dirty="0" smtClean="0"/>
              <a:t>Sicherstellung der Datenqualität</a:t>
            </a:r>
          </a:p>
        </p:txBody>
      </p:sp>
      <p:sp>
        <p:nvSpPr>
          <p:cNvPr id="5" name="Untertitel 4"/>
          <p:cNvSpPr>
            <a:spLocks noGrp="1"/>
          </p:cNvSpPr>
          <p:nvPr>
            <p:ph type="subTitle" idx="13"/>
          </p:nvPr>
        </p:nvSpPr>
        <p:spPr/>
        <p:txBody>
          <a:bodyPr/>
          <a:lstStyle/>
          <a:p>
            <a:endParaRPr lang="de-DE"/>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132</a:t>
            </a:fld>
            <a:endParaRPr lang="en-US" dirty="0"/>
          </a:p>
        </p:txBody>
      </p:sp>
    </p:spTree>
    <p:extLst>
      <p:ext uri="{BB962C8B-B14F-4D97-AF65-F5344CB8AC3E}">
        <p14:creationId xmlns:p14="http://schemas.microsoft.com/office/powerpoint/2010/main" val="133478444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el 1"/>
          <p:cNvSpPr>
            <a:spLocks noGrp="1"/>
          </p:cNvSpPr>
          <p:nvPr>
            <p:ph type="title"/>
          </p:nvPr>
        </p:nvSpPr>
        <p:spPr/>
        <p:txBody>
          <a:bodyPr/>
          <a:lstStyle/>
          <a:p>
            <a:r>
              <a:rPr lang="de-DE" smtClean="0"/>
              <a:t>Einflussfaktoren auf erfolgreiche Gestaltung von Datenbanken</a:t>
            </a:r>
            <a:endParaRPr lang="de-DE"/>
          </a:p>
        </p:txBody>
      </p:sp>
      <p:pic>
        <p:nvPicPr>
          <p:cNvPr id="9" name="Bild 8"/>
          <p:cNvPicPr>
            <a:picLocks noChangeAspect="1"/>
          </p:cNvPicPr>
          <p:nvPr/>
        </p:nvPicPr>
        <p:blipFill>
          <a:blip r:embed="rId2"/>
          <a:stretch>
            <a:fillRect/>
          </a:stretch>
        </p:blipFill>
        <p:spPr>
          <a:xfrm>
            <a:off x="2356873" y="1363006"/>
            <a:ext cx="3807474" cy="4820273"/>
          </a:xfrm>
          <a:prstGeom prst="rect">
            <a:avLst/>
          </a:prstGeom>
        </p:spPr>
      </p:pic>
      <p:sp>
        <p:nvSpPr>
          <p:cNvPr id="10" name="Foliennummernplatzhalter 9"/>
          <p:cNvSpPr>
            <a:spLocks noGrp="1"/>
          </p:cNvSpPr>
          <p:nvPr>
            <p:ph type="sldNum" sz="quarter" idx="11"/>
          </p:nvPr>
        </p:nvSpPr>
        <p:spPr/>
        <p:txBody>
          <a:bodyPr/>
          <a:lstStyle/>
          <a:p>
            <a:pPr>
              <a:defRPr/>
            </a:pPr>
            <a:fld id="{0D2F3B65-5D26-4378-875C-153D63999E65}" type="slidenum">
              <a:rPr lang="en-US" smtClean="0"/>
              <a:pPr>
                <a:defRPr/>
              </a:pPr>
              <a:t>133</a:t>
            </a:fld>
            <a:endParaRPr lang="en-US" dirty="0"/>
          </a:p>
        </p:txBody>
      </p:sp>
    </p:spTree>
    <p:extLst>
      <p:ext uri="{BB962C8B-B14F-4D97-AF65-F5344CB8AC3E}">
        <p14:creationId xmlns:p14="http://schemas.microsoft.com/office/powerpoint/2010/main" val="4265375864"/>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p:txBody>
          <a:bodyPr/>
          <a:lstStyle/>
          <a:p>
            <a:r>
              <a:rPr lang="de-DE" smtClean="0"/>
              <a:t>Gliederung</a:t>
            </a:r>
            <a:endParaRPr lang="de-DE"/>
          </a:p>
        </p:txBody>
      </p:sp>
      <p:sp>
        <p:nvSpPr>
          <p:cNvPr id="34819" name="Inhaltsplatzhalter 2"/>
          <p:cNvSpPr>
            <a:spLocks noGrp="1"/>
          </p:cNvSpPr>
          <p:nvPr>
            <p:ph sz="quarter" idx="12"/>
          </p:nvPr>
        </p:nvSpPr>
        <p:spPr/>
        <p:txBody>
          <a:bodyPr>
            <a:normAutofit/>
          </a:bodyPr>
          <a:lstStyle/>
          <a:p>
            <a:pPr marL="457200" indent="-457200">
              <a:buFont typeface="+mj-lt"/>
              <a:buAutoNum type="arabicPeriod"/>
            </a:pPr>
            <a:r>
              <a:rPr lang="de-DE" dirty="0" smtClean="0"/>
              <a:t>Grundlagen der Datenorganisation</a:t>
            </a:r>
          </a:p>
          <a:p>
            <a:pPr marL="457200" indent="-457200">
              <a:buFont typeface="+mj-lt"/>
              <a:buAutoNum type="arabicPeriod"/>
            </a:pPr>
            <a:r>
              <a:rPr lang="de-DE" dirty="0" smtClean="0"/>
              <a:t>Dateiansatz und Probleme der Datenorganisation</a:t>
            </a:r>
          </a:p>
          <a:p>
            <a:pPr marL="457200" indent="-457200">
              <a:buFont typeface="+mj-lt"/>
              <a:buAutoNum type="arabicPeriod"/>
            </a:pPr>
            <a:r>
              <a:rPr lang="de-DE" dirty="0" smtClean="0"/>
              <a:t>Datenbankansatz</a:t>
            </a:r>
          </a:p>
          <a:p>
            <a:pPr marL="457200" indent="-457200">
              <a:buFont typeface="+mj-lt"/>
              <a:buAutoNum type="arabicPeriod"/>
            </a:pPr>
            <a:r>
              <a:rPr lang="de-DE" dirty="0" smtClean="0"/>
              <a:t>Business </a:t>
            </a:r>
            <a:r>
              <a:rPr lang="de-DE" dirty="0" err="1" smtClean="0"/>
              <a:t>Intelligence</a:t>
            </a:r>
            <a:r>
              <a:rPr lang="de-DE" dirty="0" smtClean="0"/>
              <a:t> &amp; </a:t>
            </a:r>
            <a:r>
              <a:rPr lang="de-DE" dirty="0" err="1" smtClean="0"/>
              <a:t>Analytics</a:t>
            </a:r>
            <a:endParaRPr lang="de-DE" dirty="0"/>
          </a:p>
          <a:p>
            <a:pPr marL="457200" indent="-457200">
              <a:buFont typeface="+mj-lt"/>
              <a:buAutoNum type="arabicPeriod"/>
            </a:pPr>
            <a:r>
              <a:rPr lang="de-DE" dirty="0" smtClean="0"/>
              <a:t>Datenbanken und das Web</a:t>
            </a:r>
          </a:p>
          <a:p>
            <a:pPr marL="457200" indent="-457200">
              <a:buFont typeface="+mj-lt"/>
              <a:buAutoNum type="arabicPeriod"/>
            </a:pPr>
            <a:r>
              <a:rPr lang="de-DE" b="1" dirty="0" smtClean="0"/>
              <a:t>Datenmanagement in der Praxis</a:t>
            </a:r>
          </a:p>
          <a:p>
            <a:pPr marL="812800" lvl="1" indent="-457200">
              <a:buFont typeface="+mj-lt"/>
              <a:buAutoNum type="arabicPeriod"/>
            </a:pPr>
            <a:r>
              <a:rPr lang="de-DE" b="1" dirty="0" smtClean="0"/>
              <a:t>Informationspolitik</a:t>
            </a:r>
          </a:p>
          <a:p>
            <a:pPr marL="812800" lvl="1" indent="-457200">
              <a:buFont typeface="+mj-lt"/>
              <a:buAutoNum type="arabicPeriod"/>
            </a:pPr>
            <a:r>
              <a:rPr lang="de-DE" dirty="0" smtClean="0"/>
              <a:t>Sicherstellung der Datenqualität</a:t>
            </a:r>
          </a:p>
        </p:txBody>
      </p:sp>
      <p:sp>
        <p:nvSpPr>
          <p:cNvPr id="5" name="Untertitel 4"/>
          <p:cNvSpPr>
            <a:spLocks noGrp="1"/>
          </p:cNvSpPr>
          <p:nvPr>
            <p:ph type="subTitle" idx="13"/>
          </p:nvPr>
        </p:nvSpPr>
        <p:spPr/>
        <p:txBody>
          <a:bodyPr/>
          <a:lstStyle/>
          <a:p>
            <a:endParaRPr lang="de-DE"/>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134</a:t>
            </a:fld>
            <a:endParaRPr lang="en-US" dirty="0"/>
          </a:p>
        </p:txBody>
      </p:sp>
    </p:spTree>
    <p:extLst>
      <p:ext uri="{BB962C8B-B14F-4D97-AF65-F5344CB8AC3E}">
        <p14:creationId xmlns:p14="http://schemas.microsoft.com/office/powerpoint/2010/main" val="1643766676"/>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el 1"/>
          <p:cNvSpPr>
            <a:spLocks noGrp="1"/>
          </p:cNvSpPr>
          <p:nvPr>
            <p:ph type="title"/>
          </p:nvPr>
        </p:nvSpPr>
        <p:spPr/>
        <p:txBody>
          <a:bodyPr/>
          <a:lstStyle/>
          <a:p>
            <a:r>
              <a:rPr lang="de-DE" smtClean="0"/>
              <a:t>Informationspolitik</a:t>
            </a:r>
            <a:endParaRPr lang="de-DE"/>
          </a:p>
        </p:txBody>
      </p:sp>
      <p:sp>
        <p:nvSpPr>
          <p:cNvPr id="121859" name="Inhaltsplatzhalter 2"/>
          <p:cNvSpPr>
            <a:spLocks noGrp="1"/>
          </p:cNvSpPr>
          <p:nvPr>
            <p:ph sz="quarter" idx="12"/>
          </p:nvPr>
        </p:nvSpPr>
        <p:spPr/>
        <p:txBody>
          <a:bodyPr/>
          <a:lstStyle/>
          <a:p>
            <a:r>
              <a:rPr lang="de-DE" smtClean="0"/>
              <a:t>Verbindliche Informationspolitik ist sowohl für große als auch für kleine Unternehmen unabdinglich</a:t>
            </a:r>
          </a:p>
          <a:p>
            <a:r>
              <a:rPr lang="de-DE" smtClean="0"/>
              <a:t>Unbefugte Verwendung verhindern</a:t>
            </a:r>
          </a:p>
          <a:p>
            <a:r>
              <a:rPr lang="de-DE" smtClean="0"/>
              <a:t>Regeln müssen festgelegt werden, wie die Daten organisiert und gepflegt werden, und wer die Daten anzeigen oder ändern darf</a:t>
            </a:r>
            <a:endParaRPr lang="de-DE"/>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135</a:t>
            </a:fld>
            <a:endParaRPr lang="en-US" dirty="0"/>
          </a:p>
        </p:txBody>
      </p:sp>
    </p:spTree>
    <p:extLst>
      <p:ext uri="{BB962C8B-B14F-4D97-AF65-F5344CB8AC3E}">
        <p14:creationId xmlns:p14="http://schemas.microsoft.com/office/powerpoint/2010/main" val="1786197934"/>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el 1"/>
          <p:cNvSpPr>
            <a:spLocks noGrp="1"/>
          </p:cNvSpPr>
          <p:nvPr>
            <p:ph type="title"/>
          </p:nvPr>
        </p:nvSpPr>
        <p:spPr/>
        <p:txBody>
          <a:bodyPr/>
          <a:lstStyle/>
          <a:p>
            <a:r>
              <a:rPr lang="de-DE" smtClean="0"/>
              <a:t>Datenverwaltung</a:t>
            </a:r>
            <a:endParaRPr lang="de-DE"/>
          </a:p>
        </p:txBody>
      </p:sp>
      <p:sp>
        <p:nvSpPr>
          <p:cNvPr id="122883" name="Inhaltsplatzhalter 2"/>
          <p:cNvSpPr>
            <a:spLocks noGrp="1"/>
          </p:cNvSpPr>
          <p:nvPr>
            <p:ph sz="quarter" idx="12"/>
          </p:nvPr>
        </p:nvSpPr>
        <p:spPr/>
        <p:txBody>
          <a:bodyPr/>
          <a:lstStyle/>
          <a:p>
            <a:r>
              <a:rPr lang="de-DE" smtClean="0"/>
              <a:t>Spezielle organisatorische Funktion für die Verwaltung der Datenressourcen eines Unternehmens, die für die Richtlinien bezüglich der Datenplanung, der Datenerfassung, der Datenqualitätsstandards, der Pflege sowie der Nutzung und Weitergabe von Informationen zuständig ist. </a:t>
            </a:r>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136</a:t>
            </a:fld>
            <a:endParaRPr lang="en-US" dirty="0"/>
          </a:p>
        </p:txBody>
      </p:sp>
    </p:spTree>
    <p:extLst>
      <p:ext uri="{BB962C8B-B14F-4D97-AF65-F5344CB8AC3E}">
        <p14:creationId xmlns:p14="http://schemas.microsoft.com/office/powerpoint/2010/main" val="422085255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el 1"/>
          <p:cNvSpPr>
            <a:spLocks noGrp="1"/>
          </p:cNvSpPr>
          <p:nvPr>
            <p:ph type="title"/>
          </p:nvPr>
        </p:nvSpPr>
        <p:spPr/>
        <p:txBody>
          <a:bodyPr/>
          <a:lstStyle/>
          <a:p>
            <a:r>
              <a:rPr lang="de-DE" smtClean="0"/>
              <a:t>Informationsverwendungsrichtlinie</a:t>
            </a:r>
            <a:endParaRPr lang="de-DE"/>
          </a:p>
        </p:txBody>
      </p:sp>
      <p:sp>
        <p:nvSpPr>
          <p:cNvPr id="123907" name="Inhaltsplatzhalter 2"/>
          <p:cNvSpPr>
            <a:spLocks noGrp="1"/>
          </p:cNvSpPr>
          <p:nvPr>
            <p:ph sz="quarter" idx="12"/>
          </p:nvPr>
        </p:nvSpPr>
        <p:spPr/>
        <p:txBody>
          <a:bodyPr/>
          <a:lstStyle/>
          <a:p>
            <a:r>
              <a:rPr lang="de-DE" smtClean="0"/>
              <a:t>Formale Richtlinie, welche die Erfassung, Wartung, Verteilung und Verwendung von Informationen in einem Unternehmen regelt.</a:t>
            </a:r>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137</a:t>
            </a:fld>
            <a:endParaRPr lang="en-US" dirty="0"/>
          </a:p>
        </p:txBody>
      </p:sp>
    </p:spTree>
    <p:extLst>
      <p:ext uri="{BB962C8B-B14F-4D97-AF65-F5344CB8AC3E}">
        <p14:creationId xmlns:p14="http://schemas.microsoft.com/office/powerpoint/2010/main" val="17991067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p:txBody>
          <a:bodyPr/>
          <a:lstStyle/>
          <a:p>
            <a:r>
              <a:rPr lang="de-DE" smtClean="0"/>
              <a:t>Gliederung</a:t>
            </a:r>
            <a:endParaRPr lang="de-DE"/>
          </a:p>
        </p:txBody>
      </p:sp>
      <p:sp>
        <p:nvSpPr>
          <p:cNvPr id="34819" name="Inhaltsplatzhalter 2"/>
          <p:cNvSpPr>
            <a:spLocks noGrp="1"/>
          </p:cNvSpPr>
          <p:nvPr>
            <p:ph sz="quarter" idx="12"/>
          </p:nvPr>
        </p:nvSpPr>
        <p:spPr/>
        <p:txBody>
          <a:bodyPr>
            <a:normAutofit/>
          </a:bodyPr>
          <a:lstStyle/>
          <a:p>
            <a:pPr marL="457200" indent="-457200">
              <a:buFont typeface="+mj-lt"/>
              <a:buAutoNum type="arabicPeriod"/>
            </a:pPr>
            <a:r>
              <a:rPr lang="de-DE" dirty="0" smtClean="0"/>
              <a:t>Grundlagen der Datenorganisation</a:t>
            </a:r>
          </a:p>
          <a:p>
            <a:pPr marL="457200" indent="-457200">
              <a:buFont typeface="+mj-lt"/>
              <a:buAutoNum type="arabicPeriod"/>
            </a:pPr>
            <a:r>
              <a:rPr lang="de-DE" dirty="0" smtClean="0"/>
              <a:t>Dateiansatz und Probleme der Datenorganisation</a:t>
            </a:r>
          </a:p>
          <a:p>
            <a:pPr marL="457200" indent="-457200">
              <a:buFont typeface="+mj-lt"/>
              <a:buAutoNum type="arabicPeriod"/>
            </a:pPr>
            <a:r>
              <a:rPr lang="de-DE" dirty="0" smtClean="0"/>
              <a:t>Datenbankansatz</a:t>
            </a:r>
          </a:p>
          <a:p>
            <a:pPr marL="457200" indent="-457200">
              <a:buFont typeface="+mj-lt"/>
              <a:buAutoNum type="arabicPeriod"/>
            </a:pPr>
            <a:r>
              <a:rPr lang="de-DE" dirty="0" smtClean="0"/>
              <a:t>Business </a:t>
            </a:r>
            <a:r>
              <a:rPr lang="de-DE" dirty="0" err="1" smtClean="0"/>
              <a:t>Intelligence</a:t>
            </a:r>
            <a:r>
              <a:rPr lang="de-DE" dirty="0" smtClean="0"/>
              <a:t> &amp; </a:t>
            </a:r>
            <a:r>
              <a:rPr lang="de-DE" dirty="0" err="1" smtClean="0"/>
              <a:t>Analytics</a:t>
            </a:r>
            <a:endParaRPr lang="de-DE" dirty="0"/>
          </a:p>
          <a:p>
            <a:pPr marL="457200" indent="-457200">
              <a:buFont typeface="+mj-lt"/>
              <a:buAutoNum type="arabicPeriod"/>
            </a:pPr>
            <a:r>
              <a:rPr lang="de-DE" dirty="0" smtClean="0"/>
              <a:t>Datenbanken und das Web</a:t>
            </a:r>
          </a:p>
          <a:p>
            <a:pPr marL="457200" indent="-457200">
              <a:buFont typeface="+mj-lt"/>
              <a:buAutoNum type="arabicPeriod"/>
            </a:pPr>
            <a:r>
              <a:rPr lang="de-DE" b="1" dirty="0" smtClean="0"/>
              <a:t>Datenmanagement in der Praxis</a:t>
            </a:r>
          </a:p>
          <a:p>
            <a:pPr marL="812800" lvl="1" indent="-457200">
              <a:buFont typeface="+mj-lt"/>
              <a:buAutoNum type="arabicPeriod"/>
            </a:pPr>
            <a:r>
              <a:rPr lang="de-DE" dirty="0" smtClean="0"/>
              <a:t>Informationspolitik</a:t>
            </a:r>
          </a:p>
          <a:p>
            <a:pPr marL="812800" lvl="1" indent="-457200">
              <a:buFont typeface="+mj-lt"/>
              <a:buAutoNum type="arabicPeriod"/>
            </a:pPr>
            <a:r>
              <a:rPr lang="de-DE" b="1" dirty="0" smtClean="0"/>
              <a:t>Sicherstellung der Datenqualität</a:t>
            </a:r>
          </a:p>
        </p:txBody>
      </p:sp>
      <p:sp>
        <p:nvSpPr>
          <p:cNvPr id="5" name="Untertitel 4"/>
          <p:cNvSpPr>
            <a:spLocks noGrp="1"/>
          </p:cNvSpPr>
          <p:nvPr>
            <p:ph type="subTitle" idx="13"/>
          </p:nvPr>
        </p:nvSpPr>
        <p:spPr/>
        <p:txBody>
          <a:bodyPr/>
          <a:lstStyle/>
          <a:p>
            <a:endParaRPr lang="de-DE"/>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138</a:t>
            </a:fld>
            <a:endParaRPr lang="en-US" dirty="0"/>
          </a:p>
        </p:txBody>
      </p:sp>
    </p:spTree>
    <p:extLst>
      <p:ext uri="{BB962C8B-B14F-4D97-AF65-F5344CB8AC3E}">
        <p14:creationId xmlns:p14="http://schemas.microsoft.com/office/powerpoint/2010/main" val="1643766676"/>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el 1"/>
          <p:cNvSpPr>
            <a:spLocks noGrp="1"/>
          </p:cNvSpPr>
          <p:nvPr>
            <p:ph type="title"/>
          </p:nvPr>
        </p:nvSpPr>
        <p:spPr/>
        <p:txBody>
          <a:bodyPr/>
          <a:lstStyle/>
          <a:p>
            <a:r>
              <a:rPr lang="de-DE" smtClean="0"/>
              <a:t>Sicherstellung der Datenqualität</a:t>
            </a:r>
            <a:endParaRPr lang="de-DE"/>
          </a:p>
        </p:txBody>
      </p:sp>
      <p:sp>
        <p:nvSpPr>
          <p:cNvPr id="124931" name="Inhaltsplatzhalter 2"/>
          <p:cNvSpPr>
            <a:spLocks noGrp="1"/>
          </p:cNvSpPr>
          <p:nvPr>
            <p:ph sz="quarter" idx="12"/>
          </p:nvPr>
        </p:nvSpPr>
        <p:spPr/>
        <p:txBody>
          <a:bodyPr>
            <a:normAutofit fontScale="92500"/>
          </a:bodyPr>
          <a:lstStyle/>
          <a:p>
            <a:r>
              <a:rPr lang="de-DE" smtClean="0"/>
              <a:t>Eine gut strukturierte Datenbank und Informationsverwendungsrichtlinien leisten bereits einen wichtigen Beitrag dazu, die erforderlichen Informationen in einem Unternehmen bereitzustellen. </a:t>
            </a:r>
          </a:p>
          <a:p>
            <a:r>
              <a:rPr lang="de-DE" smtClean="0"/>
              <a:t>Dennoch müssen weitere Vorkehrungen getroffen werden, die sicherstellen, dass die Daten in den Unternehmensdatenbanken präzise und zuverlässig bleiben.</a:t>
            </a:r>
          </a:p>
          <a:p>
            <a:r>
              <a:rPr lang="de-DE" smtClean="0"/>
              <a:t>Ungenaue, veraltete oder zu anderen Quellen inkonsistente Daten führen potenziell zu falschen Entscheidungen, Rückrufaktionen und finanziellen Einbußen für das Unternehmen.</a:t>
            </a:r>
            <a:endParaRPr lang="de-DE"/>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139</a:t>
            </a:fld>
            <a:endParaRPr lang="en-US" dirty="0"/>
          </a:p>
        </p:txBody>
      </p:sp>
    </p:spTree>
    <p:extLst>
      <p:ext uri="{BB962C8B-B14F-4D97-AF65-F5344CB8AC3E}">
        <p14:creationId xmlns:p14="http://schemas.microsoft.com/office/powerpoint/2010/main" val="30810398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p:txBody>
          <a:bodyPr/>
          <a:lstStyle/>
          <a:p>
            <a:r>
              <a:rPr lang="de-DE" dirty="0" smtClean="0"/>
              <a:t>Herausforderungen für das Management</a:t>
            </a:r>
            <a:endParaRPr lang="de-DE" dirty="0"/>
          </a:p>
        </p:txBody>
      </p:sp>
      <p:sp>
        <p:nvSpPr>
          <p:cNvPr id="30723" name="Inhaltsplatzhalter 2"/>
          <p:cNvSpPr>
            <a:spLocks noGrp="1"/>
          </p:cNvSpPr>
          <p:nvPr>
            <p:ph sz="quarter" idx="12"/>
          </p:nvPr>
        </p:nvSpPr>
        <p:spPr/>
        <p:txBody>
          <a:bodyPr>
            <a:normAutofit fontScale="92500" lnSpcReduction="10000"/>
          </a:bodyPr>
          <a:lstStyle/>
          <a:p>
            <a:r>
              <a:rPr lang="de-DE" dirty="0" smtClean="0"/>
              <a:t>Die Erfahrungen von BAE Systems zeigen, wie wichtig Datenmanagement ist, denn die Performance eines Unternehmens hängt nicht zuletzt von der Genauigkeit und Zuverlässigkeit seiner Daten ab.</a:t>
            </a:r>
          </a:p>
          <a:p>
            <a:r>
              <a:rPr lang="de-DE" dirty="0" smtClean="0"/>
              <a:t>Wie Unternehmen ihre Daten speichern, organisieren und verwalten, hat große Auswirkungen auf ihre organisatorische Effektivität.</a:t>
            </a:r>
          </a:p>
          <a:p>
            <a:r>
              <a:rPr lang="de-DE" dirty="0" smtClean="0"/>
              <a:t>Zwei Herausforderungen für das Management sind besonders zu beachten:</a:t>
            </a:r>
          </a:p>
          <a:p>
            <a:pPr lvl="1"/>
            <a:r>
              <a:rPr lang="de-DE" dirty="0" smtClean="0"/>
              <a:t>Organisatorische Hindernisse, die einer Datenbankumgebung im Wege stehen</a:t>
            </a:r>
          </a:p>
          <a:p>
            <a:pPr lvl="1"/>
            <a:r>
              <a:rPr lang="de-DE" dirty="0" smtClean="0"/>
              <a:t>Kosten-Nutzen-Analyse</a:t>
            </a:r>
            <a:endParaRPr lang="de-DE" dirty="0"/>
          </a:p>
        </p:txBody>
      </p:sp>
      <p:sp>
        <p:nvSpPr>
          <p:cNvPr id="5" name="Untertitel 4"/>
          <p:cNvSpPr>
            <a:spLocks noGrp="1"/>
          </p:cNvSpPr>
          <p:nvPr>
            <p:ph type="subTitle" idx="13"/>
          </p:nvPr>
        </p:nvSpPr>
        <p:spPr>
          <a:xfrm>
            <a:off x="360363" y="1172918"/>
            <a:ext cx="8234362" cy="307777"/>
          </a:xfrm>
        </p:spPr>
        <p:txBody>
          <a:bodyPr/>
          <a:lstStyle/>
          <a:p>
            <a:r>
              <a:rPr lang="de-DE" dirty="0" smtClean="0"/>
              <a:t>Blickpunkt Management</a:t>
            </a:r>
            <a:endParaRPr lang="de-DE" dirty="0"/>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14</a:t>
            </a:fld>
            <a:endParaRPr lang="en-US" dirty="0"/>
          </a:p>
        </p:txBody>
      </p:sp>
    </p:spTree>
    <p:extLst>
      <p:ext uri="{BB962C8B-B14F-4D97-AF65-F5344CB8AC3E}">
        <p14:creationId xmlns:p14="http://schemas.microsoft.com/office/powerpoint/2010/main" val="3159532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el 1"/>
          <p:cNvSpPr>
            <a:spLocks noGrp="1"/>
          </p:cNvSpPr>
          <p:nvPr>
            <p:ph type="title"/>
          </p:nvPr>
        </p:nvSpPr>
        <p:spPr/>
        <p:txBody>
          <a:bodyPr/>
          <a:lstStyle/>
          <a:p>
            <a:r>
              <a:rPr lang="de-DE" smtClean="0"/>
              <a:t>Sicherstellung der Datenqualität</a:t>
            </a:r>
            <a:endParaRPr lang="de-DE"/>
          </a:p>
        </p:txBody>
      </p:sp>
      <p:sp>
        <p:nvSpPr>
          <p:cNvPr id="124931" name="Inhaltsplatzhalter 2"/>
          <p:cNvSpPr>
            <a:spLocks noGrp="1"/>
          </p:cNvSpPr>
          <p:nvPr>
            <p:ph sz="quarter" idx="12"/>
          </p:nvPr>
        </p:nvSpPr>
        <p:spPr/>
        <p:txBody>
          <a:bodyPr>
            <a:normAutofit/>
          </a:bodyPr>
          <a:lstStyle/>
          <a:p>
            <a:r>
              <a:rPr lang="de-DE" dirty="0" smtClean="0"/>
              <a:t>Für die Analyse der Datenqualität eignen sich Datenqualitätsaudits. Dies ist eine strukturierte Überprüfung der Genauigkeit und Vollständigkeit der Daten in einem Informationssystem.</a:t>
            </a:r>
          </a:p>
          <a:p>
            <a:r>
              <a:rPr lang="de-DE" dirty="0" smtClean="0"/>
              <a:t>Datenbereinigung (Data </a:t>
            </a:r>
            <a:r>
              <a:rPr lang="de-DE" dirty="0" err="1" smtClean="0"/>
              <a:t>Cleansing</a:t>
            </a:r>
            <a:r>
              <a:rPr lang="de-DE" dirty="0" smtClean="0"/>
              <a:t>, Data </a:t>
            </a:r>
            <a:r>
              <a:rPr lang="de-DE" dirty="0" err="1" smtClean="0"/>
              <a:t>Scrubbing</a:t>
            </a:r>
            <a:r>
              <a:rPr lang="de-DE" dirty="0" smtClean="0"/>
              <a:t>): Aktivitäten zur Ermittlung und Korrektur fehlerhafter, unvollständiger, falsch formatierter und redundanter Daten in Datenbanken. Weiteres Ziel: Abwendung von Inkonsistenzen zwischen Datensets.</a:t>
            </a:r>
            <a:endParaRPr lang="de-DE" dirty="0" smtClean="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140</a:t>
            </a:fld>
            <a:endParaRPr lang="en-US" dirty="0"/>
          </a:p>
        </p:txBody>
      </p:sp>
    </p:spTree>
    <p:extLst>
      <p:ext uri="{BB962C8B-B14F-4D97-AF65-F5344CB8AC3E}">
        <p14:creationId xmlns:p14="http://schemas.microsoft.com/office/powerpoint/2010/main" val="107143561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Verbesserung der Datenqualität</a:t>
            </a:r>
            <a:endParaRPr lang="de-DE" dirty="0"/>
          </a:p>
        </p:txBody>
      </p:sp>
      <p:sp>
        <p:nvSpPr>
          <p:cNvPr id="3" name="Foliennummernplatzhalter 2"/>
          <p:cNvSpPr>
            <a:spLocks noGrp="1"/>
          </p:cNvSpPr>
          <p:nvPr>
            <p:ph type="sldNum" sz="quarter" idx="11"/>
          </p:nvPr>
        </p:nvSpPr>
        <p:spPr/>
        <p:txBody>
          <a:bodyPr/>
          <a:lstStyle/>
          <a:p>
            <a:pPr>
              <a:defRPr/>
            </a:pPr>
            <a:fld id="{0D2F3B65-5D26-4378-875C-153D63999E65}" type="slidenum">
              <a:rPr lang="en-US" smtClean="0"/>
              <a:pPr>
                <a:defRPr/>
              </a:pPr>
              <a:t>141</a:t>
            </a:fld>
            <a:endParaRPr lang="en-US" dirty="0"/>
          </a:p>
        </p:txBody>
      </p:sp>
      <p:sp>
        <p:nvSpPr>
          <p:cNvPr id="4" name="Inhaltsplatzhalter 3"/>
          <p:cNvSpPr>
            <a:spLocks noGrp="1"/>
          </p:cNvSpPr>
          <p:nvPr>
            <p:ph sz="quarter" idx="12"/>
          </p:nvPr>
        </p:nvSpPr>
        <p:spPr/>
        <p:txBody>
          <a:bodyPr>
            <a:normAutofit/>
          </a:bodyPr>
          <a:lstStyle/>
          <a:p>
            <a:r>
              <a:rPr lang="de-DE" dirty="0"/>
              <a:t>Welche Folgen hatten die </a:t>
            </a:r>
            <a:r>
              <a:rPr lang="de-DE" dirty="0" smtClean="0"/>
              <a:t>Datenqualitätsprobleme </a:t>
            </a:r>
            <a:r>
              <a:rPr lang="de-DE" dirty="0" err="1" smtClean="0"/>
              <a:t>für</a:t>
            </a:r>
            <a:r>
              <a:rPr lang="de-DE" dirty="0" smtClean="0"/>
              <a:t> </a:t>
            </a:r>
            <a:r>
              <a:rPr lang="de-DE" dirty="0"/>
              <a:t>die in dieser Fallstudie </a:t>
            </a:r>
            <a:r>
              <a:rPr lang="de-DE" dirty="0" smtClean="0"/>
              <a:t>beschriebenen Unternehmen</a:t>
            </a:r>
            <a:r>
              <a:rPr lang="de-DE" dirty="0"/>
              <a:t>? Welche verwaltungstechnischen</a:t>
            </a:r>
            <a:r>
              <a:rPr lang="de-DE" dirty="0" smtClean="0"/>
              <a:t>, organisatorischen </a:t>
            </a:r>
            <a:r>
              <a:rPr lang="de-DE" dirty="0"/>
              <a:t>oder </a:t>
            </a:r>
            <a:r>
              <a:rPr lang="de-DE" dirty="0" smtClean="0"/>
              <a:t>technischen Faktoren </a:t>
            </a:r>
            <a:r>
              <a:rPr lang="de-DE" dirty="0"/>
              <a:t>können </a:t>
            </a:r>
            <a:r>
              <a:rPr lang="de-DE" dirty="0" err="1"/>
              <a:t>für</a:t>
            </a:r>
            <a:r>
              <a:rPr lang="de-DE" dirty="0"/>
              <a:t> diese Probleme </a:t>
            </a:r>
            <a:r>
              <a:rPr lang="de-DE" dirty="0" smtClean="0"/>
              <a:t>verantwortlich gemacht </a:t>
            </a:r>
            <a:r>
              <a:rPr lang="de-DE" dirty="0"/>
              <a:t>werden</a:t>
            </a:r>
            <a:r>
              <a:rPr lang="de-DE" dirty="0" smtClean="0"/>
              <a:t>?</a:t>
            </a:r>
          </a:p>
          <a:p>
            <a:r>
              <a:rPr lang="de-DE" dirty="0"/>
              <a:t>Wie haben die in dieser Fallstudie </a:t>
            </a:r>
            <a:r>
              <a:rPr lang="de-DE" dirty="0" smtClean="0"/>
              <a:t>beschriebenen Unternehmen </a:t>
            </a:r>
            <a:r>
              <a:rPr lang="de-DE" dirty="0"/>
              <a:t>ihre </a:t>
            </a:r>
            <a:r>
              <a:rPr lang="de-DE" dirty="0" smtClean="0"/>
              <a:t>Datenqualitätsprobleme gelöst</a:t>
            </a:r>
            <a:r>
              <a:rPr lang="de-DE" dirty="0"/>
              <a:t>? Wie und mit </a:t>
            </a:r>
            <a:r>
              <a:rPr lang="de-DE" dirty="0" smtClean="0"/>
              <a:t>welcher Technik </a:t>
            </a:r>
            <a:r>
              <a:rPr lang="de-DE" dirty="0"/>
              <a:t>wurden die Probleme im </a:t>
            </a:r>
            <a:r>
              <a:rPr lang="de-DE" dirty="0" smtClean="0"/>
              <a:t>Management und </a:t>
            </a:r>
            <a:r>
              <a:rPr lang="de-DE" dirty="0"/>
              <a:t>in der Organisation angegangen?</a:t>
            </a:r>
          </a:p>
        </p:txBody>
      </p:sp>
      <p:sp>
        <p:nvSpPr>
          <p:cNvPr id="5" name="Untertitel 4"/>
          <p:cNvSpPr>
            <a:spLocks noGrp="1"/>
          </p:cNvSpPr>
          <p:nvPr>
            <p:ph type="subTitle" idx="13"/>
          </p:nvPr>
        </p:nvSpPr>
        <p:spPr/>
        <p:txBody>
          <a:bodyPr/>
          <a:lstStyle/>
          <a:p>
            <a:r>
              <a:rPr lang="de-DE" dirty="0" smtClean="0"/>
              <a:t>Blickpunkt Management</a:t>
            </a:r>
            <a:endParaRPr lang="de-DE" dirty="0"/>
          </a:p>
        </p:txBody>
      </p:sp>
    </p:spTree>
    <p:extLst>
      <p:ext uri="{BB962C8B-B14F-4D97-AF65-F5344CB8AC3E}">
        <p14:creationId xmlns:p14="http://schemas.microsoft.com/office/powerpoint/2010/main" val="376348410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Verbesserung der Datenqualität</a:t>
            </a:r>
            <a:endParaRPr lang="de-DE" dirty="0"/>
          </a:p>
        </p:txBody>
      </p:sp>
      <p:sp>
        <p:nvSpPr>
          <p:cNvPr id="3" name="Foliennummernplatzhalter 2"/>
          <p:cNvSpPr>
            <a:spLocks noGrp="1"/>
          </p:cNvSpPr>
          <p:nvPr>
            <p:ph type="sldNum" sz="quarter" idx="11"/>
          </p:nvPr>
        </p:nvSpPr>
        <p:spPr/>
        <p:txBody>
          <a:bodyPr/>
          <a:lstStyle/>
          <a:p>
            <a:pPr>
              <a:defRPr/>
            </a:pPr>
            <a:fld id="{0D2F3B65-5D26-4378-875C-153D63999E65}" type="slidenum">
              <a:rPr lang="en-US" smtClean="0"/>
              <a:pPr>
                <a:defRPr/>
              </a:pPr>
              <a:t>142</a:t>
            </a:fld>
            <a:endParaRPr lang="en-US" dirty="0"/>
          </a:p>
        </p:txBody>
      </p:sp>
      <p:sp>
        <p:nvSpPr>
          <p:cNvPr id="4" name="Inhaltsplatzhalter 3"/>
          <p:cNvSpPr>
            <a:spLocks noGrp="1"/>
          </p:cNvSpPr>
          <p:nvPr>
            <p:ph sz="quarter" idx="12"/>
          </p:nvPr>
        </p:nvSpPr>
        <p:spPr/>
        <p:txBody>
          <a:bodyPr>
            <a:normAutofit/>
          </a:bodyPr>
          <a:lstStyle/>
          <a:p>
            <a:r>
              <a:rPr lang="de-DE" dirty="0"/>
              <a:t>Mitunter wird behauptet, dass das </a:t>
            </a:r>
            <a:r>
              <a:rPr lang="de-DE" dirty="0" smtClean="0"/>
              <a:t>größte Hindernis</a:t>
            </a:r>
            <a:r>
              <a:rPr lang="de-DE" dirty="0"/>
              <a:t>, das einer Verbesserung der </a:t>
            </a:r>
            <a:r>
              <a:rPr lang="de-DE" dirty="0" smtClean="0"/>
              <a:t>Datenqualität im </a:t>
            </a:r>
            <a:r>
              <a:rPr lang="de-DE" dirty="0"/>
              <a:t>Weg stehe, die Ansicht der </a:t>
            </a:r>
            <a:r>
              <a:rPr lang="de-DE" dirty="0" smtClean="0"/>
              <a:t>Manager sei</a:t>
            </a:r>
            <a:r>
              <a:rPr lang="de-DE" dirty="0"/>
              <a:t>, dass es sich bei </a:t>
            </a:r>
            <a:r>
              <a:rPr lang="de-DE" dirty="0" smtClean="0"/>
              <a:t>Datenqualitätsproblemen um </a:t>
            </a:r>
            <a:r>
              <a:rPr lang="de-DE" dirty="0"/>
              <a:t>ein technisches Problem </a:t>
            </a:r>
            <a:r>
              <a:rPr lang="de-DE" dirty="0" smtClean="0"/>
              <a:t>handele. Erläutern </a:t>
            </a:r>
            <a:r>
              <a:rPr lang="de-DE" dirty="0"/>
              <a:t>Sie, inwieweit diese </a:t>
            </a:r>
            <a:r>
              <a:rPr lang="de-DE" smtClean="0"/>
              <a:t>Behauptung </a:t>
            </a:r>
            <a:r>
              <a:rPr lang="de-DE" smtClean="0"/>
              <a:t>für </a:t>
            </a:r>
            <a:r>
              <a:rPr lang="de-DE" dirty="0"/>
              <a:t>die in dieser Fallstudie </a:t>
            </a:r>
            <a:r>
              <a:rPr lang="de-DE" dirty="0" smtClean="0"/>
              <a:t>beschriebenen Unternehmen </a:t>
            </a:r>
            <a:r>
              <a:rPr lang="de-DE" dirty="0"/>
              <a:t>zutrifft.</a:t>
            </a:r>
          </a:p>
        </p:txBody>
      </p:sp>
      <p:sp>
        <p:nvSpPr>
          <p:cNvPr id="5" name="Untertitel 4"/>
          <p:cNvSpPr>
            <a:spLocks noGrp="1"/>
          </p:cNvSpPr>
          <p:nvPr>
            <p:ph type="subTitle" idx="13"/>
          </p:nvPr>
        </p:nvSpPr>
        <p:spPr/>
        <p:txBody>
          <a:bodyPr/>
          <a:lstStyle/>
          <a:p>
            <a:r>
              <a:rPr lang="de-DE" dirty="0" smtClean="0"/>
              <a:t>Blickpunkt Management</a:t>
            </a:r>
            <a:endParaRPr lang="de-DE" dirty="0"/>
          </a:p>
        </p:txBody>
      </p:sp>
    </p:spTree>
    <p:extLst>
      <p:ext uri="{BB962C8B-B14F-4D97-AF65-F5344CB8AC3E}">
        <p14:creationId xmlns:p14="http://schemas.microsoft.com/office/powerpoint/2010/main" val="3988504220"/>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Business </a:t>
            </a:r>
            <a:r>
              <a:rPr lang="de-DE" dirty="0" err="1" smtClean="0"/>
              <a:t>Intelligence</a:t>
            </a:r>
            <a:r>
              <a:rPr lang="de-DE" dirty="0" smtClean="0"/>
              <a:t> bei LEGO</a:t>
            </a:r>
            <a:endParaRPr lang="de-DE" dirty="0"/>
          </a:p>
        </p:txBody>
      </p:sp>
      <p:sp>
        <p:nvSpPr>
          <p:cNvPr id="3" name="Foliennummernplatzhalter 2"/>
          <p:cNvSpPr>
            <a:spLocks noGrp="1"/>
          </p:cNvSpPr>
          <p:nvPr>
            <p:ph type="sldNum" sz="quarter" idx="11"/>
          </p:nvPr>
        </p:nvSpPr>
        <p:spPr/>
        <p:txBody>
          <a:bodyPr/>
          <a:lstStyle/>
          <a:p>
            <a:pPr>
              <a:defRPr/>
            </a:pPr>
            <a:fld id="{0D2F3B65-5D26-4378-875C-153D63999E65}" type="slidenum">
              <a:rPr lang="en-US" smtClean="0"/>
              <a:pPr>
                <a:defRPr/>
              </a:pPr>
              <a:t>143</a:t>
            </a:fld>
            <a:endParaRPr lang="en-US" dirty="0"/>
          </a:p>
        </p:txBody>
      </p:sp>
      <p:sp>
        <p:nvSpPr>
          <p:cNvPr id="4" name="Inhaltsplatzhalter 3"/>
          <p:cNvSpPr>
            <a:spLocks noGrp="1"/>
          </p:cNvSpPr>
          <p:nvPr>
            <p:ph sz="quarter" idx="12"/>
          </p:nvPr>
        </p:nvSpPr>
        <p:spPr/>
        <p:txBody>
          <a:bodyPr>
            <a:normAutofit/>
          </a:bodyPr>
          <a:lstStyle/>
          <a:p>
            <a:r>
              <a:rPr lang="de-DE" dirty="0"/>
              <a:t>Erläutern Sie die Rolle der Datenbank </a:t>
            </a:r>
            <a:r>
              <a:rPr lang="de-DE" dirty="0" smtClean="0"/>
              <a:t>in dem </a:t>
            </a:r>
            <a:r>
              <a:rPr lang="de-DE" dirty="0"/>
              <a:t>dreischichtigen SAP-System</a:t>
            </a:r>
            <a:r>
              <a:rPr lang="de-DE" dirty="0" smtClean="0"/>
              <a:t>.</a:t>
            </a:r>
          </a:p>
          <a:p>
            <a:r>
              <a:rPr lang="de-DE" dirty="0"/>
              <a:t>Erläutern Sie, warum verteilte </a:t>
            </a:r>
            <a:r>
              <a:rPr lang="de-DE" dirty="0" smtClean="0"/>
              <a:t>Architekturen flexibel </a:t>
            </a:r>
            <a:r>
              <a:rPr lang="de-DE" dirty="0"/>
              <a:t>sind</a:t>
            </a:r>
            <a:r>
              <a:rPr lang="de-DE" dirty="0" smtClean="0"/>
              <a:t>.</a:t>
            </a:r>
          </a:p>
          <a:p>
            <a:r>
              <a:rPr lang="de-DE" dirty="0"/>
              <a:t>Nennen Sie einige der Business-</a:t>
            </a:r>
            <a:r>
              <a:rPr lang="de-DE" dirty="0" err="1"/>
              <a:t>Intelligence</a:t>
            </a:r>
            <a:r>
              <a:rPr lang="de-DE" dirty="0" smtClean="0"/>
              <a:t>- Features</a:t>
            </a:r>
            <a:r>
              <a:rPr lang="de-DE" dirty="0"/>
              <a:t>, die Teil der Software SAP </a:t>
            </a:r>
            <a:r>
              <a:rPr lang="de-DE" dirty="0" smtClean="0"/>
              <a:t>Business Suite </a:t>
            </a:r>
            <a:r>
              <a:rPr lang="de-DE" dirty="0"/>
              <a:t>sind</a:t>
            </a:r>
            <a:r>
              <a:rPr lang="de-DE" dirty="0" smtClean="0"/>
              <a:t>.</a:t>
            </a:r>
          </a:p>
          <a:p>
            <a:r>
              <a:rPr lang="de-DE" dirty="0"/>
              <a:t>Was sind die wesentlichen Vor- und </a:t>
            </a:r>
            <a:r>
              <a:rPr lang="de-DE" dirty="0" smtClean="0"/>
              <a:t>Nachteile von </a:t>
            </a:r>
            <a:r>
              <a:rPr lang="de-DE" dirty="0"/>
              <a:t>mehreren Datenbanken in </a:t>
            </a:r>
            <a:r>
              <a:rPr lang="de-DE" dirty="0" smtClean="0"/>
              <a:t>einer verteilten </a:t>
            </a:r>
            <a:r>
              <a:rPr lang="de-DE" dirty="0"/>
              <a:t>Architektur? Erläutern Sie </a:t>
            </a:r>
            <a:r>
              <a:rPr lang="de-DE" dirty="0" smtClean="0"/>
              <a:t>Ihre Antwort</a:t>
            </a:r>
            <a:r>
              <a:rPr lang="de-DE" dirty="0"/>
              <a:t>.</a:t>
            </a:r>
          </a:p>
        </p:txBody>
      </p:sp>
      <p:sp>
        <p:nvSpPr>
          <p:cNvPr id="5" name="Untertitel 4"/>
          <p:cNvSpPr>
            <a:spLocks noGrp="1"/>
          </p:cNvSpPr>
          <p:nvPr>
            <p:ph type="subTitle" idx="13"/>
          </p:nvPr>
        </p:nvSpPr>
        <p:spPr/>
        <p:txBody>
          <a:bodyPr/>
          <a:lstStyle/>
          <a:p>
            <a:r>
              <a:rPr lang="de-DE" dirty="0" smtClean="0"/>
              <a:t>Abschließende Fallstudie</a:t>
            </a:r>
            <a:endParaRPr lang="de-DE" dirty="0"/>
          </a:p>
        </p:txBody>
      </p:sp>
    </p:spTree>
    <p:extLst>
      <p:ext uri="{BB962C8B-B14F-4D97-AF65-F5344CB8AC3E}">
        <p14:creationId xmlns:p14="http://schemas.microsoft.com/office/powerpoint/2010/main" val="28174783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p:txBody>
          <a:bodyPr/>
          <a:lstStyle/>
          <a:p>
            <a:r>
              <a:rPr lang="de-DE" dirty="0"/>
              <a:t>Herausforderungen für das Management</a:t>
            </a:r>
          </a:p>
        </p:txBody>
      </p:sp>
      <p:sp>
        <p:nvSpPr>
          <p:cNvPr id="31747" name="Inhaltsplatzhalter 2"/>
          <p:cNvSpPr>
            <a:spLocks noGrp="1"/>
          </p:cNvSpPr>
          <p:nvPr>
            <p:ph sz="quarter" idx="12"/>
          </p:nvPr>
        </p:nvSpPr>
        <p:spPr/>
        <p:txBody>
          <a:bodyPr/>
          <a:lstStyle/>
          <a:p>
            <a:r>
              <a:rPr lang="de-DE" smtClean="0"/>
              <a:t>Die Implementierung einer Datenbank erfordert weitgehende organisatorische Änderungen hinsichtlich der Rolle von Informationen (und ihrer Verwender) sowie der Besitzverhältnisse von Informationen und deren gemeinsamer Nutzung.</a:t>
            </a:r>
          </a:p>
          <a:p>
            <a:r>
              <a:rPr lang="de-DE" smtClean="0"/>
              <a:t>Ein Datenbankmanagementsystem (DBMS) stellt die vorhandene Machtverteilung innerhalb eines Unternehmens infrage und erzeugt aus diesem Grund häufig politischen Widerstand.</a:t>
            </a:r>
            <a:endParaRPr lang="de-DE" dirty="0"/>
          </a:p>
        </p:txBody>
      </p:sp>
      <p:sp>
        <p:nvSpPr>
          <p:cNvPr id="5" name="Untertitel 4"/>
          <p:cNvSpPr>
            <a:spLocks noGrp="1"/>
          </p:cNvSpPr>
          <p:nvPr>
            <p:ph type="subTitle" idx="13"/>
          </p:nvPr>
        </p:nvSpPr>
        <p:spPr>
          <a:xfrm>
            <a:off x="360363" y="1172918"/>
            <a:ext cx="8234362" cy="307777"/>
          </a:xfrm>
        </p:spPr>
        <p:txBody>
          <a:bodyPr/>
          <a:lstStyle/>
          <a:p>
            <a:r>
              <a:rPr lang="de-DE" dirty="0"/>
              <a:t>Blickpunkt </a:t>
            </a:r>
            <a:r>
              <a:rPr lang="de-DE" dirty="0" smtClean="0"/>
              <a:t>Management</a:t>
            </a:r>
            <a:endParaRPr lang="de-DE" dirty="0"/>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15</a:t>
            </a:fld>
            <a:endParaRPr lang="en-US" dirty="0"/>
          </a:p>
        </p:txBody>
      </p:sp>
    </p:spTree>
    <p:extLst>
      <p:ext uri="{BB962C8B-B14F-4D97-AF65-F5344CB8AC3E}">
        <p14:creationId xmlns:p14="http://schemas.microsoft.com/office/powerpoint/2010/main" val="1630782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p:cNvSpPr>
            <a:spLocks noGrp="1"/>
          </p:cNvSpPr>
          <p:nvPr>
            <p:ph type="title"/>
          </p:nvPr>
        </p:nvSpPr>
        <p:spPr/>
        <p:txBody>
          <a:bodyPr/>
          <a:lstStyle/>
          <a:p>
            <a:r>
              <a:rPr lang="de-DE" dirty="0"/>
              <a:t>Herausforderungen für das Management</a:t>
            </a:r>
          </a:p>
        </p:txBody>
      </p:sp>
      <p:sp>
        <p:nvSpPr>
          <p:cNvPr id="3" name="Inhaltsplatzhalter 2"/>
          <p:cNvSpPr>
            <a:spLocks noGrp="1"/>
          </p:cNvSpPr>
          <p:nvPr>
            <p:ph sz="quarter" idx="12"/>
          </p:nvPr>
        </p:nvSpPr>
        <p:spPr/>
        <p:txBody>
          <a:bodyPr/>
          <a:lstStyle/>
          <a:p>
            <a:r>
              <a:rPr lang="de-DE" dirty="0" smtClean="0"/>
              <a:t>Die Ausgaben </a:t>
            </a:r>
            <a:r>
              <a:rPr lang="de-DE" dirty="0" err="1" smtClean="0"/>
              <a:t>für</a:t>
            </a:r>
            <a:r>
              <a:rPr lang="de-DE" dirty="0" smtClean="0"/>
              <a:t> die Umstellung auf eine Datenbankumgebung sind vorab zu leisten und sie sind innerhalb der ersten Jahre hoch.</a:t>
            </a:r>
          </a:p>
          <a:p>
            <a:r>
              <a:rPr lang="de-DE" dirty="0" smtClean="0"/>
              <a:t>Der Entwurf einer unternehmensweiten Datenbank, in der sämtliche Daten des Unternehmens zusammengeführt werden, kann sehr langwierig und kostspielig sein.</a:t>
            </a:r>
          </a:p>
          <a:p>
            <a:r>
              <a:rPr lang="de-DE" dirty="0" smtClean="0"/>
              <a:t>Der Nutzen eines DBMS ist oft nicht sofort greifbar, sondern von langfristiger Natur und daher erst nach einiger Zeit erkennbar.</a:t>
            </a:r>
            <a:endParaRPr lang="de-DE" dirty="0"/>
          </a:p>
        </p:txBody>
      </p:sp>
      <p:sp>
        <p:nvSpPr>
          <p:cNvPr id="6" name="Untertitel 5"/>
          <p:cNvSpPr>
            <a:spLocks noGrp="1"/>
          </p:cNvSpPr>
          <p:nvPr>
            <p:ph type="subTitle" idx="13"/>
          </p:nvPr>
        </p:nvSpPr>
        <p:spPr>
          <a:xfrm>
            <a:off x="360363" y="1172918"/>
            <a:ext cx="8234362" cy="307777"/>
          </a:xfrm>
        </p:spPr>
        <p:txBody>
          <a:bodyPr/>
          <a:lstStyle/>
          <a:p>
            <a:r>
              <a:rPr lang="de-DE" dirty="0"/>
              <a:t>Blickpunkt </a:t>
            </a:r>
            <a:r>
              <a:rPr lang="de-DE" dirty="0" smtClean="0"/>
              <a:t>Management</a:t>
            </a:r>
            <a:endParaRPr lang="de-DE" dirty="0"/>
          </a:p>
        </p:txBody>
      </p:sp>
      <p:sp>
        <p:nvSpPr>
          <p:cNvPr id="7" name="Foliennummernplatzhalter 6"/>
          <p:cNvSpPr>
            <a:spLocks noGrp="1"/>
          </p:cNvSpPr>
          <p:nvPr>
            <p:ph type="sldNum" sz="quarter" idx="11"/>
          </p:nvPr>
        </p:nvSpPr>
        <p:spPr/>
        <p:txBody>
          <a:bodyPr/>
          <a:lstStyle/>
          <a:p>
            <a:pPr>
              <a:defRPr/>
            </a:pPr>
            <a:fld id="{0D2F3B65-5D26-4378-875C-153D63999E65}" type="slidenum">
              <a:rPr lang="en-US" smtClean="0"/>
              <a:pPr>
                <a:defRPr/>
              </a:pPr>
              <a:t>16</a:t>
            </a:fld>
            <a:endParaRPr lang="en-US" dirty="0"/>
          </a:p>
        </p:txBody>
      </p:sp>
    </p:spTree>
    <p:extLst>
      <p:ext uri="{BB962C8B-B14F-4D97-AF65-F5344CB8AC3E}">
        <p14:creationId xmlns:p14="http://schemas.microsoft.com/office/powerpoint/2010/main" val="2157014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p:cNvSpPr>
            <a:spLocks noGrp="1"/>
          </p:cNvSpPr>
          <p:nvPr>
            <p:ph type="title"/>
          </p:nvPr>
        </p:nvSpPr>
        <p:spPr/>
        <p:txBody>
          <a:bodyPr/>
          <a:lstStyle/>
          <a:p>
            <a:r>
              <a:rPr lang="de-DE" smtClean="0"/>
              <a:t>Einführende Fallstudie</a:t>
            </a:r>
            <a:br>
              <a:rPr lang="de-DE" smtClean="0"/>
            </a:br>
            <a:r>
              <a:rPr lang="de-DE" smtClean="0"/>
              <a:t>Datenmanagement bei BAE Systems</a:t>
            </a:r>
            <a:endParaRPr lang="de-DE" dirty="0"/>
          </a:p>
        </p:txBody>
      </p:sp>
      <p:sp>
        <p:nvSpPr>
          <p:cNvPr id="8" name="Untertitel 7"/>
          <p:cNvSpPr>
            <a:spLocks noGrp="1"/>
          </p:cNvSpPr>
          <p:nvPr>
            <p:ph type="subTitle" idx="13"/>
          </p:nvPr>
        </p:nvSpPr>
        <p:spPr/>
        <p:txBody>
          <a:bodyPr/>
          <a:lstStyle/>
          <a:p>
            <a:endParaRPr lang="de-DE"/>
          </a:p>
        </p:txBody>
      </p:sp>
      <p:pic>
        <p:nvPicPr>
          <p:cNvPr id="9" name="Bild 8"/>
          <p:cNvPicPr>
            <a:picLocks noChangeAspect="1"/>
          </p:cNvPicPr>
          <p:nvPr/>
        </p:nvPicPr>
        <p:blipFill>
          <a:blip r:embed="rId2"/>
          <a:stretch>
            <a:fillRect/>
          </a:stretch>
        </p:blipFill>
        <p:spPr>
          <a:xfrm>
            <a:off x="582041" y="2027296"/>
            <a:ext cx="7897241" cy="3707461"/>
          </a:xfrm>
          <a:prstGeom prst="rect">
            <a:avLst/>
          </a:prstGeom>
        </p:spPr>
      </p:pic>
      <p:sp>
        <p:nvSpPr>
          <p:cNvPr id="10" name="Foliennummernplatzhalter 9"/>
          <p:cNvSpPr>
            <a:spLocks noGrp="1"/>
          </p:cNvSpPr>
          <p:nvPr>
            <p:ph type="sldNum" sz="quarter" idx="11"/>
          </p:nvPr>
        </p:nvSpPr>
        <p:spPr/>
        <p:txBody>
          <a:bodyPr/>
          <a:lstStyle/>
          <a:p>
            <a:pPr>
              <a:defRPr/>
            </a:pPr>
            <a:fld id="{0D2F3B65-5D26-4378-875C-153D63999E65}" type="slidenum">
              <a:rPr lang="en-US" smtClean="0"/>
              <a:pPr>
                <a:defRPr/>
              </a:pPr>
              <a:t>17</a:t>
            </a:fld>
            <a:endParaRPr lang="en-US" dirty="0"/>
          </a:p>
        </p:txBody>
      </p:sp>
    </p:spTree>
    <p:extLst>
      <p:ext uri="{BB962C8B-B14F-4D97-AF65-F5344CB8AC3E}">
        <p14:creationId xmlns:p14="http://schemas.microsoft.com/office/powerpoint/2010/main" val="480290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p:txBody>
          <a:bodyPr/>
          <a:lstStyle/>
          <a:p>
            <a:r>
              <a:rPr lang="de-DE" smtClean="0"/>
              <a:t>Gliederung</a:t>
            </a:r>
            <a:endParaRPr lang="de-DE"/>
          </a:p>
        </p:txBody>
      </p:sp>
      <p:sp>
        <p:nvSpPr>
          <p:cNvPr id="34819" name="Inhaltsplatzhalter 2"/>
          <p:cNvSpPr>
            <a:spLocks noGrp="1"/>
          </p:cNvSpPr>
          <p:nvPr>
            <p:ph sz="quarter" idx="12"/>
          </p:nvPr>
        </p:nvSpPr>
        <p:spPr/>
        <p:txBody>
          <a:bodyPr/>
          <a:lstStyle/>
          <a:p>
            <a:pPr marL="457200" indent="-457200">
              <a:buFont typeface="+mj-lt"/>
              <a:buAutoNum type="arabicPeriod"/>
            </a:pPr>
            <a:r>
              <a:rPr lang="de-DE" b="1" dirty="0" smtClean="0"/>
              <a:t>Grundlagen der Datenorganisation</a:t>
            </a:r>
          </a:p>
          <a:p>
            <a:pPr marL="457200" indent="-457200">
              <a:buFont typeface="+mj-lt"/>
              <a:buAutoNum type="arabicPeriod"/>
            </a:pPr>
            <a:r>
              <a:rPr lang="de-DE" dirty="0" smtClean="0"/>
              <a:t>Dateiansatz und Probleme der Datenorganisation</a:t>
            </a:r>
          </a:p>
          <a:p>
            <a:pPr marL="457200" indent="-457200">
              <a:buFont typeface="+mj-lt"/>
              <a:buAutoNum type="arabicPeriod"/>
            </a:pPr>
            <a:r>
              <a:rPr lang="de-DE" dirty="0" smtClean="0"/>
              <a:t>Datenbankansatz</a:t>
            </a:r>
          </a:p>
          <a:p>
            <a:pPr marL="457200" indent="-457200">
              <a:buFont typeface="+mj-lt"/>
              <a:buAutoNum type="arabicPeriod"/>
            </a:pPr>
            <a:r>
              <a:rPr lang="de-DE" dirty="0" smtClean="0"/>
              <a:t>Business </a:t>
            </a:r>
            <a:r>
              <a:rPr lang="de-DE" dirty="0" err="1" smtClean="0"/>
              <a:t>Intelligence</a:t>
            </a:r>
            <a:r>
              <a:rPr lang="de-DE" dirty="0" smtClean="0"/>
              <a:t> &amp; </a:t>
            </a:r>
            <a:r>
              <a:rPr lang="de-DE" dirty="0" err="1" smtClean="0"/>
              <a:t>Analytics</a:t>
            </a:r>
            <a:endParaRPr lang="de-DE" dirty="0" smtClean="0"/>
          </a:p>
          <a:p>
            <a:pPr marL="457200" indent="-457200">
              <a:buFont typeface="+mj-lt"/>
              <a:buAutoNum type="arabicPeriod"/>
            </a:pPr>
            <a:r>
              <a:rPr lang="de-DE" dirty="0" smtClean="0"/>
              <a:t>Datenbanken und das Web</a:t>
            </a:r>
          </a:p>
          <a:p>
            <a:pPr marL="457200" indent="-457200">
              <a:buFont typeface="+mj-lt"/>
              <a:buAutoNum type="arabicPeriod"/>
            </a:pPr>
            <a:r>
              <a:rPr lang="de-DE" dirty="0" smtClean="0"/>
              <a:t>Datenmanagement in der Praxis</a:t>
            </a:r>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18</a:t>
            </a:fld>
            <a:endParaRPr lang="en-US" dirty="0"/>
          </a:p>
        </p:txBody>
      </p:sp>
    </p:spTree>
    <p:extLst>
      <p:ext uri="{BB962C8B-B14F-4D97-AF65-F5344CB8AC3E}">
        <p14:creationId xmlns:p14="http://schemas.microsoft.com/office/powerpoint/2010/main" val="25552266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p:cNvSpPr>
            <a:spLocks noGrp="1"/>
          </p:cNvSpPr>
          <p:nvPr>
            <p:ph type="title"/>
          </p:nvPr>
        </p:nvSpPr>
        <p:spPr/>
        <p:txBody>
          <a:bodyPr/>
          <a:lstStyle/>
          <a:p>
            <a:r>
              <a:rPr lang="de-DE" smtClean="0"/>
              <a:t>Datenelement</a:t>
            </a:r>
            <a:endParaRPr lang="de-DE"/>
          </a:p>
        </p:txBody>
      </p:sp>
      <p:sp>
        <p:nvSpPr>
          <p:cNvPr id="35843" name="Inhaltsplatzhalter 2"/>
          <p:cNvSpPr>
            <a:spLocks noGrp="1"/>
          </p:cNvSpPr>
          <p:nvPr>
            <p:ph sz="quarter" idx="12"/>
          </p:nvPr>
        </p:nvSpPr>
        <p:spPr/>
        <p:txBody>
          <a:bodyPr/>
          <a:lstStyle/>
          <a:p>
            <a:r>
              <a:rPr lang="de-DE" smtClean="0"/>
              <a:t>Gruppierung von einem oder mehrerer Zeichen zu einem Wort, einer Gruppe von Wörtern oder einer Zahl, z. B. zu einem Artikelnamen oder einer Artikelnummer.</a:t>
            </a:r>
            <a:endParaRPr lang="de-DE"/>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19</a:t>
            </a:fld>
            <a:endParaRPr lang="en-US" dirty="0"/>
          </a:p>
        </p:txBody>
      </p:sp>
    </p:spTree>
    <p:extLst>
      <p:ext uri="{BB962C8B-B14F-4D97-AF65-F5344CB8AC3E}">
        <p14:creationId xmlns:p14="http://schemas.microsoft.com/office/powerpoint/2010/main" val="3980975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Laudon/Laudon/</a:t>
            </a:r>
            <a:r>
              <a:rPr lang="en-GB" dirty="0" err="1" smtClean="0"/>
              <a:t>Schoder</a:t>
            </a:r>
            <a:r>
              <a:rPr lang="en-GB" dirty="0" smtClean="0"/>
              <a:t/>
            </a:r>
            <a:br>
              <a:rPr lang="en-GB" dirty="0" smtClean="0"/>
            </a:br>
            <a:r>
              <a:rPr lang="en-GB" dirty="0" err="1" smtClean="0"/>
              <a:t>Wirtschaftsinformatik</a:t>
            </a:r>
            <a:r>
              <a:rPr lang="en-GB" dirty="0" smtClean="0"/>
              <a:t/>
            </a:r>
            <a:br>
              <a:rPr lang="en-GB" dirty="0" smtClean="0"/>
            </a:br>
            <a:r>
              <a:rPr lang="de-DE" dirty="0"/>
              <a:t>3., vollständig überarbeitete </a:t>
            </a:r>
            <a:r>
              <a:rPr lang="de-DE" dirty="0" smtClean="0"/>
              <a:t>Auflage</a:t>
            </a:r>
            <a:endParaRPr lang="de-DE" dirty="0"/>
          </a:p>
        </p:txBody>
      </p:sp>
      <p:sp>
        <p:nvSpPr>
          <p:cNvPr id="4" name="Foliennummernplatzhalter 3"/>
          <p:cNvSpPr>
            <a:spLocks noGrp="1"/>
          </p:cNvSpPr>
          <p:nvPr>
            <p:ph type="sldNum" sz="quarter" idx="11"/>
          </p:nvPr>
        </p:nvSpPr>
        <p:spPr/>
        <p:txBody>
          <a:bodyPr/>
          <a:lstStyle/>
          <a:p>
            <a:fld id="{0D2F3B65-5D26-4378-875C-153D63999E65}" type="slidenum">
              <a:rPr lang="en-US" smtClean="0"/>
              <a:pPr/>
              <a:t>2</a:t>
            </a:fld>
            <a:endParaRPr lang="en-US" dirty="0"/>
          </a:p>
        </p:txBody>
      </p:sp>
      <p:sp>
        <p:nvSpPr>
          <p:cNvPr id="13" name="Untertitel 12"/>
          <p:cNvSpPr>
            <a:spLocks noGrp="1"/>
          </p:cNvSpPr>
          <p:nvPr>
            <p:ph type="subTitle" idx="13"/>
          </p:nvPr>
        </p:nvSpPr>
        <p:spPr/>
        <p:txBody>
          <a:bodyPr/>
          <a:lstStyle/>
          <a:p>
            <a:endParaRPr lang="de-DE" dirty="0"/>
          </a:p>
        </p:txBody>
      </p:sp>
      <p:sp>
        <p:nvSpPr>
          <p:cNvPr id="7" name="Rectangle 5"/>
          <p:cNvSpPr txBox="1">
            <a:spLocks noChangeArrowheads="1"/>
          </p:cNvSpPr>
          <p:nvPr/>
        </p:nvSpPr>
        <p:spPr bwMode="auto">
          <a:xfrm>
            <a:off x="3802063" y="2513912"/>
            <a:ext cx="5341937" cy="241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lstStyle>
            <a:lvl1pPr eaLnBrk="0" hangingPunct="0">
              <a:defRPr sz="1400">
                <a:solidFill>
                  <a:schemeClr val="tx1"/>
                </a:solidFill>
                <a:latin typeface="Verdana" pitchFamily="1" charset="0"/>
                <a:cs typeface="Arial" charset="0"/>
              </a:defRPr>
            </a:lvl1pPr>
            <a:lvl2pPr marL="742950" indent="-285750" eaLnBrk="0" hangingPunct="0">
              <a:defRPr sz="1400">
                <a:solidFill>
                  <a:schemeClr val="tx1"/>
                </a:solidFill>
                <a:latin typeface="Verdana" pitchFamily="1" charset="0"/>
                <a:cs typeface="Arial" charset="0"/>
              </a:defRPr>
            </a:lvl2pPr>
            <a:lvl3pPr marL="1143000" indent="-228600" eaLnBrk="0" hangingPunct="0">
              <a:defRPr sz="1400">
                <a:solidFill>
                  <a:schemeClr val="tx1"/>
                </a:solidFill>
                <a:latin typeface="Verdana" pitchFamily="1" charset="0"/>
                <a:cs typeface="Arial" charset="0"/>
              </a:defRPr>
            </a:lvl3pPr>
            <a:lvl4pPr marL="1600200" indent="-228600" eaLnBrk="0" hangingPunct="0">
              <a:defRPr sz="1400">
                <a:solidFill>
                  <a:schemeClr val="tx1"/>
                </a:solidFill>
                <a:latin typeface="Verdana" pitchFamily="1" charset="0"/>
                <a:cs typeface="Arial" charset="0"/>
              </a:defRPr>
            </a:lvl4pPr>
            <a:lvl5pPr marL="2057400" indent="-228600" eaLnBrk="0" hangingPunct="0">
              <a:defRPr sz="1400">
                <a:solidFill>
                  <a:schemeClr val="tx1"/>
                </a:solidFill>
                <a:latin typeface="Verdana" pitchFamily="1" charset="0"/>
                <a:cs typeface="Arial" charset="0"/>
              </a:defRPr>
            </a:lvl5pPr>
            <a:lvl6pPr marL="2514600" indent="-228600" eaLnBrk="0" fontAlgn="base" hangingPunct="0">
              <a:spcBef>
                <a:spcPct val="50000"/>
              </a:spcBef>
              <a:spcAft>
                <a:spcPct val="0"/>
              </a:spcAft>
              <a:defRPr sz="1400">
                <a:solidFill>
                  <a:schemeClr val="tx1"/>
                </a:solidFill>
                <a:latin typeface="Verdana" pitchFamily="1" charset="0"/>
                <a:cs typeface="Arial" charset="0"/>
              </a:defRPr>
            </a:lvl6pPr>
            <a:lvl7pPr marL="2971800" indent="-228600" eaLnBrk="0" fontAlgn="base" hangingPunct="0">
              <a:spcBef>
                <a:spcPct val="50000"/>
              </a:spcBef>
              <a:spcAft>
                <a:spcPct val="0"/>
              </a:spcAft>
              <a:defRPr sz="1400">
                <a:solidFill>
                  <a:schemeClr val="tx1"/>
                </a:solidFill>
                <a:latin typeface="Verdana" pitchFamily="1" charset="0"/>
                <a:cs typeface="Arial" charset="0"/>
              </a:defRPr>
            </a:lvl7pPr>
            <a:lvl8pPr marL="3429000" indent="-228600" eaLnBrk="0" fontAlgn="base" hangingPunct="0">
              <a:spcBef>
                <a:spcPct val="50000"/>
              </a:spcBef>
              <a:spcAft>
                <a:spcPct val="0"/>
              </a:spcAft>
              <a:defRPr sz="1400">
                <a:solidFill>
                  <a:schemeClr val="tx1"/>
                </a:solidFill>
                <a:latin typeface="Verdana" pitchFamily="1" charset="0"/>
                <a:cs typeface="Arial" charset="0"/>
              </a:defRPr>
            </a:lvl8pPr>
            <a:lvl9pPr marL="3886200" indent="-228600" eaLnBrk="0" fontAlgn="base" hangingPunct="0">
              <a:spcBef>
                <a:spcPct val="50000"/>
              </a:spcBef>
              <a:spcAft>
                <a:spcPct val="0"/>
              </a:spcAft>
              <a:defRPr sz="1400">
                <a:solidFill>
                  <a:schemeClr val="tx1"/>
                </a:solidFill>
                <a:latin typeface="Verdana" pitchFamily="1" charset="0"/>
                <a:cs typeface="Arial" charset="0"/>
              </a:defRPr>
            </a:lvl9pPr>
          </a:lstStyle>
          <a:p>
            <a:pPr eaLnBrk="1" hangingPunct="1">
              <a:spcBef>
                <a:spcPct val="0"/>
              </a:spcBef>
              <a:buSzPct val="80000"/>
              <a:buFont typeface="Verdana" pitchFamily="1" charset="0"/>
              <a:buNone/>
            </a:pPr>
            <a:r>
              <a:rPr lang="de-DE" b="1" dirty="0" err="1">
                <a:solidFill>
                  <a:schemeClr val="accent1"/>
                </a:solidFill>
              </a:rPr>
              <a:t>Laudon</a:t>
            </a:r>
            <a:r>
              <a:rPr lang="de-DE" b="1" dirty="0">
                <a:solidFill>
                  <a:schemeClr val="accent1"/>
                </a:solidFill>
              </a:rPr>
              <a:t>/</a:t>
            </a:r>
            <a:r>
              <a:rPr lang="de-DE" b="1" dirty="0" err="1">
                <a:solidFill>
                  <a:schemeClr val="accent1"/>
                </a:solidFill>
              </a:rPr>
              <a:t>Laudon</a:t>
            </a:r>
            <a:r>
              <a:rPr lang="de-DE" b="1" dirty="0">
                <a:solidFill>
                  <a:schemeClr val="accent1"/>
                </a:solidFill>
              </a:rPr>
              <a:t>/</a:t>
            </a:r>
            <a:r>
              <a:rPr lang="de-DE" b="1" dirty="0" err="1">
                <a:solidFill>
                  <a:schemeClr val="accent1"/>
                </a:solidFill>
              </a:rPr>
              <a:t>Schoder</a:t>
            </a:r>
            <a:r>
              <a:rPr lang="de-DE" b="1" dirty="0">
                <a:solidFill>
                  <a:schemeClr val="accent1"/>
                </a:solidFill>
              </a:rPr>
              <a:t/>
            </a:r>
            <a:br>
              <a:rPr lang="de-DE" b="1" dirty="0">
                <a:solidFill>
                  <a:schemeClr val="accent1"/>
                </a:solidFill>
              </a:rPr>
            </a:br>
            <a:r>
              <a:rPr lang="de-DE" b="1" dirty="0" smtClean="0">
                <a:solidFill>
                  <a:schemeClr val="accent1"/>
                </a:solidFill>
              </a:rPr>
              <a:t>Wirtschaftsinformatik </a:t>
            </a:r>
          </a:p>
          <a:p>
            <a:pPr eaLnBrk="1" hangingPunct="1">
              <a:spcBef>
                <a:spcPct val="0"/>
              </a:spcBef>
              <a:buSzPct val="80000"/>
              <a:buFont typeface="Verdana" pitchFamily="1" charset="0"/>
              <a:buNone/>
            </a:pPr>
            <a:r>
              <a:rPr lang="de-DE" b="1" dirty="0" smtClean="0">
                <a:solidFill>
                  <a:schemeClr val="accent1"/>
                </a:solidFill>
              </a:rPr>
              <a:t>3., vollständig überarbeitete Auflage</a:t>
            </a:r>
          </a:p>
          <a:p>
            <a:pPr eaLnBrk="1" hangingPunct="1">
              <a:spcBef>
                <a:spcPct val="0"/>
              </a:spcBef>
              <a:buSzPct val="80000"/>
              <a:buFont typeface="Verdana" pitchFamily="1" charset="0"/>
              <a:buNone/>
            </a:pPr>
            <a:r>
              <a:rPr lang="en-GB" dirty="0" smtClean="0">
                <a:solidFill>
                  <a:schemeClr val="accent1"/>
                </a:solidFill>
              </a:rPr>
              <a:t>ISBN 97838689-4269-9</a:t>
            </a:r>
          </a:p>
          <a:p>
            <a:pPr eaLnBrk="1" hangingPunct="1">
              <a:spcBef>
                <a:spcPct val="0"/>
              </a:spcBef>
              <a:buSzPct val="80000"/>
              <a:buFont typeface="Verdana" pitchFamily="1" charset="0"/>
              <a:buNone/>
            </a:pPr>
            <a:r>
              <a:rPr lang="en-GB" dirty="0" smtClean="0">
                <a:solidFill>
                  <a:schemeClr val="accent1"/>
                </a:solidFill>
              </a:rPr>
              <a:t>1200 </a:t>
            </a:r>
            <a:r>
              <a:rPr lang="en-GB" dirty="0" err="1">
                <a:solidFill>
                  <a:schemeClr val="accent1"/>
                </a:solidFill>
              </a:rPr>
              <a:t>Seiten</a:t>
            </a:r>
            <a:r>
              <a:rPr lang="en-GB" dirty="0">
                <a:solidFill>
                  <a:schemeClr val="accent1"/>
                </a:solidFill>
              </a:rPr>
              <a:t> |  4-farbig</a:t>
            </a:r>
            <a:br>
              <a:rPr lang="en-GB" dirty="0">
                <a:solidFill>
                  <a:schemeClr val="accent1"/>
                </a:solidFill>
              </a:rPr>
            </a:br>
            <a:endParaRPr lang="en-GB" dirty="0">
              <a:solidFill>
                <a:schemeClr val="accent1"/>
              </a:solidFill>
            </a:endParaRPr>
          </a:p>
          <a:p>
            <a:pPr eaLnBrk="1" hangingPunct="1">
              <a:spcBef>
                <a:spcPct val="0"/>
              </a:spcBef>
              <a:buSzPct val="80000"/>
              <a:buFont typeface="Verdana" pitchFamily="1" charset="0"/>
              <a:buNone/>
            </a:pPr>
            <a:r>
              <a:rPr lang="en-GB" dirty="0" smtClean="0">
                <a:solidFill>
                  <a:schemeClr val="accent1"/>
                </a:solidFill>
              </a:rPr>
              <a:t>www.pearson-studium.de</a:t>
            </a:r>
            <a:r>
              <a:rPr lang="en-GB" dirty="0">
                <a:solidFill>
                  <a:schemeClr val="accent1"/>
                </a:solidFill>
              </a:rPr>
              <a:t/>
            </a:r>
            <a:br>
              <a:rPr lang="en-GB" dirty="0">
                <a:solidFill>
                  <a:schemeClr val="accent1"/>
                </a:solidFill>
              </a:rPr>
            </a:br>
            <a:r>
              <a:rPr lang="en-GB" dirty="0">
                <a:solidFill>
                  <a:schemeClr val="accent1"/>
                </a:solidFill>
              </a:rPr>
              <a:t>www.pearson.ch</a:t>
            </a:r>
          </a:p>
        </p:txBody>
      </p:sp>
      <p:pic>
        <p:nvPicPr>
          <p:cNvPr id="8" name="Grafik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55688" y="2068414"/>
            <a:ext cx="2416063" cy="3703835"/>
          </a:xfrm>
          <a:prstGeom prst="rect">
            <a:avLst/>
          </a:prstGeom>
        </p:spPr>
      </p:pic>
    </p:spTree>
    <p:extLst>
      <p:ext uri="{BB962C8B-B14F-4D97-AF65-F5344CB8AC3E}">
        <p14:creationId xmlns:p14="http://schemas.microsoft.com/office/powerpoint/2010/main" val="122493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p:cNvSpPr>
            <a:spLocks noGrp="1"/>
          </p:cNvSpPr>
          <p:nvPr>
            <p:ph type="title"/>
          </p:nvPr>
        </p:nvSpPr>
        <p:spPr/>
        <p:txBody>
          <a:bodyPr/>
          <a:lstStyle/>
          <a:p>
            <a:r>
              <a:rPr lang="de-DE" smtClean="0"/>
              <a:t>Hierarchischer Zusammenhang der Modellierung von Daten</a:t>
            </a:r>
            <a:endParaRPr lang="de-DE"/>
          </a:p>
        </p:txBody>
      </p:sp>
      <p:pic>
        <p:nvPicPr>
          <p:cNvPr id="9" name="Bild 8"/>
          <p:cNvPicPr>
            <a:picLocks noChangeAspect="1"/>
          </p:cNvPicPr>
          <p:nvPr/>
        </p:nvPicPr>
        <p:blipFill>
          <a:blip r:embed="rId2"/>
          <a:stretch>
            <a:fillRect/>
          </a:stretch>
        </p:blipFill>
        <p:spPr>
          <a:xfrm>
            <a:off x="1429220" y="1182940"/>
            <a:ext cx="5938892" cy="5159095"/>
          </a:xfrm>
          <a:prstGeom prst="rect">
            <a:avLst/>
          </a:prstGeom>
        </p:spPr>
      </p:pic>
      <p:sp>
        <p:nvSpPr>
          <p:cNvPr id="10" name="Foliennummernplatzhalter 9"/>
          <p:cNvSpPr>
            <a:spLocks noGrp="1"/>
          </p:cNvSpPr>
          <p:nvPr>
            <p:ph type="sldNum" sz="quarter" idx="11"/>
          </p:nvPr>
        </p:nvSpPr>
        <p:spPr/>
        <p:txBody>
          <a:bodyPr/>
          <a:lstStyle/>
          <a:p>
            <a:pPr>
              <a:defRPr/>
            </a:pPr>
            <a:fld id="{0D2F3B65-5D26-4378-875C-153D63999E65}" type="slidenum">
              <a:rPr lang="en-US" smtClean="0"/>
              <a:pPr>
                <a:defRPr/>
              </a:pPr>
              <a:t>20</a:t>
            </a:fld>
            <a:endParaRPr lang="en-US" dirty="0"/>
          </a:p>
        </p:txBody>
      </p:sp>
    </p:spTree>
    <p:extLst>
      <p:ext uri="{BB962C8B-B14F-4D97-AF65-F5344CB8AC3E}">
        <p14:creationId xmlns:p14="http://schemas.microsoft.com/office/powerpoint/2010/main" val="13154880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p:cNvSpPr>
            <a:spLocks noGrp="1"/>
          </p:cNvSpPr>
          <p:nvPr>
            <p:ph type="title"/>
          </p:nvPr>
        </p:nvSpPr>
        <p:spPr/>
        <p:txBody>
          <a:bodyPr/>
          <a:lstStyle/>
          <a:p>
            <a:r>
              <a:rPr lang="de-DE" smtClean="0"/>
              <a:t>Datensatz</a:t>
            </a:r>
            <a:endParaRPr lang="de-DE"/>
          </a:p>
        </p:txBody>
      </p:sp>
      <p:sp>
        <p:nvSpPr>
          <p:cNvPr id="38915" name="Inhaltsplatzhalter 2"/>
          <p:cNvSpPr>
            <a:spLocks noGrp="1"/>
          </p:cNvSpPr>
          <p:nvPr>
            <p:ph sz="quarter" idx="12"/>
          </p:nvPr>
        </p:nvSpPr>
        <p:spPr/>
        <p:txBody>
          <a:bodyPr/>
          <a:lstStyle/>
          <a:p>
            <a:r>
              <a:rPr lang="de-DE" smtClean="0"/>
              <a:t>Gruppe von inhaltlich zusammenhängenden Datenelementen, die verschiedene Eigenschaften desselben Phänomens beschreiben.</a:t>
            </a:r>
            <a:endParaRPr lang="de-DE"/>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21</a:t>
            </a:fld>
            <a:endParaRPr lang="en-US" dirty="0"/>
          </a:p>
        </p:txBody>
      </p:sp>
    </p:spTree>
    <p:extLst>
      <p:ext uri="{BB962C8B-B14F-4D97-AF65-F5344CB8AC3E}">
        <p14:creationId xmlns:p14="http://schemas.microsoft.com/office/powerpoint/2010/main" val="3390715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p:cNvSpPr>
            <a:spLocks noGrp="1"/>
          </p:cNvSpPr>
          <p:nvPr>
            <p:ph type="title"/>
          </p:nvPr>
        </p:nvSpPr>
        <p:spPr/>
        <p:txBody>
          <a:bodyPr/>
          <a:lstStyle/>
          <a:p>
            <a:r>
              <a:rPr lang="de-DE" smtClean="0"/>
              <a:t>Datei</a:t>
            </a:r>
            <a:endParaRPr lang="de-DE"/>
          </a:p>
        </p:txBody>
      </p:sp>
      <p:sp>
        <p:nvSpPr>
          <p:cNvPr id="39939" name="Inhaltsplatzhalter 2"/>
          <p:cNvSpPr>
            <a:spLocks noGrp="1"/>
          </p:cNvSpPr>
          <p:nvPr>
            <p:ph sz="quarter" idx="12"/>
          </p:nvPr>
        </p:nvSpPr>
        <p:spPr/>
        <p:txBody>
          <a:bodyPr/>
          <a:lstStyle/>
          <a:p>
            <a:r>
              <a:rPr lang="de-DE" smtClean="0"/>
              <a:t>Zusammenfassung logisch zusammengehörender, gleichartiger Datensätze.</a:t>
            </a:r>
            <a:endParaRPr lang="de-DE"/>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22</a:t>
            </a:fld>
            <a:endParaRPr lang="en-US" dirty="0"/>
          </a:p>
        </p:txBody>
      </p:sp>
    </p:spTree>
    <p:extLst>
      <p:ext uri="{BB962C8B-B14F-4D97-AF65-F5344CB8AC3E}">
        <p14:creationId xmlns:p14="http://schemas.microsoft.com/office/powerpoint/2010/main" val="25233708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1"/>
          <p:cNvSpPr>
            <a:spLocks noGrp="1"/>
          </p:cNvSpPr>
          <p:nvPr>
            <p:ph type="title"/>
          </p:nvPr>
        </p:nvSpPr>
        <p:spPr/>
        <p:txBody>
          <a:bodyPr/>
          <a:lstStyle/>
          <a:p>
            <a:r>
              <a:rPr lang="de-DE" smtClean="0"/>
              <a:t>Datenbank</a:t>
            </a:r>
            <a:endParaRPr lang="de-DE"/>
          </a:p>
        </p:txBody>
      </p:sp>
      <p:sp>
        <p:nvSpPr>
          <p:cNvPr id="40963" name="Inhaltsplatzhalter 2"/>
          <p:cNvSpPr>
            <a:spLocks noGrp="1"/>
          </p:cNvSpPr>
          <p:nvPr>
            <p:ph sz="quarter" idx="12"/>
          </p:nvPr>
        </p:nvSpPr>
        <p:spPr/>
        <p:txBody>
          <a:bodyPr/>
          <a:lstStyle/>
          <a:p>
            <a:r>
              <a:rPr lang="de-DE" smtClean="0"/>
              <a:t>Gruppe von Dateien, zwischen denen logische Abhängigkeiten bestehen.</a:t>
            </a:r>
            <a:endParaRPr lang="de-DE"/>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23</a:t>
            </a:fld>
            <a:endParaRPr lang="en-US" dirty="0"/>
          </a:p>
        </p:txBody>
      </p:sp>
    </p:spTree>
    <p:extLst>
      <p:ext uri="{BB962C8B-B14F-4D97-AF65-F5344CB8AC3E}">
        <p14:creationId xmlns:p14="http://schemas.microsoft.com/office/powerpoint/2010/main" val="9057465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p:nvPr>
        </p:nvSpPr>
        <p:spPr/>
        <p:txBody>
          <a:bodyPr/>
          <a:lstStyle/>
          <a:p>
            <a:r>
              <a:rPr lang="de-DE" smtClean="0"/>
              <a:t>Entitäten und Attribute</a:t>
            </a:r>
            <a:endParaRPr lang="de-DE"/>
          </a:p>
        </p:txBody>
      </p:sp>
      <p:sp>
        <p:nvSpPr>
          <p:cNvPr id="5" name="Inhaltsplatzhalter 4"/>
          <p:cNvSpPr>
            <a:spLocks noGrp="1"/>
          </p:cNvSpPr>
          <p:nvPr>
            <p:ph sz="quarter" idx="12"/>
          </p:nvPr>
        </p:nvSpPr>
        <p:spPr/>
        <p:txBody>
          <a:bodyPr/>
          <a:lstStyle/>
          <a:p>
            <a:r>
              <a:rPr lang="de-DE" dirty="0" smtClean="0"/>
              <a:t>Eine Entität ist ein Phänomen, beispielsweise eine Person, ein Ort, Ding oder Ereignis, über das Daten gespeichert und gepflegt werden sollen.</a:t>
            </a:r>
          </a:p>
          <a:p>
            <a:r>
              <a:rPr lang="de-DE" dirty="0" smtClean="0"/>
              <a:t>Ein Attribut könnte der Name oder das Alter einer Person sein. Eine Gruppe miteinander in Beziehung stehender Datenelemente, </a:t>
            </a:r>
            <a:r>
              <a:rPr lang="de-DE" dirty="0" smtClean="0"/>
              <a:t>d.h</a:t>
            </a:r>
            <a:r>
              <a:rPr lang="de-DE" dirty="0" smtClean="0"/>
              <a:t>. Datenelemente, die verschiedene Attribute derselben Entität </a:t>
            </a:r>
            <a:r>
              <a:rPr lang="de-DE" dirty="0" smtClean="0"/>
              <a:t>beschreiben, </a:t>
            </a:r>
            <a:r>
              <a:rPr lang="de-DE" dirty="0" smtClean="0"/>
              <a:t>bilden zusammen einen </a:t>
            </a:r>
            <a:r>
              <a:rPr lang="de-DE" dirty="0" smtClean="0"/>
              <a:t>Datensatz.</a:t>
            </a:r>
            <a:endParaRPr lang="de-DE" dirty="0"/>
          </a:p>
        </p:txBody>
      </p:sp>
      <p:sp>
        <p:nvSpPr>
          <p:cNvPr id="6" name="Untertitel 5"/>
          <p:cNvSpPr>
            <a:spLocks noGrp="1"/>
          </p:cNvSpPr>
          <p:nvPr>
            <p:ph type="subTitle" idx="13"/>
          </p:nvPr>
        </p:nvSpPr>
        <p:spPr/>
        <p:txBody>
          <a:bodyPr/>
          <a:lstStyle/>
          <a:p>
            <a:endParaRPr lang="de-DE"/>
          </a:p>
        </p:txBody>
      </p:sp>
      <p:sp>
        <p:nvSpPr>
          <p:cNvPr id="7" name="Foliennummernplatzhalter 6"/>
          <p:cNvSpPr>
            <a:spLocks noGrp="1"/>
          </p:cNvSpPr>
          <p:nvPr>
            <p:ph type="sldNum" sz="quarter" idx="11"/>
          </p:nvPr>
        </p:nvSpPr>
        <p:spPr/>
        <p:txBody>
          <a:bodyPr/>
          <a:lstStyle/>
          <a:p>
            <a:pPr>
              <a:defRPr/>
            </a:pPr>
            <a:fld id="{0D2F3B65-5D26-4378-875C-153D63999E65}" type="slidenum">
              <a:rPr lang="en-US" smtClean="0"/>
              <a:pPr>
                <a:defRPr/>
              </a:pPr>
              <a:t>24</a:t>
            </a:fld>
            <a:endParaRPr lang="en-US" dirty="0"/>
          </a:p>
        </p:txBody>
      </p:sp>
    </p:spTree>
    <p:extLst>
      <p:ext uri="{BB962C8B-B14F-4D97-AF65-F5344CB8AC3E}">
        <p14:creationId xmlns:p14="http://schemas.microsoft.com/office/powerpoint/2010/main" val="26735212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p:txBody>
          <a:bodyPr/>
          <a:lstStyle/>
          <a:p>
            <a:r>
              <a:rPr lang="de-DE" smtClean="0"/>
              <a:t>Gliederung</a:t>
            </a:r>
            <a:endParaRPr lang="de-DE"/>
          </a:p>
        </p:txBody>
      </p:sp>
      <p:sp>
        <p:nvSpPr>
          <p:cNvPr id="34819" name="Inhaltsplatzhalter 2"/>
          <p:cNvSpPr>
            <a:spLocks noGrp="1"/>
          </p:cNvSpPr>
          <p:nvPr>
            <p:ph sz="quarter" idx="12"/>
          </p:nvPr>
        </p:nvSpPr>
        <p:spPr/>
        <p:txBody>
          <a:bodyPr/>
          <a:lstStyle/>
          <a:p>
            <a:pPr marL="457200" indent="-457200">
              <a:buFont typeface="+mj-lt"/>
              <a:buAutoNum type="arabicPeriod"/>
            </a:pPr>
            <a:r>
              <a:rPr lang="de-DE" dirty="0" smtClean="0"/>
              <a:t>Grundlagen der Datenorganisation</a:t>
            </a:r>
          </a:p>
          <a:p>
            <a:pPr marL="457200" indent="-457200">
              <a:buFont typeface="+mj-lt"/>
              <a:buAutoNum type="arabicPeriod"/>
            </a:pPr>
            <a:r>
              <a:rPr lang="de-DE" b="1" dirty="0" smtClean="0"/>
              <a:t>Dateiansatz und Probleme der Datenorganisation</a:t>
            </a:r>
          </a:p>
          <a:p>
            <a:pPr marL="457200" indent="-457200">
              <a:buFont typeface="+mj-lt"/>
              <a:buAutoNum type="arabicPeriod"/>
            </a:pPr>
            <a:r>
              <a:rPr lang="de-DE" dirty="0" smtClean="0"/>
              <a:t>Datenbankansatz</a:t>
            </a:r>
          </a:p>
          <a:p>
            <a:pPr marL="457200" indent="-457200">
              <a:buFont typeface="+mj-lt"/>
              <a:buAutoNum type="arabicPeriod"/>
            </a:pPr>
            <a:r>
              <a:rPr lang="de-DE" dirty="0" smtClean="0"/>
              <a:t>Business </a:t>
            </a:r>
            <a:r>
              <a:rPr lang="de-DE" dirty="0" err="1" smtClean="0"/>
              <a:t>Intelligence</a:t>
            </a:r>
            <a:r>
              <a:rPr lang="de-DE" dirty="0" smtClean="0"/>
              <a:t> &amp; </a:t>
            </a:r>
            <a:r>
              <a:rPr lang="de-DE" dirty="0" err="1" smtClean="0"/>
              <a:t>Analytics</a:t>
            </a:r>
            <a:endParaRPr lang="de-DE" dirty="0" smtClean="0"/>
          </a:p>
          <a:p>
            <a:pPr marL="457200" indent="-457200">
              <a:buFont typeface="+mj-lt"/>
              <a:buAutoNum type="arabicPeriod"/>
            </a:pPr>
            <a:r>
              <a:rPr lang="de-DE" dirty="0" smtClean="0"/>
              <a:t>Datenbanken und das Web</a:t>
            </a:r>
          </a:p>
          <a:p>
            <a:pPr marL="457200" indent="-457200">
              <a:buFont typeface="+mj-lt"/>
              <a:buAutoNum type="arabicPeriod"/>
            </a:pPr>
            <a:r>
              <a:rPr lang="de-DE" dirty="0" smtClean="0"/>
              <a:t>Datenmanagement in der Praxis</a:t>
            </a:r>
            <a:endParaRPr lang="de-DE" dirty="0"/>
          </a:p>
        </p:txBody>
      </p:sp>
      <p:sp>
        <p:nvSpPr>
          <p:cNvPr id="5" name="Untertitel 4"/>
          <p:cNvSpPr>
            <a:spLocks noGrp="1"/>
          </p:cNvSpPr>
          <p:nvPr>
            <p:ph type="subTitle" idx="13"/>
          </p:nvPr>
        </p:nvSpPr>
        <p:spPr/>
        <p:txBody>
          <a:bodyPr/>
          <a:lstStyle/>
          <a:p>
            <a:endParaRPr lang="de-DE"/>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25</a:t>
            </a:fld>
            <a:endParaRPr lang="en-US" dirty="0"/>
          </a:p>
        </p:txBody>
      </p:sp>
    </p:spTree>
    <p:extLst>
      <p:ext uri="{BB962C8B-B14F-4D97-AF65-F5344CB8AC3E}">
        <p14:creationId xmlns:p14="http://schemas.microsoft.com/office/powerpoint/2010/main" val="3212959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a:spLocks noGrp="1"/>
          </p:cNvSpPr>
          <p:nvPr>
            <p:ph type="title"/>
          </p:nvPr>
        </p:nvSpPr>
        <p:spPr/>
        <p:txBody>
          <a:bodyPr/>
          <a:lstStyle/>
          <a:p>
            <a:r>
              <a:rPr lang="de-DE" smtClean="0"/>
              <a:t>Datenorganisation nach dem Dateiansatz</a:t>
            </a:r>
            <a:endParaRPr lang="de-DE"/>
          </a:p>
        </p:txBody>
      </p:sp>
      <p:pic>
        <p:nvPicPr>
          <p:cNvPr id="9" name="Bild 8"/>
          <p:cNvPicPr>
            <a:picLocks noChangeAspect="1"/>
          </p:cNvPicPr>
          <p:nvPr/>
        </p:nvPicPr>
        <p:blipFill>
          <a:blip r:embed="rId2"/>
          <a:stretch>
            <a:fillRect/>
          </a:stretch>
        </p:blipFill>
        <p:spPr>
          <a:xfrm>
            <a:off x="687856" y="1338435"/>
            <a:ext cx="7764961" cy="4446602"/>
          </a:xfrm>
          <a:prstGeom prst="rect">
            <a:avLst/>
          </a:prstGeom>
        </p:spPr>
      </p:pic>
      <p:sp>
        <p:nvSpPr>
          <p:cNvPr id="10" name="Foliennummernplatzhalter 9"/>
          <p:cNvSpPr>
            <a:spLocks noGrp="1"/>
          </p:cNvSpPr>
          <p:nvPr>
            <p:ph type="sldNum" sz="quarter" idx="11"/>
          </p:nvPr>
        </p:nvSpPr>
        <p:spPr/>
        <p:txBody>
          <a:bodyPr/>
          <a:lstStyle/>
          <a:p>
            <a:pPr>
              <a:defRPr/>
            </a:pPr>
            <a:fld id="{0D2F3B65-5D26-4378-875C-153D63999E65}" type="slidenum">
              <a:rPr lang="en-US" smtClean="0"/>
              <a:pPr>
                <a:defRPr/>
              </a:pPr>
              <a:t>26</a:t>
            </a:fld>
            <a:endParaRPr lang="en-US" dirty="0"/>
          </a:p>
        </p:txBody>
      </p:sp>
    </p:spTree>
    <p:extLst>
      <p:ext uri="{BB962C8B-B14F-4D97-AF65-F5344CB8AC3E}">
        <p14:creationId xmlns:p14="http://schemas.microsoft.com/office/powerpoint/2010/main" val="1095852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p:cNvSpPr>
            <a:spLocks noGrp="1"/>
          </p:cNvSpPr>
          <p:nvPr>
            <p:ph type="title"/>
          </p:nvPr>
        </p:nvSpPr>
        <p:spPr/>
        <p:txBody>
          <a:bodyPr/>
          <a:lstStyle/>
          <a:p>
            <a:r>
              <a:rPr lang="de-DE" smtClean="0"/>
              <a:t>Dateiansatz in Unternehmen</a:t>
            </a:r>
            <a:endParaRPr lang="de-DE"/>
          </a:p>
        </p:txBody>
      </p:sp>
      <p:sp>
        <p:nvSpPr>
          <p:cNvPr id="44035" name="Inhaltsplatzhalter 2"/>
          <p:cNvSpPr>
            <a:spLocks noGrp="1"/>
          </p:cNvSpPr>
          <p:nvPr>
            <p:ph sz="quarter" idx="12"/>
          </p:nvPr>
        </p:nvSpPr>
        <p:spPr/>
        <p:txBody>
          <a:bodyPr/>
          <a:lstStyle/>
          <a:p>
            <a:r>
              <a:rPr lang="de-DE" dirty="0" smtClean="0"/>
              <a:t>Informationssysteme in Unternehmen werden meist nicht übergreifend im Voraus geplant</a:t>
            </a:r>
          </a:p>
          <a:p>
            <a:r>
              <a:rPr lang="de-DE" dirty="0" smtClean="0"/>
              <a:t>Jeder Funktionsbereich (z. B. Buchhaltung, Finanzwesen, Produktion, Personalwesen, Marketing) entwickelte oft eigene Systeme getrennt von anderen Funktionsbereichen</a:t>
            </a:r>
          </a:p>
          <a:p>
            <a:pPr lvl="1"/>
            <a:r>
              <a:rPr lang="de-DE" dirty="0" smtClean="0"/>
              <a:t>Systeme umfassten Anwendungen und Datenorganisation</a:t>
            </a:r>
          </a:p>
          <a:p>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27</a:t>
            </a:fld>
            <a:endParaRPr lang="en-US" dirty="0"/>
          </a:p>
        </p:txBody>
      </p:sp>
    </p:spTree>
    <p:extLst>
      <p:ext uri="{BB962C8B-B14F-4D97-AF65-F5344CB8AC3E}">
        <p14:creationId xmlns:p14="http://schemas.microsoft.com/office/powerpoint/2010/main" val="11706757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p:txBody>
          <a:bodyPr/>
          <a:lstStyle/>
          <a:p>
            <a:r>
              <a:rPr lang="de-DE" smtClean="0"/>
              <a:t>Dateiansatz und Probleme der</a:t>
            </a:r>
            <a:br>
              <a:rPr lang="de-DE" smtClean="0"/>
            </a:br>
            <a:r>
              <a:rPr lang="de-DE" smtClean="0"/>
              <a:t>Datenorganisation</a:t>
            </a:r>
            <a:endParaRPr lang="de-DE"/>
          </a:p>
        </p:txBody>
      </p:sp>
      <p:sp>
        <p:nvSpPr>
          <p:cNvPr id="45059" name="Inhaltsplatzhalter 2"/>
          <p:cNvSpPr>
            <a:spLocks noGrp="1"/>
          </p:cNvSpPr>
          <p:nvPr>
            <p:ph sz="quarter" idx="12"/>
          </p:nvPr>
        </p:nvSpPr>
        <p:spPr/>
        <p:txBody>
          <a:bodyPr/>
          <a:lstStyle/>
          <a:p>
            <a:r>
              <a:rPr lang="de-DE" smtClean="0"/>
              <a:t>Datenredundanz und Dateninkonsistenzen</a:t>
            </a:r>
          </a:p>
          <a:p>
            <a:r>
              <a:rPr lang="de-DE" smtClean="0"/>
              <a:t>Abhängigkeit zwischen Programm und Daten</a:t>
            </a:r>
          </a:p>
          <a:p>
            <a:r>
              <a:rPr lang="de-DE" smtClean="0"/>
              <a:t>Fehlender Datenaustausch und mangelnde Flexibilität</a:t>
            </a:r>
          </a:p>
          <a:p>
            <a:r>
              <a:rPr lang="de-DE" smtClean="0"/>
              <a:t>Mangelnde Datensicherheit</a:t>
            </a:r>
            <a:endParaRPr lang="de-DE"/>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28</a:t>
            </a:fld>
            <a:endParaRPr lang="en-US" dirty="0"/>
          </a:p>
        </p:txBody>
      </p:sp>
    </p:spTree>
    <p:extLst>
      <p:ext uri="{BB962C8B-B14F-4D97-AF65-F5344CB8AC3E}">
        <p14:creationId xmlns:p14="http://schemas.microsoft.com/office/powerpoint/2010/main" val="10165179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el 1"/>
          <p:cNvSpPr>
            <a:spLocks noGrp="1"/>
          </p:cNvSpPr>
          <p:nvPr>
            <p:ph type="title"/>
          </p:nvPr>
        </p:nvSpPr>
        <p:spPr/>
        <p:txBody>
          <a:bodyPr/>
          <a:lstStyle/>
          <a:p>
            <a:r>
              <a:rPr lang="de-DE" smtClean="0"/>
              <a:t>Datenredundanz</a:t>
            </a:r>
            <a:endParaRPr lang="de-DE"/>
          </a:p>
        </p:txBody>
      </p:sp>
      <p:sp>
        <p:nvSpPr>
          <p:cNvPr id="46083" name="Inhaltsplatzhalter 2"/>
          <p:cNvSpPr>
            <a:spLocks noGrp="1"/>
          </p:cNvSpPr>
          <p:nvPr>
            <p:ph sz="quarter" idx="12"/>
          </p:nvPr>
        </p:nvSpPr>
        <p:spPr/>
        <p:txBody>
          <a:bodyPr/>
          <a:lstStyle/>
          <a:p>
            <a:r>
              <a:rPr lang="de-DE" smtClean="0"/>
              <a:t>Datenredundanz:</a:t>
            </a:r>
          </a:p>
          <a:p>
            <a:pPr lvl="1"/>
            <a:r>
              <a:rPr lang="de-DE" smtClean="0"/>
              <a:t>Mehrfaches Vorkommen identischer Datenelemente in verschiedenen Dateien </a:t>
            </a:r>
          </a:p>
          <a:p>
            <a:pPr lvl="1"/>
            <a:r>
              <a:rPr lang="de-DE" smtClean="0"/>
              <a:t>Datenredundanz entsteht aufgrund mehrfachen Speicherns derselben Daten an unterschiedlichen Speicherorten</a:t>
            </a:r>
          </a:p>
          <a:p>
            <a:r>
              <a:rPr lang="de-DE" smtClean="0"/>
              <a:t>Folgen: </a:t>
            </a:r>
          </a:p>
          <a:p>
            <a:pPr lvl="1"/>
            <a:r>
              <a:rPr lang="de-DE" smtClean="0"/>
              <a:t>Verschwenden von Speicherressourcen</a:t>
            </a:r>
          </a:p>
          <a:p>
            <a:pPr lvl="1"/>
            <a:r>
              <a:rPr lang="de-DE" smtClean="0"/>
              <a:t>Mögliches Auftreten von Dateninkonsistenzen</a:t>
            </a:r>
          </a:p>
          <a:p>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29</a:t>
            </a:fld>
            <a:endParaRPr lang="en-US" dirty="0"/>
          </a:p>
        </p:txBody>
      </p:sp>
    </p:spTree>
    <p:extLst>
      <p:ext uri="{BB962C8B-B14F-4D97-AF65-F5344CB8AC3E}">
        <p14:creationId xmlns:p14="http://schemas.microsoft.com/office/powerpoint/2010/main" val="3627502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Kapitel 6</a:t>
            </a:r>
            <a:endParaRPr lang="de-DE" dirty="0"/>
          </a:p>
        </p:txBody>
      </p:sp>
      <p:sp>
        <p:nvSpPr>
          <p:cNvPr id="5" name="Inhaltsplatzhalter 4"/>
          <p:cNvSpPr>
            <a:spLocks noGrp="1"/>
          </p:cNvSpPr>
          <p:nvPr>
            <p:ph sz="quarter" idx="12"/>
          </p:nvPr>
        </p:nvSpPr>
        <p:spPr/>
        <p:txBody>
          <a:bodyPr/>
          <a:lstStyle/>
          <a:p>
            <a:r>
              <a:rPr lang="de-DE" smtClean="0"/>
              <a:t>Datenorganisation und Datenmanagement</a:t>
            </a:r>
            <a:endParaRPr lang="de-DE" dirty="0"/>
          </a:p>
        </p:txBody>
      </p:sp>
      <p:sp>
        <p:nvSpPr>
          <p:cNvPr id="4" name="Foliennummernplatzhalter 3"/>
          <p:cNvSpPr>
            <a:spLocks noGrp="1"/>
          </p:cNvSpPr>
          <p:nvPr>
            <p:ph type="sldNum" sz="quarter" idx="11"/>
          </p:nvPr>
        </p:nvSpPr>
        <p:spPr/>
        <p:txBody>
          <a:bodyPr/>
          <a:lstStyle/>
          <a:p>
            <a:fld id="{0D2F3B65-5D26-4378-875C-153D63999E65}" type="slidenum">
              <a:rPr lang="en-US" smtClean="0"/>
              <a:pPr/>
              <a:t>3</a:t>
            </a:fld>
            <a:endParaRPr lang="en-US"/>
          </a:p>
        </p:txBody>
      </p:sp>
    </p:spTree>
    <p:extLst>
      <p:ext uri="{BB962C8B-B14F-4D97-AF65-F5344CB8AC3E}">
        <p14:creationId xmlns:p14="http://schemas.microsoft.com/office/powerpoint/2010/main" val="27378808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1"/>
          <p:cNvSpPr>
            <a:spLocks noGrp="1"/>
          </p:cNvSpPr>
          <p:nvPr>
            <p:ph type="title"/>
          </p:nvPr>
        </p:nvSpPr>
        <p:spPr/>
        <p:txBody>
          <a:bodyPr/>
          <a:lstStyle/>
          <a:p>
            <a:r>
              <a:rPr lang="de-DE" smtClean="0"/>
              <a:t>Dateninkonsistenzen</a:t>
            </a:r>
            <a:endParaRPr lang="de-DE"/>
          </a:p>
        </p:txBody>
      </p:sp>
      <p:sp>
        <p:nvSpPr>
          <p:cNvPr id="47107" name="Inhaltsplatzhalter 2"/>
          <p:cNvSpPr>
            <a:spLocks noGrp="1"/>
          </p:cNvSpPr>
          <p:nvPr>
            <p:ph sz="quarter" idx="12"/>
          </p:nvPr>
        </p:nvSpPr>
        <p:spPr/>
        <p:txBody>
          <a:bodyPr/>
          <a:lstStyle/>
          <a:p>
            <a:r>
              <a:rPr lang="de-DE" dirty="0" smtClean="0"/>
              <a:t>Dateninkonsistenzen:</a:t>
            </a:r>
          </a:p>
          <a:p>
            <a:pPr lvl="1"/>
            <a:r>
              <a:rPr lang="de-DE" dirty="0"/>
              <a:t>Vorkommen verschiedener Werte </a:t>
            </a:r>
            <a:r>
              <a:rPr lang="de-DE" dirty="0" smtClean="0"/>
              <a:t>für </a:t>
            </a:r>
            <a:r>
              <a:rPr lang="de-DE" dirty="0"/>
              <a:t>dasselbe Attribut, wenn Ä</a:t>
            </a:r>
            <a:r>
              <a:rPr lang="de-DE" dirty="0" smtClean="0"/>
              <a:t>nderungen </a:t>
            </a:r>
            <a:r>
              <a:rPr lang="de-DE" dirty="0"/>
              <a:t>an </a:t>
            </a:r>
            <a:r>
              <a:rPr lang="de-DE" dirty="0" smtClean="0"/>
              <a:t>Datenelementen </a:t>
            </a:r>
            <a:r>
              <a:rPr lang="de-DE" dirty="0"/>
              <a:t>nicht gleichzeitig an allen redundanten </a:t>
            </a:r>
            <a:r>
              <a:rPr lang="de-DE" dirty="0" smtClean="0"/>
              <a:t>Speicherorten </a:t>
            </a:r>
            <a:r>
              <a:rPr lang="de-DE" dirty="0"/>
              <a:t>entsprechend nachvollzogen </a:t>
            </a:r>
            <a:r>
              <a:rPr lang="de-DE" dirty="0" smtClean="0"/>
              <a:t>werden</a:t>
            </a:r>
          </a:p>
          <a:p>
            <a:r>
              <a:rPr lang="de-DE" dirty="0" smtClean="0"/>
              <a:t>Folgen:</a:t>
            </a:r>
          </a:p>
          <a:p>
            <a:pPr lvl="1"/>
            <a:r>
              <a:rPr lang="de-DE" dirty="0" smtClean="0"/>
              <a:t>Anwendungssysteme operieren mit falschen Werten</a:t>
            </a:r>
          </a:p>
          <a:p>
            <a:pPr lvl="1"/>
            <a:r>
              <a:rPr lang="de-DE" dirty="0" smtClean="0"/>
              <a:t>Unterschiedliche Funktionseinheiten haben für dieselben Entitäten bzw. Attribute unterschiedliche Bezeichnungen und Codierungen</a:t>
            </a:r>
          </a:p>
          <a:p>
            <a:pPr lvl="1"/>
            <a:endParaRPr lang="de-DE" dirty="0" smtClean="0"/>
          </a:p>
          <a:p>
            <a:pPr lvl="1"/>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30</a:t>
            </a:fld>
            <a:endParaRPr lang="en-US" dirty="0"/>
          </a:p>
        </p:txBody>
      </p:sp>
    </p:spTree>
    <p:extLst>
      <p:ext uri="{BB962C8B-B14F-4D97-AF65-F5344CB8AC3E}">
        <p14:creationId xmlns:p14="http://schemas.microsoft.com/office/powerpoint/2010/main" val="14814324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el 1"/>
          <p:cNvSpPr>
            <a:spLocks noGrp="1"/>
          </p:cNvSpPr>
          <p:nvPr>
            <p:ph type="title"/>
          </p:nvPr>
        </p:nvSpPr>
        <p:spPr/>
        <p:txBody>
          <a:bodyPr/>
          <a:lstStyle/>
          <a:p>
            <a:r>
              <a:rPr lang="de-DE" smtClean="0"/>
              <a:t>Abhängigkeit zwischen Programm und Daten</a:t>
            </a:r>
            <a:endParaRPr lang="de-DE"/>
          </a:p>
        </p:txBody>
      </p:sp>
      <p:sp>
        <p:nvSpPr>
          <p:cNvPr id="48131" name="Inhaltsplatzhalter 2"/>
          <p:cNvSpPr>
            <a:spLocks noGrp="1"/>
          </p:cNvSpPr>
          <p:nvPr>
            <p:ph sz="quarter" idx="12"/>
          </p:nvPr>
        </p:nvSpPr>
        <p:spPr/>
        <p:txBody>
          <a:bodyPr/>
          <a:lstStyle/>
          <a:p>
            <a:r>
              <a:rPr lang="de-DE" smtClean="0"/>
              <a:t>Eine enge Beziehung zwischen den in Dateien gespeicherten Daten und der Software, mit denen diese Daten aktualisiert und verwaltet werden, erfordert bei Änderungen am Programmcode entsprechende Änderungen der Organisation der Datenspeicherung in den zugehörigen Dateien.</a:t>
            </a:r>
          </a:p>
          <a:p>
            <a:r>
              <a:rPr lang="de-DE" smtClean="0"/>
              <a:t>Dieser Zusammenhang gilt ebenfalls für den umgekehrten Fall.</a:t>
            </a:r>
            <a:endParaRPr lang="de-DE"/>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31</a:t>
            </a:fld>
            <a:endParaRPr lang="en-US" dirty="0"/>
          </a:p>
        </p:txBody>
      </p:sp>
    </p:spTree>
    <p:extLst>
      <p:ext uri="{BB962C8B-B14F-4D97-AF65-F5344CB8AC3E}">
        <p14:creationId xmlns:p14="http://schemas.microsoft.com/office/powerpoint/2010/main" val="6035062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el 1"/>
          <p:cNvSpPr>
            <a:spLocks noGrp="1"/>
          </p:cNvSpPr>
          <p:nvPr>
            <p:ph type="title"/>
          </p:nvPr>
        </p:nvSpPr>
        <p:spPr/>
        <p:txBody>
          <a:bodyPr/>
          <a:lstStyle/>
          <a:p>
            <a:r>
              <a:rPr lang="de-DE" smtClean="0"/>
              <a:t>Fehlender  Datenaustausch</a:t>
            </a:r>
            <a:br>
              <a:rPr lang="de-DE" smtClean="0"/>
            </a:br>
            <a:r>
              <a:rPr lang="de-DE" smtClean="0"/>
              <a:t>und mangelnde Flexibilität</a:t>
            </a:r>
            <a:endParaRPr lang="de-DE"/>
          </a:p>
        </p:txBody>
      </p:sp>
      <p:sp>
        <p:nvSpPr>
          <p:cNvPr id="49155" name="Inhaltsplatzhalter 2"/>
          <p:cNvSpPr>
            <a:spLocks noGrp="1"/>
          </p:cNvSpPr>
          <p:nvPr>
            <p:ph sz="quarter" idx="12"/>
          </p:nvPr>
        </p:nvSpPr>
        <p:spPr/>
        <p:txBody>
          <a:bodyPr/>
          <a:lstStyle/>
          <a:p>
            <a:r>
              <a:rPr lang="de-DE" dirty="0" smtClean="0"/>
              <a:t>In Dateien organisierte Daten sind unflexibel gegenüber Auswertungen und Verknüpfungen, da ein gleichzeitiger Zugriff auf mehrere Attribute und eine entsprechende Auswertung der Datenelemente zeitaufwendige Such- und Sortierverfahren erfordert</a:t>
            </a:r>
          </a:p>
          <a:p>
            <a:r>
              <a:rPr lang="de-DE" dirty="0" smtClean="0"/>
              <a:t>Folge: </a:t>
            </a:r>
          </a:p>
          <a:p>
            <a:pPr lvl="1"/>
            <a:r>
              <a:rPr lang="de-DE" dirty="0" smtClean="0"/>
              <a:t>Datenaustausch zwischen verschiedenen Anwendungssystemen findet in der Regel nicht statt</a:t>
            </a:r>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32</a:t>
            </a:fld>
            <a:endParaRPr lang="en-US" dirty="0"/>
          </a:p>
        </p:txBody>
      </p:sp>
    </p:spTree>
    <p:extLst>
      <p:ext uri="{BB962C8B-B14F-4D97-AF65-F5344CB8AC3E}">
        <p14:creationId xmlns:p14="http://schemas.microsoft.com/office/powerpoint/2010/main" val="8090104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el 1"/>
          <p:cNvSpPr>
            <a:spLocks noGrp="1"/>
          </p:cNvSpPr>
          <p:nvPr>
            <p:ph type="title"/>
          </p:nvPr>
        </p:nvSpPr>
        <p:spPr/>
        <p:txBody>
          <a:bodyPr/>
          <a:lstStyle/>
          <a:p>
            <a:r>
              <a:rPr lang="de-DE" smtClean="0"/>
              <a:t>Mangelnde Datensicherheit</a:t>
            </a:r>
            <a:endParaRPr lang="de-DE"/>
          </a:p>
        </p:txBody>
      </p:sp>
      <p:sp>
        <p:nvSpPr>
          <p:cNvPr id="50179" name="Inhaltsplatzhalter 2"/>
          <p:cNvSpPr>
            <a:spLocks noGrp="1"/>
          </p:cNvSpPr>
          <p:nvPr>
            <p:ph sz="quarter" idx="12"/>
          </p:nvPr>
        </p:nvSpPr>
        <p:spPr/>
        <p:txBody>
          <a:bodyPr/>
          <a:lstStyle/>
          <a:p>
            <a:r>
              <a:rPr lang="de-DE" dirty="0" smtClean="0"/>
              <a:t>Aufwendige Verwaltung von Dateien an mehreren unterschiedlichen Speicherorten durch die einzelnen Funktionsbereiche </a:t>
            </a:r>
          </a:p>
          <a:p>
            <a:r>
              <a:rPr lang="de-DE" dirty="0" smtClean="0"/>
              <a:t>Folge: </a:t>
            </a:r>
          </a:p>
          <a:p>
            <a:pPr lvl="1"/>
            <a:r>
              <a:rPr lang="de-DE" dirty="0" smtClean="0"/>
              <a:t>Kontrolle auf Datenzugriff vom Management, kaum kontrollierbar </a:t>
            </a:r>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33</a:t>
            </a:fld>
            <a:endParaRPr lang="en-US" dirty="0"/>
          </a:p>
        </p:txBody>
      </p:sp>
    </p:spTree>
    <p:extLst>
      <p:ext uri="{BB962C8B-B14F-4D97-AF65-F5344CB8AC3E}">
        <p14:creationId xmlns:p14="http://schemas.microsoft.com/office/powerpoint/2010/main" val="38433586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p:txBody>
          <a:bodyPr/>
          <a:lstStyle/>
          <a:p>
            <a:r>
              <a:rPr lang="de-DE" smtClean="0"/>
              <a:t>Gliederung</a:t>
            </a:r>
            <a:endParaRPr lang="de-DE"/>
          </a:p>
        </p:txBody>
      </p:sp>
      <p:sp>
        <p:nvSpPr>
          <p:cNvPr id="34819" name="Inhaltsplatzhalter 2"/>
          <p:cNvSpPr>
            <a:spLocks noGrp="1"/>
          </p:cNvSpPr>
          <p:nvPr>
            <p:ph sz="quarter" idx="12"/>
          </p:nvPr>
        </p:nvSpPr>
        <p:spPr/>
        <p:txBody>
          <a:bodyPr>
            <a:normAutofit fontScale="92500" lnSpcReduction="10000"/>
          </a:bodyPr>
          <a:lstStyle/>
          <a:p>
            <a:pPr marL="457200" indent="-457200">
              <a:buFont typeface="+mj-lt"/>
              <a:buAutoNum type="arabicPeriod"/>
            </a:pPr>
            <a:r>
              <a:rPr lang="de-DE" dirty="0" smtClean="0"/>
              <a:t>Grundlagen der Datenorganisation</a:t>
            </a:r>
          </a:p>
          <a:p>
            <a:pPr marL="457200" indent="-457200">
              <a:buFont typeface="+mj-lt"/>
              <a:buAutoNum type="arabicPeriod"/>
            </a:pPr>
            <a:r>
              <a:rPr lang="de-DE" dirty="0" smtClean="0"/>
              <a:t>Dateiansatz und Probleme der Datenorganisation</a:t>
            </a:r>
          </a:p>
          <a:p>
            <a:pPr marL="457200" indent="-457200">
              <a:buFont typeface="+mj-lt"/>
              <a:buAutoNum type="arabicPeriod"/>
            </a:pPr>
            <a:r>
              <a:rPr lang="de-DE" b="1" dirty="0" smtClean="0"/>
              <a:t>Datenbankansatz</a:t>
            </a:r>
          </a:p>
          <a:p>
            <a:pPr marL="812800" lvl="1" indent="-457200">
              <a:buFont typeface="+mj-lt"/>
              <a:buAutoNum type="arabicPeriod"/>
            </a:pPr>
            <a:r>
              <a:rPr lang="de-DE" dirty="0" smtClean="0"/>
              <a:t>Datenbankmanagementsysteme (</a:t>
            </a:r>
            <a:r>
              <a:rPr lang="de-DE" dirty="0"/>
              <a:t>DBMS</a:t>
            </a:r>
            <a:r>
              <a:rPr lang="de-DE" dirty="0" smtClean="0"/>
              <a:t>)</a:t>
            </a:r>
          </a:p>
          <a:p>
            <a:pPr marL="812800" lvl="1" indent="-457200">
              <a:buFont typeface="+mj-lt"/>
              <a:buAutoNum type="arabicPeriod"/>
            </a:pPr>
            <a:r>
              <a:rPr lang="de-DE" dirty="0" smtClean="0"/>
              <a:t>Datenmodelle</a:t>
            </a:r>
          </a:p>
          <a:p>
            <a:pPr marL="812800" lvl="1" indent="-457200">
              <a:buFont typeface="+mj-lt"/>
              <a:buAutoNum type="arabicPeriod"/>
            </a:pPr>
            <a:r>
              <a:rPr lang="de-DE" dirty="0" smtClean="0"/>
              <a:t>Datendefinition, -abfrage und –berichte</a:t>
            </a:r>
          </a:p>
          <a:p>
            <a:pPr marL="812800" lvl="1" indent="-457200">
              <a:buFont typeface="+mj-lt"/>
              <a:buAutoNum type="arabicPeriod"/>
            </a:pPr>
            <a:r>
              <a:rPr lang="de-DE" dirty="0" smtClean="0"/>
              <a:t>Datenbankentwurf</a:t>
            </a:r>
          </a:p>
          <a:p>
            <a:pPr marL="457200" indent="-457200">
              <a:buFont typeface="+mj-lt"/>
              <a:buAutoNum type="arabicPeriod"/>
            </a:pPr>
            <a:r>
              <a:rPr lang="de-DE" dirty="0" smtClean="0"/>
              <a:t>Business </a:t>
            </a:r>
            <a:r>
              <a:rPr lang="de-DE" dirty="0" err="1" smtClean="0"/>
              <a:t>Intelligence</a:t>
            </a:r>
            <a:r>
              <a:rPr lang="de-DE" dirty="0" smtClean="0"/>
              <a:t> &amp; </a:t>
            </a:r>
            <a:r>
              <a:rPr lang="de-DE" dirty="0" err="1" smtClean="0"/>
              <a:t>Analytics</a:t>
            </a:r>
            <a:endParaRPr lang="de-DE" dirty="0" smtClean="0"/>
          </a:p>
          <a:p>
            <a:pPr marL="457200" indent="-457200">
              <a:buFont typeface="+mj-lt"/>
              <a:buAutoNum type="arabicPeriod"/>
            </a:pPr>
            <a:r>
              <a:rPr lang="de-DE" dirty="0" smtClean="0"/>
              <a:t>Datenbanken und das Web</a:t>
            </a:r>
          </a:p>
          <a:p>
            <a:pPr marL="457200" indent="-457200">
              <a:buFont typeface="+mj-lt"/>
              <a:buAutoNum type="arabicPeriod"/>
            </a:pPr>
            <a:r>
              <a:rPr lang="de-DE" dirty="0" smtClean="0"/>
              <a:t>Datenmanagement in der Praxis</a:t>
            </a:r>
            <a:endParaRPr lang="de-DE" dirty="0"/>
          </a:p>
        </p:txBody>
      </p:sp>
      <p:sp>
        <p:nvSpPr>
          <p:cNvPr id="5" name="Untertitel 4"/>
          <p:cNvSpPr>
            <a:spLocks noGrp="1"/>
          </p:cNvSpPr>
          <p:nvPr>
            <p:ph type="subTitle" idx="13"/>
          </p:nvPr>
        </p:nvSpPr>
        <p:spPr/>
        <p:txBody>
          <a:bodyPr/>
          <a:lstStyle/>
          <a:p>
            <a:endParaRPr lang="de-DE"/>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34</a:t>
            </a:fld>
            <a:endParaRPr lang="en-US" dirty="0"/>
          </a:p>
        </p:txBody>
      </p:sp>
    </p:spTree>
    <p:extLst>
      <p:ext uri="{BB962C8B-B14F-4D97-AF65-F5344CB8AC3E}">
        <p14:creationId xmlns:p14="http://schemas.microsoft.com/office/powerpoint/2010/main" val="7903957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el 1"/>
          <p:cNvSpPr>
            <a:spLocks noGrp="1"/>
          </p:cNvSpPr>
          <p:nvPr>
            <p:ph type="title"/>
          </p:nvPr>
        </p:nvSpPr>
        <p:spPr/>
        <p:txBody>
          <a:bodyPr/>
          <a:lstStyle/>
          <a:p>
            <a:r>
              <a:rPr lang="de-DE" smtClean="0"/>
              <a:t>Datenbank (i. e. S.)</a:t>
            </a:r>
            <a:endParaRPr lang="de-DE"/>
          </a:p>
        </p:txBody>
      </p:sp>
      <p:sp>
        <p:nvSpPr>
          <p:cNvPr id="53251" name="Inhaltsplatzhalter 2"/>
          <p:cNvSpPr>
            <a:spLocks noGrp="1"/>
          </p:cNvSpPr>
          <p:nvPr>
            <p:ph sz="quarter" idx="12"/>
          </p:nvPr>
        </p:nvSpPr>
        <p:spPr/>
        <p:txBody>
          <a:bodyPr/>
          <a:lstStyle/>
          <a:p>
            <a:r>
              <a:rPr lang="de-DE" smtClean="0"/>
              <a:t>Möglichst redundanzfreie Sammlung von Daten, die so strukturiert sind, dass sie von mehreren Benutzern und Anwendungen gleichzeitig und effizient genutzt und flexibel ausgewertet und verknüpft werden können.</a:t>
            </a:r>
            <a:endParaRPr lang="de-DE"/>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35</a:t>
            </a:fld>
            <a:endParaRPr lang="en-US" dirty="0"/>
          </a:p>
        </p:txBody>
      </p:sp>
    </p:spTree>
    <p:extLst>
      <p:ext uri="{BB962C8B-B14F-4D97-AF65-F5344CB8AC3E}">
        <p14:creationId xmlns:p14="http://schemas.microsoft.com/office/powerpoint/2010/main" val="8138654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p:txBody>
          <a:bodyPr/>
          <a:lstStyle/>
          <a:p>
            <a:r>
              <a:rPr lang="de-DE" smtClean="0"/>
              <a:t>Gliederung</a:t>
            </a:r>
            <a:endParaRPr lang="de-DE"/>
          </a:p>
        </p:txBody>
      </p:sp>
      <p:sp>
        <p:nvSpPr>
          <p:cNvPr id="34819" name="Inhaltsplatzhalter 2"/>
          <p:cNvSpPr>
            <a:spLocks noGrp="1"/>
          </p:cNvSpPr>
          <p:nvPr>
            <p:ph sz="quarter" idx="12"/>
          </p:nvPr>
        </p:nvSpPr>
        <p:spPr/>
        <p:txBody>
          <a:bodyPr>
            <a:normAutofit fontScale="92500" lnSpcReduction="10000"/>
          </a:bodyPr>
          <a:lstStyle/>
          <a:p>
            <a:pPr marL="457200" indent="-457200">
              <a:buFont typeface="+mj-lt"/>
              <a:buAutoNum type="arabicPeriod"/>
            </a:pPr>
            <a:r>
              <a:rPr lang="de-DE" dirty="0" smtClean="0"/>
              <a:t>Grundlagen der Datenorganisation</a:t>
            </a:r>
          </a:p>
          <a:p>
            <a:pPr marL="457200" indent="-457200">
              <a:buFont typeface="+mj-lt"/>
              <a:buAutoNum type="arabicPeriod"/>
            </a:pPr>
            <a:r>
              <a:rPr lang="de-DE" dirty="0" smtClean="0"/>
              <a:t>Dateiansatz und Probleme der Datenorganisation</a:t>
            </a:r>
          </a:p>
          <a:p>
            <a:pPr marL="457200" indent="-457200">
              <a:buFont typeface="+mj-lt"/>
              <a:buAutoNum type="arabicPeriod"/>
            </a:pPr>
            <a:r>
              <a:rPr lang="de-DE" b="1" dirty="0" smtClean="0"/>
              <a:t>Datenbankansatz</a:t>
            </a:r>
          </a:p>
          <a:p>
            <a:pPr marL="812800" lvl="1" indent="-457200">
              <a:buFont typeface="+mj-lt"/>
              <a:buAutoNum type="arabicPeriod"/>
            </a:pPr>
            <a:r>
              <a:rPr lang="de-DE" b="1" dirty="0" smtClean="0"/>
              <a:t>Datenbankmanagementsysteme (</a:t>
            </a:r>
            <a:r>
              <a:rPr lang="de-DE" b="1" dirty="0"/>
              <a:t>DBMS</a:t>
            </a:r>
            <a:r>
              <a:rPr lang="de-DE" b="1" dirty="0" smtClean="0"/>
              <a:t>)</a:t>
            </a:r>
          </a:p>
          <a:p>
            <a:pPr marL="812800" lvl="1" indent="-457200">
              <a:buFont typeface="+mj-lt"/>
              <a:buAutoNum type="arabicPeriod"/>
            </a:pPr>
            <a:r>
              <a:rPr lang="de-DE" dirty="0" smtClean="0"/>
              <a:t>Datenmodelle</a:t>
            </a:r>
          </a:p>
          <a:p>
            <a:pPr marL="812800" lvl="1" indent="-457200">
              <a:buFont typeface="+mj-lt"/>
              <a:buAutoNum type="arabicPeriod"/>
            </a:pPr>
            <a:r>
              <a:rPr lang="de-DE" dirty="0" smtClean="0"/>
              <a:t>Datendefinition, -abfragen und –berichte</a:t>
            </a:r>
          </a:p>
          <a:p>
            <a:pPr marL="812800" lvl="1" indent="-457200">
              <a:buFont typeface="+mj-lt"/>
              <a:buAutoNum type="arabicPeriod"/>
            </a:pPr>
            <a:r>
              <a:rPr lang="de-DE" dirty="0" smtClean="0"/>
              <a:t>Datenbankentwurf</a:t>
            </a:r>
          </a:p>
          <a:p>
            <a:pPr marL="457200" indent="-457200">
              <a:buFont typeface="+mj-lt"/>
              <a:buAutoNum type="arabicPeriod"/>
            </a:pPr>
            <a:r>
              <a:rPr lang="de-DE" dirty="0" smtClean="0"/>
              <a:t>Business </a:t>
            </a:r>
            <a:r>
              <a:rPr lang="de-DE" dirty="0" err="1" smtClean="0"/>
              <a:t>Intelligence</a:t>
            </a:r>
            <a:r>
              <a:rPr lang="de-DE" dirty="0" smtClean="0"/>
              <a:t> &amp; </a:t>
            </a:r>
            <a:r>
              <a:rPr lang="de-DE" dirty="0" err="1" smtClean="0"/>
              <a:t>Analytics</a:t>
            </a:r>
            <a:endParaRPr lang="de-DE" dirty="0" smtClean="0"/>
          </a:p>
          <a:p>
            <a:pPr marL="457200" indent="-457200">
              <a:buFont typeface="+mj-lt"/>
              <a:buAutoNum type="arabicPeriod"/>
            </a:pPr>
            <a:r>
              <a:rPr lang="de-DE" dirty="0" smtClean="0"/>
              <a:t>Datenbanken und das Web</a:t>
            </a:r>
          </a:p>
          <a:p>
            <a:pPr marL="457200" indent="-457200">
              <a:buFont typeface="+mj-lt"/>
              <a:buAutoNum type="arabicPeriod"/>
            </a:pPr>
            <a:r>
              <a:rPr lang="de-DE" dirty="0" smtClean="0"/>
              <a:t>Datenmanagement in der Praxis</a:t>
            </a:r>
            <a:endParaRPr lang="de-DE" dirty="0"/>
          </a:p>
        </p:txBody>
      </p:sp>
      <p:sp>
        <p:nvSpPr>
          <p:cNvPr id="5" name="Untertitel 4"/>
          <p:cNvSpPr>
            <a:spLocks noGrp="1"/>
          </p:cNvSpPr>
          <p:nvPr>
            <p:ph type="subTitle" idx="13"/>
          </p:nvPr>
        </p:nvSpPr>
        <p:spPr/>
        <p:txBody>
          <a:bodyPr/>
          <a:lstStyle/>
          <a:p>
            <a:endParaRPr lang="de-DE"/>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36</a:t>
            </a:fld>
            <a:endParaRPr lang="en-US" dirty="0"/>
          </a:p>
        </p:txBody>
      </p:sp>
    </p:spTree>
    <p:extLst>
      <p:ext uri="{BB962C8B-B14F-4D97-AF65-F5344CB8AC3E}">
        <p14:creationId xmlns:p14="http://schemas.microsoft.com/office/powerpoint/2010/main" val="2948371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el 1"/>
          <p:cNvSpPr>
            <a:spLocks noGrp="1"/>
          </p:cNvSpPr>
          <p:nvPr>
            <p:ph type="title"/>
          </p:nvPr>
        </p:nvSpPr>
        <p:spPr/>
        <p:txBody>
          <a:bodyPr/>
          <a:lstStyle/>
          <a:p>
            <a:r>
              <a:rPr lang="de-DE" dirty="0" smtClean="0"/>
              <a:t>Datenbankmanagementsystem (DBMS)</a:t>
            </a:r>
            <a:endParaRPr lang="de-DE" dirty="0"/>
          </a:p>
        </p:txBody>
      </p:sp>
      <p:sp>
        <p:nvSpPr>
          <p:cNvPr id="54275" name="Inhaltsplatzhalter 2"/>
          <p:cNvSpPr>
            <a:spLocks noGrp="1"/>
          </p:cNvSpPr>
          <p:nvPr>
            <p:ph sz="quarter" idx="12"/>
          </p:nvPr>
        </p:nvSpPr>
        <p:spPr/>
        <p:txBody>
          <a:bodyPr/>
          <a:lstStyle/>
          <a:p>
            <a:r>
              <a:rPr lang="de-DE" smtClean="0"/>
              <a:t>Sammlung von Programmen zum Erstellen und Verwalten einer Datenbank, die es mehreren Anwendungen gleichzeitig ermöglicht, die von ihnen benötigten Daten zu speichern, zu extrahieren und zu manipulieren, ohne jeweils eigene Dateien erstellen zu müssen.</a:t>
            </a:r>
            <a:endParaRPr lang="de-DE"/>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37</a:t>
            </a:fld>
            <a:endParaRPr lang="en-US" dirty="0"/>
          </a:p>
        </p:txBody>
      </p:sp>
    </p:spTree>
    <p:extLst>
      <p:ext uri="{BB962C8B-B14F-4D97-AF65-F5344CB8AC3E}">
        <p14:creationId xmlns:p14="http://schemas.microsoft.com/office/powerpoint/2010/main" val="1462341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el 1"/>
          <p:cNvSpPr>
            <a:spLocks noGrp="1"/>
          </p:cNvSpPr>
          <p:nvPr>
            <p:ph type="title"/>
          </p:nvPr>
        </p:nvSpPr>
        <p:spPr/>
        <p:txBody>
          <a:bodyPr/>
          <a:lstStyle/>
          <a:p>
            <a:r>
              <a:rPr lang="de-DE" smtClean="0"/>
              <a:t>Eine Datenbank für das Personalwesen </a:t>
            </a:r>
            <a:endParaRPr lang="de-DE"/>
          </a:p>
        </p:txBody>
      </p:sp>
      <p:pic>
        <p:nvPicPr>
          <p:cNvPr id="9" name="Bild 8"/>
          <p:cNvPicPr>
            <a:picLocks noChangeAspect="1"/>
          </p:cNvPicPr>
          <p:nvPr/>
        </p:nvPicPr>
        <p:blipFill>
          <a:blip r:embed="rId2"/>
          <a:stretch>
            <a:fillRect/>
          </a:stretch>
        </p:blipFill>
        <p:spPr>
          <a:xfrm>
            <a:off x="489443" y="1487192"/>
            <a:ext cx="8188262" cy="4082310"/>
          </a:xfrm>
          <a:prstGeom prst="rect">
            <a:avLst/>
          </a:prstGeom>
        </p:spPr>
      </p:pic>
      <p:sp>
        <p:nvSpPr>
          <p:cNvPr id="10" name="Foliennummernplatzhalter 9"/>
          <p:cNvSpPr>
            <a:spLocks noGrp="1"/>
          </p:cNvSpPr>
          <p:nvPr>
            <p:ph type="sldNum" sz="quarter" idx="11"/>
          </p:nvPr>
        </p:nvSpPr>
        <p:spPr/>
        <p:txBody>
          <a:bodyPr/>
          <a:lstStyle/>
          <a:p>
            <a:pPr>
              <a:defRPr/>
            </a:pPr>
            <a:fld id="{0D2F3B65-5D26-4378-875C-153D63999E65}" type="slidenum">
              <a:rPr lang="en-US" smtClean="0"/>
              <a:pPr>
                <a:defRPr/>
              </a:pPr>
              <a:t>38</a:t>
            </a:fld>
            <a:endParaRPr lang="en-US" dirty="0"/>
          </a:p>
        </p:txBody>
      </p:sp>
    </p:spTree>
    <p:extLst>
      <p:ext uri="{BB962C8B-B14F-4D97-AF65-F5344CB8AC3E}">
        <p14:creationId xmlns:p14="http://schemas.microsoft.com/office/powerpoint/2010/main" val="11466349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p:txBody>
          <a:bodyPr/>
          <a:lstStyle/>
          <a:p>
            <a:r>
              <a:rPr lang="de-DE" smtClean="0"/>
              <a:t>Gliederung</a:t>
            </a:r>
            <a:endParaRPr lang="de-DE"/>
          </a:p>
        </p:txBody>
      </p:sp>
      <p:sp>
        <p:nvSpPr>
          <p:cNvPr id="34819" name="Inhaltsplatzhalter 2"/>
          <p:cNvSpPr>
            <a:spLocks noGrp="1"/>
          </p:cNvSpPr>
          <p:nvPr>
            <p:ph sz="quarter" idx="12"/>
          </p:nvPr>
        </p:nvSpPr>
        <p:spPr/>
        <p:txBody>
          <a:bodyPr>
            <a:normAutofit fontScale="92500" lnSpcReduction="10000"/>
          </a:bodyPr>
          <a:lstStyle/>
          <a:p>
            <a:pPr marL="457200" indent="-457200">
              <a:buFont typeface="+mj-lt"/>
              <a:buAutoNum type="arabicPeriod"/>
            </a:pPr>
            <a:r>
              <a:rPr lang="de-DE" dirty="0" smtClean="0"/>
              <a:t>Grundlagen der Datenorganisation</a:t>
            </a:r>
          </a:p>
          <a:p>
            <a:pPr marL="457200" indent="-457200">
              <a:buFont typeface="+mj-lt"/>
              <a:buAutoNum type="arabicPeriod"/>
            </a:pPr>
            <a:r>
              <a:rPr lang="de-DE" dirty="0" smtClean="0"/>
              <a:t>Dateiansatz und Probleme der Datenorganisation</a:t>
            </a:r>
          </a:p>
          <a:p>
            <a:pPr marL="457200" indent="-457200">
              <a:buFont typeface="+mj-lt"/>
              <a:buAutoNum type="arabicPeriod"/>
            </a:pPr>
            <a:r>
              <a:rPr lang="de-DE" b="1" dirty="0" smtClean="0"/>
              <a:t>Datenbankansatz</a:t>
            </a:r>
          </a:p>
          <a:p>
            <a:pPr marL="812800" lvl="1" indent="-457200">
              <a:buFont typeface="+mj-lt"/>
              <a:buAutoNum type="arabicPeriod"/>
            </a:pPr>
            <a:r>
              <a:rPr lang="de-DE" dirty="0" smtClean="0"/>
              <a:t>Datenbankmanagementsysteme (</a:t>
            </a:r>
            <a:r>
              <a:rPr lang="de-DE" dirty="0"/>
              <a:t>DBMS</a:t>
            </a:r>
            <a:r>
              <a:rPr lang="de-DE" dirty="0" smtClean="0"/>
              <a:t>)</a:t>
            </a:r>
          </a:p>
          <a:p>
            <a:pPr marL="812800" lvl="1" indent="-457200">
              <a:buFont typeface="+mj-lt"/>
              <a:buAutoNum type="arabicPeriod"/>
            </a:pPr>
            <a:r>
              <a:rPr lang="de-DE" b="1" dirty="0" smtClean="0"/>
              <a:t>Datenmodelle</a:t>
            </a:r>
          </a:p>
          <a:p>
            <a:pPr marL="812800" lvl="1" indent="-457200">
              <a:buFont typeface="+mj-lt"/>
              <a:buAutoNum type="arabicPeriod"/>
            </a:pPr>
            <a:r>
              <a:rPr lang="de-DE" dirty="0" smtClean="0"/>
              <a:t>Datendefinition, -abfragen und –berichte</a:t>
            </a:r>
          </a:p>
          <a:p>
            <a:pPr marL="812800" lvl="1" indent="-457200">
              <a:buFont typeface="+mj-lt"/>
              <a:buAutoNum type="arabicPeriod"/>
            </a:pPr>
            <a:r>
              <a:rPr lang="de-DE" dirty="0" smtClean="0"/>
              <a:t>Datenbankentwurf</a:t>
            </a:r>
          </a:p>
          <a:p>
            <a:pPr marL="457200" indent="-457200">
              <a:buFont typeface="+mj-lt"/>
              <a:buAutoNum type="arabicPeriod"/>
            </a:pPr>
            <a:r>
              <a:rPr lang="de-DE" dirty="0" smtClean="0"/>
              <a:t>Business </a:t>
            </a:r>
            <a:r>
              <a:rPr lang="de-DE" dirty="0" err="1" smtClean="0"/>
              <a:t>Intelligence</a:t>
            </a:r>
            <a:r>
              <a:rPr lang="de-DE" dirty="0" smtClean="0"/>
              <a:t> &amp; </a:t>
            </a:r>
            <a:r>
              <a:rPr lang="de-DE" dirty="0" err="1" smtClean="0"/>
              <a:t>Analytics</a:t>
            </a:r>
            <a:endParaRPr lang="de-DE" dirty="0" smtClean="0"/>
          </a:p>
          <a:p>
            <a:pPr marL="457200" indent="-457200">
              <a:buFont typeface="+mj-lt"/>
              <a:buAutoNum type="arabicPeriod"/>
            </a:pPr>
            <a:r>
              <a:rPr lang="de-DE" dirty="0" smtClean="0"/>
              <a:t>Datenbanken und das Web</a:t>
            </a:r>
          </a:p>
          <a:p>
            <a:pPr marL="457200" indent="-457200">
              <a:buFont typeface="+mj-lt"/>
              <a:buAutoNum type="arabicPeriod"/>
            </a:pPr>
            <a:r>
              <a:rPr lang="de-DE" dirty="0" smtClean="0"/>
              <a:t>Datenmanagement in der Praxis</a:t>
            </a:r>
            <a:endParaRPr lang="de-DE" dirty="0"/>
          </a:p>
        </p:txBody>
      </p:sp>
      <p:sp>
        <p:nvSpPr>
          <p:cNvPr id="5" name="Untertitel 4"/>
          <p:cNvSpPr>
            <a:spLocks noGrp="1"/>
          </p:cNvSpPr>
          <p:nvPr>
            <p:ph type="subTitle" idx="13"/>
          </p:nvPr>
        </p:nvSpPr>
        <p:spPr/>
        <p:txBody>
          <a:bodyPr/>
          <a:lstStyle/>
          <a:p>
            <a:endParaRPr lang="de-DE"/>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39</a:t>
            </a:fld>
            <a:endParaRPr lang="en-US" dirty="0"/>
          </a:p>
        </p:txBody>
      </p:sp>
    </p:spTree>
    <p:extLst>
      <p:ext uri="{BB962C8B-B14F-4D97-AF65-F5344CB8AC3E}">
        <p14:creationId xmlns:p14="http://schemas.microsoft.com/office/powerpoint/2010/main" val="1341114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smtClean="0"/>
              <a:t>Gegenstand des Kapitels</a:t>
            </a:r>
            <a:endParaRPr lang="de-DE" dirty="0"/>
          </a:p>
        </p:txBody>
      </p:sp>
      <p:sp>
        <p:nvSpPr>
          <p:cNvPr id="19459" name="Rectangle 3"/>
          <p:cNvSpPr>
            <a:spLocks noGrp="1" noChangeArrowheads="1"/>
          </p:cNvSpPr>
          <p:nvPr>
            <p:ph sz="quarter" idx="12"/>
          </p:nvPr>
        </p:nvSpPr>
        <p:spPr/>
        <p:txBody>
          <a:bodyPr>
            <a:normAutofit lnSpcReduction="10000"/>
          </a:bodyPr>
          <a:lstStyle/>
          <a:p>
            <a:r>
              <a:rPr lang="de-DE" smtClean="0"/>
              <a:t>Sorgfältige Organisation und Verwaltung von Daten, um Informationsversorgung des Unternehmens sicherzustellen</a:t>
            </a:r>
          </a:p>
          <a:p>
            <a:r>
              <a:rPr lang="de-DE" smtClean="0"/>
              <a:t>Beschreibung typischer Probleme, die aus einer herkömmlichen dateiorientierten Organisation von Daten resultieren</a:t>
            </a:r>
          </a:p>
          <a:p>
            <a:r>
              <a:rPr lang="de-DE" smtClean="0"/>
              <a:t>Vorstellung verschiedener Datenmodelle, Behandlung von Daten und Entwurf von Datenbanken</a:t>
            </a:r>
          </a:p>
          <a:p>
            <a:r>
              <a:rPr lang="de-DE" smtClean="0"/>
              <a:t>Business Intelligence &amp; Analytics</a:t>
            </a:r>
          </a:p>
          <a:p>
            <a:r>
              <a:rPr lang="de-DE" smtClean="0"/>
              <a:t>Datenbanken im Kontext von Webanwendungen </a:t>
            </a:r>
            <a:endParaRPr lang="de-DE" dirty="0"/>
          </a:p>
        </p:txBody>
      </p:sp>
      <p:sp>
        <p:nvSpPr>
          <p:cNvPr id="6" name="Untertitel 5"/>
          <p:cNvSpPr>
            <a:spLocks noGrp="1"/>
          </p:cNvSpPr>
          <p:nvPr>
            <p:ph type="subTitle" idx="13"/>
          </p:nvPr>
        </p:nvSpPr>
        <p:spPr/>
        <p:txBody>
          <a:bodyPr/>
          <a:lstStyle/>
          <a:p>
            <a:endParaRPr lang="de-DE"/>
          </a:p>
        </p:txBody>
      </p:sp>
      <p:sp>
        <p:nvSpPr>
          <p:cNvPr id="7" name="Foliennummernplatzhalter 6"/>
          <p:cNvSpPr>
            <a:spLocks noGrp="1"/>
          </p:cNvSpPr>
          <p:nvPr>
            <p:ph type="sldNum" sz="quarter" idx="11"/>
          </p:nvPr>
        </p:nvSpPr>
        <p:spPr/>
        <p:txBody>
          <a:bodyPr/>
          <a:lstStyle/>
          <a:p>
            <a:pPr>
              <a:defRPr/>
            </a:pPr>
            <a:fld id="{0D2F3B65-5D26-4378-875C-153D63999E65}" type="slidenum">
              <a:rPr lang="en-US" smtClean="0"/>
              <a:pPr>
                <a:defRPr/>
              </a:pPr>
              <a:t>4</a:t>
            </a:fld>
            <a:endParaRPr lang="en-US" dirty="0"/>
          </a:p>
        </p:txBody>
      </p:sp>
    </p:spTree>
    <p:extLst>
      <p:ext uri="{BB962C8B-B14F-4D97-AF65-F5344CB8AC3E}">
        <p14:creationId xmlns:p14="http://schemas.microsoft.com/office/powerpoint/2010/main" val="33065921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el 1"/>
          <p:cNvSpPr>
            <a:spLocks noGrp="1"/>
          </p:cNvSpPr>
          <p:nvPr>
            <p:ph type="title"/>
          </p:nvPr>
        </p:nvSpPr>
        <p:spPr/>
        <p:txBody>
          <a:bodyPr/>
          <a:lstStyle/>
          <a:p>
            <a:r>
              <a:rPr lang="de-DE" smtClean="0"/>
              <a:t>Datenmodelle</a:t>
            </a:r>
            <a:endParaRPr lang="de-DE"/>
          </a:p>
        </p:txBody>
      </p:sp>
      <p:sp>
        <p:nvSpPr>
          <p:cNvPr id="57347" name="Inhaltsplatzhalter 4"/>
          <p:cNvSpPr>
            <a:spLocks noGrp="1"/>
          </p:cNvSpPr>
          <p:nvPr>
            <p:ph sz="quarter" idx="12"/>
          </p:nvPr>
        </p:nvSpPr>
        <p:spPr/>
        <p:txBody>
          <a:bodyPr/>
          <a:lstStyle/>
          <a:p>
            <a:r>
              <a:rPr lang="de-DE" dirty="0" smtClean="0"/>
              <a:t>Verschiedene Ansätze zur Darstellung des konzeptionellen Datenbankschemas und zur Verwaltung von Entitäten, Attributen und Beziehungen</a:t>
            </a:r>
          </a:p>
          <a:p>
            <a:r>
              <a:rPr lang="de-DE" dirty="0" smtClean="0"/>
              <a:t>Unterschiedliche Datenmodelle bieten jeweils bestimmte Vorteile hinsichtlich der geschäftlichen Datenverarbeitung</a:t>
            </a:r>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40</a:t>
            </a:fld>
            <a:endParaRPr lang="en-US" dirty="0"/>
          </a:p>
        </p:txBody>
      </p:sp>
    </p:spTree>
    <p:extLst>
      <p:ext uri="{BB962C8B-B14F-4D97-AF65-F5344CB8AC3E}">
        <p14:creationId xmlns:p14="http://schemas.microsoft.com/office/powerpoint/2010/main" val="13007817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el 1"/>
          <p:cNvSpPr>
            <a:spLocks noGrp="1"/>
          </p:cNvSpPr>
          <p:nvPr>
            <p:ph type="title"/>
          </p:nvPr>
        </p:nvSpPr>
        <p:spPr/>
        <p:txBody>
          <a:bodyPr/>
          <a:lstStyle/>
          <a:p>
            <a:r>
              <a:rPr lang="de-DE" smtClean="0"/>
              <a:t>Relationales Datenmodell</a:t>
            </a:r>
            <a:endParaRPr lang="de-DE"/>
          </a:p>
        </p:txBody>
      </p:sp>
      <p:sp>
        <p:nvSpPr>
          <p:cNvPr id="58371" name="Inhaltsplatzhalter 2"/>
          <p:cNvSpPr>
            <a:spLocks noGrp="1"/>
          </p:cNvSpPr>
          <p:nvPr>
            <p:ph sz="quarter" idx="12"/>
          </p:nvPr>
        </p:nvSpPr>
        <p:spPr/>
        <p:txBody>
          <a:bodyPr/>
          <a:lstStyle/>
          <a:p>
            <a:r>
              <a:rPr lang="de-DE" dirty="0" smtClean="0"/>
              <a:t>Heute am weitesten verbreitete Konzept zur Organisation von Datenbanken</a:t>
            </a:r>
          </a:p>
          <a:p>
            <a:r>
              <a:rPr lang="de-DE" dirty="0" smtClean="0"/>
              <a:t>Führende relationale Datenbankmanagementsysteme:</a:t>
            </a:r>
          </a:p>
          <a:p>
            <a:pPr lvl="1"/>
            <a:r>
              <a:rPr lang="de-DE" dirty="0" smtClean="0"/>
              <a:t>Oracle-Datenbank </a:t>
            </a:r>
          </a:p>
          <a:p>
            <a:pPr lvl="1"/>
            <a:r>
              <a:rPr lang="de-DE" dirty="0" smtClean="0"/>
              <a:t>DB2 von IBM</a:t>
            </a:r>
          </a:p>
          <a:p>
            <a:pPr lvl="1"/>
            <a:r>
              <a:rPr lang="de-DE" dirty="0" smtClean="0"/>
              <a:t>Microsoft SQL Server</a:t>
            </a:r>
          </a:p>
          <a:p>
            <a:pPr lvl="1"/>
            <a:r>
              <a:rPr lang="de-DE" dirty="0" smtClean="0"/>
              <a:t>Microsoft Access (für Windows-PCs)</a:t>
            </a:r>
          </a:p>
          <a:p>
            <a:pPr lvl="1"/>
            <a:r>
              <a:rPr lang="de-DE" dirty="0" smtClean="0"/>
              <a:t>MySQL</a:t>
            </a:r>
          </a:p>
          <a:p>
            <a:pPr lvl="1"/>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41</a:t>
            </a:fld>
            <a:endParaRPr lang="en-US" dirty="0"/>
          </a:p>
        </p:txBody>
      </p:sp>
    </p:spTree>
    <p:extLst>
      <p:ext uri="{BB962C8B-B14F-4D97-AF65-F5344CB8AC3E}">
        <p14:creationId xmlns:p14="http://schemas.microsoft.com/office/powerpoint/2010/main" val="36644015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el 1"/>
          <p:cNvSpPr>
            <a:spLocks noGrp="1"/>
          </p:cNvSpPr>
          <p:nvPr>
            <p:ph type="title"/>
          </p:nvPr>
        </p:nvSpPr>
        <p:spPr/>
        <p:txBody>
          <a:bodyPr/>
          <a:lstStyle/>
          <a:p>
            <a:r>
              <a:rPr lang="de-DE" smtClean="0"/>
              <a:t>Relationales Datenmodell</a:t>
            </a:r>
            <a:endParaRPr lang="de-DE"/>
          </a:p>
        </p:txBody>
      </p:sp>
      <p:sp>
        <p:nvSpPr>
          <p:cNvPr id="59395" name="Inhaltsplatzhalter 2"/>
          <p:cNvSpPr>
            <a:spLocks noGrp="1"/>
          </p:cNvSpPr>
          <p:nvPr>
            <p:ph sz="quarter" idx="12"/>
          </p:nvPr>
        </p:nvSpPr>
        <p:spPr/>
        <p:txBody>
          <a:bodyPr/>
          <a:lstStyle/>
          <a:p>
            <a:r>
              <a:rPr lang="de-DE" smtClean="0"/>
              <a:t>Weitverbreitetes logisches Datenmodell, bei dem Daten in Tabellen dargestellt werden. In einer Tabelle enthaltene Daten können mit Daten einer anderen Tabelle in Beziehung gesetzt werden, sofern beide Tabellen ein gemeinsames Datenelement besitzen.</a:t>
            </a:r>
            <a:endParaRPr lang="de-DE"/>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42</a:t>
            </a:fld>
            <a:endParaRPr lang="en-US" dirty="0"/>
          </a:p>
        </p:txBody>
      </p:sp>
    </p:spTree>
    <p:extLst>
      <p:ext uri="{BB962C8B-B14F-4D97-AF65-F5344CB8AC3E}">
        <p14:creationId xmlns:p14="http://schemas.microsoft.com/office/powerpoint/2010/main" val="27982022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el 1"/>
          <p:cNvSpPr>
            <a:spLocks noGrp="1"/>
          </p:cNvSpPr>
          <p:nvPr>
            <p:ph type="title"/>
          </p:nvPr>
        </p:nvSpPr>
        <p:spPr/>
        <p:txBody>
          <a:bodyPr/>
          <a:lstStyle/>
          <a:p>
            <a:r>
              <a:rPr lang="de-DE" smtClean="0"/>
              <a:t>Relation</a:t>
            </a:r>
            <a:endParaRPr lang="de-DE"/>
          </a:p>
        </p:txBody>
      </p:sp>
      <p:sp>
        <p:nvSpPr>
          <p:cNvPr id="60419" name="Inhaltsplatzhalter 2"/>
          <p:cNvSpPr>
            <a:spLocks noGrp="1"/>
          </p:cNvSpPr>
          <p:nvPr>
            <p:ph sz="quarter" idx="12"/>
          </p:nvPr>
        </p:nvSpPr>
        <p:spPr/>
        <p:txBody>
          <a:bodyPr/>
          <a:lstStyle/>
          <a:p>
            <a:r>
              <a:rPr lang="de-DE" smtClean="0"/>
              <a:t>Tabelle einer relationalen Datenbank, deren Spalten die Attribute einer Entität bestimmen, d.h. den Entitätstyp definieren. Die Zeilen können Datensätze aufnehmen, die konkrete Entitäten beschreiben.</a:t>
            </a:r>
            <a:endParaRPr lang="de-DE"/>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43</a:t>
            </a:fld>
            <a:endParaRPr lang="en-US" dirty="0"/>
          </a:p>
        </p:txBody>
      </p:sp>
    </p:spTree>
    <p:extLst>
      <p:ext uri="{BB962C8B-B14F-4D97-AF65-F5344CB8AC3E}">
        <p14:creationId xmlns:p14="http://schemas.microsoft.com/office/powerpoint/2010/main" val="40553411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el 1"/>
          <p:cNvSpPr>
            <a:spLocks noGrp="1"/>
          </p:cNvSpPr>
          <p:nvPr>
            <p:ph type="title"/>
          </p:nvPr>
        </p:nvSpPr>
        <p:spPr/>
        <p:txBody>
          <a:bodyPr/>
          <a:lstStyle/>
          <a:p>
            <a:r>
              <a:rPr lang="de-DE" smtClean="0"/>
              <a:t>Tupel</a:t>
            </a:r>
            <a:endParaRPr lang="de-DE"/>
          </a:p>
        </p:txBody>
      </p:sp>
      <p:sp>
        <p:nvSpPr>
          <p:cNvPr id="61443" name="Inhaltsplatzhalter 2"/>
          <p:cNvSpPr>
            <a:spLocks noGrp="1"/>
          </p:cNvSpPr>
          <p:nvPr>
            <p:ph sz="quarter" idx="12"/>
          </p:nvPr>
        </p:nvSpPr>
        <p:spPr/>
        <p:txBody>
          <a:bodyPr/>
          <a:lstStyle/>
          <a:p>
            <a:r>
              <a:rPr lang="de-DE" smtClean="0"/>
              <a:t>Datensatz, der in einer Zeile einer Relation gespeichert wird und entsprechend Attributwerte einer konkreten Entität repräsentiert. </a:t>
            </a:r>
            <a:endParaRPr lang="de-DE"/>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44</a:t>
            </a:fld>
            <a:endParaRPr lang="en-US" dirty="0"/>
          </a:p>
        </p:txBody>
      </p:sp>
    </p:spTree>
    <p:extLst>
      <p:ext uri="{BB962C8B-B14F-4D97-AF65-F5344CB8AC3E}">
        <p14:creationId xmlns:p14="http://schemas.microsoft.com/office/powerpoint/2010/main" val="32948593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el 1"/>
          <p:cNvSpPr>
            <a:spLocks noGrp="1"/>
          </p:cNvSpPr>
          <p:nvPr>
            <p:ph type="title"/>
          </p:nvPr>
        </p:nvSpPr>
        <p:spPr/>
        <p:txBody>
          <a:bodyPr/>
          <a:lstStyle/>
          <a:p>
            <a:r>
              <a:rPr lang="de-DE" smtClean="0"/>
              <a:t>Entität</a:t>
            </a:r>
            <a:endParaRPr lang="de-DE"/>
          </a:p>
        </p:txBody>
      </p:sp>
      <p:sp>
        <p:nvSpPr>
          <p:cNvPr id="62467" name="Inhaltsplatzhalter 2"/>
          <p:cNvSpPr>
            <a:spLocks noGrp="1"/>
          </p:cNvSpPr>
          <p:nvPr>
            <p:ph sz="quarter" idx="12"/>
          </p:nvPr>
        </p:nvSpPr>
        <p:spPr/>
        <p:txBody>
          <a:bodyPr/>
          <a:lstStyle/>
          <a:p>
            <a:r>
              <a:rPr lang="de-DE" smtClean="0"/>
              <a:t>Phänomen, z. B. eine Person, ein Ort, Ding oder Ereignis, über das Daten gespeichert werden sollen.</a:t>
            </a:r>
            <a:endParaRPr lang="de-DE"/>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45</a:t>
            </a:fld>
            <a:endParaRPr lang="en-US" dirty="0"/>
          </a:p>
        </p:txBody>
      </p:sp>
    </p:spTree>
    <p:extLst>
      <p:ext uri="{BB962C8B-B14F-4D97-AF65-F5344CB8AC3E}">
        <p14:creationId xmlns:p14="http://schemas.microsoft.com/office/powerpoint/2010/main" val="21198390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el 1"/>
          <p:cNvSpPr>
            <a:spLocks noGrp="1"/>
          </p:cNvSpPr>
          <p:nvPr>
            <p:ph type="title"/>
          </p:nvPr>
        </p:nvSpPr>
        <p:spPr/>
        <p:txBody>
          <a:bodyPr/>
          <a:lstStyle/>
          <a:p>
            <a:r>
              <a:rPr lang="de-DE" smtClean="0"/>
              <a:t>Attribut</a:t>
            </a:r>
            <a:endParaRPr lang="de-DE"/>
          </a:p>
        </p:txBody>
      </p:sp>
      <p:sp>
        <p:nvSpPr>
          <p:cNvPr id="63491" name="Inhaltsplatzhalter 2"/>
          <p:cNvSpPr>
            <a:spLocks noGrp="1"/>
          </p:cNvSpPr>
          <p:nvPr>
            <p:ph sz="quarter" idx="12"/>
          </p:nvPr>
        </p:nvSpPr>
        <p:spPr/>
        <p:txBody>
          <a:bodyPr/>
          <a:lstStyle/>
          <a:p>
            <a:r>
              <a:rPr lang="de-DE" smtClean="0"/>
              <a:t>Eigenschaft, die eine bestimmte Entität beschreibt.</a:t>
            </a:r>
            <a:endParaRPr lang="de-DE"/>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46</a:t>
            </a:fld>
            <a:endParaRPr lang="en-US" dirty="0"/>
          </a:p>
        </p:txBody>
      </p:sp>
    </p:spTree>
    <p:extLst>
      <p:ext uri="{BB962C8B-B14F-4D97-AF65-F5344CB8AC3E}">
        <p14:creationId xmlns:p14="http://schemas.microsoft.com/office/powerpoint/2010/main" val="28038980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el 1"/>
          <p:cNvSpPr>
            <a:spLocks noGrp="1"/>
          </p:cNvSpPr>
          <p:nvPr>
            <p:ph type="title"/>
          </p:nvPr>
        </p:nvSpPr>
        <p:spPr/>
        <p:txBody>
          <a:bodyPr/>
          <a:lstStyle/>
          <a:p>
            <a:r>
              <a:rPr lang="de-DE" smtClean="0"/>
              <a:t>Primärschlüssel</a:t>
            </a:r>
            <a:endParaRPr lang="de-DE"/>
          </a:p>
        </p:txBody>
      </p:sp>
      <p:sp>
        <p:nvSpPr>
          <p:cNvPr id="64515" name="Inhaltsplatzhalter 2"/>
          <p:cNvSpPr>
            <a:spLocks noGrp="1"/>
          </p:cNvSpPr>
          <p:nvPr>
            <p:ph sz="quarter" idx="12"/>
          </p:nvPr>
        </p:nvSpPr>
        <p:spPr/>
        <p:txBody>
          <a:bodyPr/>
          <a:lstStyle/>
          <a:p>
            <a:r>
              <a:rPr lang="de-DE" smtClean="0"/>
              <a:t>Attribut bzw. Datenelement eines Datensatzes, das die Instanzen dieses Datensatzes eindeutig identifiziert, sodass sie abgerufen, aktualisiert und sortiert werden können.</a:t>
            </a:r>
            <a:endParaRPr lang="de-DE"/>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47</a:t>
            </a:fld>
            <a:endParaRPr lang="en-US" dirty="0"/>
          </a:p>
        </p:txBody>
      </p:sp>
    </p:spTree>
    <p:extLst>
      <p:ext uri="{BB962C8B-B14F-4D97-AF65-F5344CB8AC3E}">
        <p14:creationId xmlns:p14="http://schemas.microsoft.com/office/powerpoint/2010/main" val="18259105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el 1"/>
          <p:cNvSpPr>
            <a:spLocks noGrp="1"/>
          </p:cNvSpPr>
          <p:nvPr>
            <p:ph type="title"/>
          </p:nvPr>
        </p:nvSpPr>
        <p:spPr/>
        <p:txBody>
          <a:bodyPr/>
          <a:lstStyle/>
          <a:p>
            <a:r>
              <a:rPr lang="de-DE" dirty="0" smtClean="0"/>
              <a:t>Relationale Datenbanktabellen</a:t>
            </a:r>
            <a:endParaRPr lang="de-DE" dirty="0"/>
          </a:p>
        </p:txBody>
      </p:sp>
      <p:pic>
        <p:nvPicPr>
          <p:cNvPr id="9" name="Bild 8"/>
          <p:cNvPicPr>
            <a:picLocks noChangeAspect="1"/>
          </p:cNvPicPr>
          <p:nvPr/>
        </p:nvPicPr>
        <p:blipFill>
          <a:blip r:embed="rId2"/>
          <a:stretch>
            <a:fillRect/>
          </a:stretch>
        </p:blipFill>
        <p:spPr>
          <a:xfrm>
            <a:off x="1414936" y="854872"/>
            <a:ext cx="6244197" cy="5460705"/>
          </a:xfrm>
          <a:prstGeom prst="rect">
            <a:avLst/>
          </a:prstGeom>
        </p:spPr>
      </p:pic>
      <p:sp>
        <p:nvSpPr>
          <p:cNvPr id="10" name="Foliennummernplatzhalter 9"/>
          <p:cNvSpPr>
            <a:spLocks noGrp="1"/>
          </p:cNvSpPr>
          <p:nvPr>
            <p:ph type="sldNum" sz="quarter" idx="11"/>
          </p:nvPr>
        </p:nvSpPr>
        <p:spPr/>
        <p:txBody>
          <a:bodyPr/>
          <a:lstStyle/>
          <a:p>
            <a:pPr>
              <a:defRPr/>
            </a:pPr>
            <a:fld id="{0D2F3B65-5D26-4378-875C-153D63999E65}" type="slidenum">
              <a:rPr lang="en-US" smtClean="0"/>
              <a:pPr>
                <a:defRPr/>
              </a:pPr>
              <a:t>48</a:t>
            </a:fld>
            <a:endParaRPr lang="en-US" dirty="0"/>
          </a:p>
        </p:txBody>
      </p:sp>
    </p:spTree>
    <p:extLst>
      <p:ext uri="{BB962C8B-B14F-4D97-AF65-F5344CB8AC3E}">
        <p14:creationId xmlns:p14="http://schemas.microsoft.com/office/powerpoint/2010/main" val="10568049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el 1"/>
          <p:cNvSpPr>
            <a:spLocks noGrp="1"/>
          </p:cNvSpPr>
          <p:nvPr>
            <p:ph type="title"/>
          </p:nvPr>
        </p:nvSpPr>
        <p:spPr/>
        <p:txBody>
          <a:bodyPr/>
          <a:lstStyle/>
          <a:p>
            <a:r>
              <a:rPr lang="de-DE" dirty="0" smtClean="0"/>
              <a:t>Grundoperationen relationaler Datenbanksysteme</a:t>
            </a:r>
            <a:endParaRPr lang="de-DE" dirty="0"/>
          </a:p>
        </p:txBody>
      </p:sp>
      <p:pic>
        <p:nvPicPr>
          <p:cNvPr id="9" name="Bild 8"/>
          <p:cNvPicPr>
            <a:picLocks noChangeAspect="1"/>
          </p:cNvPicPr>
          <p:nvPr/>
        </p:nvPicPr>
        <p:blipFill>
          <a:blip r:embed="rId2"/>
          <a:stretch>
            <a:fillRect/>
          </a:stretch>
        </p:blipFill>
        <p:spPr>
          <a:xfrm>
            <a:off x="793693" y="1367231"/>
            <a:ext cx="7619449" cy="4709545"/>
          </a:xfrm>
          <a:prstGeom prst="rect">
            <a:avLst/>
          </a:prstGeom>
        </p:spPr>
      </p:pic>
      <p:sp>
        <p:nvSpPr>
          <p:cNvPr id="10" name="Foliennummernplatzhalter 9"/>
          <p:cNvSpPr>
            <a:spLocks noGrp="1"/>
          </p:cNvSpPr>
          <p:nvPr>
            <p:ph type="sldNum" sz="quarter" idx="11"/>
          </p:nvPr>
        </p:nvSpPr>
        <p:spPr/>
        <p:txBody>
          <a:bodyPr/>
          <a:lstStyle/>
          <a:p>
            <a:pPr>
              <a:defRPr/>
            </a:pPr>
            <a:fld id="{0D2F3B65-5D26-4378-875C-153D63999E65}" type="slidenum">
              <a:rPr lang="en-US" smtClean="0"/>
              <a:pPr>
                <a:defRPr/>
              </a:pPr>
              <a:t>49</a:t>
            </a:fld>
            <a:endParaRPr lang="en-US" dirty="0"/>
          </a:p>
        </p:txBody>
      </p:sp>
    </p:spTree>
    <p:extLst>
      <p:ext uri="{BB962C8B-B14F-4D97-AF65-F5344CB8AC3E}">
        <p14:creationId xmlns:p14="http://schemas.microsoft.com/office/powerpoint/2010/main" val="3126216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r>
              <a:rPr lang="de-DE" smtClean="0"/>
              <a:t>Gliederung</a:t>
            </a:r>
            <a:endParaRPr lang="de-DE"/>
          </a:p>
        </p:txBody>
      </p:sp>
      <p:sp>
        <p:nvSpPr>
          <p:cNvPr id="20483" name="Inhaltsplatzhalter 2"/>
          <p:cNvSpPr>
            <a:spLocks noGrp="1"/>
          </p:cNvSpPr>
          <p:nvPr>
            <p:ph sz="quarter" idx="12"/>
          </p:nvPr>
        </p:nvSpPr>
        <p:spPr/>
        <p:txBody>
          <a:bodyPr/>
          <a:lstStyle/>
          <a:p>
            <a:pPr marL="457200" indent="-457200">
              <a:buFont typeface="+mj-lt"/>
              <a:buAutoNum type="arabicPeriod"/>
            </a:pPr>
            <a:r>
              <a:rPr lang="de-DE" dirty="0" smtClean="0"/>
              <a:t>Grundlagen der Datenorganisation</a:t>
            </a:r>
          </a:p>
          <a:p>
            <a:pPr marL="457200" indent="-457200">
              <a:buFont typeface="+mj-lt"/>
              <a:buAutoNum type="arabicPeriod"/>
            </a:pPr>
            <a:r>
              <a:rPr lang="de-DE" dirty="0" smtClean="0"/>
              <a:t>Dateiansatz und Probleme der Datenorganisation</a:t>
            </a:r>
          </a:p>
          <a:p>
            <a:pPr marL="457200" indent="-457200">
              <a:buFont typeface="+mj-lt"/>
              <a:buAutoNum type="arabicPeriod"/>
            </a:pPr>
            <a:r>
              <a:rPr lang="de-DE" dirty="0" smtClean="0"/>
              <a:t>Datenbankansatz</a:t>
            </a:r>
          </a:p>
          <a:p>
            <a:pPr marL="457200" indent="-457200">
              <a:buFont typeface="+mj-lt"/>
              <a:buAutoNum type="arabicPeriod"/>
            </a:pPr>
            <a:r>
              <a:rPr lang="de-DE" dirty="0" smtClean="0"/>
              <a:t>Business </a:t>
            </a:r>
            <a:r>
              <a:rPr lang="de-DE" dirty="0" err="1" smtClean="0"/>
              <a:t>Intelligence</a:t>
            </a:r>
            <a:r>
              <a:rPr lang="de-DE" dirty="0" smtClean="0"/>
              <a:t> &amp; </a:t>
            </a:r>
            <a:r>
              <a:rPr lang="de-DE" dirty="0" err="1" smtClean="0"/>
              <a:t>Analytics</a:t>
            </a:r>
            <a:endParaRPr lang="de-DE" dirty="0" smtClean="0"/>
          </a:p>
          <a:p>
            <a:pPr marL="457200" indent="-457200">
              <a:buFont typeface="+mj-lt"/>
              <a:buAutoNum type="arabicPeriod"/>
            </a:pPr>
            <a:r>
              <a:rPr lang="de-DE" dirty="0" smtClean="0"/>
              <a:t>Datenbanken und das Web</a:t>
            </a:r>
          </a:p>
          <a:p>
            <a:pPr marL="457200" indent="-457200">
              <a:buFont typeface="+mj-lt"/>
              <a:buAutoNum type="arabicPeriod"/>
            </a:pPr>
            <a:r>
              <a:rPr lang="de-DE" dirty="0" smtClean="0"/>
              <a:t>Datenmanagement in der Praxis</a:t>
            </a:r>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5</a:t>
            </a:fld>
            <a:endParaRPr lang="en-US" dirty="0"/>
          </a:p>
        </p:txBody>
      </p:sp>
    </p:spTree>
    <p:extLst>
      <p:ext uri="{BB962C8B-B14F-4D97-AF65-F5344CB8AC3E}">
        <p14:creationId xmlns:p14="http://schemas.microsoft.com/office/powerpoint/2010/main" val="2741955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el 1"/>
          <p:cNvSpPr>
            <a:spLocks noGrp="1"/>
          </p:cNvSpPr>
          <p:nvPr>
            <p:ph type="title"/>
          </p:nvPr>
        </p:nvSpPr>
        <p:spPr/>
        <p:txBody>
          <a:bodyPr/>
          <a:lstStyle/>
          <a:p>
            <a:r>
              <a:rPr lang="de-DE" smtClean="0"/>
              <a:t>Nichtrelationales Datenbankmodell und</a:t>
            </a:r>
            <a:br>
              <a:rPr lang="de-DE" smtClean="0"/>
            </a:br>
            <a:r>
              <a:rPr lang="de-DE" smtClean="0"/>
              <a:t>Datenbankmodelle in der Cloud</a:t>
            </a:r>
            <a:endParaRPr lang="de-DE" dirty="0"/>
          </a:p>
        </p:txBody>
      </p:sp>
      <p:sp>
        <p:nvSpPr>
          <p:cNvPr id="67587" name="Inhaltsplatzhalter 2"/>
          <p:cNvSpPr>
            <a:spLocks noGrp="1"/>
          </p:cNvSpPr>
          <p:nvPr>
            <p:ph sz="quarter" idx="12"/>
          </p:nvPr>
        </p:nvSpPr>
        <p:spPr/>
        <p:txBody>
          <a:bodyPr/>
          <a:lstStyle/>
          <a:p>
            <a:r>
              <a:rPr lang="de-DE" smtClean="0"/>
              <a:t>Cloud Computing, immense Datenmengen, massive Auslastung der Webdienste und die Notwendigkeit, neue Datentypen zu speichern, verlangen nach Datenbankalternativen zu dem klassischen relationalen Modell</a:t>
            </a:r>
          </a:p>
          <a:p>
            <a:r>
              <a:rPr lang="de-DE" smtClean="0"/>
              <a:t>Unternehmen wenden sich deshalb zunehmend der „NoSQL“-Technologie nichtrelationaler Datenbanken zu</a:t>
            </a:r>
          </a:p>
          <a:p>
            <a:r>
              <a:rPr lang="de-DE" smtClean="0"/>
              <a:t>„NoSQL“ wird dabei unterschiedlich aufgelöst, etwa im Sinne von eben nichtrelational oder in jüngerer Zeit im Sinne von „Not only relational“</a:t>
            </a:r>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50</a:t>
            </a:fld>
            <a:endParaRPr lang="en-US" dirty="0"/>
          </a:p>
        </p:txBody>
      </p:sp>
    </p:spTree>
    <p:extLst>
      <p:ext uri="{BB962C8B-B14F-4D97-AF65-F5344CB8AC3E}">
        <p14:creationId xmlns:p14="http://schemas.microsoft.com/office/powerpoint/2010/main" val="13309094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NoSQL</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51</a:t>
            </a:fld>
            <a:endParaRPr lang="en-US" dirty="0"/>
          </a:p>
        </p:txBody>
      </p:sp>
      <p:sp>
        <p:nvSpPr>
          <p:cNvPr id="4" name="Inhaltsplatzhalter 3"/>
          <p:cNvSpPr>
            <a:spLocks noGrp="1"/>
          </p:cNvSpPr>
          <p:nvPr>
            <p:ph sz="quarter" idx="12"/>
          </p:nvPr>
        </p:nvSpPr>
        <p:spPr/>
        <p:txBody>
          <a:bodyPr/>
          <a:lstStyle/>
          <a:p>
            <a:r>
              <a:rPr lang="de-DE" dirty="0" smtClean="0"/>
              <a:t>Produkte und Verfahren nichtrelationaler Datenbanken und Datenbankmanagementsystemen. Sie legen ein flexibleres Datenmodell jenseits von „Zeilen und Spalten“ zugrunde und sind </a:t>
            </a:r>
            <a:r>
              <a:rPr lang="de-DE" dirty="0" err="1" smtClean="0"/>
              <a:t>dafür</a:t>
            </a:r>
            <a:r>
              <a:rPr lang="de-DE" dirty="0" smtClean="0"/>
              <a:t> ausgelegt, große, auf viele verschiedene Rechner verteilte Datensätze zu verwalten und schnell zu skalieren. Sie eignen sich insbesondere auch für unstrukturierte Daten.</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6225622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Nichtrelationale Datenbankmanagementsysteme</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52</a:t>
            </a:fld>
            <a:endParaRPr lang="en-US" dirty="0"/>
          </a:p>
        </p:txBody>
      </p:sp>
      <p:sp>
        <p:nvSpPr>
          <p:cNvPr id="4" name="Inhaltsplatzhalter 3"/>
          <p:cNvSpPr>
            <a:spLocks noGrp="1"/>
          </p:cNvSpPr>
          <p:nvPr>
            <p:ph sz="quarter" idx="12"/>
          </p:nvPr>
        </p:nvSpPr>
        <p:spPr/>
        <p:txBody>
          <a:bodyPr>
            <a:normAutofit fontScale="92500"/>
          </a:bodyPr>
          <a:lstStyle/>
          <a:p>
            <a:r>
              <a:rPr lang="de-DE" dirty="0" smtClean="0"/>
              <a:t>Legen ein flexibleres Datenmodell zugrunde und sind dafür ausgelegt, große, auf viele verschiedene Rechner verteilte Datensätze zu verwalten und schnell nach oben oder unten zu skalieren.</a:t>
            </a:r>
          </a:p>
          <a:p>
            <a:r>
              <a:rPr lang="de-DE" dirty="0" smtClean="0"/>
              <a:t>Eignen sich besonders gut zur Beschleunigung einfacher Abfragen auf riesigen Mengen von strukturierten und unstrukturierten Daten, einschließlich dem Web, </a:t>
            </a:r>
            <a:r>
              <a:rPr lang="de-DE" dirty="0" err="1" smtClean="0"/>
              <a:t>Social</a:t>
            </a:r>
            <a:r>
              <a:rPr lang="de-DE" dirty="0" smtClean="0"/>
              <a:t> Media, Grafiken.</a:t>
            </a:r>
          </a:p>
          <a:p>
            <a:r>
              <a:rPr lang="de-DE" dirty="0" smtClean="0"/>
              <a:t>Beispiele für </a:t>
            </a:r>
            <a:r>
              <a:rPr lang="de-DE" dirty="0" err="1" smtClean="0"/>
              <a:t>NoSQL</a:t>
            </a:r>
            <a:r>
              <a:rPr lang="de-DE" dirty="0" smtClean="0"/>
              <a:t> Datenbankmanagementsysteme:</a:t>
            </a:r>
          </a:p>
          <a:p>
            <a:pPr lvl="1"/>
            <a:r>
              <a:rPr lang="de-DE" dirty="0" smtClean="0"/>
              <a:t>Oracle </a:t>
            </a:r>
            <a:r>
              <a:rPr lang="de-DE" dirty="0" err="1" smtClean="0"/>
              <a:t>NoSQL</a:t>
            </a:r>
            <a:r>
              <a:rPr lang="de-DE" dirty="0" smtClean="0"/>
              <a:t> Database</a:t>
            </a:r>
          </a:p>
          <a:p>
            <a:pPr lvl="1"/>
            <a:r>
              <a:rPr lang="de-DE" dirty="0" err="1" smtClean="0"/>
              <a:t>SimpleDB</a:t>
            </a:r>
            <a:r>
              <a:rPr lang="de-DE" dirty="0" smtClean="0"/>
              <a:t> von Amazon</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398260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p:txBody>
          <a:bodyPr/>
          <a:lstStyle/>
          <a:p>
            <a:r>
              <a:rPr lang="de-DE" smtClean="0"/>
              <a:t>Gliederung</a:t>
            </a:r>
            <a:endParaRPr lang="de-DE"/>
          </a:p>
        </p:txBody>
      </p:sp>
      <p:sp>
        <p:nvSpPr>
          <p:cNvPr id="34819" name="Inhaltsplatzhalter 2"/>
          <p:cNvSpPr>
            <a:spLocks noGrp="1"/>
          </p:cNvSpPr>
          <p:nvPr>
            <p:ph sz="quarter" idx="12"/>
          </p:nvPr>
        </p:nvSpPr>
        <p:spPr/>
        <p:txBody>
          <a:bodyPr>
            <a:normAutofit fontScale="92500" lnSpcReduction="10000"/>
          </a:bodyPr>
          <a:lstStyle/>
          <a:p>
            <a:pPr marL="457200" indent="-457200">
              <a:buFont typeface="+mj-lt"/>
              <a:buAutoNum type="arabicPeriod"/>
            </a:pPr>
            <a:r>
              <a:rPr lang="de-DE" dirty="0" smtClean="0"/>
              <a:t>Grundlagen der Datenorganisation</a:t>
            </a:r>
          </a:p>
          <a:p>
            <a:pPr marL="457200" indent="-457200">
              <a:buFont typeface="+mj-lt"/>
              <a:buAutoNum type="arabicPeriod"/>
            </a:pPr>
            <a:r>
              <a:rPr lang="de-DE" dirty="0" smtClean="0"/>
              <a:t>Dateiansatz und Probleme der Datenorganisation</a:t>
            </a:r>
          </a:p>
          <a:p>
            <a:pPr marL="457200" indent="-457200">
              <a:buFont typeface="+mj-lt"/>
              <a:buAutoNum type="arabicPeriod"/>
            </a:pPr>
            <a:r>
              <a:rPr lang="de-DE" b="1" dirty="0" smtClean="0"/>
              <a:t>Datenbankansatz</a:t>
            </a:r>
          </a:p>
          <a:p>
            <a:pPr marL="812800" lvl="1" indent="-457200">
              <a:buFont typeface="+mj-lt"/>
              <a:buAutoNum type="arabicPeriod"/>
            </a:pPr>
            <a:r>
              <a:rPr lang="de-DE" dirty="0" smtClean="0"/>
              <a:t>Datenbankmanagementsysteme (</a:t>
            </a:r>
            <a:r>
              <a:rPr lang="de-DE" dirty="0"/>
              <a:t>DBMS</a:t>
            </a:r>
            <a:r>
              <a:rPr lang="de-DE" dirty="0" smtClean="0"/>
              <a:t>)</a:t>
            </a:r>
          </a:p>
          <a:p>
            <a:pPr marL="812800" lvl="1" indent="-457200">
              <a:buFont typeface="+mj-lt"/>
              <a:buAutoNum type="arabicPeriod"/>
            </a:pPr>
            <a:r>
              <a:rPr lang="de-DE" dirty="0" smtClean="0"/>
              <a:t>Datenmodelle</a:t>
            </a:r>
          </a:p>
          <a:p>
            <a:pPr marL="812800" lvl="1" indent="-457200">
              <a:buFont typeface="+mj-lt"/>
              <a:buAutoNum type="arabicPeriod"/>
            </a:pPr>
            <a:r>
              <a:rPr lang="de-DE" b="1" dirty="0" smtClean="0"/>
              <a:t>Datendefinition, -abfragen und –berichte</a:t>
            </a:r>
          </a:p>
          <a:p>
            <a:pPr marL="812800" lvl="1" indent="-457200">
              <a:buFont typeface="+mj-lt"/>
              <a:buAutoNum type="arabicPeriod"/>
            </a:pPr>
            <a:r>
              <a:rPr lang="de-DE" dirty="0" smtClean="0"/>
              <a:t>Datenbankentwurf</a:t>
            </a:r>
          </a:p>
          <a:p>
            <a:pPr marL="457200" indent="-457200">
              <a:buFont typeface="+mj-lt"/>
              <a:buAutoNum type="arabicPeriod"/>
            </a:pPr>
            <a:r>
              <a:rPr lang="de-DE" dirty="0" smtClean="0"/>
              <a:t>Business </a:t>
            </a:r>
            <a:r>
              <a:rPr lang="de-DE" dirty="0" err="1" smtClean="0"/>
              <a:t>Intelligence</a:t>
            </a:r>
            <a:r>
              <a:rPr lang="de-DE" dirty="0" smtClean="0"/>
              <a:t> &amp; </a:t>
            </a:r>
            <a:r>
              <a:rPr lang="de-DE" dirty="0" err="1" smtClean="0"/>
              <a:t>Analytics</a:t>
            </a:r>
            <a:endParaRPr lang="de-DE" dirty="0" smtClean="0"/>
          </a:p>
          <a:p>
            <a:pPr marL="457200" indent="-457200">
              <a:buFont typeface="+mj-lt"/>
              <a:buAutoNum type="arabicPeriod"/>
            </a:pPr>
            <a:r>
              <a:rPr lang="de-DE" dirty="0" smtClean="0"/>
              <a:t>Datenbanken und das Web</a:t>
            </a:r>
          </a:p>
          <a:p>
            <a:pPr marL="457200" indent="-457200">
              <a:buFont typeface="+mj-lt"/>
              <a:buAutoNum type="arabicPeriod"/>
            </a:pPr>
            <a:r>
              <a:rPr lang="de-DE" dirty="0" smtClean="0"/>
              <a:t>Datenmanagement in der Praxis</a:t>
            </a:r>
            <a:endParaRPr lang="de-DE" dirty="0"/>
          </a:p>
        </p:txBody>
      </p:sp>
      <p:sp>
        <p:nvSpPr>
          <p:cNvPr id="5" name="Untertitel 4"/>
          <p:cNvSpPr>
            <a:spLocks noGrp="1"/>
          </p:cNvSpPr>
          <p:nvPr>
            <p:ph type="subTitle" idx="13"/>
          </p:nvPr>
        </p:nvSpPr>
        <p:spPr/>
        <p:txBody>
          <a:bodyPr/>
          <a:lstStyle/>
          <a:p>
            <a:endParaRPr lang="de-DE"/>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53</a:t>
            </a:fld>
            <a:endParaRPr lang="en-US" dirty="0"/>
          </a:p>
        </p:txBody>
      </p:sp>
    </p:spTree>
    <p:extLst>
      <p:ext uri="{BB962C8B-B14F-4D97-AF65-F5344CB8AC3E}">
        <p14:creationId xmlns:p14="http://schemas.microsoft.com/office/powerpoint/2010/main" val="5574797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el 1"/>
          <p:cNvSpPr>
            <a:spLocks noGrp="1"/>
          </p:cNvSpPr>
          <p:nvPr>
            <p:ph type="title"/>
          </p:nvPr>
        </p:nvSpPr>
        <p:spPr/>
        <p:txBody>
          <a:bodyPr/>
          <a:lstStyle/>
          <a:p>
            <a:r>
              <a:rPr lang="de-DE" smtClean="0"/>
              <a:t>Datendefinition, -abfragen und -berichte</a:t>
            </a:r>
            <a:endParaRPr lang="de-DE"/>
          </a:p>
        </p:txBody>
      </p:sp>
      <p:sp>
        <p:nvSpPr>
          <p:cNvPr id="73731" name="Inhaltsplatzhalter 2"/>
          <p:cNvSpPr>
            <a:spLocks noGrp="1"/>
          </p:cNvSpPr>
          <p:nvPr>
            <p:ph sz="quarter" idx="12"/>
          </p:nvPr>
        </p:nvSpPr>
        <p:spPr/>
        <p:txBody>
          <a:bodyPr/>
          <a:lstStyle/>
          <a:p>
            <a:r>
              <a:rPr lang="de-DE" dirty="0" smtClean="0"/>
              <a:t>Funktionen zur </a:t>
            </a:r>
          </a:p>
          <a:p>
            <a:pPr lvl="1"/>
            <a:r>
              <a:rPr lang="de-DE" dirty="0" smtClean="0"/>
              <a:t>Organisation,</a:t>
            </a:r>
          </a:p>
          <a:p>
            <a:pPr lvl="1"/>
            <a:r>
              <a:rPr lang="de-DE" dirty="0" smtClean="0"/>
              <a:t>Verwaltung und</a:t>
            </a:r>
          </a:p>
          <a:p>
            <a:pPr lvl="1"/>
            <a:r>
              <a:rPr lang="de-DE" dirty="0" smtClean="0"/>
              <a:t>Zugriff auf die Daten in der Datenbank. </a:t>
            </a:r>
          </a:p>
          <a:p>
            <a:r>
              <a:rPr lang="de-DE" dirty="0" smtClean="0"/>
              <a:t>Die wichtigsten Aspekte hierbei sind die Funktionen zur </a:t>
            </a:r>
          </a:p>
          <a:p>
            <a:pPr lvl="1"/>
            <a:r>
              <a:rPr lang="de-DE" dirty="0" smtClean="0"/>
              <a:t>Datendefinition, </a:t>
            </a:r>
          </a:p>
          <a:p>
            <a:pPr lvl="1"/>
            <a:r>
              <a:rPr lang="de-DE" dirty="0" smtClean="0"/>
              <a:t>Data </a:t>
            </a:r>
            <a:r>
              <a:rPr lang="de-DE" dirty="0" err="1" smtClean="0"/>
              <a:t>Dictionary</a:t>
            </a:r>
            <a:r>
              <a:rPr lang="de-DE" dirty="0" smtClean="0"/>
              <a:t> und</a:t>
            </a:r>
          </a:p>
          <a:p>
            <a:pPr lvl="1"/>
            <a:r>
              <a:rPr lang="de-DE" dirty="0" smtClean="0"/>
              <a:t>die Data Manipulation Language (DML)</a:t>
            </a:r>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54</a:t>
            </a:fld>
            <a:endParaRPr lang="en-US" dirty="0"/>
          </a:p>
        </p:txBody>
      </p:sp>
    </p:spTree>
    <p:extLst>
      <p:ext uri="{BB962C8B-B14F-4D97-AF65-F5344CB8AC3E}">
        <p14:creationId xmlns:p14="http://schemas.microsoft.com/office/powerpoint/2010/main" val="3983212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el 1"/>
          <p:cNvSpPr>
            <a:spLocks noGrp="1"/>
          </p:cNvSpPr>
          <p:nvPr>
            <p:ph type="title"/>
          </p:nvPr>
        </p:nvSpPr>
        <p:spPr/>
        <p:txBody>
          <a:bodyPr/>
          <a:lstStyle/>
          <a:p>
            <a:r>
              <a:rPr lang="de-DE" dirty="0" smtClean="0"/>
              <a:t>Datendefinitionssprache (Data Definition Language, DDL)</a:t>
            </a:r>
            <a:endParaRPr lang="de-DE" dirty="0"/>
          </a:p>
        </p:txBody>
      </p:sp>
      <p:sp>
        <p:nvSpPr>
          <p:cNvPr id="74755" name="Inhaltsplatzhalter 2"/>
          <p:cNvSpPr>
            <a:spLocks noGrp="1"/>
          </p:cNvSpPr>
          <p:nvPr>
            <p:ph sz="quarter" idx="12"/>
          </p:nvPr>
        </p:nvSpPr>
        <p:spPr/>
        <p:txBody>
          <a:bodyPr>
            <a:normAutofit/>
          </a:bodyPr>
          <a:lstStyle/>
          <a:p>
            <a:r>
              <a:rPr lang="de-DE" dirty="0" smtClean="0"/>
              <a:t>Komponente eines Datenbankmanagementsystems, mit der für die einzelnen Datenelemente definiert wird, wie sie in der Datenbank dargestellt werden sollen.</a:t>
            </a:r>
          </a:p>
          <a:p>
            <a:r>
              <a:rPr lang="de-DE" dirty="0" smtClean="0"/>
              <a:t>Definition der Struktur des Datenbankinhalts</a:t>
            </a:r>
          </a:p>
          <a:p>
            <a:r>
              <a:rPr lang="de-DE" dirty="0" smtClean="0"/>
              <a:t>DDL dient zur Erstellung der Datenbanktabellen und zur Definition der Merkmale aller Tabellenfelder</a:t>
            </a:r>
          </a:p>
          <a:p>
            <a:r>
              <a:rPr lang="de-DE" dirty="0" smtClean="0"/>
              <a:t>Eine der bekanntesten DDLs ist Structured Query</a:t>
            </a:r>
            <a:br>
              <a:rPr lang="de-DE" dirty="0" smtClean="0"/>
            </a:br>
            <a:r>
              <a:rPr lang="de-DE" dirty="0" smtClean="0"/>
              <a:t>Language (SQL)</a:t>
            </a:r>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55</a:t>
            </a:fld>
            <a:endParaRPr lang="en-US" dirty="0"/>
          </a:p>
        </p:txBody>
      </p:sp>
    </p:spTree>
    <p:extLst>
      <p:ext uri="{BB962C8B-B14F-4D97-AF65-F5344CB8AC3E}">
        <p14:creationId xmlns:p14="http://schemas.microsoft.com/office/powerpoint/2010/main" val="29593316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el 1"/>
          <p:cNvSpPr>
            <a:spLocks noGrp="1"/>
          </p:cNvSpPr>
          <p:nvPr>
            <p:ph type="title"/>
          </p:nvPr>
        </p:nvSpPr>
        <p:spPr/>
        <p:txBody>
          <a:bodyPr/>
          <a:lstStyle/>
          <a:p>
            <a:r>
              <a:rPr lang="de-DE" smtClean="0"/>
              <a:t>Beispiel eines Data Dictionary</a:t>
            </a:r>
            <a:endParaRPr lang="de-DE"/>
          </a:p>
        </p:txBody>
      </p:sp>
      <p:pic>
        <p:nvPicPr>
          <p:cNvPr id="10" name="Bild 9"/>
          <p:cNvPicPr>
            <a:picLocks noChangeAspect="1"/>
          </p:cNvPicPr>
          <p:nvPr/>
        </p:nvPicPr>
        <p:blipFill>
          <a:blip r:embed="rId2"/>
          <a:stretch>
            <a:fillRect/>
          </a:stretch>
        </p:blipFill>
        <p:spPr>
          <a:xfrm>
            <a:off x="754008" y="1107127"/>
            <a:ext cx="7659133" cy="4807328"/>
          </a:xfrm>
          <a:prstGeom prst="rect">
            <a:avLst/>
          </a:prstGeom>
        </p:spPr>
      </p:pic>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56</a:t>
            </a:fld>
            <a:endParaRPr lang="en-US" dirty="0"/>
          </a:p>
        </p:txBody>
      </p:sp>
    </p:spTree>
    <p:extLst>
      <p:ext uri="{BB962C8B-B14F-4D97-AF65-F5344CB8AC3E}">
        <p14:creationId xmlns:p14="http://schemas.microsoft.com/office/powerpoint/2010/main" val="76156168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el 1"/>
          <p:cNvSpPr>
            <a:spLocks noGrp="1"/>
          </p:cNvSpPr>
          <p:nvPr>
            <p:ph type="title"/>
          </p:nvPr>
        </p:nvSpPr>
        <p:spPr/>
        <p:txBody>
          <a:bodyPr/>
          <a:lstStyle/>
          <a:p>
            <a:r>
              <a:rPr lang="de-DE" dirty="0" smtClean="0"/>
              <a:t>Structured Query Language (SQL)</a:t>
            </a:r>
            <a:endParaRPr lang="de-DE" dirty="0"/>
          </a:p>
        </p:txBody>
      </p:sp>
      <p:pic>
        <p:nvPicPr>
          <p:cNvPr id="9" name="Bild 8"/>
          <p:cNvPicPr>
            <a:picLocks noChangeAspect="1"/>
          </p:cNvPicPr>
          <p:nvPr/>
        </p:nvPicPr>
        <p:blipFill>
          <a:blip r:embed="rId2"/>
          <a:stretch>
            <a:fillRect/>
          </a:stretch>
        </p:blipFill>
        <p:spPr>
          <a:xfrm>
            <a:off x="1622568" y="1909672"/>
            <a:ext cx="5960603" cy="3188800"/>
          </a:xfrm>
          <a:prstGeom prst="rect">
            <a:avLst/>
          </a:prstGeom>
        </p:spPr>
      </p:pic>
      <p:sp>
        <p:nvSpPr>
          <p:cNvPr id="10" name="Foliennummernplatzhalter 9"/>
          <p:cNvSpPr>
            <a:spLocks noGrp="1"/>
          </p:cNvSpPr>
          <p:nvPr>
            <p:ph type="sldNum" sz="quarter" idx="11"/>
          </p:nvPr>
        </p:nvSpPr>
        <p:spPr/>
        <p:txBody>
          <a:bodyPr/>
          <a:lstStyle/>
          <a:p>
            <a:pPr>
              <a:defRPr/>
            </a:pPr>
            <a:fld id="{0D2F3B65-5D26-4378-875C-153D63999E65}" type="slidenum">
              <a:rPr lang="en-US" smtClean="0"/>
              <a:pPr>
                <a:defRPr/>
              </a:pPr>
              <a:t>57</a:t>
            </a:fld>
            <a:endParaRPr lang="en-US" dirty="0"/>
          </a:p>
        </p:txBody>
      </p:sp>
    </p:spTree>
    <p:extLst>
      <p:ext uri="{BB962C8B-B14F-4D97-AF65-F5344CB8AC3E}">
        <p14:creationId xmlns:p14="http://schemas.microsoft.com/office/powerpoint/2010/main" val="40584035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el 1"/>
          <p:cNvSpPr>
            <a:spLocks noGrp="1"/>
          </p:cNvSpPr>
          <p:nvPr>
            <p:ph type="title"/>
          </p:nvPr>
        </p:nvSpPr>
        <p:spPr/>
        <p:txBody>
          <a:bodyPr/>
          <a:lstStyle/>
          <a:p>
            <a:r>
              <a:rPr lang="de-DE" smtClean="0"/>
              <a:t>Structured Query Language (SQL)</a:t>
            </a:r>
            <a:endParaRPr lang="de-DE"/>
          </a:p>
        </p:txBody>
      </p:sp>
      <p:pic>
        <p:nvPicPr>
          <p:cNvPr id="10" name="Bild 9"/>
          <p:cNvPicPr>
            <a:picLocks noChangeAspect="1"/>
          </p:cNvPicPr>
          <p:nvPr/>
        </p:nvPicPr>
        <p:blipFill>
          <a:blip r:embed="rId2"/>
          <a:stretch>
            <a:fillRect/>
          </a:stretch>
        </p:blipFill>
        <p:spPr>
          <a:xfrm>
            <a:off x="1650422" y="1295400"/>
            <a:ext cx="5483095" cy="3940497"/>
          </a:xfrm>
          <a:prstGeom prst="rect">
            <a:avLst/>
          </a:prstGeom>
        </p:spPr>
      </p:pic>
      <p:sp>
        <p:nvSpPr>
          <p:cNvPr id="11" name="Foliennummernplatzhalter 10"/>
          <p:cNvSpPr>
            <a:spLocks noGrp="1"/>
          </p:cNvSpPr>
          <p:nvPr>
            <p:ph type="sldNum" sz="quarter" idx="11"/>
          </p:nvPr>
        </p:nvSpPr>
        <p:spPr/>
        <p:txBody>
          <a:bodyPr/>
          <a:lstStyle/>
          <a:p>
            <a:pPr>
              <a:defRPr/>
            </a:pPr>
            <a:fld id="{0D2F3B65-5D26-4378-875C-153D63999E65}" type="slidenum">
              <a:rPr lang="en-US" smtClean="0"/>
              <a:pPr>
                <a:defRPr/>
              </a:pPr>
              <a:t>58</a:t>
            </a:fld>
            <a:endParaRPr lang="en-US" dirty="0"/>
          </a:p>
        </p:txBody>
      </p:sp>
    </p:spTree>
    <p:extLst>
      <p:ext uri="{BB962C8B-B14F-4D97-AF65-F5344CB8AC3E}">
        <p14:creationId xmlns:p14="http://schemas.microsoft.com/office/powerpoint/2010/main" val="27130691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el 1"/>
          <p:cNvSpPr>
            <a:spLocks noGrp="1"/>
          </p:cNvSpPr>
          <p:nvPr>
            <p:ph type="title"/>
          </p:nvPr>
        </p:nvSpPr>
        <p:spPr/>
        <p:txBody>
          <a:bodyPr/>
          <a:lstStyle/>
          <a:p>
            <a:r>
              <a:rPr lang="de-DE" smtClean="0"/>
              <a:t>Datenmanipulationssprache</a:t>
            </a:r>
            <a:br>
              <a:rPr lang="de-DE" smtClean="0"/>
            </a:br>
            <a:r>
              <a:rPr lang="de-DE" smtClean="0"/>
              <a:t>(Data Manipulation Language, DML)</a:t>
            </a:r>
            <a:endParaRPr lang="de-DE"/>
          </a:p>
        </p:txBody>
      </p:sp>
      <p:sp>
        <p:nvSpPr>
          <p:cNvPr id="4" name="Inhaltsplatzhalter 3"/>
          <p:cNvSpPr>
            <a:spLocks noGrp="1"/>
          </p:cNvSpPr>
          <p:nvPr>
            <p:ph sz="quarter" idx="12"/>
          </p:nvPr>
        </p:nvSpPr>
        <p:spPr/>
        <p:txBody>
          <a:bodyPr/>
          <a:lstStyle/>
          <a:p>
            <a:r>
              <a:rPr lang="de-DE" smtClean="0"/>
              <a:t>Einem Datenbankmanagementsystem zugehörige Sprache, die Endanwender und Programmierer zur Abfrage und Bearbeitung der in der Datenbank enthaltenen Daten verwenden.</a:t>
            </a:r>
            <a:endParaRPr lang="de-DE" dirty="0"/>
          </a:p>
        </p:txBody>
      </p:sp>
      <p:sp>
        <p:nvSpPr>
          <p:cNvPr id="6" name="Untertitel 5"/>
          <p:cNvSpPr>
            <a:spLocks noGrp="1"/>
          </p:cNvSpPr>
          <p:nvPr>
            <p:ph type="subTitle" idx="13"/>
          </p:nvPr>
        </p:nvSpPr>
        <p:spPr/>
        <p:txBody>
          <a:bodyPr/>
          <a:lstStyle/>
          <a:p>
            <a:endParaRPr lang="de-DE"/>
          </a:p>
        </p:txBody>
      </p:sp>
      <p:sp>
        <p:nvSpPr>
          <p:cNvPr id="7" name="Foliennummernplatzhalter 6"/>
          <p:cNvSpPr>
            <a:spLocks noGrp="1"/>
          </p:cNvSpPr>
          <p:nvPr>
            <p:ph type="sldNum" sz="quarter" idx="11"/>
          </p:nvPr>
        </p:nvSpPr>
        <p:spPr/>
        <p:txBody>
          <a:bodyPr/>
          <a:lstStyle/>
          <a:p>
            <a:pPr>
              <a:defRPr/>
            </a:pPr>
            <a:fld id="{0D2F3B65-5D26-4378-875C-153D63999E65}" type="slidenum">
              <a:rPr lang="en-US" smtClean="0"/>
              <a:pPr>
                <a:defRPr/>
              </a:pPr>
              <a:t>59</a:t>
            </a:fld>
            <a:endParaRPr lang="en-US" dirty="0"/>
          </a:p>
        </p:txBody>
      </p:sp>
    </p:spTree>
    <p:extLst>
      <p:ext uri="{BB962C8B-B14F-4D97-AF65-F5344CB8AC3E}">
        <p14:creationId xmlns:p14="http://schemas.microsoft.com/office/powerpoint/2010/main" val="1908771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r>
              <a:rPr lang="de-DE" smtClean="0"/>
              <a:t>Lernziele</a:t>
            </a:r>
            <a:endParaRPr lang="de-DE"/>
          </a:p>
        </p:txBody>
      </p:sp>
      <p:sp>
        <p:nvSpPr>
          <p:cNvPr id="21507" name="Inhaltsplatzhalter 2"/>
          <p:cNvSpPr>
            <a:spLocks noGrp="1"/>
          </p:cNvSpPr>
          <p:nvPr>
            <p:ph sz="quarter" idx="12"/>
          </p:nvPr>
        </p:nvSpPr>
        <p:spPr/>
        <p:txBody>
          <a:bodyPr/>
          <a:lstStyle/>
          <a:p>
            <a:r>
              <a:rPr lang="de-DE" smtClean="0"/>
              <a:t>Was sind die zentralen Probleme bei der Organisation von Daten?</a:t>
            </a:r>
          </a:p>
          <a:p>
            <a:r>
              <a:rPr lang="de-DE" smtClean="0"/>
              <a:t>In welcher Weise können Datenbankmanagementsysteme Unternehmen darin unterstützen, ihre Daten besser zu organisieren?</a:t>
            </a:r>
          </a:p>
          <a:p>
            <a:r>
              <a:rPr lang="de-DE" smtClean="0"/>
              <a:t>Welche Auswirkungen haben die einschlägigen Datenmodelle auf den Zugriff und die Verwendung von Daten?</a:t>
            </a:r>
            <a:endParaRPr lang="de-DE"/>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6</a:t>
            </a:fld>
            <a:endParaRPr lang="en-US" dirty="0"/>
          </a:p>
        </p:txBody>
      </p:sp>
    </p:spTree>
    <p:extLst>
      <p:ext uri="{BB962C8B-B14F-4D97-AF65-F5344CB8AC3E}">
        <p14:creationId xmlns:p14="http://schemas.microsoft.com/office/powerpoint/2010/main" val="9139349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el 1"/>
          <p:cNvSpPr>
            <a:spLocks noGrp="1"/>
          </p:cNvSpPr>
          <p:nvPr>
            <p:ph type="title"/>
          </p:nvPr>
        </p:nvSpPr>
        <p:spPr/>
        <p:txBody>
          <a:bodyPr/>
          <a:lstStyle/>
          <a:p>
            <a:r>
              <a:rPr lang="de-DE" smtClean="0"/>
              <a:t>SQL (Structured Query Language)</a:t>
            </a:r>
            <a:endParaRPr lang="de-DE"/>
          </a:p>
        </p:txBody>
      </p:sp>
      <p:sp>
        <p:nvSpPr>
          <p:cNvPr id="79875" name="Inhaltsplatzhalter 2"/>
          <p:cNvSpPr>
            <a:spLocks noGrp="1"/>
          </p:cNvSpPr>
          <p:nvPr>
            <p:ph sz="quarter" idx="12"/>
          </p:nvPr>
        </p:nvSpPr>
        <p:spPr/>
        <p:txBody>
          <a:bodyPr/>
          <a:lstStyle/>
          <a:p>
            <a:r>
              <a:rPr lang="de-DE" smtClean="0"/>
              <a:t>Standardmäßig eingesetzte Sprache zur Datendefinition, Datenabfrage und Datenmanipulation für relationale Datenbanksysteme. </a:t>
            </a:r>
          </a:p>
          <a:p>
            <a:endParaRPr lang="de-DE"/>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60</a:t>
            </a:fld>
            <a:endParaRPr lang="en-US" dirty="0"/>
          </a:p>
        </p:txBody>
      </p:sp>
    </p:spTree>
    <p:extLst>
      <p:ext uri="{BB962C8B-B14F-4D97-AF65-F5344CB8AC3E}">
        <p14:creationId xmlns:p14="http://schemas.microsoft.com/office/powerpoint/2010/main" val="245679756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el 1"/>
          <p:cNvSpPr>
            <a:spLocks noGrp="1"/>
          </p:cNvSpPr>
          <p:nvPr>
            <p:ph type="title"/>
          </p:nvPr>
        </p:nvSpPr>
        <p:spPr/>
        <p:txBody>
          <a:bodyPr/>
          <a:lstStyle/>
          <a:p>
            <a:r>
              <a:rPr lang="de-DE" smtClean="0"/>
              <a:t>Data Dictionary</a:t>
            </a:r>
            <a:endParaRPr lang="de-DE"/>
          </a:p>
        </p:txBody>
      </p:sp>
      <p:sp>
        <p:nvSpPr>
          <p:cNvPr id="80899" name="Inhaltsplatzhalter 2"/>
          <p:cNvSpPr>
            <a:spLocks noGrp="1"/>
          </p:cNvSpPr>
          <p:nvPr>
            <p:ph sz="quarter" idx="12"/>
          </p:nvPr>
        </p:nvSpPr>
        <p:spPr/>
        <p:txBody>
          <a:bodyPr/>
          <a:lstStyle/>
          <a:p>
            <a:r>
              <a:rPr lang="de-DE" smtClean="0"/>
              <a:t>Erweitertes Wörterbuch zum Speichern und Verwalten von Informationen über die in einer Datenbank enthaltenen Daten.</a:t>
            </a:r>
            <a:endParaRPr lang="de-DE"/>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61</a:t>
            </a:fld>
            <a:endParaRPr lang="en-US" dirty="0"/>
          </a:p>
        </p:txBody>
      </p:sp>
    </p:spTree>
    <p:extLst>
      <p:ext uri="{BB962C8B-B14F-4D97-AF65-F5344CB8AC3E}">
        <p14:creationId xmlns:p14="http://schemas.microsoft.com/office/powerpoint/2010/main" val="273303341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Data-</a:t>
            </a:r>
            <a:r>
              <a:rPr lang="de-DE" dirty="0" err="1" smtClean="0"/>
              <a:t>Dictionary</a:t>
            </a:r>
            <a:r>
              <a:rPr lang="de-DE" dirty="0" smtClean="0"/>
              <a:t>-Funktionalitäten in Microsoft Access</a:t>
            </a:r>
            <a:endParaRPr lang="de-DE" dirty="0"/>
          </a:p>
        </p:txBody>
      </p:sp>
      <p:sp>
        <p:nvSpPr>
          <p:cNvPr id="3" name="Foliennummernplatzhalter 2"/>
          <p:cNvSpPr>
            <a:spLocks noGrp="1"/>
          </p:cNvSpPr>
          <p:nvPr>
            <p:ph type="sldNum" sz="quarter" idx="11"/>
          </p:nvPr>
        </p:nvSpPr>
        <p:spPr/>
        <p:txBody>
          <a:bodyPr/>
          <a:lstStyle/>
          <a:p>
            <a:pPr>
              <a:defRPr/>
            </a:pPr>
            <a:fld id="{0D2F3B65-5D26-4378-875C-153D63999E65}" type="slidenum">
              <a:rPr lang="en-US" smtClean="0"/>
              <a:pPr>
                <a:defRPr/>
              </a:pPr>
              <a:t>62</a:t>
            </a:fld>
            <a:endParaRPr lang="en-US" dirty="0"/>
          </a:p>
        </p:txBody>
      </p:sp>
      <p:pic>
        <p:nvPicPr>
          <p:cNvPr id="5" name="Bild 4"/>
          <p:cNvPicPr>
            <a:picLocks noChangeAspect="1"/>
          </p:cNvPicPr>
          <p:nvPr/>
        </p:nvPicPr>
        <p:blipFill>
          <a:blip r:embed="rId2"/>
          <a:stretch>
            <a:fillRect/>
          </a:stretch>
        </p:blipFill>
        <p:spPr>
          <a:xfrm>
            <a:off x="608502" y="1528230"/>
            <a:ext cx="7798076" cy="4359036"/>
          </a:xfrm>
          <a:prstGeom prst="rect">
            <a:avLst/>
          </a:prstGeom>
        </p:spPr>
      </p:pic>
    </p:spTree>
    <p:extLst>
      <p:ext uri="{BB962C8B-B14F-4D97-AF65-F5344CB8AC3E}">
        <p14:creationId xmlns:p14="http://schemas.microsoft.com/office/powerpoint/2010/main" val="41853890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p:txBody>
          <a:bodyPr/>
          <a:lstStyle/>
          <a:p>
            <a:r>
              <a:rPr lang="de-DE" smtClean="0"/>
              <a:t>Gliederung</a:t>
            </a:r>
            <a:endParaRPr lang="de-DE"/>
          </a:p>
        </p:txBody>
      </p:sp>
      <p:sp>
        <p:nvSpPr>
          <p:cNvPr id="34819" name="Inhaltsplatzhalter 2"/>
          <p:cNvSpPr>
            <a:spLocks noGrp="1"/>
          </p:cNvSpPr>
          <p:nvPr>
            <p:ph sz="quarter" idx="12"/>
          </p:nvPr>
        </p:nvSpPr>
        <p:spPr/>
        <p:txBody>
          <a:bodyPr>
            <a:normAutofit fontScale="92500" lnSpcReduction="10000"/>
          </a:bodyPr>
          <a:lstStyle/>
          <a:p>
            <a:pPr marL="457200" indent="-457200">
              <a:buFont typeface="+mj-lt"/>
              <a:buAutoNum type="arabicPeriod"/>
            </a:pPr>
            <a:r>
              <a:rPr lang="de-DE" dirty="0" smtClean="0"/>
              <a:t>Grundlagen der Datenorganisation</a:t>
            </a:r>
          </a:p>
          <a:p>
            <a:pPr marL="457200" indent="-457200">
              <a:buFont typeface="+mj-lt"/>
              <a:buAutoNum type="arabicPeriod"/>
            </a:pPr>
            <a:r>
              <a:rPr lang="de-DE" dirty="0" smtClean="0"/>
              <a:t>Dateiansatz und Probleme der Datenorganisation</a:t>
            </a:r>
          </a:p>
          <a:p>
            <a:pPr marL="457200" indent="-457200">
              <a:buFont typeface="+mj-lt"/>
              <a:buAutoNum type="arabicPeriod"/>
            </a:pPr>
            <a:r>
              <a:rPr lang="de-DE" b="1" dirty="0" smtClean="0"/>
              <a:t>Datenbankansatz</a:t>
            </a:r>
          </a:p>
          <a:p>
            <a:pPr marL="812800" lvl="1" indent="-457200">
              <a:buFont typeface="+mj-lt"/>
              <a:buAutoNum type="arabicPeriod"/>
            </a:pPr>
            <a:r>
              <a:rPr lang="de-DE" dirty="0" smtClean="0"/>
              <a:t>Datenbankmanagementsysteme (</a:t>
            </a:r>
            <a:r>
              <a:rPr lang="de-DE" dirty="0"/>
              <a:t>DBMS</a:t>
            </a:r>
            <a:r>
              <a:rPr lang="de-DE" dirty="0" smtClean="0"/>
              <a:t>)</a:t>
            </a:r>
          </a:p>
          <a:p>
            <a:pPr marL="812800" lvl="1" indent="-457200">
              <a:buFont typeface="+mj-lt"/>
              <a:buAutoNum type="arabicPeriod"/>
            </a:pPr>
            <a:r>
              <a:rPr lang="de-DE" dirty="0" smtClean="0"/>
              <a:t>Datenmodelle</a:t>
            </a:r>
          </a:p>
          <a:p>
            <a:pPr marL="812800" lvl="1" indent="-457200">
              <a:buFont typeface="+mj-lt"/>
              <a:buAutoNum type="arabicPeriod"/>
            </a:pPr>
            <a:r>
              <a:rPr lang="de-DE" dirty="0" smtClean="0"/>
              <a:t>Datendefinition, -abfragen und –berichte</a:t>
            </a:r>
          </a:p>
          <a:p>
            <a:pPr marL="812800" lvl="1" indent="-457200">
              <a:buFont typeface="+mj-lt"/>
              <a:buAutoNum type="arabicPeriod"/>
            </a:pPr>
            <a:r>
              <a:rPr lang="de-DE" b="1" dirty="0" smtClean="0"/>
              <a:t>Datenbankentwurf</a:t>
            </a:r>
          </a:p>
          <a:p>
            <a:pPr marL="457200" indent="-457200">
              <a:buFont typeface="+mj-lt"/>
              <a:buAutoNum type="arabicPeriod"/>
            </a:pPr>
            <a:r>
              <a:rPr lang="de-DE" dirty="0" smtClean="0"/>
              <a:t>Business </a:t>
            </a:r>
            <a:r>
              <a:rPr lang="de-DE" dirty="0" err="1" smtClean="0"/>
              <a:t>Intelligence</a:t>
            </a:r>
            <a:r>
              <a:rPr lang="de-DE" dirty="0" smtClean="0"/>
              <a:t> &amp; </a:t>
            </a:r>
            <a:r>
              <a:rPr lang="de-DE" dirty="0" err="1" smtClean="0"/>
              <a:t>Analytics</a:t>
            </a:r>
            <a:endParaRPr lang="de-DE" dirty="0" smtClean="0"/>
          </a:p>
          <a:p>
            <a:pPr marL="457200" indent="-457200">
              <a:buFont typeface="+mj-lt"/>
              <a:buAutoNum type="arabicPeriod"/>
            </a:pPr>
            <a:r>
              <a:rPr lang="de-DE" dirty="0" smtClean="0"/>
              <a:t>Datenbanken und das Web</a:t>
            </a:r>
          </a:p>
          <a:p>
            <a:pPr marL="457200" indent="-457200">
              <a:buFont typeface="+mj-lt"/>
              <a:buAutoNum type="arabicPeriod"/>
            </a:pPr>
            <a:r>
              <a:rPr lang="de-DE" dirty="0" smtClean="0"/>
              <a:t>Datenmanagement in der Praxis</a:t>
            </a:r>
            <a:endParaRPr lang="de-DE" dirty="0"/>
          </a:p>
        </p:txBody>
      </p:sp>
      <p:sp>
        <p:nvSpPr>
          <p:cNvPr id="5" name="Untertitel 4"/>
          <p:cNvSpPr>
            <a:spLocks noGrp="1"/>
          </p:cNvSpPr>
          <p:nvPr>
            <p:ph type="subTitle" idx="13"/>
          </p:nvPr>
        </p:nvSpPr>
        <p:spPr/>
        <p:txBody>
          <a:bodyPr/>
          <a:lstStyle/>
          <a:p>
            <a:endParaRPr lang="de-DE"/>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63</a:t>
            </a:fld>
            <a:endParaRPr lang="en-US" dirty="0"/>
          </a:p>
        </p:txBody>
      </p:sp>
    </p:spTree>
    <p:extLst>
      <p:ext uri="{BB962C8B-B14F-4D97-AF65-F5344CB8AC3E}">
        <p14:creationId xmlns:p14="http://schemas.microsoft.com/office/powerpoint/2010/main" val="260245923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el 1"/>
          <p:cNvSpPr>
            <a:spLocks noGrp="1"/>
          </p:cNvSpPr>
          <p:nvPr>
            <p:ph type="title"/>
          </p:nvPr>
        </p:nvSpPr>
        <p:spPr/>
        <p:txBody>
          <a:bodyPr/>
          <a:lstStyle/>
          <a:p>
            <a:r>
              <a:rPr lang="de-DE" smtClean="0"/>
              <a:t>Logischer Datenbankentwurf</a:t>
            </a:r>
            <a:endParaRPr lang="de-DE"/>
          </a:p>
        </p:txBody>
      </p:sp>
      <p:sp>
        <p:nvSpPr>
          <p:cNvPr id="84995" name="Inhaltsplatzhalter 2"/>
          <p:cNvSpPr>
            <a:spLocks noGrp="1"/>
          </p:cNvSpPr>
          <p:nvPr>
            <p:ph sz="quarter" idx="12"/>
          </p:nvPr>
        </p:nvSpPr>
        <p:spPr/>
        <p:txBody>
          <a:bodyPr/>
          <a:lstStyle/>
          <a:p>
            <a:r>
              <a:rPr lang="de-DE" dirty="0" smtClean="0"/>
              <a:t>Beschreibt die Anordnung der Datenelemente in der Datenbank.</a:t>
            </a:r>
          </a:p>
          <a:p>
            <a:r>
              <a:rPr lang="de-DE" dirty="0" smtClean="0"/>
              <a:t>Beziehungen zwischen den verschiedenen Datenelementen herausarbeiten; redundante Datenelemente identifizieren und effiziente Anordnung bzw. Gruppierung der Datenelemente zur Erfüllung der betrieblichen Informationsbedürfnisse ableiten.</a:t>
            </a:r>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64</a:t>
            </a:fld>
            <a:endParaRPr lang="en-US" dirty="0"/>
          </a:p>
        </p:txBody>
      </p:sp>
    </p:spTree>
    <p:extLst>
      <p:ext uri="{BB962C8B-B14F-4D97-AF65-F5344CB8AC3E}">
        <p14:creationId xmlns:p14="http://schemas.microsoft.com/office/powerpoint/2010/main" val="146314920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el 1"/>
          <p:cNvSpPr>
            <a:spLocks noGrp="1"/>
          </p:cNvSpPr>
          <p:nvPr>
            <p:ph type="title"/>
          </p:nvPr>
        </p:nvSpPr>
        <p:spPr/>
        <p:txBody>
          <a:bodyPr/>
          <a:lstStyle/>
          <a:p>
            <a:r>
              <a:rPr lang="de-DE" smtClean="0"/>
              <a:t>Normalisierung</a:t>
            </a:r>
            <a:endParaRPr lang="de-DE"/>
          </a:p>
        </p:txBody>
      </p:sp>
      <p:sp>
        <p:nvSpPr>
          <p:cNvPr id="86019" name="Inhaltsplatzhalter 2"/>
          <p:cNvSpPr>
            <a:spLocks noGrp="1"/>
          </p:cNvSpPr>
          <p:nvPr>
            <p:ph sz="quarter" idx="12"/>
          </p:nvPr>
        </p:nvSpPr>
        <p:spPr/>
        <p:txBody>
          <a:bodyPr/>
          <a:lstStyle/>
          <a:p>
            <a:r>
              <a:rPr lang="de-DE" smtClean="0"/>
              <a:t>Erzeugen redundanzarmer Relationen zur Vermeidung von Anomalien beim Einfügen, Ändern und Löschen von Datensätzen.</a:t>
            </a:r>
            <a:endParaRPr lang="de-DE"/>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65</a:t>
            </a:fld>
            <a:endParaRPr lang="en-US" dirty="0"/>
          </a:p>
        </p:txBody>
      </p:sp>
    </p:spTree>
    <p:extLst>
      <p:ext uri="{BB962C8B-B14F-4D97-AF65-F5344CB8AC3E}">
        <p14:creationId xmlns:p14="http://schemas.microsoft.com/office/powerpoint/2010/main" val="26384223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el 1"/>
          <p:cNvSpPr>
            <a:spLocks noGrp="1"/>
          </p:cNvSpPr>
          <p:nvPr>
            <p:ph type="title"/>
          </p:nvPr>
        </p:nvSpPr>
        <p:spPr/>
        <p:txBody>
          <a:bodyPr/>
          <a:lstStyle/>
          <a:p>
            <a:r>
              <a:rPr lang="de-DE" smtClean="0"/>
              <a:t>Normalisierte Relation</a:t>
            </a:r>
            <a:endParaRPr lang="de-DE" dirty="0"/>
          </a:p>
        </p:txBody>
      </p:sp>
      <p:pic>
        <p:nvPicPr>
          <p:cNvPr id="9" name="Bild 8"/>
          <p:cNvPicPr>
            <a:picLocks noChangeAspect="1"/>
          </p:cNvPicPr>
          <p:nvPr/>
        </p:nvPicPr>
        <p:blipFill>
          <a:blip r:embed="rId2"/>
          <a:stretch>
            <a:fillRect/>
          </a:stretch>
        </p:blipFill>
        <p:spPr>
          <a:xfrm>
            <a:off x="767233" y="1037883"/>
            <a:ext cx="7513623" cy="4870999"/>
          </a:xfrm>
          <a:prstGeom prst="rect">
            <a:avLst/>
          </a:prstGeom>
        </p:spPr>
      </p:pic>
      <p:sp>
        <p:nvSpPr>
          <p:cNvPr id="12" name="Foliennummernplatzhalter 11"/>
          <p:cNvSpPr>
            <a:spLocks noGrp="1"/>
          </p:cNvSpPr>
          <p:nvPr>
            <p:ph type="sldNum" sz="quarter" idx="11"/>
          </p:nvPr>
        </p:nvSpPr>
        <p:spPr/>
        <p:txBody>
          <a:bodyPr/>
          <a:lstStyle/>
          <a:p>
            <a:pPr>
              <a:defRPr/>
            </a:pPr>
            <a:fld id="{0D2F3B65-5D26-4378-875C-153D63999E65}" type="slidenum">
              <a:rPr lang="en-US" smtClean="0"/>
              <a:pPr>
                <a:defRPr/>
              </a:pPr>
              <a:t>66</a:t>
            </a:fld>
            <a:endParaRPr lang="en-US" dirty="0"/>
          </a:p>
        </p:txBody>
      </p:sp>
    </p:spTree>
    <p:extLst>
      <p:ext uri="{BB962C8B-B14F-4D97-AF65-F5344CB8AC3E}">
        <p14:creationId xmlns:p14="http://schemas.microsoft.com/office/powerpoint/2010/main" val="178460005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el 1"/>
          <p:cNvSpPr>
            <a:spLocks noGrp="1"/>
          </p:cNvSpPr>
          <p:nvPr>
            <p:ph type="title"/>
          </p:nvPr>
        </p:nvSpPr>
        <p:spPr/>
        <p:txBody>
          <a:bodyPr/>
          <a:lstStyle/>
          <a:p>
            <a:r>
              <a:rPr lang="de-DE" dirty="0" smtClean="0"/>
              <a:t>ER-Modell (ERM, Entity-</a:t>
            </a:r>
            <a:r>
              <a:rPr lang="de-DE" dirty="0" err="1" smtClean="0"/>
              <a:t>Relationship</a:t>
            </a:r>
            <a:r>
              <a:rPr lang="de-DE" dirty="0" smtClean="0"/>
              <a:t>-Modell)</a:t>
            </a:r>
            <a:endParaRPr lang="de-DE" dirty="0"/>
          </a:p>
        </p:txBody>
      </p:sp>
      <p:sp>
        <p:nvSpPr>
          <p:cNvPr id="88067" name="Inhaltsplatzhalter 2"/>
          <p:cNvSpPr>
            <a:spLocks noGrp="1"/>
          </p:cNvSpPr>
          <p:nvPr>
            <p:ph sz="quarter" idx="12"/>
          </p:nvPr>
        </p:nvSpPr>
        <p:spPr/>
        <p:txBody>
          <a:bodyPr/>
          <a:lstStyle/>
          <a:p>
            <a:r>
              <a:rPr lang="de-DE" dirty="0" smtClean="0"/>
              <a:t>Darstellungsmethode zur Dokumentation des konzeptionellen Datenbankschemas, in dem Entitätstypen mit ihren Attributen sowie die Beziehungstypen zwischen verschiedenen Entitätstypen der Datenbank beschrieben werden.</a:t>
            </a:r>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67</a:t>
            </a:fld>
            <a:endParaRPr lang="en-US" dirty="0"/>
          </a:p>
        </p:txBody>
      </p:sp>
    </p:spTree>
    <p:extLst>
      <p:ext uri="{BB962C8B-B14F-4D97-AF65-F5344CB8AC3E}">
        <p14:creationId xmlns:p14="http://schemas.microsoft.com/office/powerpoint/2010/main" val="31850933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el 1"/>
          <p:cNvSpPr>
            <a:spLocks noGrp="1"/>
          </p:cNvSpPr>
          <p:nvPr>
            <p:ph type="title"/>
          </p:nvPr>
        </p:nvSpPr>
        <p:spPr/>
        <p:txBody>
          <a:bodyPr/>
          <a:lstStyle/>
          <a:p>
            <a:r>
              <a:rPr lang="de-DE" smtClean="0"/>
              <a:t>ER-Diagramm</a:t>
            </a:r>
            <a:endParaRPr lang="de-DE"/>
          </a:p>
        </p:txBody>
      </p:sp>
      <p:pic>
        <p:nvPicPr>
          <p:cNvPr id="9" name="Bild 8"/>
          <p:cNvPicPr>
            <a:picLocks noChangeAspect="1"/>
          </p:cNvPicPr>
          <p:nvPr/>
        </p:nvPicPr>
        <p:blipFill>
          <a:blip r:embed="rId2"/>
          <a:stretch>
            <a:fillRect/>
          </a:stretch>
        </p:blipFill>
        <p:spPr>
          <a:xfrm>
            <a:off x="2510327" y="952957"/>
            <a:ext cx="3971494" cy="5270013"/>
          </a:xfrm>
          <a:prstGeom prst="rect">
            <a:avLst/>
          </a:prstGeom>
        </p:spPr>
      </p:pic>
      <p:sp>
        <p:nvSpPr>
          <p:cNvPr id="10" name="Foliennummernplatzhalter 9"/>
          <p:cNvSpPr>
            <a:spLocks noGrp="1"/>
          </p:cNvSpPr>
          <p:nvPr>
            <p:ph type="sldNum" sz="quarter" idx="11"/>
          </p:nvPr>
        </p:nvSpPr>
        <p:spPr/>
        <p:txBody>
          <a:bodyPr/>
          <a:lstStyle/>
          <a:p>
            <a:pPr>
              <a:defRPr/>
            </a:pPr>
            <a:fld id="{0D2F3B65-5D26-4378-875C-153D63999E65}" type="slidenum">
              <a:rPr lang="en-US" smtClean="0"/>
              <a:pPr>
                <a:defRPr/>
              </a:pPr>
              <a:t>68</a:t>
            </a:fld>
            <a:endParaRPr lang="en-US" dirty="0"/>
          </a:p>
        </p:txBody>
      </p:sp>
    </p:spTree>
    <p:extLst>
      <p:ext uri="{BB962C8B-B14F-4D97-AF65-F5344CB8AC3E}">
        <p14:creationId xmlns:p14="http://schemas.microsoft.com/office/powerpoint/2010/main" val="387262345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el 1"/>
          <p:cNvSpPr>
            <a:spLocks noGrp="1"/>
          </p:cNvSpPr>
          <p:nvPr>
            <p:ph type="title"/>
          </p:nvPr>
        </p:nvSpPr>
        <p:spPr/>
        <p:txBody>
          <a:bodyPr/>
          <a:lstStyle/>
          <a:p>
            <a:r>
              <a:rPr lang="de-DE" smtClean="0"/>
              <a:t>Verteilte Datenbank</a:t>
            </a:r>
            <a:endParaRPr lang="de-DE"/>
          </a:p>
        </p:txBody>
      </p:sp>
      <p:sp>
        <p:nvSpPr>
          <p:cNvPr id="90115" name="Inhaltsplatzhalter 2"/>
          <p:cNvSpPr>
            <a:spLocks noGrp="1"/>
          </p:cNvSpPr>
          <p:nvPr>
            <p:ph sz="quarter" idx="12"/>
          </p:nvPr>
        </p:nvSpPr>
        <p:spPr/>
        <p:txBody>
          <a:bodyPr/>
          <a:lstStyle/>
          <a:p>
            <a:r>
              <a:rPr lang="de-DE" smtClean="0"/>
              <a:t>Datenbanksystem, bei dem logisch zusammengehörende Datenbestände einer Datenbank physisch auf mehrere Speicherorte verteilt werden, die über Netzwerke miteinander verbunden sind.</a:t>
            </a:r>
            <a:endParaRPr lang="de-DE"/>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69</a:t>
            </a:fld>
            <a:endParaRPr lang="en-US" dirty="0"/>
          </a:p>
        </p:txBody>
      </p:sp>
    </p:spTree>
    <p:extLst>
      <p:ext uri="{BB962C8B-B14F-4D97-AF65-F5344CB8AC3E}">
        <p14:creationId xmlns:p14="http://schemas.microsoft.com/office/powerpoint/2010/main" val="2187724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p:txBody>
          <a:bodyPr/>
          <a:lstStyle/>
          <a:p>
            <a:r>
              <a:rPr lang="de-DE" smtClean="0"/>
              <a:t>Lernziele</a:t>
            </a:r>
            <a:endParaRPr lang="de-DE"/>
          </a:p>
        </p:txBody>
      </p:sp>
      <p:sp>
        <p:nvSpPr>
          <p:cNvPr id="22531" name="Inhaltsplatzhalter 2"/>
          <p:cNvSpPr>
            <a:spLocks noGrp="1"/>
          </p:cNvSpPr>
          <p:nvPr>
            <p:ph sz="quarter" idx="12"/>
          </p:nvPr>
        </p:nvSpPr>
        <p:spPr/>
        <p:txBody>
          <a:bodyPr/>
          <a:lstStyle/>
          <a:p>
            <a:r>
              <a:rPr lang="de-DE" smtClean="0"/>
              <a:t>Was versteht man unter einem relationalen Datenmodell?</a:t>
            </a:r>
          </a:p>
          <a:p>
            <a:r>
              <a:rPr lang="de-DE" smtClean="0"/>
              <a:t>Welche Anforderungen stellt der Einsatz einer Datenbankumgebung an die Unternehmensführung?</a:t>
            </a:r>
          </a:p>
          <a:p>
            <a:r>
              <a:rPr lang="de-DE" smtClean="0"/>
              <a:t>Welche neuen Werkzeuge und Techniken können den Zugriff auf Datenbanken erleichtern und zu einer effizienten Nutzung der gespeicherten Daten beitragen?</a:t>
            </a:r>
            <a:endParaRPr lang="de-DE"/>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7</a:t>
            </a:fld>
            <a:endParaRPr lang="en-US" dirty="0"/>
          </a:p>
        </p:txBody>
      </p:sp>
    </p:spTree>
    <p:extLst>
      <p:ext uri="{BB962C8B-B14F-4D97-AF65-F5344CB8AC3E}">
        <p14:creationId xmlns:p14="http://schemas.microsoft.com/office/powerpoint/2010/main" val="95188312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el 1"/>
          <p:cNvSpPr>
            <a:spLocks noGrp="1"/>
          </p:cNvSpPr>
          <p:nvPr>
            <p:ph type="title"/>
          </p:nvPr>
        </p:nvSpPr>
        <p:spPr/>
        <p:txBody>
          <a:bodyPr/>
          <a:lstStyle/>
          <a:p>
            <a:r>
              <a:rPr lang="de-DE" smtClean="0"/>
              <a:t>Physische Datenbankentwurf</a:t>
            </a:r>
            <a:endParaRPr lang="de-DE"/>
          </a:p>
        </p:txBody>
      </p:sp>
      <p:sp>
        <p:nvSpPr>
          <p:cNvPr id="91139" name="Inhaltsplatzhalter 2"/>
          <p:cNvSpPr>
            <a:spLocks noGrp="1"/>
          </p:cNvSpPr>
          <p:nvPr>
            <p:ph sz="quarter" idx="12"/>
          </p:nvPr>
        </p:nvSpPr>
        <p:spPr/>
        <p:txBody>
          <a:bodyPr/>
          <a:lstStyle/>
          <a:p>
            <a:r>
              <a:rPr lang="de-DE" dirty="0" smtClean="0"/>
              <a:t>Ansatz einer zentralen Datenbank, die von einem zentralen Rechner oder von mehreren Rechnern einer Client-Server-Umgebung bearbeitet wird.</a:t>
            </a:r>
          </a:p>
          <a:p>
            <a:r>
              <a:rPr lang="de-DE" dirty="0" smtClean="0"/>
              <a:t>Verteilter Ansatz, dessen logisch zusammengehörende Datenbestände an mehreren physischen Speicherorten gespeichert werden, die über Netzwerke miteinander verbunden sind.</a:t>
            </a:r>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70</a:t>
            </a:fld>
            <a:endParaRPr lang="en-US" dirty="0"/>
          </a:p>
        </p:txBody>
      </p:sp>
    </p:spTree>
    <p:extLst>
      <p:ext uri="{BB962C8B-B14F-4D97-AF65-F5344CB8AC3E}">
        <p14:creationId xmlns:p14="http://schemas.microsoft.com/office/powerpoint/2010/main" val="81179403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el 1"/>
          <p:cNvSpPr>
            <a:spLocks noGrp="1"/>
          </p:cNvSpPr>
          <p:nvPr>
            <p:ph type="title"/>
          </p:nvPr>
        </p:nvSpPr>
        <p:spPr/>
        <p:txBody>
          <a:bodyPr/>
          <a:lstStyle/>
          <a:p>
            <a:r>
              <a:rPr lang="de-DE" dirty="0" smtClean="0"/>
              <a:t>Verteilte Datenbanken</a:t>
            </a:r>
            <a:endParaRPr lang="de-DE" dirty="0"/>
          </a:p>
        </p:txBody>
      </p:sp>
      <p:pic>
        <p:nvPicPr>
          <p:cNvPr id="9" name="Bild 8"/>
          <p:cNvPicPr>
            <a:picLocks noChangeAspect="1"/>
          </p:cNvPicPr>
          <p:nvPr/>
        </p:nvPicPr>
        <p:blipFill>
          <a:blip r:embed="rId2"/>
          <a:stretch>
            <a:fillRect/>
          </a:stretch>
        </p:blipFill>
        <p:spPr>
          <a:xfrm>
            <a:off x="502671" y="1287163"/>
            <a:ext cx="8135349" cy="4496151"/>
          </a:xfrm>
          <a:prstGeom prst="rect">
            <a:avLst/>
          </a:prstGeom>
        </p:spPr>
      </p:pic>
      <p:sp>
        <p:nvSpPr>
          <p:cNvPr id="10" name="Foliennummernplatzhalter 9"/>
          <p:cNvSpPr>
            <a:spLocks noGrp="1"/>
          </p:cNvSpPr>
          <p:nvPr>
            <p:ph type="sldNum" sz="quarter" idx="11"/>
          </p:nvPr>
        </p:nvSpPr>
        <p:spPr/>
        <p:txBody>
          <a:bodyPr/>
          <a:lstStyle/>
          <a:p>
            <a:pPr>
              <a:defRPr/>
            </a:pPr>
            <a:fld id="{0D2F3B65-5D26-4378-875C-153D63999E65}" type="slidenum">
              <a:rPr lang="en-US" smtClean="0"/>
              <a:pPr>
                <a:defRPr/>
              </a:pPr>
              <a:t>71</a:t>
            </a:fld>
            <a:endParaRPr lang="en-US" dirty="0"/>
          </a:p>
        </p:txBody>
      </p:sp>
    </p:spTree>
    <p:extLst>
      <p:ext uri="{BB962C8B-B14F-4D97-AF65-F5344CB8AC3E}">
        <p14:creationId xmlns:p14="http://schemas.microsoft.com/office/powerpoint/2010/main" val="177636533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p:txBody>
          <a:bodyPr/>
          <a:lstStyle/>
          <a:p>
            <a:r>
              <a:rPr lang="de-DE" smtClean="0"/>
              <a:t>Gliederung</a:t>
            </a:r>
            <a:endParaRPr lang="de-DE"/>
          </a:p>
        </p:txBody>
      </p:sp>
      <p:sp>
        <p:nvSpPr>
          <p:cNvPr id="34819" name="Inhaltsplatzhalter 2"/>
          <p:cNvSpPr>
            <a:spLocks noGrp="1"/>
          </p:cNvSpPr>
          <p:nvPr>
            <p:ph sz="quarter" idx="12"/>
          </p:nvPr>
        </p:nvSpPr>
        <p:spPr/>
        <p:txBody>
          <a:bodyPr>
            <a:normAutofit fontScale="70000" lnSpcReduction="20000"/>
          </a:bodyPr>
          <a:lstStyle/>
          <a:p>
            <a:pPr marL="457200" indent="-457200">
              <a:buFont typeface="+mj-lt"/>
              <a:buAutoNum type="arabicPeriod"/>
            </a:pPr>
            <a:r>
              <a:rPr lang="de-DE" dirty="0" smtClean="0"/>
              <a:t>Grundlagen der Datenorganisation</a:t>
            </a:r>
          </a:p>
          <a:p>
            <a:pPr marL="457200" indent="-457200">
              <a:buFont typeface="+mj-lt"/>
              <a:buAutoNum type="arabicPeriod"/>
            </a:pPr>
            <a:r>
              <a:rPr lang="de-DE" dirty="0" smtClean="0"/>
              <a:t>Dateiansatz und Probleme der Datenorganisation</a:t>
            </a:r>
          </a:p>
          <a:p>
            <a:pPr marL="457200" indent="-457200">
              <a:buFont typeface="+mj-lt"/>
              <a:buAutoNum type="arabicPeriod"/>
            </a:pPr>
            <a:r>
              <a:rPr lang="de-DE" dirty="0" smtClean="0"/>
              <a:t>Datenbankansatz</a:t>
            </a:r>
          </a:p>
          <a:p>
            <a:pPr marL="457200" indent="-457200">
              <a:buFont typeface="+mj-lt"/>
              <a:buAutoNum type="arabicPeriod"/>
            </a:pPr>
            <a:r>
              <a:rPr lang="de-DE" b="1" dirty="0" smtClean="0"/>
              <a:t>Business </a:t>
            </a:r>
            <a:r>
              <a:rPr lang="de-DE" b="1" dirty="0" err="1" smtClean="0"/>
              <a:t>Intelligence</a:t>
            </a:r>
            <a:r>
              <a:rPr lang="de-DE" b="1" dirty="0" smtClean="0"/>
              <a:t> &amp; </a:t>
            </a:r>
            <a:r>
              <a:rPr lang="de-DE" b="1" dirty="0" err="1" smtClean="0"/>
              <a:t>Analytics</a:t>
            </a:r>
            <a:endParaRPr lang="de-DE" b="1" dirty="0"/>
          </a:p>
          <a:p>
            <a:pPr marL="812800" lvl="1" indent="-457200">
              <a:buFont typeface="+mj-lt"/>
              <a:buAutoNum type="arabicPeriod"/>
            </a:pPr>
            <a:r>
              <a:rPr lang="de-DE" dirty="0" smtClean="0"/>
              <a:t>Big </a:t>
            </a:r>
            <a:r>
              <a:rPr lang="de-DE" dirty="0"/>
              <a:t>Data – eine </a:t>
            </a:r>
            <a:r>
              <a:rPr lang="de-DE" dirty="0" smtClean="0"/>
              <a:t>Herausforderung</a:t>
            </a:r>
            <a:endParaRPr lang="en-US" dirty="0" smtClean="0"/>
          </a:p>
          <a:p>
            <a:pPr marL="812800" lvl="1" indent="-457200">
              <a:buFont typeface="+mj-lt"/>
              <a:buAutoNum type="arabicPeriod"/>
            </a:pPr>
            <a:r>
              <a:rPr lang="en-US" dirty="0" smtClean="0"/>
              <a:t>Data </a:t>
            </a:r>
            <a:r>
              <a:rPr lang="en-US" dirty="0"/>
              <a:t>Warehouses und Data </a:t>
            </a:r>
            <a:r>
              <a:rPr lang="en-US" dirty="0" smtClean="0"/>
              <a:t>Marts</a:t>
            </a:r>
          </a:p>
          <a:p>
            <a:pPr marL="812800" lvl="1" indent="-457200">
              <a:buFont typeface="+mj-lt"/>
              <a:buAutoNum type="arabicPeriod"/>
            </a:pPr>
            <a:r>
              <a:rPr lang="de-DE" dirty="0" err="1" smtClean="0"/>
              <a:t>Hadoop</a:t>
            </a:r>
            <a:endParaRPr lang="de-DE" dirty="0" smtClean="0"/>
          </a:p>
          <a:p>
            <a:pPr marL="812800" lvl="1" indent="-457200">
              <a:buFont typeface="+mj-lt"/>
              <a:buAutoNum type="arabicPeriod"/>
            </a:pPr>
            <a:r>
              <a:rPr lang="de-DE" dirty="0" smtClean="0"/>
              <a:t>In</a:t>
            </a:r>
            <a:r>
              <a:rPr lang="de-DE" dirty="0"/>
              <a:t>-Memory </a:t>
            </a:r>
            <a:r>
              <a:rPr lang="de-DE" dirty="0" smtClean="0"/>
              <a:t>Computing</a:t>
            </a:r>
          </a:p>
          <a:p>
            <a:pPr marL="812800" lvl="1" indent="-457200">
              <a:buFont typeface="+mj-lt"/>
              <a:buAutoNum type="arabicPeriod"/>
            </a:pPr>
            <a:r>
              <a:rPr lang="de-DE" dirty="0" err="1" smtClean="0"/>
              <a:t>Analytics</a:t>
            </a:r>
            <a:r>
              <a:rPr lang="de-DE" dirty="0"/>
              <a:t>-</a:t>
            </a:r>
            <a:r>
              <a:rPr lang="de-DE" dirty="0" smtClean="0"/>
              <a:t>Plattformen</a:t>
            </a:r>
          </a:p>
          <a:p>
            <a:pPr marL="812800" lvl="1" indent="-457200">
              <a:buFont typeface="+mj-lt"/>
              <a:buAutoNum type="arabicPeriod"/>
            </a:pPr>
            <a:r>
              <a:rPr lang="de-DE" dirty="0" smtClean="0"/>
              <a:t>Online </a:t>
            </a:r>
            <a:r>
              <a:rPr lang="de-DE" dirty="0"/>
              <a:t>Analytical Processing – </a:t>
            </a:r>
            <a:r>
              <a:rPr lang="de-DE" dirty="0" smtClean="0"/>
              <a:t>OLAP</a:t>
            </a:r>
          </a:p>
          <a:p>
            <a:pPr marL="812800" lvl="1" indent="-457200">
              <a:buFont typeface="+mj-lt"/>
              <a:buAutoNum type="arabicPeriod"/>
            </a:pPr>
            <a:r>
              <a:rPr lang="de-DE" dirty="0" smtClean="0"/>
              <a:t>Data</a:t>
            </a:r>
            <a:r>
              <a:rPr lang="de-DE" dirty="0"/>
              <a:t>-</a:t>
            </a:r>
            <a:r>
              <a:rPr lang="de-DE" dirty="0" smtClean="0"/>
              <a:t>Mining</a:t>
            </a:r>
          </a:p>
          <a:p>
            <a:pPr marL="812800" lvl="1" indent="-457200">
              <a:buFont typeface="+mj-lt"/>
              <a:buAutoNum type="arabicPeriod"/>
            </a:pPr>
            <a:r>
              <a:rPr lang="de-DE" dirty="0" smtClean="0"/>
              <a:t>Text</a:t>
            </a:r>
            <a:r>
              <a:rPr lang="de-DE" dirty="0"/>
              <a:t>-Mining und Web-</a:t>
            </a:r>
            <a:r>
              <a:rPr lang="de-DE" dirty="0" smtClean="0"/>
              <a:t>Mining</a:t>
            </a:r>
          </a:p>
          <a:p>
            <a:pPr marL="812800" lvl="1" indent="-457200">
              <a:buFont typeface="+mj-lt"/>
              <a:buAutoNum type="arabicPeriod"/>
            </a:pPr>
            <a:r>
              <a:rPr lang="de-DE" dirty="0" smtClean="0"/>
              <a:t>Data</a:t>
            </a:r>
            <a:r>
              <a:rPr lang="de-DE" dirty="0"/>
              <a:t>-Mining-</a:t>
            </a:r>
            <a:r>
              <a:rPr lang="de-DE" dirty="0" smtClean="0"/>
              <a:t>Prozessmodelle</a:t>
            </a:r>
            <a:endParaRPr lang="de-DE" b="1" dirty="0" smtClean="0"/>
          </a:p>
          <a:p>
            <a:pPr marL="457200" indent="-457200">
              <a:buFont typeface="+mj-lt"/>
              <a:buAutoNum type="arabicPeriod"/>
            </a:pPr>
            <a:r>
              <a:rPr lang="de-DE" dirty="0" smtClean="0"/>
              <a:t>Datenbanken und das Web</a:t>
            </a:r>
          </a:p>
          <a:p>
            <a:pPr marL="457200" indent="-457200">
              <a:buFont typeface="+mj-lt"/>
              <a:buAutoNum type="arabicPeriod"/>
            </a:pPr>
            <a:r>
              <a:rPr lang="de-DE" dirty="0" smtClean="0"/>
              <a:t>Datenmanagement in der Praxis</a:t>
            </a:r>
            <a:endParaRPr lang="de-DE" dirty="0"/>
          </a:p>
        </p:txBody>
      </p:sp>
      <p:sp>
        <p:nvSpPr>
          <p:cNvPr id="5" name="Untertitel 4"/>
          <p:cNvSpPr>
            <a:spLocks noGrp="1"/>
          </p:cNvSpPr>
          <p:nvPr>
            <p:ph type="subTitle" idx="13"/>
          </p:nvPr>
        </p:nvSpPr>
        <p:spPr/>
        <p:txBody>
          <a:bodyPr/>
          <a:lstStyle/>
          <a:p>
            <a:endParaRPr lang="de-DE"/>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72</a:t>
            </a:fld>
            <a:endParaRPr lang="en-US" dirty="0"/>
          </a:p>
        </p:txBody>
      </p:sp>
    </p:spTree>
    <p:extLst>
      <p:ext uri="{BB962C8B-B14F-4D97-AF65-F5344CB8AC3E}">
        <p14:creationId xmlns:p14="http://schemas.microsoft.com/office/powerpoint/2010/main" val="69181057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el 1"/>
          <p:cNvSpPr>
            <a:spLocks noGrp="1"/>
          </p:cNvSpPr>
          <p:nvPr>
            <p:ph type="title"/>
          </p:nvPr>
        </p:nvSpPr>
        <p:spPr/>
        <p:txBody>
          <a:bodyPr/>
          <a:lstStyle/>
          <a:p>
            <a:r>
              <a:rPr lang="de-DE" smtClean="0"/>
              <a:t>Business Intelligence</a:t>
            </a:r>
            <a:endParaRPr lang="de-DE"/>
          </a:p>
        </p:txBody>
      </p:sp>
      <p:sp>
        <p:nvSpPr>
          <p:cNvPr id="95235" name="Inhaltsplatzhalter 2"/>
          <p:cNvSpPr>
            <a:spLocks noGrp="1"/>
          </p:cNvSpPr>
          <p:nvPr>
            <p:ph sz="quarter" idx="12"/>
          </p:nvPr>
        </p:nvSpPr>
        <p:spPr/>
        <p:txBody>
          <a:bodyPr/>
          <a:lstStyle/>
          <a:p>
            <a:r>
              <a:rPr lang="de-DE" smtClean="0"/>
              <a:t>Techniken zur Konsolidierung, Analyse und Bereitstellung von Daten zur Entscheidungs-unterstützung.</a:t>
            </a:r>
            <a:endParaRPr lang="de-DE"/>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73</a:t>
            </a:fld>
            <a:endParaRPr lang="en-US" dirty="0"/>
          </a:p>
        </p:txBody>
      </p:sp>
    </p:spTree>
    <p:extLst>
      <p:ext uri="{BB962C8B-B14F-4D97-AF65-F5344CB8AC3E}">
        <p14:creationId xmlns:p14="http://schemas.microsoft.com/office/powerpoint/2010/main" val="36647304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p:txBody>
          <a:bodyPr/>
          <a:lstStyle/>
          <a:p>
            <a:r>
              <a:rPr lang="de-DE" smtClean="0"/>
              <a:t>Gliederung</a:t>
            </a:r>
            <a:endParaRPr lang="de-DE"/>
          </a:p>
        </p:txBody>
      </p:sp>
      <p:sp>
        <p:nvSpPr>
          <p:cNvPr id="34819" name="Inhaltsplatzhalter 2"/>
          <p:cNvSpPr>
            <a:spLocks noGrp="1"/>
          </p:cNvSpPr>
          <p:nvPr>
            <p:ph sz="quarter" idx="12"/>
          </p:nvPr>
        </p:nvSpPr>
        <p:spPr/>
        <p:txBody>
          <a:bodyPr>
            <a:normAutofit fontScale="70000" lnSpcReduction="20000"/>
          </a:bodyPr>
          <a:lstStyle/>
          <a:p>
            <a:pPr marL="457200" indent="-457200">
              <a:buFont typeface="+mj-lt"/>
              <a:buAutoNum type="arabicPeriod"/>
            </a:pPr>
            <a:r>
              <a:rPr lang="de-DE" dirty="0" smtClean="0"/>
              <a:t>Grundlagen der Datenorganisation</a:t>
            </a:r>
          </a:p>
          <a:p>
            <a:pPr marL="457200" indent="-457200">
              <a:buFont typeface="+mj-lt"/>
              <a:buAutoNum type="arabicPeriod"/>
            </a:pPr>
            <a:r>
              <a:rPr lang="de-DE" dirty="0" smtClean="0"/>
              <a:t>Dateiansatz und Probleme der Datenorganisation</a:t>
            </a:r>
          </a:p>
          <a:p>
            <a:pPr marL="457200" indent="-457200">
              <a:buFont typeface="+mj-lt"/>
              <a:buAutoNum type="arabicPeriod"/>
            </a:pPr>
            <a:r>
              <a:rPr lang="de-DE" dirty="0" smtClean="0"/>
              <a:t>Datenbankansatz</a:t>
            </a:r>
          </a:p>
          <a:p>
            <a:pPr marL="457200" indent="-457200">
              <a:buFont typeface="+mj-lt"/>
              <a:buAutoNum type="arabicPeriod"/>
            </a:pPr>
            <a:r>
              <a:rPr lang="de-DE" b="1" dirty="0" smtClean="0"/>
              <a:t>Business </a:t>
            </a:r>
            <a:r>
              <a:rPr lang="de-DE" b="1" dirty="0" err="1" smtClean="0"/>
              <a:t>Intelligence</a:t>
            </a:r>
            <a:r>
              <a:rPr lang="de-DE" b="1" dirty="0" smtClean="0"/>
              <a:t> &amp; </a:t>
            </a:r>
            <a:r>
              <a:rPr lang="de-DE" b="1" dirty="0" err="1" smtClean="0"/>
              <a:t>Analytics</a:t>
            </a:r>
            <a:endParaRPr lang="de-DE" b="1" dirty="0"/>
          </a:p>
          <a:p>
            <a:pPr marL="812800" lvl="1" indent="-457200">
              <a:buFont typeface="+mj-lt"/>
              <a:buAutoNum type="arabicPeriod"/>
            </a:pPr>
            <a:r>
              <a:rPr lang="de-DE" b="1" dirty="0" smtClean="0"/>
              <a:t>Big </a:t>
            </a:r>
            <a:r>
              <a:rPr lang="de-DE" b="1" dirty="0"/>
              <a:t>Data – eine </a:t>
            </a:r>
            <a:r>
              <a:rPr lang="de-DE" b="1" dirty="0" smtClean="0"/>
              <a:t>Herausforderung</a:t>
            </a:r>
            <a:endParaRPr lang="en-US" b="1" dirty="0" smtClean="0"/>
          </a:p>
          <a:p>
            <a:pPr marL="812800" lvl="1" indent="-457200">
              <a:buFont typeface="+mj-lt"/>
              <a:buAutoNum type="arabicPeriod"/>
            </a:pPr>
            <a:r>
              <a:rPr lang="en-US" dirty="0" smtClean="0"/>
              <a:t>Data </a:t>
            </a:r>
            <a:r>
              <a:rPr lang="en-US" dirty="0"/>
              <a:t>Warehouses und Data </a:t>
            </a:r>
            <a:r>
              <a:rPr lang="en-US" dirty="0" smtClean="0"/>
              <a:t>Marts</a:t>
            </a:r>
          </a:p>
          <a:p>
            <a:pPr marL="812800" lvl="1" indent="-457200">
              <a:buFont typeface="+mj-lt"/>
              <a:buAutoNum type="arabicPeriod"/>
            </a:pPr>
            <a:r>
              <a:rPr lang="de-DE" dirty="0" err="1" smtClean="0"/>
              <a:t>Hadoop</a:t>
            </a:r>
            <a:endParaRPr lang="de-DE" dirty="0" smtClean="0"/>
          </a:p>
          <a:p>
            <a:pPr marL="812800" lvl="1" indent="-457200">
              <a:buFont typeface="+mj-lt"/>
              <a:buAutoNum type="arabicPeriod"/>
            </a:pPr>
            <a:r>
              <a:rPr lang="de-DE" dirty="0" smtClean="0"/>
              <a:t>In</a:t>
            </a:r>
            <a:r>
              <a:rPr lang="de-DE" dirty="0"/>
              <a:t>-Memory </a:t>
            </a:r>
            <a:r>
              <a:rPr lang="de-DE" dirty="0" smtClean="0"/>
              <a:t>Computing</a:t>
            </a:r>
          </a:p>
          <a:p>
            <a:pPr marL="812800" lvl="1" indent="-457200">
              <a:buFont typeface="+mj-lt"/>
              <a:buAutoNum type="arabicPeriod"/>
            </a:pPr>
            <a:r>
              <a:rPr lang="de-DE" dirty="0" err="1" smtClean="0"/>
              <a:t>Analytics</a:t>
            </a:r>
            <a:r>
              <a:rPr lang="de-DE" dirty="0"/>
              <a:t>-</a:t>
            </a:r>
            <a:r>
              <a:rPr lang="de-DE" dirty="0" smtClean="0"/>
              <a:t>Plattformen</a:t>
            </a:r>
          </a:p>
          <a:p>
            <a:pPr marL="812800" lvl="1" indent="-457200">
              <a:buFont typeface="+mj-lt"/>
              <a:buAutoNum type="arabicPeriod"/>
            </a:pPr>
            <a:r>
              <a:rPr lang="de-DE" dirty="0" smtClean="0"/>
              <a:t>Online </a:t>
            </a:r>
            <a:r>
              <a:rPr lang="de-DE" dirty="0"/>
              <a:t>Analytical Processing – </a:t>
            </a:r>
            <a:r>
              <a:rPr lang="de-DE" dirty="0" smtClean="0"/>
              <a:t>OLAP</a:t>
            </a:r>
          </a:p>
          <a:p>
            <a:pPr marL="812800" lvl="1" indent="-457200">
              <a:buFont typeface="+mj-lt"/>
              <a:buAutoNum type="arabicPeriod"/>
            </a:pPr>
            <a:r>
              <a:rPr lang="de-DE" dirty="0" smtClean="0"/>
              <a:t>Data</a:t>
            </a:r>
            <a:r>
              <a:rPr lang="de-DE" dirty="0"/>
              <a:t>-</a:t>
            </a:r>
            <a:r>
              <a:rPr lang="de-DE" dirty="0" smtClean="0"/>
              <a:t>Mining</a:t>
            </a:r>
          </a:p>
          <a:p>
            <a:pPr marL="812800" lvl="1" indent="-457200">
              <a:buFont typeface="+mj-lt"/>
              <a:buAutoNum type="arabicPeriod"/>
            </a:pPr>
            <a:r>
              <a:rPr lang="de-DE" dirty="0" smtClean="0"/>
              <a:t>Text</a:t>
            </a:r>
            <a:r>
              <a:rPr lang="de-DE" dirty="0"/>
              <a:t>-Mining und Web-</a:t>
            </a:r>
            <a:r>
              <a:rPr lang="de-DE" dirty="0" smtClean="0"/>
              <a:t>Mining</a:t>
            </a:r>
          </a:p>
          <a:p>
            <a:pPr marL="812800" lvl="1" indent="-457200">
              <a:buFont typeface="+mj-lt"/>
              <a:buAutoNum type="arabicPeriod"/>
            </a:pPr>
            <a:r>
              <a:rPr lang="de-DE" dirty="0" smtClean="0"/>
              <a:t>Data</a:t>
            </a:r>
            <a:r>
              <a:rPr lang="de-DE" dirty="0"/>
              <a:t>-Mining-</a:t>
            </a:r>
            <a:r>
              <a:rPr lang="de-DE" dirty="0" smtClean="0"/>
              <a:t>Prozessmodelle</a:t>
            </a:r>
            <a:endParaRPr lang="de-DE" b="1" dirty="0" smtClean="0"/>
          </a:p>
          <a:p>
            <a:pPr marL="457200" indent="-457200">
              <a:buFont typeface="+mj-lt"/>
              <a:buAutoNum type="arabicPeriod"/>
            </a:pPr>
            <a:r>
              <a:rPr lang="de-DE" dirty="0" smtClean="0"/>
              <a:t>Datenbanken und das Web</a:t>
            </a:r>
          </a:p>
          <a:p>
            <a:pPr marL="457200" indent="-457200">
              <a:buFont typeface="+mj-lt"/>
              <a:buAutoNum type="arabicPeriod"/>
            </a:pPr>
            <a:r>
              <a:rPr lang="de-DE" dirty="0" smtClean="0"/>
              <a:t>Datenmanagement in der Praxis</a:t>
            </a:r>
            <a:endParaRPr lang="de-DE" dirty="0"/>
          </a:p>
        </p:txBody>
      </p:sp>
      <p:sp>
        <p:nvSpPr>
          <p:cNvPr id="5" name="Untertitel 4"/>
          <p:cNvSpPr>
            <a:spLocks noGrp="1"/>
          </p:cNvSpPr>
          <p:nvPr>
            <p:ph type="subTitle" idx="13"/>
          </p:nvPr>
        </p:nvSpPr>
        <p:spPr/>
        <p:txBody>
          <a:bodyPr/>
          <a:lstStyle/>
          <a:p>
            <a:endParaRPr lang="de-DE"/>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74</a:t>
            </a:fld>
            <a:endParaRPr lang="en-US" dirty="0"/>
          </a:p>
        </p:txBody>
      </p:sp>
    </p:spTree>
    <p:extLst>
      <p:ext uri="{BB962C8B-B14F-4D97-AF65-F5344CB8AC3E}">
        <p14:creationId xmlns:p14="http://schemas.microsoft.com/office/powerpoint/2010/main" val="269437355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Big Data – eine Herausforderung</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75</a:t>
            </a:fld>
            <a:endParaRPr lang="en-US" dirty="0"/>
          </a:p>
        </p:txBody>
      </p:sp>
      <p:sp>
        <p:nvSpPr>
          <p:cNvPr id="4" name="Inhaltsplatzhalter 3"/>
          <p:cNvSpPr>
            <a:spLocks noGrp="1"/>
          </p:cNvSpPr>
          <p:nvPr>
            <p:ph sz="quarter" idx="12"/>
          </p:nvPr>
        </p:nvSpPr>
        <p:spPr/>
        <p:txBody>
          <a:bodyPr>
            <a:normAutofit lnSpcReduction="10000"/>
          </a:bodyPr>
          <a:lstStyle/>
          <a:p>
            <a:r>
              <a:rPr lang="de-DE" dirty="0" smtClean="0"/>
              <a:t>Webverkehr, E-Mail-Nachrichten und </a:t>
            </a:r>
            <a:r>
              <a:rPr lang="de-DE" dirty="0" err="1" smtClean="0"/>
              <a:t>Social</a:t>
            </a:r>
            <a:r>
              <a:rPr lang="de-DE" dirty="0" smtClean="0"/>
              <a:t>-Media-Inhalte (Tweets, Statusmeldungen), Sensoren (in intelligenten Messgeräten, Fertigungssensoren und Stromzählern) sowie elektronische Handelssysteme haben die Datenflut sprunghaft ansteigen lassen.</a:t>
            </a:r>
          </a:p>
          <a:p>
            <a:r>
              <a:rPr lang="de-DE" dirty="0" smtClean="0"/>
              <a:t>Daten, die mit der in einem Unternehmen aktuell zur Verfügung stehenden IT-Infrastruktur aufgrund ihres Umfanges oder ihrer Komplexität nicht zu erfassen, zu verarbeiten und zu analysieren sind, werden gemeinhin als Big Data (-Probleme) bezeichnet.</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12932367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smtClean="0"/>
              <a:t>Merkmale von Big Data</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76</a:t>
            </a:fld>
            <a:endParaRPr lang="en-US" dirty="0"/>
          </a:p>
        </p:txBody>
      </p:sp>
      <p:pic>
        <p:nvPicPr>
          <p:cNvPr id="13" name="Bild 12"/>
          <p:cNvPicPr>
            <a:picLocks noChangeAspect="1"/>
          </p:cNvPicPr>
          <p:nvPr/>
        </p:nvPicPr>
        <p:blipFill>
          <a:blip r:embed="rId2"/>
          <a:stretch>
            <a:fillRect/>
          </a:stretch>
        </p:blipFill>
        <p:spPr>
          <a:xfrm>
            <a:off x="701096" y="1416411"/>
            <a:ext cx="7725275" cy="4246384"/>
          </a:xfrm>
          <a:prstGeom prst="rect">
            <a:avLst/>
          </a:prstGeom>
        </p:spPr>
      </p:pic>
    </p:spTree>
    <p:extLst>
      <p:ext uri="{BB962C8B-B14F-4D97-AF65-F5344CB8AC3E}">
        <p14:creationId xmlns:p14="http://schemas.microsoft.com/office/powerpoint/2010/main" val="58340851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Einige Facetten von Big Data</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77</a:t>
            </a:fld>
            <a:endParaRPr lang="en-US" dirty="0"/>
          </a:p>
        </p:txBody>
      </p:sp>
      <p:sp>
        <p:nvSpPr>
          <p:cNvPr id="4" name="Inhaltsplatzhalter 3"/>
          <p:cNvSpPr>
            <a:spLocks noGrp="1"/>
          </p:cNvSpPr>
          <p:nvPr>
            <p:ph sz="quarter" idx="12"/>
          </p:nvPr>
        </p:nvSpPr>
        <p:spPr/>
        <p:txBody>
          <a:bodyPr/>
          <a:lstStyle/>
          <a:p>
            <a:r>
              <a:rPr lang="de-DE" smtClean="0"/>
              <a:t>Digitalisierungsgrad</a:t>
            </a:r>
          </a:p>
          <a:p>
            <a:r>
              <a:rPr lang="de-DE" smtClean="0"/>
              <a:t>Datafication</a:t>
            </a:r>
          </a:p>
          <a:p>
            <a:r>
              <a:rPr lang="de-DE" smtClean="0"/>
              <a:t>Vollerhebungen</a:t>
            </a:r>
          </a:p>
          <a:p>
            <a:r>
              <a:rPr lang="de-DE" smtClean="0"/>
              <a:t>Unaufgeräumte Datenwelten</a:t>
            </a:r>
          </a:p>
          <a:p>
            <a:r>
              <a:rPr lang="de-DE" smtClean="0"/>
              <a:t>Korrelation versus Kausalität</a:t>
            </a:r>
          </a:p>
          <a:p>
            <a:endParaRPr lang="de-DE" smtClean="0"/>
          </a:p>
          <a:p>
            <a:endParaRPr lang="de-DE" smtClean="0"/>
          </a:p>
          <a:p>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38832288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Digitalisierungsgrad</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78</a:t>
            </a:fld>
            <a:endParaRPr lang="en-US" dirty="0"/>
          </a:p>
        </p:txBody>
      </p:sp>
      <p:sp>
        <p:nvSpPr>
          <p:cNvPr id="4" name="Inhaltsplatzhalter 3"/>
          <p:cNvSpPr>
            <a:spLocks noGrp="1"/>
          </p:cNvSpPr>
          <p:nvPr>
            <p:ph sz="quarter" idx="12"/>
          </p:nvPr>
        </p:nvSpPr>
        <p:spPr/>
        <p:txBody>
          <a:bodyPr/>
          <a:lstStyle/>
          <a:p>
            <a:r>
              <a:rPr lang="de-DE" smtClean="0"/>
              <a:t>Im Jahre 2000 lagen nur ein Viertel aller gespeicherten Daten auf unserem Planeten digitalisiert vor. Heute sind es mehr als 98 Prozent, die digital vorliegen.</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41048697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Datafication</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79</a:t>
            </a:fld>
            <a:endParaRPr lang="en-US" dirty="0"/>
          </a:p>
        </p:txBody>
      </p:sp>
      <p:sp>
        <p:nvSpPr>
          <p:cNvPr id="4" name="Inhaltsplatzhalter 3"/>
          <p:cNvSpPr>
            <a:spLocks noGrp="1"/>
          </p:cNvSpPr>
          <p:nvPr>
            <p:ph sz="quarter" idx="12"/>
          </p:nvPr>
        </p:nvSpPr>
        <p:spPr/>
        <p:txBody>
          <a:bodyPr/>
          <a:lstStyle/>
          <a:p>
            <a:r>
              <a:rPr lang="de-DE" dirty="0" smtClean="0"/>
              <a:t>Alles, was ehemals nicht einfach quantifizierbar war, wird nun digital repräsentierbar, mithin speicherbar.</a:t>
            </a:r>
          </a:p>
          <a:p>
            <a:r>
              <a:rPr lang="de-DE" dirty="0" smtClean="0"/>
              <a:t>Ein Beispiel: </a:t>
            </a:r>
            <a:r>
              <a:rPr lang="de-DE" dirty="0" smtClean="0"/>
              <a:t>Früher </a:t>
            </a:r>
            <a:r>
              <a:rPr lang="de-DE" dirty="0" smtClean="0"/>
              <a:t>war es </a:t>
            </a:r>
            <a:r>
              <a:rPr lang="de-DE" dirty="0" smtClean="0"/>
              <a:t>für </a:t>
            </a:r>
            <a:r>
              <a:rPr lang="de-DE" dirty="0" smtClean="0"/>
              <a:t>den Laien nahezu unmöglich, beliebige Orte auf unserem Planeten mit wenig Aufwand etwa anhand der Höhen- und Breitenangaben zu bestimmen. Heutzutage kann sich jeder mit entsprechenden Instrumenten GPS-Daten verschaffen.</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727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p:txBody>
          <a:bodyPr/>
          <a:lstStyle/>
          <a:p>
            <a:r>
              <a:rPr lang="de-DE" smtClean="0"/>
              <a:t>Lernziele</a:t>
            </a:r>
            <a:endParaRPr lang="de-DE"/>
          </a:p>
        </p:txBody>
      </p:sp>
      <p:sp>
        <p:nvSpPr>
          <p:cNvPr id="23555" name="Inhaltsplatzhalter 2"/>
          <p:cNvSpPr>
            <a:spLocks noGrp="1"/>
          </p:cNvSpPr>
          <p:nvPr>
            <p:ph sz="quarter" idx="12"/>
          </p:nvPr>
        </p:nvSpPr>
        <p:spPr/>
        <p:txBody>
          <a:bodyPr/>
          <a:lstStyle/>
          <a:p>
            <a:r>
              <a:rPr lang="de-DE" smtClean="0"/>
              <a:t>Welche Bedeutung haben Informationsverwendungsrichtlinien, Datenverwaltung und die Sicherstellung von Datenqualität beim Management von Unternehmensdaten?</a:t>
            </a:r>
            <a:endParaRPr lang="de-DE"/>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8</a:t>
            </a:fld>
            <a:endParaRPr lang="en-US" dirty="0"/>
          </a:p>
        </p:txBody>
      </p:sp>
    </p:spTree>
    <p:extLst>
      <p:ext uri="{BB962C8B-B14F-4D97-AF65-F5344CB8AC3E}">
        <p14:creationId xmlns:p14="http://schemas.microsoft.com/office/powerpoint/2010/main" val="263204310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Vollerhebungen</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80</a:t>
            </a:fld>
            <a:endParaRPr lang="en-US" dirty="0"/>
          </a:p>
        </p:txBody>
      </p:sp>
      <p:sp>
        <p:nvSpPr>
          <p:cNvPr id="4" name="Inhaltsplatzhalter 3"/>
          <p:cNvSpPr>
            <a:spLocks noGrp="1"/>
          </p:cNvSpPr>
          <p:nvPr>
            <p:ph sz="quarter" idx="12"/>
          </p:nvPr>
        </p:nvSpPr>
        <p:spPr/>
        <p:txBody>
          <a:bodyPr/>
          <a:lstStyle/>
          <a:p>
            <a:r>
              <a:rPr lang="de-DE" dirty="0" smtClean="0"/>
              <a:t>Zumindest </a:t>
            </a:r>
            <a:r>
              <a:rPr lang="de-DE" dirty="0" smtClean="0"/>
              <a:t>früher </a:t>
            </a:r>
            <a:r>
              <a:rPr lang="de-DE" dirty="0" smtClean="0"/>
              <a:t>war es sehr aufwendig und teuer, Daten zu erheben.</a:t>
            </a:r>
          </a:p>
          <a:p>
            <a:r>
              <a:rPr lang="de-DE" dirty="0" smtClean="0"/>
              <a:t>In einigen Kontexten haben wir nun die Möglichkeit, praktisch Vollerhebungen vorzunehmen.</a:t>
            </a:r>
          </a:p>
          <a:p>
            <a:r>
              <a:rPr lang="de-DE" dirty="0" smtClean="0"/>
              <a:t>Man </a:t>
            </a:r>
            <a:r>
              <a:rPr lang="de-DE" dirty="0" smtClean="0"/>
              <a:t>verfügt </a:t>
            </a:r>
            <a:r>
              <a:rPr lang="de-DE" dirty="0" smtClean="0"/>
              <a:t>de facto </a:t>
            </a:r>
            <a:r>
              <a:rPr lang="de-DE" dirty="0"/>
              <a:t>ü</a:t>
            </a:r>
            <a:r>
              <a:rPr lang="de-DE" dirty="0" smtClean="0"/>
              <a:t>ber </a:t>
            </a:r>
            <a:r>
              <a:rPr lang="de-DE" dirty="0" smtClean="0"/>
              <a:t>„alle“ Informationen, etwa von einer Zielgruppe, und kann nun beliebig fein – bis aufs Individuum – auflösen, segmentieren und analysieren.</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28472046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Unaufgeräumte Datenwelten</a:t>
            </a:r>
            <a:br>
              <a:rPr lang="de-DE" smtClean="0"/>
            </a:b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81</a:t>
            </a:fld>
            <a:endParaRPr lang="en-US" dirty="0"/>
          </a:p>
        </p:txBody>
      </p:sp>
      <p:sp>
        <p:nvSpPr>
          <p:cNvPr id="4" name="Inhaltsplatzhalter 3"/>
          <p:cNvSpPr>
            <a:spLocks noGrp="1"/>
          </p:cNvSpPr>
          <p:nvPr>
            <p:ph sz="quarter" idx="12"/>
          </p:nvPr>
        </p:nvSpPr>
        <p:spPr/>
        <p:txBody>
          <a:bodyPr>
            <a:normAutofit fontScale="92500" lnSpcReduction="10000"/>
          </a:bodyPr>
          <a:lstStyle/>
          <a:p>
            <a:r>
              <a:rPr lang="de-DE" dirty="0" smtClean="0"/>
              <a:t>In bestimmten Kontexten müssen wir nicht mehr einem als ideal zu bezeichnenden Zustand einer „bereinigten Datenwelt“ zustreben, sondern können auch mit „unaufgeräumten Datenwelten“ akzeptable Ergebnisse erreichen.</a:t>
            </a:r>
          </a:p>
          <a:p>
            <a:r>
              <a:rPr lang="de-DE" dirty="0" smtClean="0"/>
              <a:t>Beispiel: Man kann etwa das Problem der Übersetzung von Texten mit klassischen linguistischen Methoden angehen. Ein völlig anderer </a:t>
            </a:r>
            <a:r>
              <a:rPr lang="de-DE" dirty="0"/>
              <a:t>Lösungsansatz </a:t>
            </a:r>
            <a:r>
              <a:rPr lang="de-DE" dirty="0" smtClean="0"/>
              <a:t>für dieses </a:t>
            </a:r>
            <a:r>
              <a:rPr lang="de-DE" dirty="0"/>
              <a:t>Übersetzungsproblem </a:t>
            </a:r>
            <a:r>
              <a:rPr lang="de-DE" dirty="0" smtClean="0"/>
              <a:t>verfolgt </a:t>
            </a:r>
            <a:r>
              <a:rPr lang="de-DE" dirty="0" err="1" smtClean="0"/>
              <a:t>Linguee</a:t>
            </a:r>
            <a:r>
              <a:rPr lang="de-DE" dirty="0" smtClean="0"/>
              <a:t>, </a:t>
            </a:r>
            <a:r>
              <a:rPr lang="de-DE" dirty="0" smtClean="0"/>
              <a:t>gegründet </a:t>
            </a:r>
            <a:r>
              <a:rPr lang="de-DE" dirty="0" smtClean="0"/>
              <a:t>von einem Ex-Google-Mitarbeiter. Auf Basis von Millionen von wechselseitig </a:t>
            </a:r>
            <a:r>
              <a:rPr lang="de-DE" dirty="0" err="1" smtClean="0"/>
              <a:t>übers</a:t>
            </a:r>
            <a:r>
              <a:rPr lang="de-DE" dirty="0" err="1" smtClean="0"/>
              <a:t>setzten</a:t>
            </a:r>
            <a:r>
              <a:rPr lang="de-DE" dirty="0" smtClean="0"/>
              <a:t> </a:t>
            </a:r>
            <a:r>
              <a:rPr lang="de-DE" dirty="0" smtClean="0"/>
              <a:t>Texten erkennen die </a:t>
            </a:r>
            <a:r>
              <a:rPr lang="de-DE" dirty="0" err="1" smtClean="0"/>
              <a:t>Linguee</a:t>
            </a:r>
            <a:r>
              <a:rPr lang="de-DE" dirty="0" smtClean="0"/>
              <a:t>-Algorithmen, welche Satzteile wie häufig wie </a:t>
            </a:r>
            <a:r>
              <a:rPr lang="de-DE" dirty="0" smtClean="0"/>
              <a:t>üb</a:t>
            </a:r>
            <a:r>
              <a:rPr lang="de-DE" dirty="0" smtClean="0"/>
              <a:t>ersetzt </a:t>
            </a:r>
            <a:r>
              <a:rPr lang="de-DE" dirty="0" smtClean="0"/>
              <a:t>wurden.</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36285406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Korrelation versus Kausalität</a:t>
            </a:r>
            <a:br>
              <a:rPr lang="de-DE" smtClean="0"/>
            </a:b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82</a:t>
            </a:fld>
            <a:endParaRPr lang="en-US" dirty="0"/>
          </a:p>
        </p:txBody>
      </p:sp>
      <p:sp>
        <p:nvSpPr>
          <p:cNvPr id="4" name="Inhaltsplatzhalter 3"/>
          <p:cNvSpPr>
            <a:spLocks noGrp="1"/>
          </p:cNvSpPr>
          <p:nvPr>
            <p:ph sz="quarter" idx="12"/>
          </p:nvPr>
        </p:nvSpPr>
        <p:spPr/>
        <p:txBody>
          <a:bodyPr>
            <a:normAutofit fontScale="85000" lnSpcReduction="10000"/>
          </a:bodyPr>
          <a:lstStyle/>
          <a:p>
            <a:r>
              <a:rPr lang="de-DE" dirty="0" smtClean="0"/>
              <a:t>Verschiebung der Bedeutung weg von Kausalität hin zu Korrelaten.</a:t>
            </a:r>
          </a:p>
          <a:p>
            <a:r>
              <a:rPr lang="de-DE" dirty="0" smtClean="0"/>
              <a:t>Weg von einem tieferen Sinn, </a:t>
            </a:r>
            <a:r>
              <a:rPr lang="de-DE" dirty="0" err="1" smtClean="0"/>
              <a:t>ausgedrückt</a:t>
            </a:r>
            <a:r>
              <a:rPr lang="de-DE" dirty="0" smtClean="0"/>
              <a:t> durch erklärende Kausalzusammenhänge, hin zu „einfachen“ Aussagen </a:t>
            </a:r>
            <a:r>
              <a:rPr lang="de-DE" dirty="0"/>
              <a:t>ü</a:t>
            </a:r>
            <a:r>
              <a:rPr lang="de-DE" dirty="0" smtClean="0"/>
              <a:t>ber </a:t>
            </a:r>
            <a:r>
              <a:rPr lang="de-DE" dirty="0" smtClean="0"/>
              <a:t>Muster, womöglich völlig von Kausalität abstrahiert.</a:t>
            </a:r>
          </a:p>
          <a:p>
            <a:r>
              <a:rPr lang="de-DE" dirty="0" smtClean="0"/>
              <a:t>Beispiel: Wenn jemand von A nach B geht, zum Beispiel die Alpen </a:t>
            </a:r>
            <a:r>
              <a:rPr lang="de-DE" dirty="0" smtClean="0"/>
              <a:t>üb</a:t>
            </a:r>
            <a:r>
              <a:rPr lang="de-DE" dirty="0" smtClean="0"/>
              <a:t>erquert</a:t>
            </a:r>
            <a:r>
              <a:rPr lang="de-DE" dirty="0" smtClean="0"/>
              <a:t>, wäre eine Frage, wie lang man </a:t>
            </a:r>
            <a:r>
              <a:rPr lang="de-DE" dirty="0" smtClean="0"/>
              <a:t>dafür </a:t>
            </a:r>
            <a:r>
              <a:rPr lang="de-DE" dirty="0" smtClean="0"/>
              <a:t>im Durchschnitt braucht. </a:t>
            </a:r>
            <a:r>
              <a:rPr lang="de-DE" dirty="0" smtClean="0"/>
              <a:t>Hierfür </a:t>
            </a:r>
            <a:r>
              <a:rPr lang="de-DE" dirty="0" smtClean="0"/>
              <a:t>ließe sich jetzt ein womöglich kompliziertes Modell aufstellen. Diese Frage lässt sich aber auch anders, im Sinne von Big Data, datengetrieben angehen, hätte man beispielsweise die Daten von beispielsweise 1 Millionen Menschen zur </a:t>
            </a:r>
            <a:r>
              <a:rPr lang="de-DE" dirty="0" smtClean="0"/>
              <a:t>Verfügung (die diese Reise schon unternommen hätten und deren Daten hierfür vorlägen). [Für eine gute datenbasierte Abschätzung wäre vermutlich ein Bruchteil der Daten bereits ausreichend.]</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77841283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Der neue Wettbewerb über</a:t>
            </a:r>
            <a:br>
              <a:rPr lang="de-DE" dirty="0" smtClean="0"/>
            </a:br>
            <a:r>
              <a:rPr lang="de-DE" dirty="0" smtClean="0"/>
              <a:t>Datenanalysefähigkeit</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83</a:t>
            </a:fld>
            <a:endParaRPr lang="en-US" dirty="0"/>
          </a:p>
        </p:txBody>
      </p:sp>
      <p:sp>
        <p:nvSpPr>
          <p:cNvPr id="4" name="Inhaltsplatzhalter 3"/>
          <p:cNvSpPr>
            <a:spLocks noGrp="1"/>
          </p:cNvSpPr>
          <p:nvPr>
            <p:ph sz="quarter" idx="12"/>
          </p:nvPr>
        </p:nvSpPr>
        <p:spPr/>
        <p:txBody>
          <a:bodyPr>
            <a:normAutofit fontScale="92500"/>
          </a:bodyPr>
          <a:lstStyle/>
          <a:p>
            <a:r>
              <a:rPr lang="de-DE" dirty="0" smtClean="0"/>
              <a:t>Man bräuchte keine erklärenden (Kausal-)Modelle mehr, weil neuerdings alles daten- und mustergetrieben beschreibbar ist und sich daraus Aussagen treffen lassen.</a:t>
            </a:r>
          </a:p>
          <a:p>
            <a:r>
              <a:rPr lang="de-DE" dirty="0" smtClean="0"/>
              <a:t>Zahlreiche Wissenschaftler, sagen, das sei das neue Paradigma der Wissenschaft, „The </a:t>
            </a:r>
            <a:r>
              <a:rPr lang="de-DE" dirty="0" err="1" smtClean="0"/>
              <a:t>Fourth</a:t>
            </a:r>
            <a:r>
              <a:rPr lang="de-DE" dirty="0" smtClean="0"/>
              <a:t> </a:t>
            </a:r>
            <a:r>
              <a:rPr lang="de-DE" dirty="0" err="1" smtClean="0"/>
              <a:t>Paradigm</a:t>
            </a:r>
            <a:r>
              <a:rPr lang="de-DE" dirty="0" smtClean="0"/>
              <a:t>“.</a:t>
            </a:r>
          </a:p>
          <a:p>
            <a:r>
              <a:rPr lang="de-DE" dirty="0" smtClean="0"/>
              <a:t>Eine Synthese besteht nun darin, dass durchaus die Exploration von Datenmustern die Aufstellung kausaler Modelle informieren kann</a:t>
            </a:r>
            <a:r>
              <a:rPr lang="de-DE" dirty="0" smtClean="0"/>
              <a:t>.</a:t>
            </a:r>
          </a:p>
          <a:p>
            <a:r>
              <a:rPr lang="de-DE" dirty="0" smtClean="0"/>
              <a:t>Ruf nach einem neuen Berufsbild: Data Scientist</a:t>
            </a:r>
          </a:p>
          <a:p>
            <a:r>
              <a:rPr lang="de-DE" dirty="0" smtClean="0"/>
              <a:t>Zu erwarten: „</a:t>
            </a:r>
            <a:r>
              <a:rPr lang="de-DE" dirty="0" err="1" smtClean="0"/>
              <a:t>Competing</a:t>
            </a:r>
            <a:r>
              <a:rPr lang="de-DE" dirty="0" smtClean="0"/>
              <a:t> on Analytics“ [Davenport]</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59664175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60 Sekunden im Internet – Abschätzung der kommunizierten Datenmenge</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84</a:t>
            </a:fld>
            <a:endParaRPr lang="en-US" dirty="0"/>
          </a:p>
        </p:txBody>
      </p:sp>
      <p:pic>
        <p:nvPicPr>
          <p:cNvPr id="13" name="Bild 12"/>
          <p:cNvPicPr>
            <a:picLocks noChangeAspect="1"/>
          </p:cNvPicPr>
          <p:nvPr/>
        </p:nvPicPr>
        <p:blipFill>
          <a:blip r:embed="rId2"/>
          <a:stretch>
            <a:fillRect/>
          </a:stretch>
        </p:blipFill>
        <p:spPr>
          <a:xfrm>
            <a:off x="806915" y="1292994"/>
            <a:ext cx="6865441" cy="4874931"/>
          </a:xfrm>
          <a:prstGeom prst="rect">
            <a:avLst/>
          </a:prstGeom>
        </p:spPr>
      </p:pic>
    </p:spTree>
    <p:extLst>
      <p:ext uri="{BB962C8B-B14F-4D97-AF65-F5344CB8AC3E}">
        <p14:creationId xmlns:p14="http://schemas.microsoft.com/office/powerpoint/2010/main" val="366391208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Herausforderungen für Unternehmen bei Big</a:t>
            </a:r>
            <a:br>
              <a:rPr lang="de-DE" dirty="0" smtClean="0"/>
            </a:br>
            <a:r>
              <a:rPr lang="de-DE" dirty="0" smtClean="0"/>
              <a:t>Data</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85</a:t>
            </a:fld>
            <a:endParaRPr lang="en-US" dirty="0"/>
          </a:p>
        </p:txBody>
      </p:sp>
      <p:sp>
        <p:nvSpPr>
          <p:cNvPr id="4" name="Inhaltsplatzhalter 3"/>
          <p:cNvSpPr>
            <a:spLocks noGrp="1"/>
          </p:cNvSpPr>
          <p:nvPr>
            <p:ph sz="quarter" idx="12"/>
          </p:nvPr>
        </p:nvSpPr>
        <p:spPr/>
        <p:txBody>
          <a:bodyPr>
            <a:normAutofit fontScale="85000" lnSpcReduction="20000"/>
          </a:bodyPr>
          <a:lstStyle/>
          <a:p>
            <a:r>
              <a:rPr lang="de-DE" dirty="0" smtClean="0"/>
              <a:t>Zu bewältigenden Datenmengen wachsen exponentiell</a:t>
            </a:r>
          </a:p>
          <a:p>
            <a:r>
              <a:rPr lang="de-DE" dirty="0" smtClean="0"/>
              <a:t>Daten sind häufig nicht nur voluminös, sondern auch komplex und semi-/unstrukturiert</a:t>
            </a:r>
          </a:p>
          <a:p>
            <a:r>
              <a:rPr lang="de-DE" dirty="0" smtClean="0"/>
              <a:t>Häufig liegen wenige oder keine Informationen zur Qualität, Validität und </a:t>
            </a:r>
            <a:r>
              <a:rPr lang="de-DE" dirty="0" smtClean="0"/>
              <a:t>Vertrauenswürdigkeit </a:t>
            </a:r>
            <a:r>
              <a:rPr lang="de-DE" dirty="0" smtClean="0"/>
              <a:t>der gesammelten Daten vor.</a:t>
            </a:r>
          </a:p>
          <a:p>
            <a:r>
              <a:rPr lang="de-DE" dirty="0" smtClean="0"/>
              <a:t>Big Data hat hohe (wachsende) Anforderungen an die Infrastruktur (Speicher, Bandbreite etc.)</a:t>
            </a:r>
          </a:p>
          <a:p>
            <a:r>
              <a:rPr lang="de-DE" dirty="0" smtClean="0"/>
              <a:t>Das Management der Parteien, die auf die Daten zugreifen und sie verarbeiten </a:t>
            </a:r>
            <a:r>
              <a:rPr lang="de-DE" dirty="0" smtClean="0"/>
              <a:t>können, </a:t>
            </a:r>
            <a:r>
              <a:rPr lang="de-DE" dirty="0" smtClean="0"/>
              <a:t>gestaltet sich mit steigender Anzahl problematisch.</a:t>
            </a:r>
          </a:p>
          <a:p>
            <a:r>
              <a:rPr lang="de-DE" dirty="0" smtClean="0"/>
              <a:t>Wenn die Daten sich auf Personen und deren Umgebung beziehen, </a:t>
            </a:r>
            <a:r>
              <a:rPr lang="de-DE" dirty="0" smtClean="0"/>
              <a:t>müssen </a:t>
            </a:r>
            <a:r>
              <a:rPr lang="de-DE" dirty="0" smtClean="0"/>
              <a:t>Privatsphäre- und Sicherheitsbestimmungen beachtet werden.</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59019364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Die Suche nach Marktnischen im Zeitalter von Big Data</a:t>
            </a:r>
          </a:p>
        </p:txBody>
      </p:sp>
      <p:sp>
        <p:nvSpPr>
          <p:cNvPr id="3" name="Foliennummernplatzhalter 2"/>
          <p:cNvSpPr>
            <a:spLocks noGrp="1"/>
          </p:cNvSpPr>
          <p:nvPr>
            <p:ph type="sldNum" sz="quarter" idx="11"/>
          </p:nvPr>
        </p:nvSpPr>
        <p:spPr/>
        <p:txBody>
          <a:bodyPr/>
          <a:lstStyle/>
          <a:p>
            <a:pPr>
              <a:defRPr/>
            </a:pPr>
            <a:fld id="{0D2F3B65-5D26-4378-875C-153D63999E65}" type="slidenum">
              <a:rPr lang="en-US" smtClean="0"/>
              <a:pPr>
                <a:defRPr/>
              </a:pPr>
              <a:t>86</a:t>
            </a:fld>
            <a:endParaRPr lang="en-US" dirty="0"/>
          </a:p>
        </p:txBody>
      </p:sp>
      <p:sp>
        <p:nvSpPr>
          <p:cNvPr id="4" name="Inhaltsplatzhalter 3"/>
          <p:cNvSpPr>
            <a:spLocks noGrp="1"/>
          </p:cNvSpPr>
          <p:nvPr>
            <p:ph sz="quarter" idx="12"/>
          </p:nvPr>
        </p:nvSpPr>
        <p:spPr/>
        <p:txBody>
          <a:bodyPr>
            <a:normAutofit fontScale="92500"/>
          </a:bodyPr>
          <a:lstStyle/>
          <a:p>
            <a:r>
              <a:rPr lang="de-DE" dirty="0"/>
              <a:t>Beschreiben Sie die Art der Daten, die </a:t>
            </a:r>
            <a:r>
              <a:rPr lang="de-DE" dirty="0" smtClean="0"/>
              <a:t>von den </a:t>
            </a:r>
            <a:r>
              <a:rPr lang="de-DE" dirty="0"/>
              <a:t>Unternehmen in dieser Fallstudie </a:t>
            </a:r>
            <a:r>
              <a:rPr lang="de-DE" dirty="0" smtClean="0"/>
              <a:t>analysiert werden.</a:t>
            </a:r>
          </a:p>
          <a:p>
            <a:r>
              <a:rPr lang="de-DE" dirty="0"/>
              <a:t>Inwiefern verbessert diese </a:t>
            </a:r>
            <a:r>
              <a:rPr lang="de-DE" dirty="0" smtClean="0"/>
              <a:t>feingranulare Analyse </a:t>
            </a:r>
            <a:r>
              <a:rPr lang="de-DE" dirty="0"/>
              <a:t>den Betrieb und die </a:t>
            </a:r>
            <a:r>
              <a:rPr lang="de-DE" dirty="0" smtClean="0"/>
              <a:t>Entscheidungsfindung in </a:t>
            </a:r>
            <a:r>
              <a:rPr lang="de-DE" dirty="0"/>
              <a:t>den hier </a:t>
            </a:r>
            <a:r>
              <a:rPr lang="de-DE" dirty="0" smtClean="0"/>
              <a:t>beschriebenen Unternehmen?</a:t>
            </a:r>
          </a:p>
          <a:p>
            <a:r>
              <a:rPr lang="de-DE" dirty="0"/>
              <a:t>Ist die Erhebung von Kundendaten </a:t>
            </a:r>
            <a:r>
              <a:rPr lang="de-DE" dirty="0" smtClean="0"/>
              <a:t>auch mit </a:t>
            </a:r>
            <a:r>
              <a:rPr lang="de-DE" dirty="0"/>
              <a:t>Nachteilen verbunden? Erläutern </a:t>
            </a:r>
            <a:r>
              <a:rPr lang="de-DE" dirty="0" smtClean="0"/>
              <a:t>Sie Ihre </a:t>
            </a:r>
            <a:r>
              <a:rPr lang="de-DE" dirty="0"/>
              <a:t>Antwort</a:t>
            </a:r>
            <a:r>
              <a:rPr lang="de-DE" dirty="0" smtClean="0"/>
              <a:t>.</a:t>
            </a:r>
          </a:p>
          <a:p>
            <a:r>
              <a:rPr lang="de-DE" dirty="0"/>
              <a:t>Was halten Sie davon, dass </a:t>
            </a:r>
            <a:r>
              <a:rPr lang="de-DE" dirty="0" smtClean="0"/>
              <a:t>Fluggesellschaften Ihre </a:t>
            </a:r>
            <a:r>
              <a:rPr lang="de-DE" dirty="0"/>
              <a:t>Flugdaten erheben? Gibt es </a:t>
            </a:r>
            <a:r>
              <a:rPr lang="de-DE" dirty="0" smtClean="0"/>
              <a:t>irgendwelche Unterschiede </a:t>
            </a:r>
            <a:r>
              <a:rPr lang="de-DE" dirty="0"/>
              <a:t>zu Unternehmen, </a:t>
            </a:r>
            <a:r>
              <a:rPr lang="de-DE" dirty="0" smtClean="0"/>
              <a:t>die Daten </a:t>
            </a:r>
            <a:r>
              <a:rPr lang="de-DE" dirty="0"/>
              <a:t>zu Ihren Kreditkartenkäufen oder </a:t>
            </a:r>
            <a:r>
              <a:rPr lang="de-DE" dirty="0" smtClean="0"/>
              <a:t>Ihrem Surfverhalten </a:t>
            </a:r>
            <a:r>
              <a:rPr lang="de-DE" dirty="0"/>
              <a:t>erheben?</a:t>
            </a:r>
          </a:p>
        </p:txBody>
      </p:sp>
      <p:sp>
        <p:nvSpPr>
          <p:cNvPr id="5" name="Untertitel 4"/>
          <p:cNvSpPr>
            <a:spLocks noGrp="1"/>
          </p:cNvSpPr>
          <p:nvPr>
            <p:ph type="subTitle" idx="13"/>
          </p:nvPr>
        </p:nvSpPr>
        <p:spPr/>
        <p:txBody>
          <a:bodyPr/>
          <a:lstStyle/>
          <a:p>
            <a:r>
              <a:rPr lang="de-DE" dirty="0" smtClean="0"/>
              <a:t>Blickpunkt Technik</a:t>
            </a:r>
            <a:endParaRPr lang="de-DE" dirty="0"/>
          </a:p>
        </p:txBody>
      </p:sp>
    </p:spTree>
    <p:extLst>
      <p:ext uri="{BB962C8B-B14F-4D97-AF65-F5344CB8AC3E}">
        <p14:creationId xmlns:p14="http://schemas.microsoft.com/office/powerpoint/2010/main" val="64372151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Business-Intelligence-Infrastruktur</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87</a:t>
            </a:fld>
            <a:endParaRPr lang="en-US" dirty="0"/>
          </a:p>
        </p:txBody>
      </p:sp>
      <p:sp>
        <p:nvSpPr>
          <p:cNvPr id="4" name="Inhaltsplatzhalter 3"/>
          <p:cNvSpPr>
            <a:spLocks noGrp="1"/>
          </p:cNvSpPr>
          <p:nvPr>
            <p:ph sz="quarter" idx="12"/>
          </p:nvPr>
        </p:nvSpPr>
        <p:spPr/>
        <p:txBody>
          <a:bodyPr/>
          <a:lstStyle/>
          <a:p>
            <a:r>
              <a:rPr lang="de-DE" dirty="0" smtClean="0"/>
              <a:t>Wenn Sie in einem Großkonzern arbeiten, </a:t>
            </a:r>
            <a:r>
              <a:rPr lang="de-DE" dirty="0" smtClean="0"/>
              <a:t>müssen </a:t>
            </a:r>
            <a:r>
              <a:rPr lang="de-DE" dirty="0" smtClean="0"/>
              <a:t>Sie die Daten, die Sie benötigen, unter Umständen aus verschiedenen Systemen, wie Verkauf, Fertigung und Buchhaltung, vielleicht sogar aus externen Quellen wie demografische Daten oder Wettbewerbsdaten zusammentragen.</a:t>
            </a:r>
          </a:p>
          <a:p>
            <a:r>
              <a:rPr lang="de-DE" dirty="0" smtClean="0"/>
              <a:t>Eine moderne Infrastruktur </a:t>
            </a:r>
            <a:r>
              <a:rPr lang="de-DE" dirty="0" smtClean="0"/>
              <a:t>für </a:t>
            </a:r>
            <a:r>
              <a:rPr lang="de-DE" dirty="0" smtClean="0"/>
              <a:t>Business Intelligence </a:t>
            </a:r>
            <a:r>
              <a:rPr lang="de-DE" dirty="0" smtClean="0"/>
              <a:t>verfügt über </a:t>
            </a:r>
            <a:r>
              <a:rPr lang="de-DE" dirty="0" smtClean="0"/>
              <a:t>eine Reihe von Tools, um aus all den verschiedenen Arten unternehmensrelevanter Daten </a:t>
            </a:r>
            <a:r>
              <a:rPr lang="de-DE" dirty="0" smtClean="0"/>
              <a:t>nützliche </a:t>
            </a:r>
            <a:r>
              <a:rPr lang="de-DE" dirty="0" smtClean="0"/>
              <a:t>Informationen zu ziehen.</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34577431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p:txBody>
          <a:bodyPr/>
          <a:lstStyle/>
          <a:p>
            <a:r>
              <a:rPr lang="de-DE" smtClean="0"/>
              <a:t>Gliederung</a:t>
            </a:r>
            <a:endParaRPr lang="de-DE"/>
          </a:p>
        </p:txBody>
      </p:sp>
      <p:sp>
        <p:nvSpPr>
          <p:cNvPr id="34819" name="Inhaltsplatzhalter 2"/>
          <p:cNvSpPr>
            <a:spLocks noGrp="1"/>
          </p:cNvSpPr>
          <p:nvPr>
            <p:ph sz="quarter" idx="12"/>
          </p:nvPr>
        </p:nvSpPr>
        <p:spPr/>
        <p:txBody>
          <a:bodyPr>
            <a:normAutofit fontScale="70000" lnSpcReduction="20000"/>
          </a:bodyPr>
          <a:lstStyle/>
          <a:p>
            <a:pPr marL="457200" indent="-457200">
              <a:buFont typeface="+mj-lt"/>
              <a:buAutoNum type="arabicPeriod"/>
            </a:pPr>
            <a:r>
              <a:rPr lang="de-DE" dirty="0" smtClean="0"/>
              <a:t>Grundlagen der Datenorganisation</a:t>
            </a:r>
          </a:p>
          <a:p>
            <a:pPr marL="457200" indent="-457200">
              <a:buFont typeface="+mj-lt"/>
              <a:buAutoNum type="arabicPeriod"/>
            </a:pPr>
            <a:r>
              <a:rPr lang="de-DE" dirty="0" smtClean="0"/>
              <a:t>Dateiansatz und Probleme der Datenorganisation</a:t>
            </a:r>
          </a:p>
          <a:p>
            <a:pPr marL="457200" indent="-457200">
              <a:buFont typeface="+mj-lt"/>
              <a:buAutoNum type="arabicPeriod"/>
            </a:pPr>
            <a:r>
              <a:rPr lang="de-DE" dirty="0" smtClean="0"/>
              <a:t>Datenbankansatz</a:t>
            </a:r>
          </a:p>
          <a:p>
            <a:pPr marL="457200" indent="-457200">
              <a:buFont typeface="+mj-lt"/>
              <a:buAutoNum type="arabicPeriod"/>
            </a:pPr>
            <a:r>
              <a:rPr lang="de-DE" b="1" dirty="0" smtClean="0"/>
              <a:t>Business </a:t>
            </a:r>
            <a:r>
              <a:rPr lang="de-DE" b="1" dirty="0" err="1" smtClean="0"/>
              <a:t>Intelligence</a:t>
            </a:r>
            <a:r>
              <a:rPr lang="de-DE" b="1" dirty="0" smtClean="0"/>
              <a:t> &amp; </a:t>
            </a:r>
            <a:r>
              <a:rPr lang="de-DE" b="1" dirty="0" err="1" smtClean="0"/>
              <a:t>Analytics</a:t>
            </a:r>
            <a:endParaRPr lang="de-DE" b="1" dirty="0"/>
          </a:p>
          <a:p>
            <a:pPr marL="812800" lvl="1" indent="-457200">
              <a:buFont typeface="+mj-lt"/>
              <a:buAutoNum type="arabicPeriod"/>
            </a:pPr>
            <a:r>
              <a:rPr lang="de-DE" dirty="0" smtClean="0"/>
              <a:t>Big </a:t>
            </a:r>
            <a:r>
              <a:rPr lang="de-DE" dirty="0"/>
              <a:t>Data – eine </a:t>
            </a:r>
            <a:r>
              <a:rPr lang="de-DE" dirty="0" smtClean="0"/>
              <a:t>Herausforderung</a:t>
            </a:r>
            <a:endParaRPr lang="en-US" dirty="0" smtClean="0"/>
          </a:p>
          <a:p>
            <a:pPr marL="812800" lvl="1" indent="-457200">
              <a:buFont typeface="+mj-lt"/>
              <a:buAutoNum type="arabicPeriod"/>
            </a:pPr>
            <a:r>
              <a:rPr lang="en-US" b="1" dirty="0" smtClean="0"/>
              <a:t>Data </a:t>
            </a:r>
            <a:r>
              <a:rPr lang="en-US" b="1" dirty="0"/>
              <a:t>Warehouses und Data </a:t>
            </a:r>
            <a:r>
              <a:rPr lang="en-US" b="1" dirty="0" smtClean="0"/>
              <a:t>Marts</a:t>
            </a:r>
          </a:p>
          <a:p>
            <a:pPr marL="812800" lvl="1" indent="-457200">
              <a:buFont typeface="+mj-lt"/>
              <a:buAutoNum type="arabicPeriod"/>
            </a:pPr>
            <a:r>
              <a:rPr lang="de-DE" dirty="0" err="1" smtClean="0"/>
              <a:t>Hadoop</a:t>
            </a:r>
            <a:endParaRPr lang="de-DE" dirty="0" smtClean="0"/>
          </a:p>
          <a:p>
            <a:pPr marL="812800" lvl="1" indent="-457200">
              <a:buFont typeface="+mj-lt"/>
              <a:buAutoNum type="arabicPeriod"/>
            </a:pPr>
            <a:r>
              <a:rPr lang="de-DE" dirty="0" smtClean="0"/>
              <a:t>In</a:t>
            </a:r>
            <a:r>
              <a:rPr lang="de-DE" dirty="0"/>
              <a:t>-Memory </a:t>
            </a:r>
            <a:r>
              <a:rPr lang="de-DE" dirty="0" smtClean="0"/>
              <a:t>Computing</a:t>
            </a:r>
          </a:p>
          <a:p>
            <a:pPr marL="812800" lvl="1" indent="-457200">
              <a:buFont typeface="+mj-lt"/>
              <a:buAutoNum type="arabicPeriod"/>
            </a:pPr>
            <a:r>
              <a:rPr lang="de-DE" dirty="0" err="1" smtClean="0"/>
              <a:t>Analytics</a:t>
            </a:r>
            <a:r>
              <a:rPr lang="de-DE" dirty="0"/>
              <a:t>-</a:t>
            </a:r>
            <a:r>
              <a:rPr lang="de-DE" dirty="0" smtClean="0"/>
              <a:t>Plattformen</a:t>
            </a:r>
          </a:p>
          <a:p>
            <a:pPr marL="812800" lvl="1" indent="-457200">
              <a:buFont typeface="+mj-lt"/>
              <a:buAutoNum type="arabicPeriod"/>
            </a:pPr>
            <a:r>
              <a:rPr lang="de-DE" dirty="0" smtClean="0"/>
              <a:t>Online </a:t>
            </a:r>
            <a:r>
              <a:rPr lang="de-DE" dirty="0"/>
              <a:t>Analytical Processing – </a:t>
            </a:r>
            <a:r>
              <a:rPr lang="de-DE" dirty="0" smtClean="0"/>
              <a:t>OLAP</a:t>
            </a:r>
          </a:p>
          <a:p>
            <a:pPr marL="812800" lvl="1" indent="-457200">
              <a:buFont typeface="+mj-lt"/>
              <a:buAutoNum type="arabicPeriod"/>
            </a:pPr>
            <a:r>
              <a:rPr lang="de-DE" dirty="0" smtClean="0"/>
              <a:t>Data</a:t>
            </a:r>
            <a:r>
              <a:rPr lang="de-DE" dirty="0"/>
              <a:t>-</a:t>
            </a:r>
            <a:r>
              <a:rPr lang="de-DE" dirty="0" smtClean="0"/>
              <a:t>Mining</a:t>
            </a:r>
          </a:p>
          <a:p>
            <a:pPr marL="812800" lvl="1" indent="-457200">
              <a:buFont typeface="+mj-lt"/>
              <a:buAutoNum type="arabicPeriod"/>
            </a:pPr>
            <a:r>
              <a:rPr lang="de-DE" dirty="0" smtClean="0"/>
              <a:t>Text</a:t>
            </a:r>
            <a:r>
              <a:rPr lang="de-DE" dirty="0"/>
              <a:t>-Mining und Web-</a:t>
            </a:r>
            <a:r>
              <a:rPr lang="de-DE" dirty="0" smtClean="0"/>
              <a:t>Mining</a:t>
            </a:r>
          </a:p>
          <a:p>
            <a:pPr marL="812800" lvl="1" indent="-457200">
              <a:buFont typeface="+mj-lt"/>
              <a:buAutoNum type="arabicPeriod"/>
            </a:pPr>
            <a:r>
              <a:rPr lang="de-DE" dirty="0" smtClean="0"/>
              <a:t>Data</a:t>
            </a:r>
            <a:r>
              <a:rPr lang="de-DE" dirty="0"/>
              <a:t>-Mining-</a:t>
            </a:r>
            <a:r>
              <a:rPr lang="de-DE" dirty="0" smtClean="0"/>
              <a:t>Prozessmodelle</a:t>
            </a:r>
            <a:endParaRPr lang="de-DE" b="1" dirty="0" smtClean="0"/>
          </a:p>
          <a:p>
            <a:pPr marL="457200" indent="-457200">
              <a:buFont typeface="+mj-lt"/>
              <a:buAutoNum type="arabicPeriod"/>
            </a:pPr>
            <a:r>
              <a:rPr lang="de-DE" dirty="0" smtClean="0"/>
              <a:t>Datenbanken und das Web</a:t>
            </a:r>
          </a:p>
          <a:p>
            <a:pPr marL="457200" indent="-457200">
              <a:buFont typeface="+mj-lt"/>
              <a:buAutoNum type="arabicPeriod"/>
            </a:pPr>
            <a:r>
              <a:rPr lang="de-DE" dirty="0" smtClean="0"/>
              <a:t>Datenmanagement in der Praxis</a:t>
            </a:r>
            <a:endParaRPr lang="de-DE" dirty="0"/>
          </a:p>
        </p:txBody>
      </p:sp>
      <p:sp>
        <p:nvSpPr>
          <p:cNvPr id="5" name="Untertitel 4"/>
          <p:cNvSpPr>
            <a:spLocks noGrp="1"/>
          </p:cNvSpPr>
          <p:nvPr>
            <p:ph type="subTitle" idx="13"/>
          </p:nvPr>
        </p:nvSpPr>
        <p:spPr/>
        <p:txBody>
          <a:bodyPr/>
          <a:lstStyle/>
          <a:p>
            <a:endParaRPr lang="de-DE"/>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88</a:t>
            </a:fld>
            <a:endParaRPr lang="en-US" dirty="0"/>
          </a:p>
        </p:txBody>
      </p:sp>
    </p:spTree>
    <p:extLst>
      <p:ext uri="{BB962C8B-B14F-4D97-AF65-F5344CB8AC3E}">
        <p14:creationId xmlns:p14="http://schemas.microsoft.com/office/powerpoint/2010/main" val="269437355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Data Warehouse</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89</a:t>
            </a:fld>
            <a:endParaRPr lang="en-US" dirty="0"/>
          </a:p>
        </p:txBody>
      </p:sp>
      <p:sp>
        <p:nvSpPr>
          <p:cNvPr id="4" name="Inhaltsplatzhalter 3"/>
          <p:cNvSpPr>
            <a:spLocks noGrp="1"/>
          </p:cNvSpPr>
          <p:nvPr>
            <p:ph sz="quarter" idx="12"/>
          </p:nvPr>
        </p:nvSpPr>
        <p:spPr/>
        <p:txBody>
          <a:bodyPr/>
          <a:lstStyle/>
          <a:p>
            <a:r>
              <a:rPr lang="de-DE" dirty="0" smtClean="0"/>
              <a:t>Eine Datenbank mit Berichts- und Abfragefunktionen, die operative und historische Daten speichert, die aus verschiedenen betrieblichen Systemen extrahiert wurden, und </a:t>
            </a:r>
            <a:r>
              <a:rPr lang="de-DE" dirty="0" smtClean="0"/>
              <a:t>fü</a:t>
            </a:r>
            <a:r>
              <a:rPr lang="de-DE" dirty="0" smtClean="0"/>
              <a:t>r </a:t>
            </a:r>
            <a:r>
              <a:rPr lang="de-DE" dirty="0" smtClean="0"/>
              <a:t>Managementberichte und Analysen </a:t>
            </a:r>
            <a:r>
              <a:rPr lang="de-DE" dirty="0" smtClean="0"/>
              <a:t>zusammenführt </a:t>
            </a:r>
            <a:r>
              <a:rPr lang="de-DE" dirty="0" smtClean="0"/>
              <a:t>und aufbereitet.</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55162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p:txBody>
          <a:bodyPr/>
          <a:lstStyle/>
          <a:p>
            <a:r>
              <a:rPr lang="de-DE" smtClean="0"/>
              <a:t>Datenmanagement bei BAE Systems</a:t>
            </a:r>
            <a:endParaRPr lang="de-DE" dirty="0"/>
          </a:p>
        </p:txBody>
      </p:sp>
      <p:sp>
        <p:nvSpPr>
          <p:cNvPr id="24579" name="Inhaltsplatzhalter 2"/>
          <p:cNvSpPr>
            <a:spLocks noGrp="1"/>
          </p:cNvSpPr>
          <p:nvPr>
            <p:ph sz="quarter" idx="12"/>
          </p:nvPr>
        </p:nvSpPr>
        <p:spPr/>
        <p:txBody>
          <a:bodyPr/>
          <a:lstStyle/>
          <a:p>
            <a:r>
              <a:rPr lang="de-DE" dirty="0" smtClean="0"/>
              <a:t>Die Luftfahrtsparte von BEA Systems war wegen der Verwendung alter Informationssysteme </a:t>
            </a:r>
            <a:r>
              <a:rPr lang="de-DE" dirty="0" smtClean="0"/>
              <a:t>fü</a:t>
            </a:r>
            <a:r>
              <a:rPr lang="de-DE" dirty="0" smtClean="0"/>
              <a:t>r </a:t>
            </a:r>
            <a:r>
              <a:rPr lang="de-DE" dirty="0" smtClean="0"/>
              <a:t>die CAD/CAM-Prozesse nicht mehr besonders leistungsfähig.</a:t>
            </a:r>
          </a:p>
          <a:p>
            <a:r>
              <a:rPr lang="de-DE" dirty="0" smtClean="0"/>
              <a:t>Aufgrund der verteilten Konstruktions- und Produktionsstätten von BAE wurde das Speichern und Analysieren identischer Sätze von Betriebsdaten eine immer größere Herausforderung und erforderte immer mehr Ressourcen.</a:t>
            </a:r>
            <a:endParaRPr lang="de-DE" dirty="0"/>
          </a:p>
        </p:txBody>
      </p:sp>
      <p:sp>
        <p:nvSpPr>
          <p:cNvPr id="5" name="Untertitel 4"/>
          <p:cNvSpPr>
            <a:spLocks noGrp="1"/>
          </p:cNvSpPr>
          <p:nvPr>
            <p:ph type="subTitle" idx="13"/>
          </p:nvPr>
        </p:nvSpPr>
        <p:spPr/>
        <p:txBody>
          <a:bodyPr/>
          <a:lstStyle/>
          <a:p>
            <a:r>
              <a:rPr lang="de-DE" dirty="0" smtClean="0"/>
              <a:t>Einführende Fallstudie</a:t>
            </a:r>
            <a:endParaRPr lang="de-DE" dirty="0"/>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9</a:t>
            </a:fld>
            <a:endParaRPr lang="en-US" dirty="0"/>
          </a:p>
        </p:txBody>
      </p:sp>
    </p:spTree>
    <p:extLst>
      <p:ext uri="{BB962C8B-B14F-4D97-AF65-F5344CB8AC3E}">
        <p14:creationId xmlns:p14="http://schemas.microsoft.com/office/powerpoint/2010/main" val="3959779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el 1"/>
          <p:cNvSpPr>
            <a:spLocks noGrp="1"/>
          </p:cNvSpPr>
          <p:nvPr>
            <p:ph type="title"/>
          </p:nvPr>
        </p:nvSpPr>
        <p:spPr/>
        <p:txBody>
          <a:bodyPr/>
          <a:lstStyle/>
          <a:p>
            <a:r>
              <a:rPr lang="de-DE" smtClean="0"/>
              <a:t>Komponenten eines Data Warehouse</a:t>
            </a:r>
            <a:endParaRPr lang="de-DE"/>
          </a:p>
        </p:txBody>
      </p:sp>
      <p:pic>
        <p:nvPicPr>
          <p:cNvPr id="9" name="Bild 8"/>
          <p:cNvPicPr>
            <a:picLocks noChangeAspect="1"/>
          </p:cNvPicPr>
          <p:nvPr/>
        </p:nvPicPr>
        <p:blipFill>
          <a:blip r:embed="rId2"/>
          <a:stretch>
            <a:fillRect/>
          </a:stretch>
        </p:blipFill>
        <p:spPr>
          <a:xfrm>
            <a:off x="740790" y="952880"/>
            <a:ext cx="7566536" cy="5197648"/>
          </a:xfrm>
          <a:prstGeom prst="rect">
            <a:avLst/>
          </a:prstGeom>
        </p:spPr>
      </p:pic>
      <p:sp>
        <p:nvSpPr>
          <p:cNvPr id="10" name="Foliennummernplatzhalter 9"/>
          <p:cNvSpPr>
            <a:spLocks noGrp="1"/>
          </p:cNvSpPr>
          <p:nvPr>
            <p:ph type="sldNum" sz="quarter" idx="11"/>
          </p:nvPr>
        </p:nvSpPr>
        <p:spPr/>
        <p:txBody>
          <a:bodyPr/>
          <a:lstStyle/>
          <a:p>
            <a:pPr>
              <a:defRPr/>
            </a:pPr>
            <a:fld id="{0D2F3B65-5D26-4378-875C-153D63999E65}" type="slidenum">
              <a:rPr lang="en-US" smtClean="0"/>
              <a:pPr>
                <a:defRPr/>
              </a:pPr>
              <a:t>90</a:t>
            </a:fld>
            <a:endParaRPr lang="en-US" dirty="0"/>
          </a:p>
        </p:txBody>
      </p:sp>
    </p:spTree>
    <p:extLst>
      <p:ext uri="{BB962C8B-B14F-4D97-AF65-F5344CB8AC3E}">
        <p14:creationId xmlns:p14="http://schemas.microsoft.com/office/powerpoint/2010/main" val="18082289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el 1"/>
          <p:cNvSpPr>
            <a:spLocks noGrp="1"/>
          </p:cNvSpPr>
          <p:nvPr>
            <p:ph type="title"/>
          </p:nvPr>
        </p:nvSpPr>
        <p:spPr/>
        <p:txBody>
          <a:bodyPr/>
          <a:lstStyle/>
          <a:p>
            <a:r>
              <a:rPr lang="de-DE" smtClean="0"/>
              <a:t>Data Mart</a:t>
            </a:r>
            <a:endParaRPr lang="de-DE"/>
          </a:p>
        </p:txBody>
      </p:sp>
      <p:sp>
        <p:nvSpPr>
          <p:cNvPr id="98307" name="Inhaltsplatzhalter 2"/>
          <p:cNvSpPr>
            <a:spLocks noGrp="1"/>
          </p:cNvSpPr>
          <p:nvPr>
            <p:ph sz="quarter" idx="12"/>
          </p:nvPr>
        </p:nvSpPr>
        <p:spPr/>
        <p:txBody>
          <a:bodyPr/>
          <a:lstStyle/>
          <a:p>
            <a:r>
              <a:rPr lang="de-DE" smtClean="0"/>
              <a:t>Ein kleines Data Warehouse, in dem ein Teil der Unternehmensdaten für eine spezielle Funktion oder Gruppe von Benutzern aufbereitet und gespeichert wird.</a:t>
            </a:r>
            <a:endParaRPr lang="de-DE"/>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91</a:t>
            </a:fld>
            <a:endParaRPr lang="en-US" dirty="0"/>
          </a:p>
        </p:txBody>
      </p:sp>
    </p:spTree>
    <p:extLst>
      <p:ext uri="{BB962C8B-B14F-4D97-AF65-F5344CB8AC3E}">
        <p14:creationId xmlns:p14="http://schemas.microsoft.com/office/powerpoint/2010/main" val="318509651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p:txBody>
          <a:bodyPr/>
          <a:lstStyle/>
          <a:p>
            <a:r>
              <a:rPr lang="de-DE" smtClean="0"/>
              <a:t>Gliederung</a:t>
            </a:r>
            <a:endParaRPr lang="de-DE"/>
          </a:p>
        </p:txBody>
      </p:sp>
      <p:sp>
        <p:nvSpPr>
          <p:cNvPr id="34819" name="Inhaltsplatzhalter 2"/>
          <p:cNvSpPr>
            <a:spLocks noGrp="1"/>
          </p:cNvSpPr>
          <p:nvPr>
            <p:ph sz="quarter" idx="12"/>
          </p:nvPr>
        </p:nvSpPr>
        <p:spPr/>
        <p:txBody>
          <a:bodyPr>
            <a:normAutofit fontScale="70000" lnSpcReduction="20000"/>
          </a:bodyPr>
          <a:lstStyle/>
          <a:p>
            <a:pPr marL="457200" indent="-457200">
              <a:buFont typeface="+mj-lt"/>
              <a:buAutoNum type="arabicPeriod"/>
            </a:pPr>
            <a:r>
              <a:rPr lang="de-DE" dirty="0" smtClean="0"/>
              <a:t>Grundlagen der Datenorganisation</a:t>
            </a:r>
          </a:p>
          <a:p>
            <a:pPr marL="457200" indent="-457200">
              <a:buFont typeface="+mj-lt"/>
              <a:buAutoNum type="arabicPeriod"/>
            </a:pPr>
            <a:r>
              <a:rPr lang="de-DE" dirty="0" smtClean="0"/>
              <a:t>Dateiansatz und Probleme der Datenorganisation</a:t>
            </a:r>
          </a:p>
          <a:p>
            <a:pPr marL="457200" indent="-457200">
              <a:buFont typeface="+mj-lt"/>
              <a:buAutoNum type="arabicPeriod"/>
            </a:pPr>
            <a:r>
              <a:rPr lang="de-DE" dirty="0" smtClean="0"/>
              <a:t>Datenbankansatz</a:t>
            </a:r>
          </a:p>
          <a:p>
            <a:pPr marL="457200" indent="-457200">
              <a:buFont typeface="+mj-lt"/>
              <a:buAutoNum type="arabicPeriod"/>
            </a:pPr>
            <a:r>
              <a:rPr lang="de-DE" b="1" dirty="0" smtClean="0"/>
              <a:t>Business </a:t>
            </a:r>
            <a:r>
              <a:rPr lang="de-DE" b="1" dirty="0" err="1" smtClean="0"/>
              <a:t>Intelligence</a:t>
            </a:r>
            <a:r>
              <a:rPr lang="de-DE" b="1" dirty="0" smtClean="0"/>
              <a:t> &amp; </a:t>
            </a:r>
            <a:r>
              <a:rPr lang="de-DE" b="1" dirty="0" err="1" smtClean="0"/>
              <a:t>Analytics</a:t>
            </a:r>
            <a:endParaRPr lang="de-DE" b="1" dirty="0"/>
          </a:p>
          <a:p>
            <a:pPr marL="812800" lvl="1" indent="-457200">
              <a:buFont typeface="+mj-lt"/>
              <a:buAutoNum type="arabicPeriod"/>
            </a:pPr>
            <a:r>
              <a:rPr lang="de-DE" dirty="0" smtClean="0"/>
              <a:t>Big </a:t>
            </a:r>
            <a:r>
              <a:rPr lang="de-DE" dirty="0"/>
              <a:t>Data – eine </a:t>
            </a:r>
            <a:r>
              <a:rPr lang="de-DE" dirty="0" smtClean="0"/>
              <a:t>Herausforderung</a:t>
            </a:r>
            <a:endParaRPr lang="en-US" dirty="0" smtClean="0"/>
          </a:p>
          <a:p>
            <a:pPr marL="812800" lvl="1" indent="-457200">
              <a:buFont typeface="+mj-lt"/>
              <a:buAutoNum type="arabicPeriod"/>
            </a:pPr>
            <a:r>
              <a:rPr lang="en-US" dirty="0" smtClean="0"/>
              <a:t>Data </a:t>
            </a:r>
            <a:r>
              <a:rPr lang="en-US" dirty="0"/>
              <a:t>Warehouses und Data </a:t>
            </a:r>
            <a:r>
              <a:rPr lang="en-US" dirty="0" smtClean="0"/>
              <a:t>Marts</a:t>
            </a:r>
          </a:p>
          <a:p>
            <a:pPr marL="812800" lvl="1" indent="-457200">
              <a:buFont typeface="+mj-lt"/>
              <a:buAutoNum type="arabicPeriod"/>
            </a:pPr>
            <a:r>
              <a:rPr lang="de-DE" b="1" dirty="0" err="1" smtClean="0"/>
              <a:t>Hadoop</a:t>
            </a:r>
            <a:endParaRPr lang="de-DE" b="1" dirty="0" smtClean="0"/>
          </a:p>
          <a:p>
            <a:pPr marL="812800" lvl="1" indent="-457200">
              <a:buFont typeface="+mj-lt"/>
              <a:buAutoNum type="arabicPeriod"/>
            </a:pPr>
            <a:r>
              <a:rPr lang="de-DE" dirty="0" smtClean="0"/>
              <a:t>In</a:t>
            </a:r>
            <a:r>
              <a:rPr lang="de-DE" dirty="0"/>
              <a:t>-Memory </a:t>
            </a:r>
            <a:r>
              <a:rPr lang="de-DE" dirty="0" smtClean="0"/>
              <a:t>Computing</a:t>
            </a:r>
          </a:p>
          <a:p>
            <a:pPr marL="812800" lvl="1" indent="-457200">
              <a:buFont typeface="+mj-lt"/>
              <a:buAutoNum type="arabicPeriod"/>
            </a:pPr>
            <a:r>
              <a:rPr lang="de-DE" dirty="0" err="1" smtClean="0"/>
              <a:t>Analytics</a:t>
            </a:r>
            <a:r>
              <a:rPr lang="de-DE" dirty="0"/>
              <a:t>-</a:t>
            </a:r>
            <a:r>
              <a:rPr lang="de-DE" dirty="0" smtClean="0"/>
              <a:t>Plattformen</a:t>
            </a:r>
          </a:p>
          <a:p>
            <a:pPr marL="812800" lvl="1" indent="-457200">
              <a:buFont typeface="+mj-lt"/>
              <a:buAutoNum type="arabicPeriod"/>
            </a:pPr>
            <a:r>
              <a:rPr lang="de-DE" dirty="0" smtClean="0"/>
              <a:t>Online </a:t>
            </a:r>
            <a:r>
              <a:rPr lang="de-DE" dirty="0"/>
              <a:t>Analytical Processing – </a:t>
            </a:r>
            <a:r>
              <a:rPr lang="de-DE" dirty="0" smtClean="0"/>
              <a:t>OLAP</a:t>
            </a:r>
          </a:p>
          <a:p>
            <a:pPr marL="812800" lvl="1" indent="-457200">
              <a:buFont typeface="+mj-lt"/>
              <a:buAutoNum type="arabicPeriod"/>
            </a:pPr>
            <a:r>
              <a:rPr lang="de-DE" dirty="0" smtClean="0"/>
              <a:t>Data</a:t>
            </a:r>
            <a:r>
              <a:rPr lang="de-DE" dirty="0"/>
              <a:t>-</a:t>
            </a:r>
            <a:r>
              <a:rPr lang="de-DE" dirty="0" smtClean="0"/>
              <a:t>Mining</a:t>
            </a:r>
          </a:p>
          <a:p>
            <a:pPr marL="812800" lvl="1" indent="-457200">
              <a:buFont typeface="+mj-lt"/>
              <a:buAutoNum type="arabicPeriod"/>
            </a:pPr>
            <a:r>
              <a:rPr lang="de-DE" dirty="0" smtClean="0"/>
              <a:t>Text</a:t>
            </a:r>
            <a:r>
              <a:rPr lang="de-DE" dirty="0"/>
              <a:t>-Mining und Web-</a:t>
            </a:r>
            <a:r>
              <a:rPr lang="de-DE" dirty="0" smtClean="0"/>
              <a:t>Mining</a:t>
            </a:r>
          </a:p>
          <a:p>
            <a:pPr marL="812800" lvl="1" indent="-457200">
              <a:buFont typeface="+mj-lt"/>
              <a:buAutoNum type="arabicPeriod"/>
            </a:pPr>
            <a:r>
              <a:rPr lang="de-DE" dirty="0" smtClean="0"/>
              <a:t>Data</a:t>
            </a:r>
            <a:r>
              <a:rPr lang="de-DE" dirty="0"/>
              <a:t>-Mining-</a:t>
            </a:r>
            <a:r>
              <a:rPr lang="de-DE" dirty="0" smtClean="0"/>
              <a:t>Prozessmodelle</a:t>
            </a:r>
            <a:endParaRPr lang="de-DE" b="1" dirty="0" smtClean="0"/>
          </a:p>
          <a:p>
            <a:pPr marL="457200" indent="-457200">
              <a:buFont typeface="+mj-lt"/>
              <a:buAutoNum type="arabicPeriod"/>
            </a:pPr>
            <a:r>
              <a:rPr lang="de-DE" dirty="0" smtClean="0"/>
              <a:t>Datenbanken und das Web</a:t>
            </a:r>
          </a:p>
          <a:p>
            <a:pPr marL="457200" indent="-457200">
              <a:buFont typeface="+mj-lt"/>
              <a:buAutoNum type="arabicPeriod"/>
            </a:pPr>
            <a:r>
              <a:rPr lang="de-DE" dirty="0" smtClean="0"/>
              <a:t>Datenmanagement in der Praxis</a:t>
            </a:r>
            <a:endParaRPr lang="de-DE" dirty="0"/>
          </a:p>
        </p:txBody>
      </p:sp>
      <p:sp>
        <p:nvSpPr>
          <p:cNvPr id="5" name="Untertitel 4"/>
          <p:cNvSpPr>
            <a:spLocks noGrp="1"/>
          </p:cNvSpPr>
          <p:nvPr>
            <p:ph type="subTitle" idx="13"/>
          </p:nvPr>
        </p:nvSpPr>
        <p:spPr/>
        <p:txBody>
          <a:bodyPr/>
          <a:lstStyle/>
          <a:p>
            <a:endParaRPr lang="de-DE"/>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92</a:t>
            </a:fld>
            <a:endParaRPr lang="en-US" dirty="0"/>
          </a:p>
        </p:txBody>
      </p:sp>
    </p:spTree>
    <p:extLst>
      <p:ext uri="{BB962C8B-B14F-4D97-AF65-F5344CB8AC3E}">
        <p14:creationId xmlns:p14="http://schemas.microsoft.com/office/powerpoint/2010/main" val="269437355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Hadoop</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93</a:t>
            </a:fld>
            <a:endParaRPr lang="en-US" dirty="0"/>
          </a:p>
        </p:txBody>
      </p:sp>
      <p:sp>
        <p:nvSpPr>
          <p:cNvPr id="4" name="Inhaltsplatzhalter 3"/>
          <p:cNvSpPr>
            <a:spLocks noGrp="1"/>
          </p:cNvSpPr>
          <p:nvPr>
            <p:ph sz="quarter" idx="12"/>
          </p:nvPr>
        </p:nvSpPr>
        <p:spPr/>
        <p:txBody>
          <a:bodyPr/>
          <a:lstStyle/>
          <a:p>
            <a:r>
              <a:rPr lang="de-DE" dirty="0" err="1" smtClean="0"/>
              <a:t>Hadoop</a:t>
            </a:r>
            <a:r>
              <a:rPr lang="de-DE" dirty="0" smtClean="0"/>
              <a:t> ist ein Open-Source-Software-Framework der Apache Software </a:t>
            </a:r>
            <a:r>
              <a:rPr lang="de-DE" dirty="0" err="1" smtClean="0"/>
              <a:t>Foundation</a:t>
            </a:r>
            <a:r>
              <a:rPr lang="de-DE" dirty="0" smtClean="0"/>
              <a:t> </a:t>
            </a:r>
            <a:r>
              <a:rPr lang="de-DE" dirty="0" smtClean="0"/>
              <a:t>für </a:t>
            </a:r>
            <a:r>
              <a:rPr lang="de-DE" dirty="0" smtClean="0"/>
              <a:t>die verteilte parallelisierte Verarbeitung von riesigen Datenmengen auf </a:t>
            </a:r>
            <a:r>
              <a:rPr lang="de-DE" dirty="0" smtClean="0"/>
              <a:t>kostengünstigen </a:t>
            </a:r>
            <a:r>
              <a:rPr lang="de-DE" dirty="0" smtClean="0"/>
              <a:t>Rechnerclustern.</a:t>
            </a:r>
          </a:p>
          <a:p>
            <a:r>
              <a:rPr lang="de-DE" dirty="0" smtClean="0"/>
              <a:t>Es zerlegt ein Big-Data-Problem in mehrere Teilprobleme, verteilt diese zur Verarbeitung auf Tausende von </a:t>
            </a:r>
            <a:r>
              <a:rPr lang="de-DE" dirty="0" smtClean="0"/>
              <a:t>kostengünstigen </a:t>
            </a:r>
            <a:r>
              <a:rPr lang="de-DE" dirty="0" smtClean="0"/>
              <a:t>Rechnerknoten und packt das Ergebnis in einen kleineren Datensatz, der leichter zu analysieren ist.</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88743078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p:txBody>
          <a:bodyPr/>
          <a:lstStyle/>
          <a:p>
            <a:r>
              <a:rPr lang="de-DE" smtClean="0"/>
              <a:t>Gliederung</a:t>
            </a:r>
            <a:endParaRPr lang="de-DE"/>
          </a:p>
        </p:txBody>
      </p:sp>
      <p:sp>
        <p:nvSpPr>
          <p:cNvPr id="34819" name="Inhaltsplatzhalter 2"/>
          <p:cNvSpPr>
            <a:spLocks noGrp="1"/>
          </p:cNvSpPr>
          <p:nvPr>
            <p:ph sz="quarter" idx="12"/>
          </p:nvPr>
        </p:nvSpPr>
        <p:spPr/>
        <p:txBody>
          <a:bodyPr>
            <a:normAutofit fontScale="70000" lnSpcReduction="20000"/>
          </a:bodyPr>
          <a:lstStyle/>
          <a:p>
            <a:pPr marL="457200" indent="-457200">
              <a:buFont typeface="+mj-lt"/>
              <a:buAutoNum type="arabicPeriod"/>
            </a:pPr>
            <a:r>
              <a:rPr lang="de-DE" dirty="0" smtClean="0"/>
              <a:t>Grundlagen der Datenorganisation</a:t>
            </a:r>
          </a:p>
          <a:p>
            <a:pPr marL="457200" indent="-457200">
              <a:buFont typeface="+mj-lt"/>
              <a:buAutoNum type="arabicPeriod"/>
            </a:pPr>
            <a:r>
              <a:rPr lang="de-DE" dirty="0" smtClean="0"/>
              <a:t>Dateiansatz und Probleme der Datenorganisation</a:t>
            </a:r>
          </a:p>
          <a:p>
            <a:pPr marL="457200" indent="-457200">
              <a:buFont typeface="+mj-lt"/>
              <a:buAutoNum type="arabicPeriod"/>
            </a:pPr>
            <a:r>
              <a:rPr lang="de-DE" dirty="0" smtClean="0"/>
              <a:t>Datenbankansatz</a:t>
            </a:r>
          </a:p>
          <a:p>
            <a:pPr marL="457200" indent="-457200">
              <a:buFont typeface="+mj-lt"/>
              <a:buAutoNum type="arabicPeriod"/>
            </a:pPr>
            <a:r>
              <a:rPr lang="de-DE" b="1" dirty="0" smtClean="0"/>
              <a:t>Business </a:t>
            </a:r>
            <a:r>
              <a:rPr lang="de-DE" b="1" dirty="0" err="1" smtClean="0"/>
              <a:t>Intelligence</a:t>
            </a:r>
            <a:r>
              <a:rPr lang="de-DE" b="1" dirty="0" smtClean="0"/>
              <a:t> &amp; </a:t>
            </a:r>
            <a:r>
              <a:rPr lang="de-DE" b="1" dirty="0" err="1" smtClean="0"/>
              <a:t>Analytics</a:t>
            </a:r>
            <a:endParaRPr lang="de-DE" b="1" dirty="0"/>
          </a:p>
          <a:p>
            <a:pPr marL="812800" lvl="1" indent="-457200">
              <a:buFont typeface="+mj-lt"/>
              <a:buAutoNum type="arabicPeriod"/>
            </a:pPr>
            <a:r>
              <a:rPr lang="de-DE" dirty="0" smtClean="0"/>
              <a:t>Big </a:t>
            </a:r>
            <a:r>
              <a:rPr lang="de-DE" dirty="0"/>
              <a:t>Data – eine </a:t>
            </a:r>
            <a:r>
              <a:rPr lang="de-DE" dirty="0" smtClean="0"/>
              <a:t>Herausforderung</a:t>
            </a:r>
            <a:endParaRPr lang="en-US" dirty="0" smtClean="0"/>
          </a:p>
          <a:p>
            <a:pPr marL="812800" lvl="1" indent="-457200">
              <a:buFont typeface="+mj-lt"/>
              <a:buAutoNum type="arabicPeriod"/>
            </a:pPr>
            <a:r>
              <a:rPr lang="en-US" dirty="0" smtClean="0"/>
              <a:t>Data </a:t>
            </a:r>
            <a:r>
              <a:rPr lang="en-US" dirty="0"/>
              <a:t>Warehouses und Data </a:t>
            </a:r>
            <a:r>
              <a:rPr lang="en-US" dirty="0" smtClean="0"/>
              <a:t>Marts</a:t>
            </a:r>
          </a:p>
          <a:p>
            <a:pPr marL="812800" lvl="1" indent="-457200">
              <a:buFont typeface="+mj-lt"/>
              <a:buAutoNum type="arabicPeriod"/>
            </a:pPr>
            <a:r>
              <a:rPr lang="de-DE" dirty="0" err="1" smtClean="0"/>
              <a:t>Hadoop</a:t>
            </a:r>
            <a:endParaRPr lang="de-DE" dirty="0" smtClean="0"/>
          </a:p>
          <a:p>
            <a:pPr marL="812800" lvl="1" indent="-457200">
              <a:buFont typeface="+mj-lt"/>
              <a:buAutoNum type="arabicPeriod"/>
            </a:pPr>
            <a:r>
              <a:rPr lang="de-DE" b="1" dirty="0" smtClean="0"/>
              <a:t>In</a:t>
            </a:r>
            <a:r>
              <a:rPr lang="de-DE" b="1" dirty="0"/>
              <a:t>-Memory </a:t>
            </a:r>
            <a:r>
              <a:rPr lang="de-DE" b="1" dirty="0" smtClean="0"/>
              <a:t>Computing</a:t>
            </a:r>
          </a:p>
          <a:p>
            <a:pPr marL="812800" lvl="1" indent="-457200">
              <a:buFont typeface="+mj-lt"/>
              <a:buAutoNum type="arabicPeriod"/>
            </a:pPr>
            <a:r>
              <a:rPr lang="de-DE" dirty="0" err="1" smtClean="0"/>
              <a:t>Analytics</a:t>
            </a:r>
            <a:r>
              <a:rPr lang="de-DE" dirty="0"/>
              <a:t>-</a:t>
            </a:r>
            <a:r>
              <a:rPr lang="de-DE" dirty="0" smtClean="0"/>
              <a:t>Plattformen</a:t>
            </a:r>
          </a:p>
          <a:p>
            <a:pPr marL="812800" lvl="1" indent="-457200">
              <a:buFont typeface="+mj-lt"/>
              <a:buAutoNum type="arabicPeriod"/>
            </a:pPr>
            <a:r>
              <a:rPr lang="de-DE" dirty="0" smtClean="0"/>
              <a:t>Online </a:t>
            </a:r>
            <a:r>
              <a:rPr lang="de-DE" dirty="0"/>
              <a:t>Analytical Processing – </a:t>
            </a:r>
            <a:r>
              <a:rPr lang="de-DE" dirty="0" smtClean="0"/>
              <a:t>OLAP</a:t>
            </a:r>
          </a:p>
          <a:p>
            <a:pPr marL="812800" lvl="1" indent="-457200">
              <a:buFont typeface="+mj-lt"/>
              <a:buAutoNum type="arabicPeriod"/>
            </a:pPr>
            <a:r>
              <a:rPr lang="de-DE" dirty="0" smtClean="0"/>
              <a:t>Data</a:t>
            </a:r>
            <a:r>
              <a:rPr lang="de-DE" dirty="0"/>
              <a:t>-</a:t>
            </a:r>
            <a:r>
              <a:rPr lang="de-DE" dirty="0" smtClean="0"/>
              <a:t>Mining</a:t>
            </a:r>
          </a:p>
          <a:p>
            <a:pPr marL="812800" lvl="1" indent="-457200">
              <a:buFont typeface="+mj-lt"/>
              <a:buAutoNum type="arabicPeriod"/>
            </a:pPr>
            <a:r>
              <a:rPr lang="de-DE" dirty="0" smtClean="0"/>
              <a:t>Text</a:t>
            </a:r>
            <a:r>
              <a:rPr lang="de-DE" dirty="0"/>
              <a:t>-Mining und Web-</a:t>
            </a:r>
            <a:r>
              <a:rPr lang="de-DE" dirty="0" smtClean="0"/>
              <a:t>Mining</a:t>
            </a:r>
          </a:p>
          <a:p>
            <a:pPr marL="812800" lvl="1" indent="-457200">
              <a:buFont typeface="+mj-lt"/>
              <a:buAutoNum type="arabicPeriod"/>
            </a:pPr>
            <a:r>
              <a:rPr lang="de-DE" dirty="0" smtClean="0"/>
              <a:t>Data</a:t>
            </a:r>
            <a:r>
              <a:rPr lang="de-DE" dirty="0"/>
              <a:t>-Mining-</a:t>
            </a:r>
            <a:r>
              <a:rPr lang="de-DE" dirty="0" smtClean="0"/>
              <a:t>Prozessmodelle</a:t>
            </a:r>
            <a:endParaRPr lang="de-DE" b="1" dirty="0" smtClean="0"/>
          </a:p>
          <a:p>
            <a:pPr marL="457200" indent="-457200">
              <a:buFont typeface="+mj-lt"/>
              <a:buAutoNum type="arabicPeriod"/>
            </a:pPr>
            <a:r>
              <a:rPr lang="de-DE" dirty="0" smtClean="0"/>
              <a:t>Datenbanken und das Web</a:t>
            </a:r>
          </a:p>
          <a:p>
            <a:pPr marL="457200" indent="-457200">
              <a:buFont typeface="+mj-lt"/>
              <a:buAutoNum type="arabicPeriod"/>
            </a:pPr>
            <a:r>
              <a:rPr lang="de-DE" dirty="0" smtClean="0"/>
              <a:t>Datenmanagement in der Praxis</a:t>
            </a:r>
            <a:endParaRPr lang="de-DE" dirty="0"/>
          </a:p>
        </p:txBody>
      </p:sp>
      <p:sp>
        <p:nvSpPr>
          <p:cNvPr id="5" name="Untertitel 4"/>
          <p:cNvSpPr>
            <a:spLocks noGrp="1"/>
          </p:cNvSpPr>
          <p:nvPr>
            <p:ph type="subTitle" idx="13"/>
          </p:nvPr>
        </p:nvSpPr>
        <p:spPr/>
        <p:txBody>
          <a:bodyPr/>
          <a:lstStyle/>
          <a:p>
            <a:endParaRPr lang="de-DE"/>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94</a:t>
            </a:fld>
            <a:endParaRPr lang="en-US" dirty="0"/>
          </a:p>
        </p:txBody>
      </p:sp>
    </p:spTree>
    <p:extLst>
      <p:ext uri="{BB962C8B-B14F-4D97-AF65-F5344CB8AC3E}">
        <p14:creationId xmlns:p14="http://schemas.microsoft.com/office/powerpoint/2010/main" val="269437355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In-Memory Computing</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95</a:t>
            </a:fld>
            <a:endParaRPr lang="en-US" dirty="0"/>
          </a:p>
        </p:txBody>
      </p:sp>
      <p:sp>
        <p:nvSpPr>
          <p:cNvPr id="4" name="Inhaltsplatzhalter 3"/>
          <p:cNvSpPr>
            <a:spLocks noGrp="1"/>
          </p:cNvSpPr>
          <p:nvPr>
            <p:ph sz="quarter" idx="12"/>
          </p:nvPr>
        </p:nvSpPr>
        <p:spPr/>
        <p:txBody>
          <a:bodyPr>
            <a:normAutofit lnSpcReduction="10000"/>
          </a:bodyPr>
          <a:lstStyle/>
          <a:p>
            <a:r>
              <a:rPr lang="de-DE" dirty="0" smtClean="0"/>
              <a:t>Eine andere Möglichkeit, die Analyse von Big Data leichter zu machen, besteht in der Verwendung von In-Memory Computing, bei dem primär der Arbeitsspeicher des Computers (RAM) zum Speichern der Daten verwendet wird.</a:t>
            </a:r>
          </a:p>
          <a:p>
            <a:r>
              <a:rPr lang="de-DE" dirty="0" smtClean="0"/>
              <a:t>Die Nutzer greifen direkt auf die Daten im Arbeitsspeicher zu, der deshalb auch als Direktzugriffsspeicher bezeichnet wird.</a:t>
            </a:r>
          </a:p>
          <a:p>
            <a:r>
              <a:rPr lang="de-DE" dirty="0" smtClean="0"/>
              <a:t>Bei der In-Memory-Verarbeitung können sogar sehr große Datenmengen, die den Umfang eines Data Mart oder eines kleinen Data Warehouse haben, gänzlich im Speicher gehalten werden.</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95658656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p:txBody>
          <a:bodyPr/>
          <a:lstStyle/>
          <a:p>
            <a:r>
              <a:rPr lang="de-DE" smtClean="0"/>
              <a:t>Gliederung</a:t>
            </a:r>
            <a:endParaRPr lang="de-DE"/>
          </a:p>
        </p:txBody>
      </p:sp>
      <p:sp>
        <p:nvSpPr>
          <p:cNvPr id="34819" name="Inhaltsplatzhalter 2"/>
          <p:cNvSpPr>
            <a:spLocks noGrp="1"/>
          </p:cNvSpPr>
          <p:nvPr>
            <p:ph sz="quarter" idx="12"/>
          </p:nvPr>
        </p:nvSpPr>
        <p:spPr/>
        <p:txBody>
          <a:bodyPr>
            <a:normAutofit fontScale="70000" lnSpcReduction="20000"/>
          </a:bodyPr>
          <a:lstStyle/>
          <a:p>
            <a:pPr marL="457200" indent="-457200">
              <a:buFont typeface="+mj-lt"/>
              <a:buAutoNum type="arabicPeriod"/>
            </a:pPr>
            <a:r>
              <a:rPr lang="de-DE" dirty="0" smtClean="0"/>
              <a:t>Grundlagen der Datenorganisation</a:t>
            </a:r>
          </a:p>
          <a:p>
            <a:pPr marL="457200" indent="-457200">
              <a:buFont typeface="+mj-lt"/>
              <a:buAutoNum type="arabicPeriod"/>
            </a:pPr>
            <a:r>
              <a:rPr lang="de-DE" dirty="0" smtClean="0"/>
              <a:t>Dateiansatz und Probleme der Datenorganisation</a:t>
            </a:r>
          </a:p>
          <a:p>
            <a:pPr marL="457200" indent="-457200">
              <a:buFont typeface="+mj-lt"/>
              <a:buAutoNum type="arabicPeriod"/>
            </a:pPr>
            <a:r>
              <a:rPr lang="de-DE" dirty="0" smtClean="0"/>
              <a:t>Datenbankansatz</a:t>
            </a:r>
          </a:p>
          <a:p>
            <a:pPr marL="457200" indent="-457200">
              <a:buFont typeface="+mj-lt"/>
              <a:buAutoNum type="arabicPeriod"/>
            </a:pPr>
            <a:r>
              <a:rPr lang="de-DE" b="1" dirty="0" smtClean="0"/>
              <a:t>Business </a:t>
            </a:r>
            <a:r>
              <a:rPr lang="de-DE" b="1" dirty="0" err="1" smtClean="0"/>
              <a:t>Intelligence</a:t>
            </a:r>
            <a:r>
              <a:rPr lang="de-DE" b="1" dirty="0" smtClean="0"/>
              <a:t> &amp; </a:t>
            </a:r>
            <a:r>
              <a:rPr lang="de-DE" b="1" dirty="0" err="1" smtClean="0"/>
              <a:t>Analytics</a:t>
            </a:r>
            <a:endParaRPr lang="de-DE" b="1" dirty="0"/>
          </a:p>
          <a:p>
            <a:pPr marL="812800" lvl="1" indent="-457200">
              <a:buFont typeface="+mj-lt"/>
              <a:buAutoNum type="arabicPeriod"/>
            </a:pPr>
            <a:r>
              <a:rPr lang="de-DE" dirty="0" smtClean="0"/>
              <a:t>Big </a:t>
            </a:r>
            <a:r>
              <a:rPr lang="de-DE" dirty="0"/>
              <a:t>Data – eine </a:t>
            </a:r>
            <a:r>
              <a:rPr lang="de-DE" dirty="0" smtClean="0"/>
              <a:t>Herausforderung</a:t>
            </a:r>
            <a:endParaRPr lang="en-US" dirty="0" smtClean="0"/>
          </a:p>
          <a:p>
            <a:pPr marL="812800" lvl="1" indent="-457200">
              <a:buFont typeface="+mj-lt"/>
              <a:buAutoNum type="arabicPeriod"/>
            </a:pPr>
            <a:r>
              <a:rPr lang="en-US" dirty="0" smtClean="0"/>
              <a:t>Data </a:t>
            </a:r>
            <a:r>
              <a:rPr lang="en-US" dirty="0"/>
              <a:t>Warehouses und Data </a:t>
            </a:r>
            <a:r>
              <a:rPr lang="en-US" dirty="0" smtClean="0"/>
              <a:t>Marts</a:t>
            </a:r>
          </a:p>
          <a:p>
            <a:pPr marL="812800" lvl="1" indent="-457200">
              <a:buFont typeface="+mj-lt"/>
              <a:buAutoNum type="arabicPeriod"/>
            </a:pPr>
            <a:r>
              <a:rPr lang="de-DE" dirty="0" err="1" smtClean="0"/>
              <a:t>Hadoop</a:t>
            </a:r>
            <a:endParaRPr lang="de-DE" dirty="0" smtClean="0"/>
          </a:p>
          <a:p>
            <a:pPr marL="812800" lvl="1" indent="-457200">
              <a:buFont typeface="+mj-lt"/>
              <a:buAutoNum type="arabicPeriod"/>
            </a:pPr>
            <a:r>
              <a:rPr lang="de-DE" dirty="0" smtClean="0"/>
              <a:t>In</a:t>
            </a:r>
            <a:r>
              <a:rPr lang="de-DE" dirty="0"/>
              <a:t>-Memory </a:t>
            </a:r>
            <a:r>
              <a:rPr lang="de-DE" dirty="0" smtClean="0"/>
              <a:t>Computing</a:t>
            </a:r>
          </a:p>
          <a:p>
            <a:pPr marL="812800" lvl="1" indent="-457200">
              <a:buFont typeface="+mj-lt"/>
              <a:buAutoNum type="arabicPeriod"/>
            </a:pPr>
            <a:r>
              <a:rPr lang="de-DE" b="1" dirty="0" err="1" smtClean="0"/>
              <a:t>Analytics</a:t>
            </a:r>
            <a:r>
              <a:rPr lang="de-DE" b="1" dirty="0"/>
              <a:t>-</a:t>
            </a:r>
            <a:r>
              <a:rPr lang="de-DE" b="1" dirty="0" smtClean="0"/>
              <a:t>Plattformen</a:t>
            </a:r>
          </a:p>
          <a:p>
            <a:pPr marL="812800" lvl="1" indent="-457200">
              <a:buFont typeface="+mj-lt"/>
              <a:buAutoNum type="arabicPeriod"/>
            </a:pPr>
            <a:r>
              <a:rPr lang="de-DE" dirty="0" smtClean="0"/>
              <a:t>Online </a:t>
            </a:r>
            <a:r>
              <a:rPr lang="de-DE" dirty="0"/>
              <a:t>Analytical Processing – </a:t>
            </a:r>
            <a:r>
              <a:rPr lang="de-DE" dirty="0" smtClean="0"/>
              <a:t>OLAP</a:t>
            </a:r>
          </a:p>
          <a:p>
            <a:pPr marL="812800" lvl="1" indent="-457200">
              <a:buFont typeface="+mj-lt"/>
              <a:buAutoNum type="arabicPeriod"/>
            </a:pPr>
            <a:r>
              <a:rPr lang="de-DE" dirty="0" smtClean="0"/>
              <a:t>Data</a:t>
            </a:r>
            <a:r>
              <a:rPr lang="de-DE" dirty="0"/>
              <a:t>-</a:t>
            </a:r>
            <a:r>
              <a:rPr lang="de-DE" dirty="0" smtClean="0"/>
              <a:t>Mining</a:t>
            </a:r>
          </a:p>
          <a:p>
            <a:pPr marL="812800" lvl="1" indent="-457200">
              <a:buFont typeface="+mj-lt"/>
              <a:buAutoNum type="arabicPeriod"/>
            </a:pPr>
            <a:r>
              <a:rPr lang="de-DE" dirty="0" smtClean="0"/>
              <a:t>Text</a:t>
            </a:r>
            <a:r>
              <a:rPr lang="de-DE" dirty="0"/>
              <a:t>-Mining und Web-</a:t>
            </a:r>
            <a:r>
              <a:rPr lang="de-DE" dirty="0" smtClean="0"/>
              <a:t>Mining</a:t>
            </a:r>
          </a:p>
          <a:p>
            <a:pPr marL="812800" lvl="1" indent="-457200">
              <a:buFont typeface="+mj-lt"/>
              <a:buAutoNum type="arabicPeriod"/>
            </a:pPr>
            <a:r>
              <a:rPr lang="de-DE" dirty="0" smtClean="0"/>
              <a:t>Data</a:t>
            </a:r>
            <a:r>
              <a:rPr lang="de-DE" dirty="0"/>
              <a:t>-Mining-</a:t>
            </a:r>
            <a:r>
              <a:rPr lang="de-DE" dirty="0" smtClean="0"/>
              <a:t>Prozessmodelle</a:t>
            </a:r>
            <a:endParaRPr lang="de-DE" b="1" dirty="0" smtClean="0"/>
          </a:p>
          <a:p>
            <a:pPr marL="457200" indent="-457200">
              <a:buFont typeface="+mj-lt"/>
              <a:buAutoNum type="arabicPeriod"/>
            </a:pPr>
            <a:r>
              <a:rPr lang="de-DE" dirty="0" smtClean="0"/>
              <a:t>Datenbanken und das Web</a:t>
            </a:r>
          </a:p>
          <a:p>
            <a:pPr marL="457200" indent="-457200">
              <a:buFont typeface="+mj-lt"/>
              <a:buAutoNum type="arabicPeriod"/>
            </a:pPr>
            <a:r>
              <a:rPr lang="de-DE" dirty="0" smtClean="0"/>
              <a:t>Datenmanagement in der Praxis</a:t>
            </a:r>
            <a:endParaRPr lang="de-DE" dirty="0"/>
          </a:p>
        </p:txBody>
      </p:sp>
      <p:sp>
        <p:nvSpPr>
          <p:cNvPr id="5" name="Untertitel 4"/>
          <p:cNvSpPr>
            <a:spLocks noGrp="1"/>
          </p:cNvSpPr>
          <p:nvPr>
            <p:ph type="subTitle" idx="13"/>
          </p:nvPr>
        </p:nvSpPr>
        <p:spPr/>
        <p:txBody>
          <a:bodyPr/>
          <a:lstStyle/>
          <a:p>
            <a:endParaRPr lang="de-DE"/>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96</a:t>
            </a:fld>
            <a:endParaRPr lang="en-US" dirty="0"/>
          </a:p>
        </p:txBody>
      </p:sp>
    </p:spTree>
    <p:extLst>
      <p:ext uri="{BB962C8B-B14F-4D97-AF65-F5344CB8AC3E}">
        <p14:creationId xmlns:p14="http://schemas.microsoft.com/office/powerpoint/2010/main" val="269437355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Analytics-Plattformen</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97</a:t>
            </a:fld>
            <a:endParaRPr lang="en-US" dirty="0"/>
          </a:p>
        </p:txBody>
      </p:sp>
      <p:sp>
        <p:nvSpPr>
          <p:cNvPr id="4" name="Inhaltsplatzhalter 3"/>
          <p:cNvSpPr>
            <a:spLocks noGrp="1"/>
          </p:cNvSpPr>
          <p:nvPr>
            <p:ph sz="quarter" idx="12"/>
          </p:nvPr>
        </p:nvSpPr>
        <p:spPr/>
        <p:txBody>
          <a:bodyPr/>
          <a:lstStyle/>
          <a:p>
            <a:r>
              <a:rPr lang="de-DE" dirty="0" smtClean="0"/>
              <a:t>Kommerzielle Datenbankanbieter haben spezielle Highspeed-Analytics-Plattformen entwickelt, die auf relationalen und nichtrelationalen Datenbanktechnologien basieren und </a:t>
            </a:r>
            <a:r>
              <a:rPr lang="de-DE" dirty="0" smtClean="0"/>
              <a:t>für </a:t>
            </a:r>
            <a:r>
              <a:rPr lang="de-DE" dirty="0" smtClean="0"/>
              <a:t>die Auswertung großer Datenmengen optimiert sind.</a:t>
            </a:r>
          </a:p>
          <a:p>
            <a:r>
              <a:rPr lang="de-DE" dirty="0" smtClean="0"/>
              <a:t>IBM </a:t>
            </a:r>
            <a:r>
              <a:rPr lang="de-DE" dirty="0" err="1" smtClean="0"/>
              <a:t>Netezza</a:t>
            </a:r>
            <a:r>
              <a:rPr lang="de-DE" dirty="0" smtClean="0"/>
              <a:t> zum Beispiel hat eng integrierte Datenbank-, Server- und Speicherkomponenten, die komplexe analytische Abfragen 10- bis 100-mal schneller </a:t>
            </a:r>
            <a:r>
              <a:rPr lang="de-DE" dirty="0" smtClean="0"/>
              <a:t>ausführen </a:t>
            </a:r>
            <a:r>
              <a:rPr lang="de-DE" dirty="0" smtClean="0"/>
              <a:t>können als traditionelle Systeme.</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25235970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smtClean="0"/>
              <a:t>Business Intelligence &amp; Analytics</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98</a:t>
            </a:fld>
            <a:endParaRPr lang="en-US" dirty="0"/>
          </a:p>
        </p:txBody>
      </p:sp>
      <p:pic>
        <p:nvPicPr>
          <p:cNvPr id="13" name="Bild 12"/>
          <p:cNvPicPr>
            <a:picLocks noChangeAspect="1"/>
          </p:cNvPicPr>
          <p:nvPr/>
        </p:nvPicPr>
        <p:blipFill>
          <a:blip r:embed="rId2"/>
          <a:stretch>
            <a:fillRect/>
          </a:stretch>
        </p:blipFill>
        <p:spPr>
          <a:xfrm>
            <a:off x="572128" y="1714678"/>
            <a:ext cx="8042752" cy="3657336"/>
          </a:xfrm>
          <a:prstGeom prst="rect">
            <a:avLst/>
          </a:prstGeom>
        </p:spPr>
      </p:pic>
    </p:spTree>
    <p:extLst>
      <p:ext uri="{BB962C8B-B14F-4D97-AF65-F5344CB8AC3E}">
        <p14:creationId xmlns:p14="http://schemas.microsoft.com/office/powerpoint/2010/main" val="352744150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ARI-Flottenmanagement </a:t>
            </a:r>
            <a:r>
              <a:rPr lang="de-DE" dirty="0" smtClean="0"/>
              <a:t>mit Echtzeitanalyse</a:t>
            </a:r>
            <a:endParaRPr lang="de-DE" dirty="0"/>
          </a:p>
        </p:txBody>
      </p:sp>
      <p:sp>
        <p:nvSpPr>
          <p:cNvPr id="3" name="Foliennummernplatzhalter 2"/>
          <p:cNvSpPr>
            <a:spLocks noGrp="1"/>
          </p:cNvSpPr>
          <p:nvPr>
            <p:ph type="sldNum" sz="quarter" idx="11"/>
          </p:nvPr>
        </p:nvSpPr>
        <p:spPr/>
        <p:txBody>
          <a:bodyPr/>
          <a:lstStyle/>
          <a:p>
            <a:pPr>
              <a:defRPr/>
            </a:pPr>
            <a:fld id="{0D2F3B65-5D26-4378-875C-153D63999E65}" type="slidenum">
              <a:rPr lang="en-US" smtClean="0"/>
              <a:pPr>
                <a:defRPr/>
              </a:pPr>
              <a:t>99</a:t>
            </a:fld>
            <a:endParaRPr lang="en-US" dirty="0"/>
          </a:p>
        </p:txBody>
      </p:sp>
      <p:sp>
        <p:nvSpPr>
          <p:cNvPr id="4" name="Inhaltsplatzhalter 3"/>
          <p:cNvSpPr>
            <a:spLocks noGrp="1"/>
          </p:cNvSpPr>
          <p:nvPr>
            <p:ph sz="quarter" idx="12"/>
          </p:nvPr>
        </p:nvSpPr>
        <p:spPr/>
        <p:txBody>
          <a:bodyPr>
            <a:normAutofit/>
          </a:bodyPr>
          <a:lstStyle/>
          <a:p>
            <a:r>
              <a:rPr lang="de-DE" dirty="0"/>
              <a:t>Warum hatte ARI mit seiner </a:t>
            </a:r>
            <a:r>
              <a:rPr lang="de-DE" dirty="0" smtClean="0"/>
              <a:t>Datenverwaltung so </a:t>
            </a:r>
            <a:r>
              <a:rPr lang="de-DE" dirty="0"/>
              <a:t>große Schwierigkeiten</a:t>
            </a:r>
            <a:r>
              <a:rPr lang="de-DE" dirty="0" smtClean="0"/>
              <a:t>?</a:t>
            </a:r>
          </a:p>
          <a:p>
            <a:r>
              <a:rPr lang="de-DE" dirty="0"/>
              <a:t>Beschreiben Sie ARIs </a:t>
            </a:r>
            <a:r>
              <a:rPr lang="de-DE" dirty="0" smtClean="0"/>
              <a:t>frühere </a:t>
            </a:r>
            <a:r>
              <a:rPr lang="de-DE" dirty="0" smtClean="0"/>
              <a:t>Vorgehensweise zur </a:t>
            </a:r>
            <a:r>
              <a:rPr lang="de-DE" dirty="0"/>
              <a:t>Datenanalyse und </a:t>
            </a:r>
            <a:r>
              <a:rPr lang="de-DE" dirty="0" smtClean="0"/>
              <a:t>Berichterstellung und </a:t>
            </a:r>
            <a:r>
              <a:rPr lang="de-DE" dirty="0"/>
              <a:t>deren Auswirkung auf das Geschäft</a:t>
            </a:r>
            <a:r>
              <a:rPr lang="de-DE" dirty="0" smtClean="0"/>
              <a:t>.</a:t>
            </a:r>
          </a:p>
          <a:p>
            <a:r>
              <a:rPr lang="de-DE" dirty="0"/>
              <a:t>War SAP HANA eine gute Lösung </a:t>
            </a:r>
            <a:r>
              <a:rPr lang="de-DE" dirty="0" smtClean="0"/>
              <a:t>für </a:t>
            </a:r>
            <a:r>
              <a:rPr lang="de-DE" dirty="0"/>
              <a:t>ARI</a:t>
            </a:r>
            <a:r>
              <a:rPr lang="de-DE" dirty="0" smtClean="0"/>
              <a:t>? Warum </a:t>
            </a:r>
            <a:r>
              <a:rPr lang="de-DE" dirty="0"/>
              <a:t>beziehungsweise warum nicht</a:t>
            </a:r>
            <a:r>
              <a:rPr lang="de-DE" dirty="0" smtClean="0"/>
              <a:t>?</a:t>
            </a:r>
          </a:p>
          <a:p>
            <a:r>
              <a:rPr lang="de-DE" dirty="0"/>
              <a:t>Beschreiben Sie, welche Auswirkungen </a:t>
            </a:r>
            <a:r>
              <a:rPr lang="de-DE" dirty="0" smtClean="0"/>
              <a:t>die Integration </a:t>
            </a:r>
            <a:r>
              <a:rPr lang="de-DE" dirty="0"/>
              <a:t>von HANA auf das </a:t>
            </a:r>
            <a:r>
              <a:rPr lang="de-DE" dirty="0" smtClean="0"/>
              <a:t>Geschäft hatte</a:t>
            </a:r>
            <a:r>
              <a:rPr lang="de-DE" dirty="0"/>
              <a:t>.</a:t>
            </a:r>
          </a:p>
        </p:txBody>
      </p:sp>
      <p:sp>
        <p:nvSpPr>
          <p:cNvPr id="5" name="Untertitel 4"/>
          <p:cNvSpPr>
            <a:spLocks noGrp="1"/>
          </p:cNvSpPr>
          <p:nvPr>
            <p:ph type="subTitle" idx="13"/>
          </p:nvPr>
        </p:nvSpPr>
        <p:spPr/>
        <p:txBody>
          <a:bodyPr/>
          <a:lstStyle/>
          <a:p>
            <a:r>
              <a:rPr lang="de-DE" dirty="0" smtClean="0"/>
              <a:t>Blickpunkt Technik</a:t>
            </a:r>
            <a:endParaRPr lang="de-DE" dirty="0"/>
          </a:p>
        </p:txBody>
      </p:sp>
    </p:spTree>
    <p:extLst>
      <p:ext uri="{BB962C8B-B14F-4D97-AF65-F5344CB8AC3E}">
        <p14:creationId xmlns:p14="http://schemas.microsoft.com/office/powerpoint/2010/main" val="1339322803"/>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fontScheme name="Custom Design">
      <a:majorFont>
        <a:latin typeface="Verdana"/>
        <a:ea typeface=""/>
        <a:cs typeface="Arial"/>
      </a:majorFont>
      <a:minorFont>
        <a:latin typeface="Verdana"/>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9D1348"/>
        </a:dk2>
        <a:lt2>
          <a:srgbClr val="8DA7B5"/>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BF5EA"/>
        </a:lt1>
        <a:dk2>
          <a:srgbClr val="9D1348"/>
        </a:dk2>
        <a:lt2>
          <a:srgbClr val="8DA7B5"/>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9D1348"/>
        </a:dk2>
        <a:lt2>
          <a:srgbClr val="A4B9C4"/>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BF5EA"/>
        </a:lt1>
        <a:dk2>
          <a:srgbClr val="9D1348"/>
        </a:dk2>
        <a:lt2>
          <a:srgbClr val="A4B9C4"/>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AB80ABB93D88E4FA4B6A91D9D644F50" ma:contentTypeVersion="0" ma:contentTypeDescription="Ein neues Dokument erstellen." ma:contentTypeScope="" ma:versionID="50e4dc20fd4f016f7d11ec76425e09cc">
  <xsd:schema xmlns:xsd="http://www.w3.org/2001/XMLSchema" xmlns:xs="http://www.w3.org/2001/XMLSchema" xmlns:p="http://schemas.microsoft.com/office/2006/metadata/properties" targetNamespace="http://schemas.microsoft.com/office/2006/metadata/properties" ma:root="true" ma:fieldsID="66c4a6dd5ef775a5269b08f7de37f93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4C3FAF0-591E-4267-827E-290FA47A87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ECEE054-0469-4E35-8E45-E4D67B5F691B}">
  <ds:schemaRefs>
    <ds:schemaRef ds:uri="http://schemas.microsoft.com/sharepoint/v3/contenttype/forms"/>
  </ds:schemaRefs>
</ds:datastoreItem>
</file>

<file path=customXml/itemProps3.xml><?xml version="1.0" encoding="utf-8"?>
<ds:datastoreItem xmlns:ds="http://schemas.openxmlformats.org/officeDocument/2006/customXml" ds:itemID="{C84C54B5-C947-4EF6-9E5C-91B0BA2846E0}">
  <ds:schemaRef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Pearson_purple</Template>
  <TotalTime>0</TotalTime>
  <Words>5419</Words>
  <Application>Microsoft Office PowerPoint</Application>
  <PresentationFormat>Bildschirmpräsentation (4:3)</PresentationFormat>
  <Paragraphs>803</Paragraphs>
  <Slides>143</Slides>
  <Notes>0</Notes>
  <HiddenSlides>0</HiddenSlides>
  <MMClips>0</MMClips>
  <ScaleCrop>false</ScaleCrop>
  <HeadingPairs>
    <vt:vector size="4" baseType="variant">
      <vt:variant>
        <vt:lpstr>Design</vt:lpstr>
      </vt:variant>
      <vt:variant>
        <vt:i4>1</vt:i4>
      </vt:variant>
      <vt:variant>
        <vt:lpstr>Folientitel</vt:lpstr>
      </vt:variant>
      <vt:variant>
        <vt:i4>143</vt:i4>
      </vt:variant>
    </vt:vector>
  </HeadingPairs>
  <TitlesOfParts>
    <vt:vector size="144" baseType="lpstr">
      <vt:lpstr>Custom Design</vt:lpstr>
      <vt:lpstr>PowerPoint-Präsentation</vt:lpstr>
      <vt:lpstr>Laudon/Laudon/Schoder Wirtschaftsinformatik 3., vollständig überarbeitete Auflage</vt:lpstr>
      <vt:lpstr>Kapitel 6</vt:lpstr>
      <vt:lpstr>Gegenstand des Kapitels</vt:lpstr>
      <vt:lpstr>Gliederung</vt:lpstr>
      <vt:lpstr>Lernziele</vt:lpstr>
      <vt:lpstr>Lernziele</vt:lpstr>
      <vt:lpstr>Lernziele</vt:lpstr>
      <vt:lpstr>Datenmanagement bei BAE Systems</vt:lpstr>
      <vt:lpstr>Datenmanagement bei BAE Systems</vt:lpstr>
      <vt:lpstr>Datenmanagement bei BAE Systems</vt:lpstr>
      <vt:lpstr>Datenmanagement bei BAE Systems</vt:lpstr>
      <vt:lpstr>Datenmanagement bei BAE Systems</vt:lpstr>
      <vt:lpstr>Herausforderungen für das Management</vt:lpstr>
      <vt:lpstr>Herausforderungen für das Management</vt:lpstr>
      <vt:lpstr>Herausforderungen für das Management</vt:lpstr>
      <vt:lpstr>Einführende Fallstudie Datenmanagement bei BAE Systems</vt:lpstr>
      <vt:lpstr>Gliederung</vt:lpstr>
      <vt:lpstr>Datenelement</vt:lpstr>
      <vt:lpstr>Hierarchischer Zusammenhang der Modellierung von Daten</vt:lpstr>
      <vt:lpstr>Datensatz</vt:lpstr>
      <vt:lpstr>Datei</vt:lpstr>
      <vt:lpstr>Datenbank</vt:lpstr>
      <vt:lpstr>Entitäten und Attribute</vt:lpstr>
      <vt:lpstr>Gliederung</vt:lpstr>
      <vt:lpstr>Datenorganisation nach dem Dateiansatz</vt:lpstr>
      <vt:lpstr>Dateiansatz in Unternehmen</vt:lpstr>
      <vt:lpstr>Dateiansatz und Probleme der Datenorganisation</vt:lpstr>
      <vt:lpstr>Datenredundanz</vt:lpstr>
      <vt:lpstr>Dateninkonsistenzen</vt:lpstr>
      <vt:lpstr>Abhängigkeit zwischen Programm und Daten</vt:lpstr>
      <vt:lpstr>Fehlender  Datenaustausch und mangelnde Flexibilität</vt:lpstr>
      <vt:lpstr>Mangelnde Datensicherheit</vt:lpstr>
      <vt:lpstr>Gliederung</vt:lpstr>
      <vt:lpstr>Datenbank (i. e. S.)</vt:lpstr>
      <vt:lpstr>Gliederung</vt:lpstr>
      <vt:lpstr>Datenbankmanagementsystem (DBMS)</vt:lpstr>
      <vt:lpstr>Eine Datenbank für das Personalwesen </vt:lpstr>
      <vt:lpstr>Gliederung</vt:lpstr>
      <vt:lpstr>Datenmodelle</vt:lpstr>
      <vt:lpstr>Relationales Datenmodell</vt:lpstr>
      <vt:lpstr>Relationales Datenmodell</vt:lpstr>
      <vt:lpstr>Relation</vt:lpstr>
      <vt:lpstr>Tupel</vt:lpstr>
      <vt:lpstr>Entität</vt:lpstr>
      <vt:lpstr>Attribut</vt:lpstr>
      <vt:lpstr>Primärschlüssel</vt:lpstr>
      <vt:lpstr>Relationale Datenbanktabellen</vt:lpstr>
      <vt:lpstr>Grundoperationen relationaler Datenbanksysteme</vt:lpstr>
      <vt:lpstr>Nichtrelationales Datenbankmodell und Datenbankmodelle in der Cloud</vt:lpstr>
      <vt:lpstr>NoSQL</vt:lpstr>
      <vt:lpstr>Nichtrelationale Datenbankmanagementsysteme</vt:lpstr>
      <vt:lpstr>Gliederung</vt:lpstr>
      <vt:lpstr>Datendefinition, -abfragen und -berichte</vt:lpstr>
      <vt:lpstr>Datendefinitionssprache (Data Definition Language, DDL)</vt:lpstr>
      <vt:lpstr>Beispiel eines Data Dictionary</vt:lpstr>
      <vt:lpstr>Structured Query Language (SQL)</vt:lpstr>
      <vt:lpstr>Structured Query Language (SQL)</vt:lpstr>
      <vt:lpstr>Datenmanipulationssprache (Data Manipulation Language, DML)</vt:lpstr>
      <vt:lpstr>SQL (Structured Query Language)</vt:lpstr>
      <vt:lpstr>Data Dictionary</vt:lpstr>
      <vt:lpstr>Data-Dictionary-Funktionalitäten in Microsoft Access</vt:lpstr>
      <vt:lpstr>Gliederung</vt:lpstr>
      <vt:lpstr>Logischer Datenbankentwurf</vt:lpstr>
      <vt:lpstr>Normalisierung</vt:lpstr>
      <vt:lpstr>Normalisierte Relation</vt:lpstr>
      <vt:lpstr>ER-Modell (ERM, Entity-Relationship-Modell)</vt:lpstr>
      <vt:lpstr>ER-Diagramm</vt:lpstr>
      <vt:lpstr>Verteilte Datenbank</vt:lpstr>
      <vt:lpstr>Physische Datenbankentwurf</vt:lpstr>
      <vt:lpstr>Verteilte Datenbanken</vt:lpstr>
      <vt:lpstr>Gliederung</vt:lpstr>
      <vt:lpstr>Business Intelligence</vt:lpstr>
      <vt:lpstr>Gliederung</vt:lpstr>
      <vt:lpstr>Big Data – eine Herausforderung</vt:lpstr>
      <vt:lpstr>Merkmale von Big Data</vt:lpstr>
      <vt:lpstr>Einige Facetten von Big Data</vt:lpstr>
      <vt:lpstr>Digitalisierungsgrad</vt:lpstr>
      <vt:lpstr>Datafication</vt:lpstr>
      <vt:lpstr>Vollerhebungen</vt:lpstr>
      <vt:lpstr>Unaufgeräumte Datenwelten </vt:lpstr>
      <vt:lpstr>Korrelation versus Kausalität </vt:lpstr>
      <vt:lpstr>Der neue Wettbewerb über Datenanalysefähigkeit</vt:lpstr>
      <vt:lpstr>60 Sekunden im Internet – Abschätzung der kommunizierten Datenmenge</vt:lpstr>
      <vt:lpstr>Herausforderungen für Unternehmen bei Big Data</vt:lpstr>
      <vt:lpstr>Die Suche nach Marktnischen im Zeitalter von Big Data</vt:lpstr>
      <vt:lpstr>Business-Intelligence-Infrastruktur</vt:lpstr>
      <vt:lpstr>Gliederung</vt:lpstr>
      <vt:lpstr>Data Warehouse</vt:lpstr>
      <vt:lpstr>Komponenten eines Data Warehouse</vt:lpstr>
      <vt:lpstr>Data Mart</vt:lpstr>
      <vt:lpstr>Gliederung</vt:lpstr>
      <vt:lpstr>Hadoop</vt:lpstr>
      <vt:lpstr>Gliederung</vt:lpstr>
      <vt:lpstr>In-Memory Computing</vt:lpstr>
      <vt:lpstr>Gliederung</vt:lpstr>
      <vt:lpstr>Analytics-Plattformen</vt:lpstr>
      <vt:lpstr>Business Intelligence &amp; Analytics</vt:lpstr>
      <vt:lpstr>ARI-Flottenmanagement mit Echtzeitanalyse</vt:lpstr>
      <vt:lpstr>Gliederung</vt:lpstr>
      <vt:lpstr>Online Analytical Processing (OLAP)</vt:lpstr>
      <vt:lpstr>Ein OLAP-Modell</vt:lpstr>
      <vt:lpstr>Extraktion</vt:lpstr>
      <vt:lpstr>Transformation</vt:lpstr>
      <vt:lpstr>Laden</vt:lpstr>
      <vt:lpstr>Gliederung</vt:lpstr>
      <vt:lpstr>Data-Mining</vt:lpstr>
      <vt:lpstr>Data-Mining</vt:lpstr>
      <vt:lpstr>Assoziationen</vt:lpstr>
      <vt:lpstr>Sequenzen</vt:lpstr>
      <vt:lpstr>Klassifizierung</vt:lpstr>
      <vt:lpstr>Clustering</vt:lpstr>
      <vt:lpstr>Prognose / Forecasting </vt:lpstr>
      <vt:lpstr>Predictive Analytics</vt:lpstr>
      <vt:lpstr>Gliederung</vt:lpstr>
      <vt:lpstr>Text-Mining und Web-Mining</vt:lpstr>
      <vt:lpstr>Text-Mining</vt:lpstr>
      <vt:lpstr>Web-Mining</vt:lpstr>
      <vt:lpstr>Big Data – große Nutzen</vt:lpstr>
      <vt:lpstr>Big Data – große Nutzen</vt:lpstr>
      <vt:lpstr>Gliederung</vt:lpstr>
      <vt:lpstr>Data-Mining-Prozessmodelle</vt:lpstr>
      <vt:lpstr>Daten-Wertschöpfungskette (Data Value Chain)</vt:lpstr>
      <vt:lpstr>Die Data Value Chain</vt:lpstr>
      <vt:lpstr>Prozessmodell Knowledge Discovery in Databases (KDD)</vt:lpstr>
      <vt:lpstr>Cross-Industry Standard Process for Data Mining (CRISP-DM)</vt:lpstr>
      <vt:lpstr>Der CRISP-DM-Lifecycle</vt:lpstr>
      <vt:lpstr>Gliederung</vt:lpstr>
      <vt:lpstr>Zugriff auf Datenbanken über das Web</vt:lpstr>
      <vt:lpstr>Verknüpfung interner Datenbanken mit dem Web</vt:lpstr>
      <vt:lpstr>Verknüpfung interner Datenbanken mit dem Web</vt:lpstr>
      <vt:lpstr>Gliederung</vt:lpstr>
      <vt:lpstr>Einflussfaktoren auf erfolgreiche Gestaltung von Datenbanken</vt:lpstr>
      <vt:lpstr>Gliederung</vt:lpstr>
      <vt:lpstr>Informationspolitik</vt:lpstr>
      <vt:lpstr>Datenverwaltung</vt:lpstr>
      <vt:lpstr>Informationsverwendungsrichtlinie</vt:lpstr>
      <vt:lpstr>Gliederung</vt:lpstr>
      <vt:lpstr>Sicherstellung der Datenqualität</vt:lpstr>
      <vt:lpstr>Sicherstellung der Datenqualität</vt:lpstr>
      <vt:lpstr>Verbesserung der Datenqualität</vt:lpstr>
      <vt:lpstr>Verbesserung der Datenqualität</vt:lpstr>
      <vt:lpstr>Business Intelligence bei LEGO</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rosimerr</dc:creator>
  <dc:description>www.showcase-online.co.uk_x000d_
0207 484 8080</dc:description>
  <cp:lastModifiedBy>ds</cp:lastModifiedBy>
  <cp:revision>393</cp:revision>
  <dcterms:created xsi:type="dcterms:W3CDTF">2010-11-30T15:26:50Z</dcterms:created>
  <dcterms:modified xsi:type="dcterms:W3CDTF">2015-11-10T17:58:34Z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version">
    <vt:lpwstr>v1.0.1</vt:lpwstr>
  </property>
  <property fmtid="{D5CDD505-2E9C-101B-9397-08002B2CF9AE}" pid="3" name="ContentTypeId">
    <vt:lpwstr>0x0101003AB80ABB93D88E4FA4B6A91D9D644F50</vt:lpwstr>
  </property>
</Properties>
</file>