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9"/>
  </p:notesMasterIdLst>
  <p:handoutMasterIdLst>
    <p:handoutMasterId r:id="rId180"/>
  </p:handoutMasterIdLst>
  <p:sldIdLst>
    <p:sldId id="555" r:id="rId5"/>
    <p:sldId id="709" r:id="rId6"/>
    <p:sldId id="557" r:id="rId7"/>
    <p:sldId id="558" r:id="rId8"/>
    <p:sldId id="559" r:id="rId9"/>
    <p:sldId id="560" r:id="rId10"/>
    <p:sldId id="561" r:id="rId11"/>
    <p:sldId id="562" r:id="rId12"/>
    <p:sldId id="563" r:id="rId13"/>
    <p:sldId id="564" r:id="rId14"/>
    <p:sldId id="565" r:id="rId15"/>
    <p:sldId id="742" r:id="rId16"/>
    <p:sldId id="566" r:id="rId17"/>
    <p:sldId id="567" r:id="rId18"/>
    <p:sldId id="568" r:id="rId19"/>
    <p:sldId id="710" r:id="rId20"/>
    <p:sldId id="569" r:id="rId21"/>
    <p:sldId id="570" r:id="rId22"/>
    <p:sldId id="571" r:id="rId23"/>
    <p:sldId id="572" r:id="rId24"/>
    <p:sldId id="573" r:id="rId25"/>
    <p:sldId id="574" r:id="rId26"/>
    <p:sldId id="575" r:id="rId27"/>
    <p:sldId id="576" r:id="rId28"/>
    <p:sldId id="577" r:id="rId29"/>
    <p:sldId id="578" r:id="rId30"/>
    <p:sldId id="579" r:id="rId31"/>
    <p:sldId id="580" r:id="rId32"/>
    <p:sldId id="581" r:id="rId33"/>
    <p:sldId id="582" r:id="rId34"/>
    <p:sldId id="583" r:id="rId35"/>
    <p:sldId id="584" r:id="rId36"/>
    <p:sldId id="585" r:id="rId37"/>
    <p:sldId id="586" r:id="rId38"/>
    <p:sldId id="587" r:id="rId39"/>
    <p:sldId id="711" r:id="rId40"/>
    <p:sldId id="588" r:id="rId41"/>
    <p:sldId id="589" r:id="rId42"/>
    <p:sldId id="590" r:id="rId43"/>
    <p:sldId id="591" r:id="rId44"/>
    <p:sldId id="592" r:id="rId45"/>
    <p:sldId id="593" r:id="rId46"/>
    <p:sldId id="594" r:id="rId47"/>
    <p:sldId id="595" r:id="rId48"/>
    <p:sldId id="596" r:id="rId49"/>
    <p:sldId id="597" r:id="rId50"/>
    <p:sldId id="598" r:id="rId51"/>
    <p:sldId id="599" r:id="rId52"/>
    <p:sldId id="600" r:id="rId53"/>
    <p:sldId id="601" r:id="rId54"/>
    <p:sldId id="602" r:id="rId55"/>
    <p:sldId id="603" r:id="rId56"/>
    <p:sldId id="604" r:id="rId57"/>
    <p:sldId id="605" r:id="rId58"/>
    <p:sldId id="712" r:id="rId59"/>
    <p:sldId id="608" r:id="rId60"/>
    <p:sldId id="713" r:id="rId61"/>
    <p:sldId id="609" r:id="rId62"/>
    <p:sldId id="714" r:id="rId63"/>
    <p:sldId id="610" r:id="rId64"/>
    <p:sldId id="611" r:id="rId65"/>
    <p:sldId id="715" r:id="rId66"/>
    <p:sldId id="612" r:id="rId67"/>
    <p:sldId id="716" r:id="rId68"/>
    <p:sldId id="613" r:id="rId69"/>
    <p:sldId id="717" r:id="rId70"/>
    <p:sldId id="614" r:id="rId71"/>
    <p:sldId id="718" r:id="rId72"/>
    <p:sldId id="615" r:id="rId73"/>
    <p:sldId id="719" r:id="rId74"/>
    <p:sldId id="616" r:id="rId75"/>
    <p:sldId id="745" r:id="rId76"/>
    <p:sldId id="720" r:id="rId77"/>
    <p:sldId id="619" r:id="rId78"/>
    <p:sldId id="620" r:id="rId79"/>
    <p:sldId id="721" r:id="rId80"/>
    <p:sldId id="621" r:id="rId81"/>
    <p:sldId id="622" r:id="rId82"/>
    <p:sldId id="623" r:id="rId83"/>
    <p:sldId id="624" r:id="rId84"/>
    <p:sldId id="625" r:id="rId85"/>
    <p:sldId id="722" r:id="rId86"/>
    <p:sldId id="626" r:id="rId87"/>
    <p:sldId id="627" r:id="rId88"/>
    <p:sldId id="628" r:id="rId89"/>
    <p:sldId id="723" r:id="rId90"/>
    <p:sldId id="629" r:id="rId91"/>
    <p:sldId id="724" r:id="rId92"/>
    <p:sldId id="630" r:id="rId93"/>
    <p:sldId id="725" r:id="rId94"/>
    <p:sldId id="631" r:id="rId95"/>
    <p:sldId id="744" r:id="rId96"/>
    <p:sldId id="726" r:id="rId97"/>
    <p:sldId id="634" r:id="rId98"/>
    <p:sldId id="635" r:id="rId99"/>
    <p:sldId id="636" r:id="rId100"/>
    <p:sldId id="727" r:id="rId101"/>
    <p:sldId id="637" r:id="rId102"/>
    <p:sldId id="638" r:id="rId103"/>
    <p:sldId id="639" r:id="rId104"/>
    <p:sldId id="640" r:id="rId105"/>
    <p:sldId id="641" r:id="rId106"/>
    <p:sldId id="728" r:id="rId107"/>
    <p:sldId id="642" r:id="rId108"/>
    <p:sldId id="643" r:id="rId109"/>
    <p:sldId id="644" r:id="rId110"/>
    <p:sldId id="645" r:id="rId111"/>
    <p:sldId id="646" r:id="rId112"/>
    <p:sldId id="647" r:id="rId113"/>
    <p:sldId id="729" r:id="rId114"/>
    <p:sldId id="648" r:id="rId115"/>
    <p:sldId id="649" r:id="rId116"/>
    <p:sldId id="650" r:id="rId117"/>
    <p:sldId id="651" r:id="rId118"/>
    <p:sldId id="746" r:id="rId119"/>
    <p:sldId id="652" r:id="rId120"/>
    <p:sldId id="730" r:id="rId121"/>
    <p:sldId id="655" r:id="rId122"/>
    <p:sldId id="656" r:id="rId123"/>
    <p:sldId id="657" r:id="rId124"/>
    <p:sldId id="658" r:id="rId125"/>
    <p:sldId id="659" r:id="rId126"/>
    <p:sldId id="660" r:id="rId127"/>
    <p:sldId id="662" r:id="rId128"/>
    <p:sldId id="661" r:id="rId129"/>
    <p:sldId id="747" r:id="rId130"/>
    <p:sldId id="731" r:id="rId131"/>
    <p:sldId id="663" r:id="rId132"/>
    <p:sldId id="664" r:id="rId133"/>
    <p:sldId id="665" r:id="rId134"/>
    <p:sldId id="666" r:id="rId135"/>
    <p:sldId id="667" r:id="rId136"/>
    <p:sldId id="668" r:id="rId137"/>
    <p:sldId id="669" r:id="rId138"/>
    <p:sldId id="670" r:id="rId139"/>
    <p:sldId id="671" r:id="rId140"/>
    <p:sldId id="672" r:id="rId141"/>
    <p:sldId id="673" r:id="rId142"/>
    <p:sldId id="674" r:id="rId143"/>
    <p:sldId id="675" r:id="rId144"/>
    <p:sldId id="732" r:id="rId145"/>
    <p:sldId id="677" r:id="rId146"/>
    <p:sldId id="678" r:id="rId147"/>
    <p:sldId id="679" r:id="rId148"/>
    <p:sldId id="680" r:id="rId149"/>
    <p:sldId id="681" r:id="rId150"/>
    <p:sldId id="682" r:id="rId151"/>
    <p:sldId id="683" r:id="rId152"/>
    <p:sldId id="733" r:id="rId153"/>
    <p:sldId id="684" r:id="rId154"/>
    <p:sldId id="685" r:id="rId155"/>
    <p:sldId id="686" r:id="rId156"/>
    <p:sldId id="688" r:id="rId157"/>
    <p:sldId id="689" r:id="rId158"/>
    <p:sldId id="690" r:id="rId159"/>
    <p:sldId id="691" r:id="rId160"/>
    <p:sldId id="692" r:id="rId161"/>
    <p:sldId id="693" r:id="rId162"/>
    <p:sldId id="734" r:id="rId163"/>
    <p:sldId id="695" r:id="rId164"/>
    <p:sldId id="696" r:id="rId165"/>
    <p:sldId id="697" r:id="rId166"/>
    <p:sldId id="698" r:id="rId167"/>
    <p:sldId id="699" r:id="rId168"/>
    <p:sldId id="700" r:id="rId169"/>
    <p:sldId id="735" r:id="rId170"/>
    <p:sldId id="702" r:id="rId171"/>
    <p:sldId id="703" r:id="rId172"/>
    <p:sldId id="704" r:id="rId173"/>
    <p:sldId id="705" r:id="rId174"/>
    <p:sldId id="706" r:id="rId175"/>
    <p:sldId id="707" r:id="rId176"/>
    <p:sldId id="708" r:id="rId177"/>
    <p:sldId id="743" r:id="rId178"/>
  </p:sldIdLst>
  <p:sldSz cx="9144000" cy="6858000" type="screen4x3"/>
  <p:notesSz cx="7099300" cy="10234613"/>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521415D9-36F7-43E2-AB2F-B90AF26B5E84}">
      <p14:sectionLst xmlns:p14="http://schemas.microsoft.com/office/powerpoint/2010/main">
        <p14:section name="Standardabschnitt" id="{5DF00093-E369-264C-9E59-8262489561B5}">
          <p14:sldIdLst>
            <p14:sldId id="555"/>
            <p14:sldId id="709"/>
            <p14:sldId id="557"/>
            <p14:sldId id="558"/>
            <p14:sldId id="559"/>
            <p14:sldId id="560"/>
            <p14:sldId id="561"/>
            <p14:sldId id="562"/>
            <p14:sldId id="563"/>
            <p14:sldId id="564"/>
            <p14:sldId id="565"/>
            <p14:sldId id="742"/>
            <p14:sldId id="566"/>
            <p14:sldId id="567"/>
            <p14:sldId id="568"/>
            <p14:sldId id="710"/>
            <p14:sldId id="569"/>
            <p14:sldId id="570"/>
            <p14:sldId id="571"/>
            <p14:sldId id="572"/>
            <p14:sldId id="573"/>
            <p14:sldId id="574"/>
            <p14:sldId id="575"/>
            <p14:sldId id="576"/>
            <p14:sldId id="577"/>
            <p14:sldId id="578"/>
            <p14:sldId id="579"/>
            <p14:sldId id="580"/>
            <p14:sldId id="581"/>
            <p14:sldId id="582"/>
            <p14:sldId id="583"/>
            <p14:sldId id="584"/>
            <p14:sldId id="585"/>
            <p14:sldId id="586"/>
            <p14:sldId id="587"/>
            <p14:sldId id="711"/>
            <p14:sldId id="588"/>
            <p14:sldId id="589"/>
            <p14:sldId id="590"/>
            <p14:sldId id="591"/>
            <p14:sldId id="592"/>
            <p14:sldId id="593"/>
            <p14:sldId id="594"/>
            <p14:sldId id="595"/>
            <p14:sldId id="596"/>
            <p14:sldId id="597"/>
            <p14:sldId id="598"/>
            <p14:sldId id="599"/>
            <p14:sldId id="600"/>
            <p14:sldId id="601"/>
            <p14:sldId id="602"/>
            <p14:sldId id="603"/>
            <p14:sldId id="604"/>
            <p14:sldId id="605"/>
            <p14:sldId id="712"/>
            <p14:sldId id="608"/>
            <p14:sldId id="713"/>
            <p14:sldId id="609"/>
            <p14:sldId id="714"/>
            <p14:sldId id="610"/>
            <p14:sldId id="611"/>
            <p14:sldId id="715"/>
            <p14:sldId id="612"/>
            <p14:sldId id="716"/>
            <p14:sldId id="613"/>
            <p14:sldId id="717"/>
            <p14:sldId id="614"/>
            <p14:sldId id="718"/>
            <p14:sldId id="615"/>
            <p14:sldId id="719"/>
            <p14:sldId id="616"/>
            <p14:sldId id="745"/>
            <p14:sldId id="720"/>
            <p14:sldId id="619"/>
            <p14:sldId id="620"/>
            <p14:sldId id="721"/>
            <p14:sldId id="621"/>
            <p14:sldId id="622"/>
            <p14:sldId id="623"/>
            <p14:sldId id="624"/>
            <p14:sldId id="625"/>
            <p14:sldId id="722"/>
            <p14:sldId id="626"/>
            <p14:sldId id="627"/>
            <p14:sldId id="628"/>
            <p14:sldId id="723"/>
            <p14:sldId id="629"/>
            <p14:sldId id="724"/>
            <p14:sldId id="630"/>
            <p14:sldId id="725"/>
            <p14:sldId id="631"/>
            <p14:sldId id="744"/>
            <p14:sldId id="726"/>
            <p14:sldId id="634"/>
            <p14:sldId id="635"/>
            <p14:sldId id="636"/>
            <p14:sldId id="727"/>
            <p14:sldId id="637"/>
            <p14:sldId id="638"/>
            <p14:sldId id="639"/>
            <p14:sldId id="640"/>
            <p14:sldId id="641"/>
            <p14:sldId id="728"/>
            <p14:sldId id="642"/>
            <p14:sldId id="643"/>
            <p14:sldId id="644"/>
            <p14:sldId id="645"/>
            <p14:sldId id="646"/>
            <p14:sldId id="647"/>
            <p14:sldId id="729"/>
            <p14:sldId id="648"/>
            <p14:sldId id="649"/>
            <p14:sldId id="650"/>
            <p14:sldId id="651"/>
            <p14:sldId id="746"/>
            <p14:sldId id="652"/>
            <p14:sldId id="730"/>
            <p14:sldId id="655"/>
            <p14:sldId id="656"/>
            <p14:sldId id="657"/>
            <p14:sldId id="658"/>
            <p14:sldId id="659"/>
            <p14:sldId id="660"/>
            <p14:sldId id="662"/>
            <p14:sldId id="661"/>
            <p14:sldId id="747"/>
            <p14:sldId id="731"/>
            <p14:sldId id="663"/>
            <p14:sldId id="664"/>
            <p14:sldId id="665"/>
            <p14:sldId id="666"/>
            <p14:sldId id="667"/>
            <p14:sldId id="668"/>
            <p14:sldId id="669"/>
            <p14:sldId id="670"/>
            <p14:sldId id="671"/>
            <p14:sldId id="672"/>
            <p14:sldId id="673"/>
            <p14:sldId id="674"/>
            <p14:sldId id="675"/>
            <p14:sldId id="732"/>
            <p14:sldId id="677"/>
            <p14:sldId id="678"/>
            <p14:sldId id="679"/>
            <p14:sldId id="680"/>
            <p14:sldId id="681"/>
            <p14:sldId id="682"/>
            <p14:sldId id="683"/>
            <p14:sldId id="733"/>
            <p14:sldId id="684"/>
            <p14:sldId id="685"/>
            <p14:sldId id="686"/>
            <p14:sldId id="688"/>
            <p14:sldId id="689"/>
            <p14:sldId id="690"/>
            <p14:sldId id="691"/>
            <p14:sldId id="692"/>
            <p14:sldId id="693"/>
            <p14:sldId id="734"/>
            <p14:sldId id="695"/>
            <p14:sldId id="696"/>
            <p14:sldId id="697"/>
            <p14:sldId id="698"/>
            <p14:sldId id="699"/>
            <p14:sldId id="700"/>
            <p14:sldId id="735"/>
            <p14:sldId id="702"/>
            <p14:sldId id="703"/>
            <p14:sldId id="704"/>
            <p14:sldId id="705"/>
            <p14:sldId id="706"/>
            <p14:sldId id="707"/>
            <p14:sldId id="708"/>
            <p14:sldId id="743"/>
          </p14:sldIdLst>
        </p14:section>
      </p14:sectionLst>
    </p:ext>
    <p:ext uri="{EFAFB233-063F-42B5-8137-9DF3F51BA10A}">
      <p15:sldGuideLst xmlns:p15="http://schemas.microsoft.com/office/powerpoint/2012/main" xmlns="">
        <p15:guide id="1" orient="horz" pos="2180">
          <p15:clr>
            <a:srgbClr val="A4A3A4"/>
          </p15:clr>
        </p15:guide>
        <p15:guide id="2" orient="horz" pos="3838">
          <p15:clr>
            <a:srgbClr val="A4A3A4"/>
          </p15:clr>
        </p15:guide>
        <p15:guide id="3" orient="horz" pos="1356">
          <p15:clr>
            <a:srgbClr val="A4A3A4"/>
          </p15:clr>
        </p15:guide>
        <p15:guide id="4" orient="horz" pos="966">
          <p15:clr>
            <a:srgbClr val="A4A3A4"/>
          </p15:clr>
        </p15:guide>
        <p15:guide id="5" pos="240">
          <p15:clr>
            <a:srgbClr val="A4A3A4"/>
          </p15:clr>
        </p15:guide>
        <p15:guide id="6" pos="2875">
          <p15:clr>
            <a:srgbClr val="A4A3A4"/>
          </p15:clr>
        </p15:guide>
        <p15:guide id="7" pos="562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6" autoAdjust="0"/>
    <p:restoredTop sz="97871" autoAdjust="0"/>
  </p:normalViewPr>
  <p:slideViewPr>
    <p:cSldViewPr snapToGrid="0">
      <p:cViewPr varScale="1">
        <p:scale>
          <a:sx n="94" d="100"/>
          <a:sy n="94" d="100"/>
        </p:scale>
        <p:origin x="-874" y="-72"/>
      </p:cViewPr>
      <p:guideLst>
        <p:guide orient="horz" pos="2180"/>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3" d="100"/>
          <a:sy n="103" d="100"/>
        </p:scale>
        <p:origin x="-4674"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5" Type="http://schemas.openxmlformats.org/officeDocument/2006/relationships/slide" Target="slides/slide171.xml"/><Relationship Id="rId170" Type="http://schemas.openxmlformats.org/officeDocument/2006/relationships/slide" Target="slides/slide166.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4" Type="http://schemas.openxmlformats.org/officeDocument/2006/relationships/slideMaster" Target="slideMasters/slideMaster1.xml"/><Relationship Id="rId9" Type="http://schemas.openxmlformats.org/officeDocument/2006/relationships/slide" Target="slides/slide5.xml"/><Relationship Id="rId172" Type="http://schemas.openxmlformats.org/officeDocument/2006/relationships/slide" Target="slides/slide168.xml"/><Relationship Id="rId180" Type="http://schemas.openxmlformats.org/officeDocument/2006/relationships/handoutMaster" Target="handoutMasters/handout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algn="r" defTabSz="947738">
              <a:spcBef>
                <a:spcPct val="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89013" y="765175"/>
            <a:ext cx="5121275"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2513"/>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algn="r" defTabSz="947738">
              <a:spcBef>
                <a:spcPct val="0"/>
              </a:spcBef>
              <a:defRPr sz="1200">
                <a:latin typeface="Arial" charset="0"/>
              </a:defRPr>
            </a:lvl1pPr>
          </a:lstStyle>
          <a:p>
            <a:pPr>
              <a:defRPr/>
            </a:pPr>
            <a:fld id="{D45DBDBB-69A1-4EF5-B9AC-2A20B331E44A}" type="slidenum">
              <a:rPr lang="en-GB"/>
              <a:pPr>
                <a:defRPr/>
              </a:pPr>
              <a:t>‹Nr.›</a:t>
            </a:fld>
            <a:endParaRPr lang="en-GB"/>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1E96E947-9484-9945-BF5A-451C3DA9C9CB}" type="slidenum">
              <a:rPr lang="en-US" sz="1200"/>
              <a:pPr/>
              <a:t>5</a:t>
            </a:fld>
            <a:endParaRPr lang="en-US" sz="120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80280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E7786C53-8794-6A43-B526-6C8444CC706D}" type="slidenum">
              <a:rPr lang="en-US" sz="1200"/>
              <a:pPr algn="r"/>
              <a:t>19</a:t>
            </a:fld>
            <a:endParaRPr lang="en-US" sz="120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85768769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1592651C-A8AB-1C44-8DA5-A6267028B7DD}" type="slidenum">
              <a:rPr lang="en-US" sz="1200"/>
              <a:pPr algn="r"/>
              <a:t>139</a:t>
            </a:fld>
            <a:endParaRPr lang="en-US" sz="120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2708992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C72F1403-4459-804F-9364-93D3FE98CC2E}" type="slidenum">
              <a:rPr lang="en-US" sz="1200"/>
              <a:pPr algn="r"/>
              <a:t>140</a:t>
            </a:fld>
            <a:endParaRPr lang="en-US" sz="120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13177867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141</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4C502896-A5C4-3D48-AF02-253042358ED7}" type="slidenum">
              <a:rPr lang="en-US" sz="1200"/>
              <a:pPr algn="r"/>
              <a:t>142</a:t>
            </a:fld>
            <a:endParaRPr lang="en-US" sz="1200"/>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6520747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13A88C12-94C4-6649-856A-8C4B360BC810}" type="slidenum">
              <a:rPr lang="en-US" sz="1200"/>
              <a:pPr algn="r"/>
              <a:t>143</a:t>
            </a:fld>
            <a:endParaRPr lang="en-US" sz="1200"/>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81157513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138BDFA7-E730-4445-AA48-883EA8062FFD}" type="slidenum">
              <a:rPr lang="en-US" sz="1200"/>
              <a:pPr algn="r"/>
              <a:t>144</a:t>
            </a:fld>
            <a:endParaRPr lang="en-US" sz="120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47465184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501632D5-E8AA-3D42-93BB-3AE6225562C2}" type="slidenum">
              <a:rPr lang="en-US" sz="1200"/>
              <a:pPr algn="r"/>
              <a:t>145</a:t>
            </a:fld>
            <a:endParaRPr lang="en-US" sz="12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36483930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0C87919-EFB7-684B-9F7D-2B336E08A165}" type="slidenum">
              <a:rPr lang="en-US" sz="1200"/>
              <a:pPr algn="r"/>
              <a:t>146</a:t>
            </a:fld>
            <a:endParaRPr lang="en-US" sz="1200"/>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78845417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0C87919-EFB7-684B-9F7D-2B336E08A165}" type="slidenum">
              <a:rPr lang="en-US" sz="1200"/>
              <a:pPr algn="r"/>
              <a:t>147</a:t>
            </a:fld>
            <a:endParaRPr lang="en-US" sz="1200"/>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5752676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392009E4-BE24-EA46-A958-57C6AE2DAA34}" type="slidenum">
              <a:rPr lang="en-US" sz="1200"/>
              <a:pPr algn="r"/>
              <a:t>148</a:t>
            </a:fld>
            <a:endParaRPr lang="en-US" sz="120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34509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1CCAC6BE-43A7-E14B-A7E3-674C2BCFB7B6}" type="slidenum">
              <a:rPr lang="en-US" sz="1200"/>
              <a:pPr algn="r"/>
              <a:t>20</a:t>
            </a:fld>
            <a:endParaRPr lang="en-US" sz="120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24678397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149</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C27573B0-3086-2A4D-A519-E8CB28B91A89}" type="slidenum">
              <a:rPr lang="en-US" sz="1200"/>
              <a:pPr algn="r"/>
              <a:t>150</a:t>
            </a:fld>
            <a:endParaRPr lang="en-US" sz="120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43746406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53E8E672-8BB9-474C-8A42-30D2C5D80EBB}" type="slidenum">
              <a:rPr lang="en-US" sz="1200"/>
              <a:pPr algn="r"/>
              <a:t>151</a:t>
            </a:fld>
            <a:endParaRPr lang="en-US" sz="1200"/>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62198316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9C364DCB-8BBE-4143-BF80-8B2479BED8AA}" type="slidenum">
              <a:rPr lang="en-US" sz="1200"/>
              <a:pPr algn="r"/>
              <a:t>152</a:t>
            </a:fld>
            <a:endParaRPr lang="en-US" sz="120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51355510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F07F706C-CA5B-9647-BC10-6225B2461262}" type="slidenum">
              <a:rPr lang="en-US" sz="1200"/>
              <a:pPr algn="r"/>
              <a:t>157</a:t>
            </a:fld>
            <a:endParaRPr lang="en-US" sz="120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44392380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CC7D9AF-DCFB-5D47-A62F-FD4933B75029}" type="slidenum">
              <a:rPr lang="en-US" sz="1200"/>
              <a:pPr algn="r"/>
              <a:t>158</a:t>
            </a:fld>
            <a:endParaRPr lang="en-US" sz="120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66918415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159</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B64876B8-D998-1A4A-BD71-8719DAF206E8}" type="slidenum">
              <a:rPr lang="en-US" sz="1200"/>
              <a:pPr algn="r"/>
              <a:t>164</a:t>
            </a:fld>
            <a:endParaRPr lang="en-US" sz="120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432550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166</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FE62F6C3-D27A-7E47-93D7-BE2819901164}" type="slidenum">
              <a:rPr lang="en-US" sz="1200"/>
              <a:pPr/>
              <a:t>167</a:t>
            </a:fld>
            <a:endParaRPr lang="en-US" sz="120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457242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9A9958F4-0100-F543-8597-A464969F9763}" type="slidenum">
              <a:rPr lang="en-US" sz="1200"/>
              <a:pPr algn="r"/>
              <a:t>21</a:t>
            </a:fld>
            <a:endParaRPr lang="en-US" sz="120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70029043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23C7A4CF-3A0E-2541-8843-7D25379CF7E1}" type="slidenum">
              <a:rPr lang="en-US" sz="1200"/>
              <a:pPr algn="r"/>
              <a:t>170</a:t>
            </a:fld>
            <a:endParaRPr lang="en-US" sz="120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96604417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EBFBF86C-8474-1D48-B69F-265762734883}" type="slidenum">
              <a:rPr lang="en-US" sz="1200"/>
              <a:pPr algn="r"/>
              <a:t>173</a:t>
            </a:fld>
            <a:endParaRPr lang="en-US" sz="120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941409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9CB5CC72-DC3A-014A-B72B-F2B8D14EC9C3}" type="slidenum">
              <a:rPr lang="en-US" sz="1200"/>
              <a:pPr algn="r"/>
              <a:t>22</a:t>
            </a:fld>
            <a:endParaRPr lang="en-US" sz="120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16399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D5758176-AE1B-544F-AE94-45121C44D26A}" type="slidenum">
              <a:rPr lang="en-US" sz="1200"/>
              <a:pPr algn="r"/>
              <a:t>23</a:t>
            </a:fld>
            <a:endParaRPr lang="en-US"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344901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97943DB9-C304-0D42-9DB0-82A93A4148EC}" type="slidenum">
              <a:rPr lang="en-US" sz="1200"/>
              <a:pPr algn="r"/>
              <a:t>24</a:t>
            </a:fld>
            <a:endParaRPr lang="en-US" sz="120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495705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A2EA905F-8D7B-D241-A08F-2C77274A7D9B}" type="slidenum">
              <a:rPr lang="en-US" sz="1200"/>
              <a:pPr algn="r"/>
              <a:t>25</a:t>
            </a:fld>
            <a:endParaRPr lang="en-US" sz="120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2932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13E733E4-7CC0-C34D-8227-5D8CF311A4CB}" type="slidenum">
              <a:rPr lang="en-US" sz="1200"/>
              <a:pPr algn="r"/>
              <a:t>26</a:t>
            </a:fld>
            <a:endParaRPr lang="en-US" sz="120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547573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7E702F50-92D5-7A41-94BE-C884F675BDCD}" type="slidenum">
              <a:rPr lang="en-US" sz="1200"/>
              <a:pPr algn="r"/>
              <a:t>27</a:t>
            </a:fld>
            <a:endParaRPr lang="en-US" sz="120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099849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155ADA70-DBF1-4C49-9C14-EB88CF7B410C}" type="slidenum">
              <a:rPr lang="en-US" sz="1200"/>
              <a:pPr algn="r"/>
              <a:t>28</a:t>
            </a:fld>
            <a:endParaRPr lang="en-US" sz="120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77511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13C8C646-B562-AF4A-B798-7D59FBEC3056}" type="slidenum">
              <a:rPr lang="en-US" sz="1200"/>
              <a:pPr/>
              <a:t>6</a:t>
            </a:fld>
            <a:endParaRPr lang="en-US" sz="120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249784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4A8FF5D8-FA3C-D140-ACAB-6A08D64F3823}" type="slidenum">
              <a:rPr lang="en-US" sz="1200"/>
              <a:pPr algn="r"/>
              <a:t>29</a:t>
            </a:fld>
            <a:endParaRPr lang="en-US" sz="120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532426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C864FDC9-0D00-474B-925A-6C0488965937}" type="slidenum">
              <a:rPr lang="en-US" sz="1200"/>
              <a:pPr algn="r"/>
              <a:t>30</a:t>
            </a:fld>
            <a:endParaRPr lang="en-US" sz="120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721512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C3AB820-E502-D447-B1BB-261D65532362}" type="slidenum">
              <a:rPr lang="en-US" sz="1200"/>
              <a:pPr algn="r"/>
              <a:t>31</a:t>
            </a:fld>
            <a:endParaRPr lang="en-US" sz="120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775025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1C8CF0D0-F79C-2046-83F9-6CDE775E7B88}" type="slidenum">
              <a:rPr lang="en-US" sz="1200"/>
              <a:pPr algn="r"/>
              <a:t>32</a:t>
            </a:fld>
            <a:endParaRPr lang="en-US" sz="12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7460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36</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B2EC5FB1-3A08-3540-8C6F-746F478651E9}" type="slidenum">
              <a:rPr lang="en-US" sz="1200"/>
              <a:pPr algn="r"/>
              <a:t>37</a:t>
            </a:fld>
            <a:endParaRPr lang="en-US" sz="120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398645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472272B7-6056-EF43-A6B2-8CB5E4ED7E1E}" type="slidenum">
              <a:rPr lang="en-US" sz="1200"/>
              <a:pPr algn="r"/>
              <a:t>38</a:t>
            </a:fld>
            <a:endParaRPr lang="en-US" sz="120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683809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50C2D40-5DAA-0649-8E31-54B7648E2F7A}" type="slidenum">
              <a:rPr lang="en-US" sz="1200"/>
              <a:pPr algn="r"/>
              <a:t>39</a:t>
            </a:fld>
            <a:endParaRPr lang="en-US" sz="120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597489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F6B87D82-D2E7-F14A-857C-691D7BEF6AE2}" type="slidenum">
              <a:rPr lang="en-US" sz="1200"/>
              <a:pPr algn="r"/>
              <a:t>40</a:t>
            </a:fld>
            <a:endParaRPr lang="en-US" sz="120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170984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CCE80170-4636-A643-9266-B93AF36D82DF}" type="slidenum">
              <a:rPr lang="en-US" sz="1200"/>
              <a:pPr algn="r"/>
              <a:t>41</a:t>
            </a:fld>
            <a:endParaRPr lang="en-US" sz="120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194703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376D828A-1BEA-6D45-B07F-56EF5141BDD6}" type="slidenum">
              <a:rPr lang="en-US" sz="1200"/>
              <a:pPr/>
              <a:t>7</a:t>
            </a:fld>
            <a:endParaRPr lang="en-US" sz="12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591699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890DC2DA-75FC-C144-836F-E875AE478E94}" type="slidenum">
              <a:rPr lang="en-US" sz="1200"/>
              <a:pPr/>
              <a:t>42</a:t>
            </a:fld>
            <a:endParaRPr lang="en-US" sz="120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406364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C2CB41B7-46D9-2144-A2C2-6FB5A9739F95}" type="slidenum">
              <a:rPr lang="en-US" sz="1200"/>
              <a:pPr algn="r"/>
              <a:t>43</a:t>
            </a:fld>
            <a:endParaRPr lang="en-US" sz="120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770019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BA939C8-E665-FD4A-BBB5-B3F05215EC80}" type="slidenum">
              <a:rPr lang="en-US" sz="1200"/>
              <a:pPr algn="r"/>
              <a:t>44</a:t>
            </a:fld>
            <a:endParaRPr lang="en-US" sz="120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982691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25866060-1CA1-B844-8EA5-BE5E831FB152}" type="slidenum">
              <a:rPr lang="en-US" sz="1200"/>
              <a:pPr algn="r"/>
              <a:t>45</a:t>
            </a:fld>
            <a:endParaRPr lang="en-US" sz="120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946223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888F3F71-A78D-064F-9213-C1CE358B86D5}" type="slidenum">
              <a:rPr lang="en-US" sz="1200"/>
              <a:pPr algn="r"/>
              <a:t>46</a:t>
            </a:fld>
            <a:endParaRPr 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857155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87C4D52C-2A15-B248-968D-958064ADDDD1}" type="slidenum">
              <a:rPr lang="en-US" sz="1200"/>
              <a:pPr algn="r"/>
              <a:t>47</a:t>
            </a:fld>
            <a:endParaRPr lang="en-US" sz="120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686289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C69D1948-4BA6-7943-A83B-5C81F58E01E0}" type="slidenum">
              <a:rPr lang="en-US" sz="1200"/>
              <a:pPr algn="r"/>
              <a:t>48</a:t>
            </a:fld>
            <a:endParaRPr 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732843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D8789D8A-17B1-AA43-AAB1-B9437C9F7A69}" type="slidenum">
              <a:rPr lang="en-US" sz="1200"/>
              <a:pPr algn="r"/>
              <a:t>49</a:t>
            </a:fld>
            <a:endParaRPr lang="en-US" sz="120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8795222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8F701FA9-C52E-9E45-853C-55BD7F3A316D}" type="slidenum">
              <a:rPr lang="en-US" sz="1200"/>
              <a:pPr algn="r"/>
              <a:t>50</a:t>
            </a:fld>
            <a:endParaRPr lang="en-US" sz="120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793155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F662ADCE-5476-634E-A080-969ABBFB4DD4}" type="slidenum">
              <a:rPr lang="en-US" sz="1200"/>
              <a:pPr algn="r"/>
              <a:t>51</a:t>
            </a:fld>
            <a:endParaRPr lang="en-US" sz="120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93297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10B8C221-006B-844E-B4CA-EF2F1D9ED84F}" type="slidenum">
              <a:rPr lang="en-US" sz="1200"/>
              <a:pPr/>
              <a:t>13</a:t>
            </a:fld>
            <a:endParaRPr lang="en-US" sz="120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850530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30598771-B80E-1E48-828B-A80A1260B6E2}" type="slidenum">
              <a:rPr lang="en-US" sz="1200"/>
              <a:pPr algn="r"/>
              <a:t>52</a:t>
            </a:fld>
            <a:endParaRPr lang="en-US" sz="120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3691037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55</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46FAFFB4-A0C8-F44D-A9EC-0A2F55B0FC6B}" type="slidenum">
              <a:rPr lang="en-US" sz="1200"/>
              <a:pPr algn="r"/>
              <a:t>56</a:t>
            </a:fld>
            <a:endParaRPr lang="en-US" sz="120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357250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57</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59</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62</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64</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66</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68</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70</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14</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72</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6490152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73</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8F1C299-3533-FD42-B26C-6EB8E856945A}" type="slidenum">
              <a:rPr lang="en-US" sz="1200"/>
              <a:pPr algn="r"/>
              <a:t>74</a:t>
            </a:fld>
            <a:endParaRPr lang="en-US" sz="120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9185048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8F1C299-3533-FD42-B26C-6EB8E856945A}" type="slidenum">
              <a:rPr lang="en-US" sz="1200"/>
              <a:pPr algn="r"/>
              <a:t>75</a:t>
            </a:fld>
            <a:endParaRPr lang="en-US" sz="120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992159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76</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8F1C299-3533-FD42-B26C-6EB8E856945A}" type="slidenum">
              <a:rPr lang="en-US" sz="1200"/>
              <a:pPr algn="r"/>
              <a:t>77</a:t>
            </a:fld>
            <a:endParaRPr lang="en-US" sz="120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8113946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82</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8F1C299-3533-FD42-B26C-6EB8E856945A}" type="slidenum">
              <a:rPr lang="en-US" sz="1200"/>
              <a:pPr algn="r"/>
              <a:t>83</a:t>
            </a:fld>
            <a:endParaRPr lang="en-US" sz="120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5892283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8F1C299-3533-FD42-B26C-6EB8E856945A}" type="slidenum">
              <a:rPr lang="en-US" sz="1200"/>
              <a:pPr algn="r"/>
              <a:t>84</a:t>
            </a:fld>
            <a:endParaRPr lang="en-US" sz="120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3525184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86</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DBE188CD-DCA5-9C43-BA7C-A4541E517D0E}" type="slidenum">
              <a:rPr lang="en-US" sz="1200"/>
              <a:pPr algn="r"/>
              <a:t>15</a:t>
            </a:fld>
            <a:endParaRPr lang="en-US" sz="120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9615169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8F1C299-3533-FD42-B26C-6EB8E856945A}" type="slidenum">
              <a:rPr lang="en-US" sz="1200"/>
              <a:pPr algn="r"/>
              <a:t>87</a:t>
            </a:fld>
            <a:endParaRPr lang="en-US" sz="120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1131098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88</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8F1C299-3533-FD42-B26C-6EB8E856945A}" type="slidenum">
              <a:rPr lang="en-US" sz="1200"/>
              <a:pPr algn="r"/>
              <a:t>89</a:t>
            </a:fld>
            <a:endParaRPr lang="en-US" sz="120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3072503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90</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8F1C299-3533-FD42-B26C-6EB8E856945A}" type="slidenum">
              <a:rPr lang="en-US" sz="1200"/>
              <a:pPr algn="r"/>
              <a:t>91</a:t>
            </a:fld>
            <a:endParaRPr lang="en-US" sz="120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459536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93</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3B2CF3DB-9B6F-3D4D-807C-1C854F58CEEE}" type="slidenum">
              <a:rPr lang="en-US" sz="1200"/>
              <a:pPr algn="r"/>
              <a:t>94</a:t>
            </a:fld>
            <a:endParaRPr lang="en-US" sz="120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5175413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9C6591B1-DC46-7240-B095-2D32A0146006}" type="slidenum">
              <a:rPr lang="en-US" sz="1200"/>
              <a:pPr algn="r"/>
              <a:t>95</a:t>
            </a:fld>
            <a:endParaRPr lang="en-US" sz="120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8016272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45C66D6D-BB50-7E4E-9D74-8B70F1DAE43F}" type="slidenum">
              <a:rPr lang="en-US" sz="1200"/>
              <a:pPr algn="r"/>
              <a:t>96</a:t>
            </a:fld>
            <a:endParaRPr lang="en-US" sz="120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4298856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97</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16</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C7F634BF-D379-AF48-9DAB-4578484CF4FF}" type="slidenum">
              <a:rPr lang="en-US" sz="1200"/>
              <a:pPr algn="r"/>
              <a:t>98</a:t>
            </a:fld>
            <a:endParaRPr lang="en-US" sz="120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9539545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103</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E68BCCAD-0D0E-2640-B952-E982E1E889DB}" type="slidenum">
              <a:rPr lang="en-US" sz="1200"/>
              <a:pPr algn="r"/>
              <a:t>104</a:t>
            </a:fld>
            <a:endParaRPr lang="en-US" sz="120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8015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C753064C-FDD4-D84B-9864-0075381F803B}" type="slidenum">
              <a:rPr lang="en-US" sz="1200"/>
              <a:pPr algn="r"/>
              <a:t>106</a:t>
            </a:fld>
            <a:endParaRPr lang="en-US" sz="120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146024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D53DB441-EF57-1B42-8B54-59B64A9940CF}" type="slidenum">
              <a:rPr lang="en-US" sz="1200"/>
              <a:pPr algn="r"/>
              <a:t>108</a:t>
            </a:fld>
            <a:endParaRPr lang="en-US" sz="120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1990565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4B794042-A72A-0D43-9664-F5C15227C987}" type="slidenum">
              <a:rPr lang="en-US" sz="1200"/>
              <a:pPr/>
              <a:t>109</a:t>
            </a:fld>
            <a:endParaRPr lang="en-US" sz="120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5566907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110</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4898009B-C7A3-694C-B3BE-221143EB6F7D}" type="slidenum">
              <a:rPr lang="en-US" sz="1200"/>
              <a:pPr algn="r"/>
              <a:t>111</a:t>
            </a:fld>
            <a:endParaRPr lang="en-US" sz="120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8621310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DA8AE6EC-24BE-D24B-8C0F-66C5BE74F3FD}" type="slidenum">
              <a:rPr lang="en-US" sz="1200"/>
              <a:pPr algn="r"/>
              <a:t>112</a:t>
            </a:fld>
            <a:endParaRPr lang="en-US" sz="120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5581091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AD184C84-6D99-EB45-93FD-2E37075CD340}" type="slidenum">
              <a:rPr lang="en-US" sz="1200"/>
              <a:pPr algn="r"/>
              <a:t>115</a:t>
            </a:fld>
            <a:endParaRPr lang="en-US" sz="120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025064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EA39F5D7-BC78-FD4A-A74B-E8D017254161}" type="slidenum">
              <a:rPr lang="en-US" sz="1200"/>
              <a:pPr/>
              <a:t>17</a:t>
            </a:fld>
            <a:endParaRPr lang="en-US" sz="120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4004811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117</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B014F771-8115-D948-B7D9-CEE0DE1F97A1}" type="slidenum">
              <a:rPr lang="en-US" sz="1200"/>
              <a:pPr algn="r"/>
              <a:t>118</a:t>
            </a:fld>
            <a:endParaRPr lang="en-US" sz="120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1440277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AAAD0C0F-BD7F-4545-B2E5-DF75F1890050}" type="slidenum">
              <a:rPr lang="en-US" sz="1200"/>
              <a:pPr algn="r"/>
              <a:t>119</a:t>
            </a:fld>
            <a:endParaRPr lang="en-US" sz="120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454576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3872777-8FF4-0849-80A7-5B545A23F5E8}" type="slidenum">
              <a:rPr lang="en-US" sz="1200"/>
              <a:pPr algn="r"/>
              <a:t>120</a:t>
            </a:fld>
            <a:endParaRPr lang="en-US" sz="120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0892418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34E10479-DB6B-E741-AD8D-9143D6B1A577}" type="slidenum">
              <a:rPr lang="en-US" sz="1200"/>
              <a:pPr algn="r"/>
              <a:t>121</a:t>
            </a:fld>
            <a:endParaRPr lang="en-US" sz="120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7377037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982EF77F-B091-B14F-A3D0-36D0D815C423}" type="slidenum">
              <a:rPr lang="en-US" sz="1200"/>
              <a:pPr algn="r"/>
              <a:t>123</a:t>
            </a:fld>
            <a:endParaRPr lang="en-US" sz="120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9567434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4D4102FF-1E19-0A4B-A3DD-8CA6C05CC95E}" type="slidenum">
              <a:rPr lang="en-US" sz="1200"/>
              <a:pPr algn="r"/>
              <a:t>124</a:t>
            </a:fld>
            <a:endParaRPr lang="en-US" sz="120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8808653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F0F6E7B5-CFAF-C64B-9FF1-62A2B1D8C947}" type="slidenum">
              <a:rPr lang="en-US" sz="1200"/>
              <a:pPr algn="r"/>
              <a:t>125</a:t>
            </a:fld>
            <a:endParaRPr lang="en-US" sz="12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4229133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126</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5112505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0B39713B-D752-A34A-9A87-8F99F5B96ED7}" type="slidenum">
              <a:rPr lang="en-US" sz="1200"/>
              <a:pPr algn="r"/>
              <a:t>127</a:t>
            </a:fld>
            <a:endParaRPr lang="en-US"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04946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93A32BCC-07DB-6A47-AC45-AB8BC8AEDE4E}" type="slidenum">
              <a:rPr lang="en-US" sz="1200"/>
              <a:pPr/>
              <a:t>18</a:t>
            </a:fld>
            <a:endParaRPr lang="en-US" sz="12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6735434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FF001854-0C49-6B42-8E59-46F40E73A704}" type="slidenum">
              <a:rPr lang="en-US" sz="1200"/>
              <a:pPr algn="r"/>
              <a:t>128</a:t>
            </a:fld>
            <a:endParaRPr lang="en-US" sz="120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7446872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8AE80D92-7BFF-714D-B786-9D503641976A}" type="slidenum">
              <a:rPr lang="en-US" sz="1200"/>
              <a:pPr algn="r"/>
              <a:t>129</a:t>
            </a:fld>
            <a:endParaRPr lang="en-US" sz="12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4234790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F2DE0F65-BD3D-E44A-9133-D4878ADCD081}" type="slidenum">
              <a:rPr lang="en-US" sz="1200"/>
              <a:pPr algn="r"/>
              <a:t>130</a:t>
            </a:fld>
            <a:endParaRPr lang="en-US" sz="120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65162080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ABAD198C-E93D-0445-877D-CA61362DDA45}" type="slidenum">
              <a:rPr lang="en-US" sz="1200"/>
              <a:pPr algn="r"/>
              <a:t>131</a:t>
            </a:fld>
            <a:endParaRPr lang="en-US" sz="120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0226626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308510D7-E866-6747-A5DB-C387D2B664EB}" type="slidenum">
              <a:rPr lang="en-US" sz="1200"/>
              <a:pPr algn="r"/>
              <a:t>132</a:t>
            </a:fld>
            <a:endParaRPr lang="en-US" sz="120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5797837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5D7F63F-B74E-F149-B24F-2F8CA760244F}" type="slidenum">
              <a:rPr lang="en-US" sz="1200"/>
              <a:pPr algn="r"/>
              <a:t>133</a:t>
            </a:fld>
            <a:endParaRPr lang="en-US" sz="120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845533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CC17B04-DBC7-A64B-959E-0C047B9A585C}" type="slidenum">
              <a:rPr lang="en-US" sz="1200"/>
              <a:pPr algn="r"/>
              <a:t>134</a:t>
            </a:fld>
            <a:endParaRPr lang="en-US" sz="120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0397178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652F029A-EEEE-E54F-8657-5444BEBCEA2E}" type="slidenum">
              <a:rPr lang="en-US" sz="1200"/>
              <a:pPr algn="r"/>
              <a:t>135</a:t>
            </a:fld>
            <a:endParaRPr lang="en-US" sz="120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4626457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AEBEAD87-E534-FB45-A516-1F2D63207E1C}" type="slidenum">
              <a:rPr lang="en-US" sz="1200"/>
              <a:pPr algn="r"/>
              <a:t>137</a:t>
            </a:fld>
            <a:endParaRPr lang="en-US" sz="120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7966206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pPr algn="r"/>
            <a:fld id="{A6C6C282-2A45-B744-B2C3-BB369A8CFBFF}" type="slidenum">
              <a:rPr lang="en-US" sz="1200"/>
              <a:pPr algn="r"/>
              <a:t>138</a:t>
            </a:fld>
            <a:endParaRPr lang="en-US" sz="120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35468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8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8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8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8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8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8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5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0925974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8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8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8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9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9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9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9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9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9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9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9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9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9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0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0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0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0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0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0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0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0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0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0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09259744"/>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092597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092597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092597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0925974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0925974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0925974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092597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0925974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0925974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092597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3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092597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6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6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6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6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7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7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7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7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4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0925974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7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7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7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8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62082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54" Type="http://schemas.openxmlformats.org/officeDocument/2006/relationships/slideLayout" Target="../slideLayouts/slideLayout154.xml"/><Relationship Id="rId159" Type="http://schemas.openxmlformats.org/officeDocument/2006/relationships/image" Target="../media/image1.emf"/><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53" Type="http://schemas.openxmlformats.org/officeDocument/2006/relationships/slideLayout" Target="../slideLayouts/slideLayout15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pic>
        <p:nvPicPr>
          <p:cNvPr id="1031" name="Picture 12" descr="Pearson_Bound_White"/>
          <p:cNvPicPr>
            <a:picLocks noChangeAspect="1" noChangeArrowheads="1"/>
          </p:cNvPicPr>
          <p:nvPr userDrawn="1"/>
        </p:nvPicPr>
        <p:blipFill>
          <a:blip r:embed="rId159"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sz="600" dirty="0" smtClean="0"/>
              <a:t>© </a:t>
            </a:r>
            <a:r>
              <a:rPr lang="en-US" sz="600" dirty="0" err="1" smtClean="0"/>
              <a:t>Laudon</a:t>
            </a:r>
            <a:r>
              <a:rPr lang="en-US" sz="600" dirty="0" smtClean="0"/>
              <a:t> /</a:t>
            </a:r>
            <a:r>
              <a:rPr lang="en-US" sz="600" dirty="0" err="1" smtClean="0"/>
              <a:t>Laudon</a:t>
            </a:r>
            <a:r>
              <a:rPr lang="en-US" sz="600" dirty="0" smtClean="0"/>
              <a:t> /</a:t>
            </a:r>
            <a:r>
              <a:rPr lang="en-US" sz="600" dirty="0" err="1" smtClean="0"/>
              <a:t>Schoder</a:t>
            </a:r>
            <a:endParaRPr lang="en-US"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dirty="0" smtClean="0"/>
              <a:t>Name des</a:t>
            </a:r>
            <a:r>
              <a:rPr lang="en-US" baseline="0" dirty="0" smtClean="0"/>
              <a:t> </a:t>
            </a:r>
            <a:r>
              <a:rPr lang="en-US" baseline="0" dirty="0" err="1" smtClean="0"/>
              <a:t>Dozenten</a:t>
            </a:r>
            <a:r>
              <a:rPr lang="en-US" baseline="0" dirty="0" smtClean="0"/>
              <a:t>		Name der </a:t>
            </a:r>
            <a:r>
              <a:rPr lang="en-US" baseline="0" dirty="0" err="1" smtClean="0"/>
              <a:t>Vorlesung</a:t>
            </a:r>
            <a:endParaRPr lang="en-US"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 id="2147483740" r:id="rId40"/>
    <p:sldLayoutId id="2147483741" r:id="rId41"/>
    <p:sldLayoutId id="2147483742" r:id="rId42"/>
    <p:sldLayoutId id="2147483743" r:id="rId43"/>
    <p:sldLayoutId id="2147483744" r:id="rId44"/>
    <p:sldLayoutId id="2147483745" r:id="rId45"/>
    <p:sldLayoutId id="2147483746" r:id="rId46"/>
    <p:sldLayoutId id="2147483747" r:id="rId47"/>
    <p:sldLayoutId id="2147483748" r:id="rId48"/>
    <p:sldLayoutId id="2147483749" r:id="rId49"/>
    <p:sldLayoutId id="2147483750" r:id="rId50"/>
    <p:sldLayoutId id="2147483751" r:id="rId51"/>
    <p:sldLayoutId id="2147483752" r:id="rId52"/>
    <p:sldLayoutId id="2147483753" r:id="rId53"/>
    <p:sldLayoutId id="2147483754" r:id="rId54"/>
    <p:sldLayoutId id="2147483755" r:id="rId55"/>
    <p:sldLayoutId id="2147483756" r:id="rId56"/>
    <p:sldLayoutId id="2147483757" r:id="rId57"/>
    <p:sldLayoutId id="2147483758" r:id="rId58"/>
    <p:sldLayoutId id="2147483759" r:id="rId59"/>
    <p:sldLayoutId id="2147483760" r:id="rId60"/>
    <p:sldLayoutId id="2147483761" r:id="rId61"/>
    <p:sldLayoutId id="2147483762" r:id="rId62"/>
    <p:sldLayoutId id="2147483763" r:id="rId63"/>
    <p:sldLayoutId id="2147483764" r:id="rId64"/>
    <p:sldLayoutId id="2147483765" r:id="rId65"/>
    <p:sldLayoutId id="2147483766" r:id="rId66"/>
    <p:sldLayoutId id="2147483767" r:id="rId67"/>
    <p:sldLayoutId id="2147483768" r:id="rId68"/>
    <p:sldLayoutId id="2147483769" r:id="rId69"/>
    <p:sldLayoutId id="2147483770" r:id="rId70"/>
    <p:sldLayoutId id="2147483771" r:id="rId71"/>
    <p:sldLayoutId id="2147483772" r:id="rId72"/>
    <p:sldLayoutId id="2147483773" r:id="rId73"/>
    <p:sldLayoutId id="2147483774" r:id="rId74"/>
    <p:sldLayoutId id="2147483775" r:id="rId75"/>
    <p:sldLayoutId id="2147483776" r:id="rId76"/>
    <p:sldLayoutId id="2147483777" r:id="rId77"/>
    <p:sldLayoutId id="2147483778" r:id="rId78"/>
    <p:sldLayoutId id="2147483779" r:id="rId79"/>
    <p:sldLayoutId id="2147483780" r:id="rId80"/>
    <p:sldLayoutId id="2147483781" r:id="rId81"/>
    <p:sldLayoutId id="2147483782" r:id="rId82"/>
    <p:sldLayoutId id="2147483783" r:id="rId83"/>
    <p:sldLayoutId id="2147483784" r:id="rId84"/>
    <p:sldLayoutId id="2147483785" r:id="rId85"/>
    <p:sldLayoutId id="2147483786" r:id="rId86"/>
    <p:sldLayoutId id="2147483787" r:id="rId87"/>
    <p:sldLayoutId id="2147483788" r:id="rId88"/>
    <p:sldLayoutId id="2147483789" r:id="rId89"/>
    <p:sldLayoutId id="2147483790" r:id="rId90"/>
    <p:sldLayoutId id="2147483791" r:id="rId91"/>
    <p:sldLayoutId id="2147483792" r:id="rId92"/>
    <p:sldLayoutId id="2147483793" r:id="rId93"/>
    <p:sldLayoutId id="2147483794" r:id="rId94"/>
    <p:sldLayoutId id="2147483795" r:id="rId95"/>
    <p:sldLayoutId id="2147483796" r:id="rId96"/>
    <p:sldLayoutId id="2147483797" r:id="rId97"/>
    <p:sldLayoutId id="2147483798" r:id="rId98"/>
    <p:sldLayoutId id="2147483799" r:id="rId99"/>
    <p:sldLayoutId id="2147483800" r:id="rId100"/>
    <p:sldLayoutId id="2147483801" r:id="rId101"/>
    <p:sldLayoutId id="2147483802" r:id="rId102"/>
    <p:sldLayoutId id="2147483803" r:id="rId103"/>
    <p:sldLayoutId id="2147483804" r:id="rId104"/>
    <p:sldLayoutId id="2147483805" r:id="rId105"/>
    <p:sldLayoutId id="2147483806" r:id="rId106"/>
    <p:sldLayoutId id="2147483807" r:id="rId107"/>
    <p:sldLayoutId id="2147483808" r:id="rId108"/>
    <p:sldLayoutId id="2147483809" r:id="rId109"/>
    <p:sldLayoutId id="2147483810" r:id="rId110"/>
    <p:sldLayoutId id="2147483811" r:id="rId111"/>
    <p:sldLayoutId id="2147483812" r:id="rId112"/>
    <p:sldLayoutId id="2147483813" r:id="rId113"/>
    <p:sldLayoutId id="2147483814" r:id="rId114"/>
    <p:sldLayoutId id="2147483815" r:id="rId115"/>
    <p:sldLayoutId id="2147483816" r:id="rId116"/>
    <p:sldLayoutId id="2147483817" r:id="rId117"/>
    <p:sldLayoutId id="2147483818" r:id="rId118"/>
    <p:sldLayoutId id="2147483819" r:id="rId119"/>
    <p:sldLayoutId id="2147483820" r:id="rId120"/>
    <p:sldLayoutId id="2147483821" r:id="rId121"/>
    <p:sldLayoutId id="2147483822" r:id="rId122"/>
    <p:sldLayoutId id="2147483823" r:id="rId123"/>
    <p:sldLayoutId id="2147483824" r:id="rId124"/>
    <p:sldLayoutId id="2147483825" r:id="rId125"/>
    <p:sldLayoutId id="2147483826" r:id="rId126"/>
    <p:sldLayoutId id="2147483827" r:id="rId127"/>
    <p:sldLayoutId id="2147483828" r:id="rId128"/>
    <p:sldLayoutId id="2147483829" r:id="rId129"/>
    <p:sldLayoutId id="2147483830" r:id="rId130"/>
    <p:sldLayoutId id="2147483831" r:id="rId131"/>
    <p:sldLayoutId id="2147483832" r:id="rId132"/>
    <p:sldLayoutId id="2147483833" r:id="rId133"/>
    <p:sldLayoutId id="2147483834" r:id="rId134"/>
    <p:sldLayoutId id="2147483835" r:id="rId135"/>
    <p:sldLayoutId id="2147483836" r:id="rId136"/>
    <p:sldLayoutId id="2147483837" r:id="rId137"/>
    <p:sldLayoutId id="2147483838" r:id="rId138"/>
    <p:sldLayoutId id="2147483839" r:id="rId139"/>
    <p:sldLayoutId id="2147483840" r:id="rId140"/>
    <p:sldLayoutId id="2147483841" r:id="rId141"/>
    <p:sldLayoutId id="2147483842" r:id="rId142"/>
    <p:sldLayoutId id="2147483843" r:id="rId143"/>
    <p:sldLayoutId id="2147483844" r:id="rId144"/>
    <p:sldLayoutId id="2147483845" r:id="rId145"/>
    <p:sldLayoutId id="2147483846" r:id="rId146"/>
    <p:sldLayoutId id="2147483847" r:id="rId147"/>
    <p:sldLayoutId id="2147483848" r:id="rId148"/>
    <p:sldLayoutId id="2147483849" r:id="rId149"/>
    <p:sldLayoutId id="2147483850" r:id="rId150"/>
    <p:sldLayoutId id="2147483851" r:id="rId151"/>
    <p:sldLayoutId id="2147483852" r:id="rId152"/>
    <p:sldLayoutId id="2147483853" r:id="rId153"/>
    <p:sldLayoutId id="2147483854" r:id="rId154"/>
    <p:sldLayoutId id="2147483855" r:id="rId155"/>
    <p:sldLayoutId id="2147483856" r:id="rId156"/>
    <p:sldLayoutId id="2147483857" r:id="rId157"/>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002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Reform der Verwaltungsprozesse für Baugenehmigungen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a:t>
            </a:fld>
            <a:endParaRPr lang="en-US" dirty="0"/>
          </a:p>
        </p:txBody>
      </p:sp>
      <p:sp>
        <p:nvSpPr>
          <p:cNvPr id="4" name="Inhaltsplatzhalter 3"/>
          <p:cNvSpPr>
            <a:spLocks noGrp="1"/>
          </p:cNvSpPr>
          <p:nvPr>
            <p:ph sz="quarter" idx="12"/>
          </p:nvPr>
        </p:nvSpPr>
        <p:spPr/>
        <p:txBody>
          <a:bodyPr>
            <a:normAutofit/>
          </a:bodyPr>
          <a:lstStyle/>
          <a:p>
            <a:r>
              <a:rPr lang="de-DE" dirty="0" smtClean="0"/>
              <a:t>Einsparungen durch den Einsatz des elektronischen Systems zum Einreichen von Anträgen lagen bei ungefähr 450 SGD (circa 280 EUR) pro Antrag</a:t>
            </a:r>
          </a:p>
          <a:p>
            <a:r>
              <a:rPr lang="de-DE" dirty="0" smtClean="0"/>
              <a:t>Ergibt sich aus dem geringeren Papierbedarf sowie aus der Zeitersparnis</a:t>
            </a:r>
          </a:p>
          <a:p>
            <a:r>
              <a:rPr lang="de-DE" dirty="0" smtClean="0"/>
              <a:t>Eine branchenweite Umfrage unter 754 Unternehmen zeigte außerdem, dass die Mehrheit (77,1 Prozent) sehr zufrieden mit dem System war</a:t>
            </a:r>
            <a:endParaRPr lang="de-DE" dirty="0"/>
          </a:p>
        </p:txBody>
      </p:sp>
      <p:sp>
        <p:nvSpPr>
          <p:cNvPr id="9" name="Untertitel 8"/>
          <p:cNvSpPr>
            <a:spLocks noGrp="1"/>
          </p:cNvSpPr>
          <p:nvPr>
            <p:ph type="subTitle" idx="13"/>
          </p:nvPr>
        </p:nvSpPr>
        <p:spPr>
          <a:xfrm>
            <a:off x="360363" y="1172918"/>
            <a:ext cx="8234362" cy="307777"/>
          </a:xfrm>
        </p:spPr>
        <p:txBody>
          <a:bodyPr/>
          <a:lstStyle/>
          <a:p>
            <a:r>
              <a:rPr lang="de-DE" dirty="0"/>
              <a:t>Einführende </a:t>
            </a:r>
            <a:r>
              <a:rPr lang="de-DE" dirty="0" smtClean="0"/>
              <a:t>Fallstudie</a:t>
            </a:r>
            <a:endParaRPr lang="de-DE" dirty="0"/>
          </a:p>
        </p:txBody>
      </p:sp>
    </p:spTree>
    <p:extLst>
      <p:ext uri="{BB962C8B-B14F-4D97-AF65-F5344CB8AC3E}">
        <p14:creationId xmlns:p14="http://schemas.microsoft.com/office/powerpoint/2010/main" val="182459426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Webbrowser</a:t>
            </a:r>
            <a:endParaRPr lang="en-US"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100</a:t>
            </a:fld>
            <a:endParaRPr lang="en-US" dirty="0"/>
          </a:p>
        </p:txBody>
      </p:sp>
      <p:sp>
        <p:nvSpPr>
          <p:cNvPr id="4" name="Inhaltsplatzhalter 3"/>
          <p:cNvSpPr>
            <a:spLocks noGrp="1"/>
          </p:cNvSpPr>
          <p:nvPr>
            <p:ph sz="quarter" idx="12"/>
          </p:nvPr>
        </p:nvSpPr>
        <p:spPr/>
        <p:txBody>
          <a:bodyPr/>
          <a:lstStyle/>
          <a:p>
            <a:r>
              <a:rPr lang="de-DE" smtClean="0"/>
              <a:t>Ein Webbrowser ist ein leicht zu bedienendes Softwaretool mit einer grafischen Benutzerschnittstelle zum Anzeigen von Webseiten und den Zugriff auf Web- und andere Internet-Ressourcen. Beispiele dafür sind Edge von Microsoft, Mozilla Firefox, Safari von Apple und Chrome von Google. </a:t>
            </a:r>
          </a:p>
          <a:p>
            <a:endParaRPr lang="en-US"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088348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HTML5</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101</a:t>
            </a:fld>
            <a:endParaRPr lang="en-US" dirty="0"/>
          </a:p>
        </p:txBody>
      </p:sp>
      <p:sp>
        <p:nvSpPr>
          <p:cNvPr id="4" name="Inhaltsplatzhalter 3"/>
          <p:cNvSpPr>
            <a:spLocks noGrp="1"/>
          </p:cNvSpPr>
          <p:nvPr>
            <p:ph sz="quarter" idx="12"/>
          </p:nvPr>
        </p:nvSpPr>
        <p:spPr/>
        <p:txBody>
          <a:bodyPr>
            <a:normAutofit fontScale="92500"/>
          </a:bodyPr>
          <a:lstStyle/>
          <a:p>
            <a:r>
              <a:rPr lang="de-DE" dirty="0" smtClean="0"/>
              <a:t>Die Hypertext Markup Language (HTML) ist eine Seitenbeschreibungssprache, die spezifiziert, wie Text, Grafik, Video- und Audiodaten auf dem Dokument einer Webseite platziert sind</a:t>
            </a:r>
          </a:p>
          <a:p>
            <a:r>
              <a:rPr lang="de-DE" dirty="0" smtClean="0"/>
              <a:t>Die Weiterentwicklung von HTML, genannt HTML5, ermöglicht die Einbettung von Bildern, Audio, Video und anderen Elementen in ein Dokument, und zwar ohne prozessorintensive Add-</a:t>
            </a:r>
            <a:r>
              <a:rPr lang="de-DE" dirty="0" err="1" smtClean="0"/>
              <a:t>Ons</a:t>
            </a:r>
            <a:endParaRPr lang="de-DE" dirty="0" smtClean="0"/>
          </a:p>
          <a:p>
            <a:r>
              <a:rPr lang="de-DE" dirty="0" smtClean="0"/>
              <a:t>HTML5 erleichtert außerdem die Ausgabe von Webseiten auf den verschiedenen Anzeigegeräten, einschließlich mobiler Geräte und Desktop-PCs, und </a:t>
            </a:r>
            <a:r>
              <a:rPr lang="de-DE" dirty="0" err="1" smtClean="0"/>
              <a:t>unterstützt</a:t>
            </a:r>
            <a:r>
              <a:rPr lang="de-DE" dirty="0" smtClean="0"/>
              <a:t> die Offline-Speicherung von Daten </a:t>
            </a:r>
            <a:r>
              <a:rPr lang="de-DE" dirty="0" err="1" smtClean="0"/>
              <a:t>für</a:t>
            </a:r>
            <a:r>
              <a:rPr lang="de-DE" dirty="0" smtClean="0"/>
              <a:t> Apps</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5748851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WebSockets</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102</a:t>
            </a:fld>
            <a:endParaRPr lang="en-US" dirty="0"/>
          </a:p>
        </p:txBody>
      </p:sp>
      <p:sp>
        <p:nvSpPr>
          <p:cNvPr id="4" name="Inhaltsplatzhalter 3"/>
          <p:cNvSpPr>
            <a:spLocks noGrp="1"/>
          </p:cNvSpPr>
          <p:nvPr>
            <p:ph sz="quarter" idx="12"/>
          </p:nvPr>
        </p:nvSpPr>
        <p:spPr/>
        <p:txBody>
          <a:bodyPr/>
          <a:lstStyle/>
          <a:p>
            <a:r>
              <a:rPr lang="de-DE" dirty="0" err="1" smtClean="0"/>
              <a:t>WebSockets</a:t>
            </a:r>
            <a:r>
              <a:rPr lang="de-DE" dirty="0" smtClean="0"/>
              <a:t> ermöglichen eine JavaScript-basierte bidirektionale Verbindung, </a:t>
            </a:r>
            <a:r>
              <a:rPr lang="de-DE" dirty="0" smtClean="0"/>
              <a:t>üb</a:t>
            </a:r>
            <a:r>
              <a:rPr lang="de-DE" dirty="0" smtClean="0"/>
              <a:t>er </a:t>
            </a:r>
            <a:r>
              <a:rPr lang="de-DE" dirty="0" smtClean="0"/>
              <a:t>die Nachrichten zwischen Client und Server praktisch in Echtzeit ausgetauscht werden </a:t>
            </a:r>
            <a:r>
              <a:rPr lang="de-DE" dirty="0" smtClean="0"/>
              <a:t>können</a:t>
            </a:r>
            <a:endParaRPr lang="de-DE" dirty="0" smtClean="0"/>
          </a:p>
          <a:p>
            <a:r>
              <a:rPr lang="de-DE" dirty="0" smtClean="0"/>
              <a:t>Durch </a:t>
            </a:r>
            <a:r>
              <a:rPr lang="de-DE" dirty="0" err="1" smtClean="0"/>
              <a:t>WebSockets</a:t>
            </a:r>
            <a:r>
              <a:rPr lang="de-DE" dirty="0" smtClean="0"/>
              <a:t> können insbesondere Server die Kommunikation mit einem Client (etwa einem Browser) </a:t>
            </a:r>
            <a:r>
              <a:rPr lang="de-DE" dirty="0" smtClean="0"/>
              <a:t>initiieren</a:t>
            </a:r>
            <a:endParaRPr lang="de-DE" dirty="0" smtClean="0"/>
          </a:p>
          <a:p>
            <a:r>
              <a:rPr lang="de-DE" dirty="0" smtClean="0"/>
              <a:t>Beliebige an das Internet angeschlossene Endgeräte können nun bidirektionale Kommunikationskanäle zu ihren sie steuernden Servern </a:t>
            </a:r>
            <a:r>
              <a:rPr lang="de-DE" dirty="0" smtClean="0"/>
              <a:t>aufbauen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9291459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85000" lnSpcReduction="1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b="1" dirty="0" smtClean="0"/>
              <a:t>Trends </a:t>
            </a:r>
            <a:r>
              <a:rPr lang="en-US" b="1" dirty="0" err="1" smtClean="0"/>
              <a:t>bei</a:t>
            </a:r>
            <a:r>
              <a:rPr lang="en-US" b="1" dirty="0" smtClean="0"/>
              <a:t> </a:t>
            </a:r>
            <a:r>
              <a:rPr lang="en-US" b="1" dirty="0" err="1" smtClean="0"/>
              <a:t>Softwareplattformen</a:t>
            </a:r>
            <a:endParaRPr lang="en-US" b="1" dirty="0" smtClean="0"/>
          </a:p>
          <a:p>
            <a:pPr marL="812800" lvl="1" indent="-457200">
              <a:buFont typeface="+mj-lt"/>
              <a:buAutoNum type="arabicPeriod"/>
            </a:pPr>
            <a:r>
              <a:rPr lang="en-US" dirty="0" smtClean="0"/>
              <a:t>Linux und Open-Source-Software</a:t>
            </a:r>
          </a:p>
          <a:p>
            <a:pPr marL="812800" lvl="1" indent="-457200">
              <a:buFont typeface="+mj-lt"/>
              <a:buAutoNum type="arabicPeriod"/>
            </a:pPr>
            <a:r>
              <a:rPr lang="en-US" dirty="0" smtClean="0"/>
              <a:t>Software </a:t>
            </a:r>
            <a:r>
              <a:rPr lang="en-US" dirty="0" err="1" smtClean="0"/>
              <a:t>für</a:t>
            </a:r>
            <a:r>
              <a:rPr lang="en-US" dirty="0" smtClean="0"/>
              <a:t> </a:t>
            </a:r>
            <a:r>
              <a:rPr lang="en-US" dirty="0" err="1" smtClean="0"/>
              <a:t>Webapplikationen</a:t>
            </a:r>
            <a:r>
              <a:rPr lang="en-US" dirty="0" smtClean="0"/>
              <a:t>: Java, JavaScript, HTML5 und </a:t>
            </a:r>
            <a:r>
              <a:rPr lang="en-US" dirty="0" err="1" smtClean="0"/>
              <a:t>WebSockets</a:t>
            </a:r>
            <a:endParaRPr lang="en-US" dirty="0" smtClean="0"/>
          </a:p>
          <a:p>
            <a:pPr marL="812800" lvl="1" indent="-457200">
              <a:buFont typeface="+mj-lt"/>
              <a:buAutoNum type="arabicPeriod"/>
            </a:pPr>
            <a:r>
              <a:rPr lang="en-US" b="1" dirty="0" smtClean="0"/>
              <a:t>Web Services und </a:t>
            </a:r>
            <a:r>
              <a:rPr lang="en-US" b="1" dirty="0" err="1" smtClean="0"/>
              <a:t>serviceorientierte</a:t>
            </a:r>
            <a:r>
              <a:rPr lang="en-US" b="1" dirty="0" smtClean="0"/>
              <a:t> </a:t>
            </a:r>
            <a:r>
              <a:rPr lang="en-US" b="1" dirty="0" err="1" smtClean="0"/>
              <a:t>Architekturen</a:t>
            </a:r>
            <a:r>
              <a:rPr lang="en-US" b="1" dirty="0" smtClean="0"/>
              <a:t> (SOA)</a:t>
            </a:r>
          </a:p>
          <a:p>
            <a:pPr marL="812800" lvl="1" indent="-457200">
              <a:buFont typeface="+mj-lt"/>
              <a:buAutoNum type="arabicPeriod"/>
            </a:pPr>
            <a:r>
              <a:rPr lang="en-US" dirty="0" smtClean="0"/>
              <a:t>Software-Outsourcing und Cloud Computing</a:t>
            </a:r>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103</a:t>
            </a:fld>
            <a:endParaRPr lang="en-US" dirty="0"/>
          </a:p>
        </p:txBody>
      </p:sp>
    </p:spTree>
    <p:extLst>
      <p:ext uri="{BB962C8B-B14F-4D97-AF65-F5344CB8AC3E}">
        <p14:creationId xmlns:p14="http://schemas.microsoft.com/office/powerpoint/2010/main" val="324904416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de-DE" dirty="0" smtClean="0"/>
              <a:t>Web Services und serviceorientierte Architekturen (SOA)</a:t>
            </a:r>
            <a:endParaRPr lang="de-DE" dirty="0"/>
          </a:p>
        </p:txBody>
      </p:sp>
      <p:sp>
        <p:nvSpPr>
          <p:cNvPr id="103427" name="Rectangle 3"/>
          <p:cNvSpPr>
            <a:spLocks noGrp="1" noChangeArrowheads="1"/>
          </p:cNvSpPr>
          <p:nvPr>
            <p:ph sz="quarter" idx="12"/>
          </p:nvPr>
        </p:nvSpPr>
        <p:spPr/>
        <p:txBody>
          <a:bodyPr>
            <a:normAutofit fontScale="92500"/>
          </a:bodyPr>
          <a:lstStyle/>
          <a:p>
            <a:r>
              <a:rPr lang="de-DE" dirty="0" smtClean="0"/>
              <a:t>Unter einem Web Service werden lose gekoppelte Softwarekomponenten verstanden, die mithilfe von Webkommunikationsstandards und –sprachen untereinander Informationen austauschen</a:t>
            </a:r>
          </a:p>
          <a:p>
            <a:r>
              <a:rPr lang="de-DE" dirty="0" smtClean="0"/>
              <a:t>Sie sind nicht an ein bestimmtes Betriebssystem oder eine Programmiersprache gebunden</a:t>
            </a:r>
          </a:p>
          <a:p>
            <a:r>
              <a:rPr lang="de-DE" dirty="0" smtClean="0"/>
              <a:t>Die grundlegende Technologie für Webdienste ist XML, die Extensible Markup Language</a:t>
            </a:r>
          </a:p>
          <a:p>
            <a:r>
              <a:rPr lang="de-DE" dirty="0" smtClean="0"/>
              <a:t>Während HTML sich darauf beschränkt zu beschreiben, wie Daten in der Form von Webseiten dargestellt werden sollen, unterstützt XML die Präsentation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104</a:t>
            </a:fld>
            <a:endParaRPr lang="en-US" dirty="0"/>
          </a:p>
        </p:txBody>
      </p:sp>
    </p:spTree>
    <p:extLst>
      <p:ext uri="{BB962C8B-B14F-4D97-AF65-F5344CB8AC3E}">
        <p14:creationId xmlns:p14="http://schemas.microsoft.com/office/powerpoint/2010/main" val="408218774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XML</a:t>
            </a:r>
            <a:endParaRPr lang="en-US"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105</a:t>
            </a:fld>
            <a:endParaRPr lang="en-US" dirty="0"/>
          </a:p>
        </p:txBody>
      </p:sp>
      <p:sp>
        <p:nvSpPr>
          <p:cNvPr id="4" name="Inhaltsplatzhalter 3"/>
          <p:cNvSpPr>
            <a:spLocks noGrp="1"/>
          </p:cNvSpPr>
          <p:nvPr>
            <p:ph sz="quarter" idx="12"/>
          </p:nvPr>
        </p:nvSpPr>
        <p:spPr/>
        <p:txBody>
          <a:bodyPr/>
          <a:lstStyle/>
          <a:p>
            <a:r>
              <a:rPr lang="de-DE" dirty="0" smtClean="0"/>
              <a:t>XML (Extensible Markup Language) ist eine Auszeichnungssprache zur Darstellung hierarchischer strukturierter Daten in Form von Textdateien. </a:t>
            </a:r>
          </a:p>
          <a:p>
            <a:endParaRPr lang="en-US"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9181195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de-DE" dirty="0" smtClean="0"/>
              <a:t>Web Services und serviceorientierte Architekturen (SOA)</a:t>
            </a:r>
            <a:endParaRPr lang="de-DE" dirty="0"/>
          </a:p>
        </p:txBody>
      </p:sp>
      <p:sp>
        <p:nvSpPr>
          <p:cNvPr id="105475" name="Rectangle 3"/>
          <p:cNvSpPr>
            <a:spLocks noGrp="1" noChangeArrowheads="1"/>
          </p:cNvSpPr>
          <p:nvPr>
            <p:ph sz="quarter" idx="12"/>
          </p:nvPr>
        </p:nvSpPr>
        <p:spPr/>
        <p:txBody>
          <a:bodyPr/>
          <a:lstStyle/>
          <a:p>
            <a:r>
              <a:rPr lang="de-DE" dirty="0" smtClean="0"/>
              <a:t>Durch die Kennzeichnung von ausgewählten Elementen des Dokumentinhalts nach ihrer </a:t>
            </a:r>
            <a:r>
              <a:rPr lang="de-DE" dirty="0" smtClean="0"/>
              <a:t>Bedeutung, </a:t>
            </a:r>
            <a:r>
              <a:rPr lang="de-DE" dirty="0" smtClean="0"/>
              <a:t>bildet XML die Grundlage für eine automatische Verarbeitung, Interpretation und Transaktionen von Daten</a:t>
            </a:r>
          </a:p>
          <a:p>
            <a:r>
              <a:rPr lang="de-DE" dirty="0" smtClean="0"/>
              <a:t>Web Services kommunizieren durch XML-Nachrichten über Standards wie SOAP (Simple </a:t>
            </a:r>
            <a:r>
              <a:rPr lang="de-DE" dirty="0" err="1" smtClean="0"/>
              <a:t>Object</a:t>
            </a:r>
            <a:r>
              <a:rPr lang="de-DE" dirty="0" smtClean="0"/>
              <a:t> Access Protocol), WSDL (Web Services Description Language) und UDDI (Universal Description, Discovery and Integration)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106</a:t>
            </a:fld>
            <a:endParaRPr lang="en-US" dirty="0"/>
          </a:p>
        </p:txBody>
      </p:sp>
    </p:spTree>
    <p:extLst>
      <p:ext uri="{BB962C8B-B14F-4D97-AF65-F5344CB8AC3E}">
        <p14:creationId xmlns:p14="http://schemas.microsoft.com/office/powerpoint/2010/main" val="230502525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el 1"/>
          <p:cNvSpPr>
            <a:spLocks noGrp="1"/>
          </p:cNvSpPr>
          <p:nvPr>
            <p:ph type="title"/>
          </p:nvPr>
        </p:nvSpPr>
        <p:spPr/>
        <p:txBody>
          <a:bodyPr/>
          <a:lstStyle/>
          <a:p>
            <a:r>
              <a:rPr lang="de-DE" smtClean="0"/>
              <a:t>Beispielausdrücke für XML</a:t>
            </a:r>
            <a:endParaRPr lang="de-DE"/>
          </a:p>
        </p:txBody>
      </p:sp>
      <p:pic>
        <p:nvPicPr>
          <p:cNvPr id="9" name="Bild 8"/>
          <p:cNvPicPr>
            <a:picLocks noChangeAspect="1"/>
          </p:cNvPicPr>
          <p:nvPr/>
        </p:nvPicPr>
        <p:blipFill>
          <a:blip r:embed="rId2"/>
          <a:stretch>
            <a:fillRect/>
          </a:stretch>
        </p:blipFill>
        <p:spPr>
          <a:xfrm>
            <a:off x="1493280" y="1295400"/>
            <a:ext cx="5513033" cy="4114800"/>
          </a:xfrm>
          <a:prstGeom prst="rect">
            <a:avLst/>
          </a:prstGeom>
        </p:spPr>
      </p:pic>
      <p:sp>
        <p:nvSpPr>
          <p:cNvPr id="10" name="Foliennummernplatzhalter 9"/>
          <p:cNvSpPr>
            <a:spLocks noGrp="1"/>
          </p:cNvSpPr>
          <p:nvPr>
            <p:ph type="sldNum" sz="quarter" idx="11"/>
          </p:nvPr>
        </p:nvSpPr>
        <p:spPr/>
        <p:txBody>
          <a:bodyPr/>
          <a:lstStyle/>
          <a:p>
            <a:pPr>
              <a:defRPr/>
            </a:pPr>
            <a:fld id="{0D2F3B65-5D26-4378-875C-153D63999E65}" type="slidenum">
              <a:rPr lang="en-US" smtClean="0"/>
              <a:pPr>
                <a:defRPr/>
              </a:pPr>
              <a:t>107</a:t>
            </a:fld>
            <a:endParaRPr lang="en-US" dirty="0"/>
          </a:p>
        </p:txBody>
      </p:sp>
    </p:spTree>
    <p:extLst>
      <p:ext uri="{BB962C8B-B14F-4D97-AF65-F5344CB8AC3E}">
        <p14:creationId xmlns:p14="http://schemas.microsoft.com/office/powerpoint/2010/main" val="252229836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de-DE" dirty="0" smtClean="0"/>
              <a:t>Web Services und serviceorientierte Architekturen (SOA)</a:t>
            </a:r>
            <a:endParaRPr lang="de-DE" dirty="0"/>
          </a:p>
        </p:txBody>
      </p:sp>
      <p:sp>
        <p:nvSpPr>
          <p:cNvPr id="106499" name="Rectangle 3"/>
          <p:cNvSpPr>
            <a:spLocks noGrp="1" noChangeArrowheads="1"/>
          </p:cNvSpPr>
          <p:nvPr>
            <p:ph sz="quarter" idx="12"/>
          </p:nvPr>
        </p:nvSpPr>
        <p:spPr/>
        <p:txBody>
          <a:bodyPr>
            <a:normAutofit fontScale="92500" lnSpcReduction="20000"/>
          </a:bodyPr>
          <a:lstStyle/>
          <a:p>
            <a:r>
              <a:rPr lang="de-DE" dirty="0" smtClean="0"/>
              <a:t>Eine serviceorientierte Architektur (SOA) ist eine Gruppe von in sich geschlossenen Diensten, die miteinander kommunizieren </a:t>
            </a:r>
            <a:r>
              <a:rPr lang="de-DE" dirty="0" smtClean="0"/>
              <a:t>können</a:t>
            </a:r>
            <a:r>
              <a:rPr lang="de-DE" dirty="0" smtClean="0"/>
              <a:t>, um darauf aufbauend eine </a:t>
            </a:r>
            <a:r>
              <a:rPr lang="de-DE" dirty="0" smtClean="0"/>
              <a:t>lauffähige </a:t>
            </a:r>
            <a:r>
              <a:rPr lang="de-DE" dirty="0" smtClean="0"/>
              <a:t>Softwareanwendung zu erstellen. </a:t>
            </a:r>
          </a:p>
          <a:p>
            <a:endParaRPr lang="de-DE" dirty="0" smtClean="0"/>
          </a:p>
          <a:p>
            <a:r>
              <a:rPr lang="de-DE" dirty="0" smtClean="0"/>
              <a:t>Beispiel: Die Systeme der Firma „Dollar </a:t>
            </a:r>
            <a:r>
              <a:rPr lang="de-DE" dirty="0" err="1" smtClean="0"/>
              <a:t>Rent</a:t>
            </a:r>
            <a:r>
              <a:rPr lang="de-DE" dirty="0" smtClean="0"/>
              <a:t> A Car</a:t>
            </a:r>
            <a:r>
              <a:rPr lang="ja-JP" altLang="de-DE" dirty="0" smtClean="0"/>
              <a:t>“</a:t>
            </a:r>
            <a:r>
              <a:rPr lang="de-DE" dirty="0" smtClean="0"/>
              <a:t> nutzen Webdienste, um ihr Online-Buchungssystem mit der Website von </a:t>
            </a:r>
            <a:r>
              <a:rPr lang="de-DE" dirty="0" err="1" smtClean="0"/>
              <a:t>Southwest</a:t>
            </a:r>
            <a:r>
              <a:rPr lang="de-DE" dirty="0" smtClean="0"/>
              <a:t> Airlines zu verknüpfen. Obwohl die Systeme beider Unternehmen auf unterschiedlichen Technologieplattformen basieren, kann man einen Mietwagen von Dollar reservieren, ohne die Website der Fluggesellschaft verlassen zu müssen.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108</a:t>
            </a:fld>
            <a:endParaRPr lang="en-US" dirty="0"/>
          </a:p>
        </p:txBody>
      </p:sp>
    </p:spTree>
    <p:extLst>
      <p:ext uri="{BB962C8B-B14F-4D97-AF65-F5344CB8AC3E}">
        <p14:creationId xmlns:p14="http://schemas.microsoft.com/office/powerpoint/2010/main" val="48101017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mtClean="0"/>
              <a:t>So nutzt “Dollar Rent A Car” Webdienste</a:t>
            </a:r>
            <a:endParaRPr lang="en-US" dirty="0"/>
          </a:p>
        </p:txBody>
      </p:sp>
      <p:pic>
        <p:nvPicPr>
          <p:cNvPr id="10" name="Bild 9"/>
          <p:cNvPicPr>
            <a:picLocks noChangeAspect="1"/>
          </p:cNvPicPr>
          <p:nvPr/>
        </p:nvPicPr>
        <p:blipFill>
          <a:blip r:embed="rId3"/>
          <a:stretch>
            <a:fillRect/>
          </a:stretch>
        </p:blipFill>
        <p:spPr>
          <a:xfrm>
            <a:off x="582032" y="1046248"/>
            <a:ext cx="7989839" cy="5099897"/>
          </a:xfrm>
          <a:prstGeom prst="rect">
            <a:avLst/>
          </a:prstGeom>
        </p:spPr>
      </p:pic>
      <p:sp>
        <p:nvSpPr>
          <p:cNvPr id="12" name="Foliennummernplatzhalter 11"/>
          <p:cNvSpPr>
            <a:spLocks noGrp="1"/>
          </p:cNvSpPr>
          <p:nvPr>
            <p:ph type="sldNum" sz="quarter" idx="11"/>
          </p:nvPr>
        </p:nvSpPr>
        <p:spPr/>
        <p:txBody>
          <a:bodyPr/>
          <a:lstStyle/>
          <a:p>
            <a:pPr>
              <a:defRPr/>
            </a:pPr>
            <a:fld id="{0D2F3B65-5D26-4378-875C-153D63999E65}" type="slidenum">
              <a:rPr lang="en-US" smtClean="0"/>
              <a:pPr>
                <a:defRPr/>
              </a:pPr>
              <a:t>109</a:t>
            </a:fld>
            <a:endParaRPr lang="en-US" dirty="0"/>
          </a:p>
        </p:txBody>
      </p:sp>
    </p:spTree>
    <p:extLst>
      <p:ext uri="{BB962C8B-B14F-4D97-AF65-F5344CB8AC3E}">
        <p14:creationId xmlns:p14="http://schemas.microsoft.com/office/powerpoint/2010/main" val="3145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Herausforderungen für das Management</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a:t>
            </a:fld>
            <a:endParaRPr lang="en-US" dirty="0"/>
          </a:p>
        </p:txBody>
      </p:sp>
      <p:sp>
        <p:nvSpPr>
          <p:cNvPr id="4" name="Inhaltsplatzhalter 3"/>
          <p:cNvSpPr>
            <a:spLocks noGrp="1"/>
          </p:cNvSpPr>
          <p:nvPr>
            <p:ph sz="quarter" idx="12"/>
          </p:nvPr>
        </p:nvSpPr>
        <p:spPr/>
        <p:txBody>
          <a:bodyPr>
            <a:normAutofit fontScale="92500" lnSpcReduction="10000"/>
          </a:bodyPr>
          <a:lstStyle/>
          <a:p>
            <a:r>
              <a:rPr lang="de-DE" dirty="0" smtClean="0"/>
              <a:t>Umwandlung einer traditionellen Baubranche in eine stärker wissensbasierte Branche</a:t>
            </a:r>
          </a:p>
          <a:p>
            <a:r>
              <a:rPr lang="de-DE" dirty="0" smtClean="0"/>
              <a:t>Aufbau einer internetbasierten G2B-Infrastruktur unterstützt die Branche, ihre Praktiken und Vorgehensweisen beim Einreichen von Bauplänen zu rationalisieren</a:t>
            </a:r>
          </a:p>
          <a:p>
            <a:r>
              <a:rPr lang="de-DE" dirty="0" smtClean="0"/>
              <a:t>Ohne die IT-Infrastruktur </a:t>
            </a:r>
            <a:r>
              <a:rPr lang="de-DE" dirty="0" smtClean="0"/>
              <a:t>würden </a:t>
            </a:r>
            <a:r>
              <a:rPr lang="de-DE" dirty="0" smtClean="0"/>
              <a:t>die verschiedenen privaten und öffentlichen Organisationen isoliert voneinander arbeiten</a:t>
            </a:r>
          </a:p>
          <a:p>
            <a:r>
              <a:rPr lang="de-DE" dirty="0" smtClean="0"/>
              <a:t>Dies hätte neben fehlender Integration und Transparenz des Antragsverfahrens unnötige Doppelarbeit sowie Verschwendung von Zeit und anderen Ressourcen zur Folge</a:t>
            </a:r>
            <a:endParaRPr lang="de-DE" dirty="0"/>
          </a:p>
        </p:txBody>
      </p:sp>
      <p:sp>
        <p:nvSpPr>
          <p:cNvPr id="9" name="Untertitel 8"/>
          <p:cNvSpPr>
            <a:spLocks noGrp="1"/>
          </p:cNvSpPr>
          <p:nvPr>
            <p:ph type="subTitle" idx="13"/>
          </p:nvPr>
        </p:nvSpPr>
        <p:spPr>
          <a:xfrm>
            <a:off x="360363" y="1172918"/>
            <a:ext cx="8234362" cy="307777"/>
          </a:xfrm>
        </p:spPr>
        <p:txBody>
          <a:bodyPr/>
          <a:lstStyle/>
          <a:p>
            <a:r>
              <a:rPr lang="de-DE" dirty="0" smtClean="0"/>
              <a:t>Blickpunkt Management</a:t>
            </a:r>
            <a:endParaRPr lang="de-DE" dirty="0"/>
          </a:p>
        </p:txBody>
      </p:sp>
    </p:spTree>
    <p:extLst>
      <p:ext uri="{BB962C8B-B14F-4D97-AF65-F5344CB8AC3E}">
        <p14:creationId xmlns:p14="http://schemas.microsoft.com/office/powerpoint/2010/main" val="217433884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925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b="1" dirty="0" smtClean="0"/>
              <a:t>Trends </a:t>
            </a:r>
            <a:r>
              <a:rPr lang="en-US" b="1" dirty="0" err="1" smtClean="0"/>
              <a:t>bei</a:t>
            </a:r>
            <a:r>
              <a:rPr lang="en-US" b="1" dirty="0" smtClean="0"/>
              <a:t> </a:t>
            </a:r>
            <a:r>
              <a:rPr lang="en-US" b="1" dirty="0" err="1" smtClean="0"/>
              <a:t>Softwareplattformen</a:t>
            </a:r>
            <a:endParaRPr lang="en-US" b="1" dirty="0" smtClean="0"/>
          </a:p>
          <a:p>
            <a:pPr marL="812800" lvl="1" indent="-457200">
              <a:buFont typeface="+mj-lt"/>
              <a:buAutoNum type="arabicPeriod"/>
            </a:pPr>
            <a:r>
              <a:rPr lang="en-US" dirty="0" smtClean="0"/>
              <a:t>Linux und Open-Source-Software</a:t>
            </a:r>
          </a:p>
          <a:p>
            <a:pPr marL="812800" lvl="1" indent="-457200">
              <a:buFont typeface="+mj-lt"/>
              <a:buAutoNum type="arabicPeriod"/>
            </a:pPr>
            <a:r>
              <a:rPr lang="en-US" dirty="0" smtClean="0"/>
              <a:t>Software </a:t>
            </a:r>
            <a:r>
              <a:rPr lang="en-US" dirty="0" err="1" smtClean="0"/>
              <a:t>für</a:t>
            </a:r>
            <a:r>
              <a:rPr lang="en-US" dirty="0" smtClean="0"/>
              <a:t> </a:t>
            </a:r>
            <a:r>
              <a:rPr lang="en-US" dirty="0" err="1" smtClean="0"/>
              <a:t>Webapplikationen</a:t>
            </a:r>
            <a:r>
              <a:rPr lang="en-US" dirty="0" smtClean="0"/>
              <a:t>: Java, JavaScript, HTML5 und </a:t>
            </a:r>
            <a:r>
              <a:rPr lang="en-US" dirty="0" err="1" smtClean="0"/>
              <a:t>WebSockets</a:t>
            </a:r>
            <a:endParaRPr lang="en-US" dirty="0" smtClean="0"/>
          </a:p>
          <a:p>
            <a:pPr marL="812800" lvl="1" indent="-457200">
              <a:buFont typeface="+mj-lt"/>
              <a:buAutoNum type="arabicPeriod"/>
            </a:pPr>
            <a:r>
              <a:rPr lang="en-US" dirty="0" smtClean="0"/>
              <a:t>Web Services und </a:t>
            </a:r>
            <a:r>
              <a:rPr lang="en-US" dirty="0" err="1" smtClean="0"/>
              <a:t>serviceorientierte</a:t>
            </a:r>
            <a:r>
              <a:rPr lang="en-US" dirty="0" smtClean="0"/>
              <a:t> </a:t>
            </a:r>
            <a:r>
              <a:rPr lang="en-US" dirty="0" err="1" smtClean="0"/>
              <a:t>Architekturen</a:t>
            </a:r>
            <a:r>
              <a:rPr lang="en-US" dirty="0" smtClean="0"/>
              <a:t> (SOA)</a:t>
            </a:r>
          </a:p>
          <a:p>
            <a:pPr marL="812800" lvl="1" indent="-457200">
              <a:buFont typeface="+mj-lt"/>
              <a:buAutoNum type="arabicPeriod"/>
            </a:pPr>
            <a:r>
              <a:rPr lang="en-US" b="1" dirty="0" smtClean="0"/>
              <a:t>Software-Outsourcing und Cloud Computing</a:t>
            </a:r>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110</a:t>
            </a:fld>
            <a:endParaRPr lang="en-US" dirty="0"/>
          </a:p>
        </p:txBody>
      </p:sp>
    </p:spTree>
    <p:extLst>
      <p:ext uri="{BB962C8B-B14F-4D97-AF65-F5344CB8AC3E}">
        <p14:creationId xmlns:p14="http://schemas.microsoft.com/office/powerpoint/2010/main" val="269950283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de-DE" dirty="0" smtClean="0"/>
              <a:t>Software-Outsourcing und </a:t>
            </a:r>
            <a:r>
              <a:rPr lang="de-DE" dirty="0" err="1" smtClean="0"/>
              <a:t>Cloud</a:t>
            </a:r>
            <a:r>
              <a:rPr lang="de-DE" dirty="0" smtClean="0"/>
              <a:t> Computing</a:t>
            </a:r>
            <a:endParaRPr lang="de-DE" dirty="0"/>
          </a:p>
        </p:txBody>
      </p:sp>
      <p:sp>
        <p:nvSpPr>
          <p:cNvPr id="109571" name="Rectangle 3"/>
          <p:cNvSpPr>
            <a:spLocks noGrp="1" noChangeArrowheads="1"/>
          </p:cNvSpPr>
          <p:nvPr>
            <p:ph sz="quarter" idx="12"/>
          </p:nvPr>
        </p:nvSpPr>
        <p:spPr/>
        <p:txBody>
          <a:bodyPr/>
          <a:lstStyle/>
          <a:p>
            <a:r>
              <a:rPr lang="de-DE" dirty="0" smtClean="0"/>
              <a:t>Im Kern gibt es drei externe Bezugsquellen für Software:</a:t>
            </a:r>
          </a:p>
          <a:p>
            <a:pPr lvl="1"/>
            <a:r>
              <a:rPr lang="de-DE" dirty="0" smtClean="0"/>
              <a:t>den Einkauf von Software bzw. Softwarepaketen von Händlern und Dienstleistern</a:t>
            </a:r>
          </a:p>
          <a:p>
            <a:pPr lvl="1"/>
            <a:r>
              <a:rPr lang="de-DE" dirty="0" smtClean="0"/>
              <a:t>die Onlinenutzung von Software von entsprechenden IT-Dienstleistern (Software-</a:t>
            </a:r>
            <a:r>
              <a:rPr lang="de-DE" dirty="0" err="1" smtClean="0"/>
              <a:t>as</a:t>
            </a:r>
            <a:r>
              <a:rPr lang="de-DE" dirty="0" smtClean="0"/>
              <a:t>-a-Service)</a:t>
            </a:r>
          </a:p>
          <a:p>
            <a:pPr lvl="1"/>
            <a:r>
              <a:rPr lang="de-DE" dirty="0" smtClean="0"/>
              <a:t>das Verlagern von individueller Softwareentwicklung an eine externe Softwareschmiede (Software-Outsourcing)</a:t>
            </a:r>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111</a:t>
            </a:fld>
            <a:endParaRPr lang="en-US" dirty="0"/>
          </a:p>
        </p:txBody>
      </p:sp>
    </p:spTree>
    <p:extLst>
      <p:ext uri="{BB962C8B-B14F-4D97-AF65-F5344CB8AC3E}">
        <p14:creationId xmlns:p14="http://schemas.microsoft.com/office/powerpoint/2010/main" val="403723899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de-DE" smtClean="0"/>
              <a:t>Software-Outsourcing</a:t>
            </a:r>
            <a:endParaRPr lang="de-DE" dirty="0"/>
          </a:p>
        </p:txBody>
      </p:sp>
      <p:sp>
        <p:nvSpPr>
          <p:cNvPr id="111619" name="Rectangle 3"/>
          <p:cNvSpPr>
            <a:spLocks noGrp="1" noChangeArrowheads="1"/>
          </p:cNvSpPr>
          <p:nvPr>
            <p:ph sz="quarter" idx="12"/>
          </p:nvPr>
        </p:nvSpPr>
        <p:spPr/>
        <p:txBody>
          <a:bodyPr/>
          <a:lstStyle/>
          <a:p>
            <a:r>
              <a:rPr lang="de-DE" smtClean="0"/>
              <a:t>Beim Outsourcing vergibt ein Unternehmen die kundenspezifische Softwareentwicklung oder die Pflege bestehender älterer Programme in Unterauftrag an externe Unternehmen</a:t>
            </a:r>
          </a:p>
          <a:p>
            <a:r>
              <a:rPr lang="de-DE" smtClean="0"/>
              <a:t>Häufig handelt es sich um Offshore-Unternehmen in Niedriglohnländern</a:t>
            </a:r>
          </a:p>
          <a:p>
            <a:r>
              <a:rPr lang="de-DE" smtClean="0"/>
              <a:t>Durch das Outsourcing erhalten Unternehmen Zugang zu hoch qualifizierten Technologie-Spezialisten, die betriebsintern häufig nicht zur Verfügung stehen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112</a:t>
            </a:fld>
            <a:endParaRPr lang="en-US" dirty="0"/>
          </a:p>
        </p:txBody>
      </p:sp>
    </p:spTree>
    <p:extLst>
      <p:ext uri="{BB962C8B-B14F-4D97-AF65-F5344CB8AC3E}">
        <p14:creationId xmlns:p14="http://schemas.microsoft.com/office/powerpoint/2010/main" val="81409032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Softwarepakete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113</a:t>
            </a:fld>
            <a:endParaRPr lang="en-US" dirty="0"/>
          </a:p>
        </p:txBody>
      </p:sp>
      <p:sp>
        <p:nvSpPr>
          <p:cNvPr id="4" name="Inhaltsplatzhalter 3"/>
          <p:cNvSpPr>
            <a:spLocks noGrp="1"/>
          </p:cNvSpPr>
          <p:nvPr>
            <p:ph sz="quarter" idx="12"/>
          </p:nvPr>
        </p:nvSpPr>
        <p:spPr/>
        <p:txBody>
          <a:bodyPr/>
          <a:lstStyle/>
          <a:p>
            <a:r>
              <a:rPr lang="de-DE" dirty="0" smtClean="0"/>
              <a:t>Ein Softwarepaket bezeichnet eine zusammengeschnürte Ansammlung von bereits entwickelten und lauffähigen Softwareprogrammen</a:t>
            </a:r>
          </a:p>
          <a:p>
            <a:r>
              <a:rPr lang="de-DE" dirty="0" smtClean="0"/>
              <a:t>Fertige Software und insbesondere Softwarepakete nehmen Unternehmen die Notwendigkeit ab, eigene Software für bestimmte Funktionen schreiben zu müssen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90778900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Software-</a:t>
            </a:r>
            <a:r>
              <a:rPr lang="de-DE" dirty="0" err="1" smtClean="0"/>
              <a:t>as</a:t>
            </a:r>
            <a:r>
              <a:rPr lang="de-DE" dirty="0" smtClean="0"/>
              <a:t>-a-Service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114</a:t>
            </a:fld>
            <a:endParaRPr lang="en-US" dirty="0"/>
          </a:p>
        </p:txBody>
      </p:sp>
      <p:sp>
        <p:nvSpPr>
          <p:cNvPr id="4" name="Inhaltsplatzhalter 3"/>
          <p:cNvSpPr>
            <a:spLocks noGrp="1"/>
          </p:cNvSpPr>
          <p:nvPr>
            <p:ph sz="quarter" idx="12"/>
          </p:nvPr>
        </p:nvSpPr>
        <p:spPr/>
        <p:txBody>
          <a:bodyPr>
            <a:normAutofit fontScale="92500"/>
          </a:bodyPr>
          <a:lstStyle/>
          <a:p>
            <a:r>
              <a:rPr lang="de-DE" dirty="0" smtClean="0"/>
              <a:t>Software-</a:t>
            </a:r>
            <a:r>
              <a:rPr lang="de-DE" dirty="0" err="1" smtClean="0"/>
              <a:t>as</a:t>
            </a:r>
            <a:r>
              <a:rPr lang="de-DE" dirty="0" smtClean="0"/>
              <a:t>-a-Service (SaaS – Software als Dienstleistung) bezeichnet Dienste für die Bereitstellung und den Fernzugriff auf Software in Form einer webbasierten Dienstleistung</a:t>
            </a:r>
          </a:p>
          <a:p>
            <a:r>
              <a:rPr lang="de-DE" dirty="0" smtClean="0"/>
              <a:t>Ein Beispiel dafür ist </a:t>
            </a:r>
            <a:r>
              <a:rPr lang="de-DE" dirty="0" err="1" smtClean="0"/>
              <a:t>Salesforce.com</a:t>
            </a:r>
            <a:r>
              <a:rPr lang="de-DE" dirty="0" smtClean="0"/>
              <a:t>, das Dienste für CRM-Software auf Abruf bereitstellt, darunter Vertriebsautomatisierung, Marketing und Kundenservice</a:t>
            </a:r>
          </a:p>
          <a:p>
            <a:r>
              <a:rPr lang="de-DE" dirty="0" smtClean="0"/>
              <a:t>Auslagerungsunternehmen oder Anbieter technischer Dienstleistungen benötigen Unternehmen einen Vertrag, der eine </a:t>
            </a:r>
            <a:r>
              <a:rPr lang="de-DE" dirty="0" smtClean="0"/>
              <a:t>Dienstgütevereinbarung </a:t>
            </a:r>
            <a:r>
              <a:rPr lang="de-DE" dirty="0" smtClean="0"/>
              <a:t>(Service Level Agreement, SLA) enthält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620639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mtClean="0"/>
              <a:t>Bedeutung verschiedener Bezugsquellen für Software</a:t>
            </a:r>
            <a:endParaRPr lang="en-US"/>
          </a:p>
        </p:txBody>
      </p:sp>
      <p:pic>
        <p:nvPicPr>
          <p:cNvPr id="10" name="Bild 9"/>
          <p:cNvPicPr>
            <a:picLocks noChangeAspect="1"/>
          </p:cNvPicPr>
          <p:nvPr/>
        </p:nvPicPr>
        <p:blipFill>
          <a:blip r:embed="rId3"/>
          <a:stretch>
            <a:fillRect/>
          </a:stretch>
        </p:blipFill>
        <p:spPr>
          <a:xfrm>
            <a:off x="410068" y="1414739"/>
            <a:ext cx="8175034" cy="4636468"/>
          </a:xfrm>
          <a:prstGeom prst="rect">
            <a:avLst/>
          </a:prstGeom>
        </p:spPr>
      </p:pic>
      <p:sp>
        <p:nvSpPr>
          <p:cNvPr id="12" name="Foliennummernplatzhalter 11"/>
          <p:cNvSpPr>
            <a:spLocks noGrp="1"/>
          </p:cNvSpPr>
          <p:nvPr>
            <p:ph type="sldNum" sz="quarter" idx="11"/>
          </p:nvPr>
        </p:nvSpPr>
        <p:spPr/>
        <p:txBody>
          <a:bodyPr/>
          <a:lstStyle/>
          <a:p>
            <a:pPr>
              <a:defRPr/>
            </a:pPr>
            <a:fld id="{0D2F3B65-5D26-4378-875C-153D63999E65}" type="slidenum">
              <a:rPr lang="en-US" smtClean="0"/>
              <a:pPr>
                <a:defRPr/>
              </a:pPr>
              <a:t>115</a:t>
            </a:fld>
            <a:endParaRPr lang="en-US" dirty="0"/>
          </a:p>
        </p:txBody>
      </p:sp>
    </p:spTree>
    <p:extLst>
      <p:ext uri="{BB962C8B-B14F-4D97-AF65-F5344CB8AC3E}">
        <p14:creationId xmlns:p14="http://schemas.microsoft.com/office/powerpoint/2010/main" val="84413054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Mashups und Apps</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116</a:t>
            </a:fld>
            <a:endParaRPr lang="en-US" dirty="0"/>
          </a:p>
        </p:txBody>
      </p:sp>
      <p:sp>
        <p:nvSpPr>
          <p:cNvPr id="4" name="Inhaltsplatzhalter 3"/>
          <p:cNvSpPr>
            <a:spLocks noGrp="1"/>
          </p:cNvSpPr>
          <p:nvPr>
            <p:ph sz="quarter" idx="12"/>
          </p:nvPr>
        </p:nvSpPr>
        <p:spPr/>
        <p:txBody>
          <a:bodyPr/>
          <a:lstStyle/>
          <a:p>
            <a:r>
              <a:rPr lang="de-DE" dirty="0" err="1" smtClean="0"/>
              <a:t>Mashups</a:t>
            </a:r>
            <a:r>
              <a:rPr lang="de-DE" dirty="0" smtClean="0"/>
              <a:t> sind Anwendungen, bei denen Softwarekomponenten gemischt und kombiniert werden</a:t>
            </a:r>
          </a:p>
          <a:p>
            <a:r>
              <a:rPr lang="de-DE" dirty="0" smtClean="0"/>
              <a:t>Wenn Sie zum Beispiel Ihr Facebook-Profil personalisieren oder Ihren Blog so einrichten, dass er Videos oder Diashows abspielt, kreieren Sie im Regelfall ein </a:t>
            </a:r>
            <a:r>
              <a:rPr lang="de-DE" dirty="0" err="1" smtClean="0"/>
              <a:t>Mashup</a:t>
            </a:r>
            <a:endParaRPr lang="de-DE" dirty="0" smtClean="0"/>
          </a:p>
          <a:p>
            <a:r>
              <a:rPr lang="de-DE" dirty="0" smtClean="0"/>
              <a:t>Apps (als Kurzform von Applikationen) sind kleine Anwendungsprogramme auf Ihrem Computer, Smartphone oder Tablet, die im Allgemeinen </a:t>
            </a:r>
            <a:r>
              <a:rPr lang="de-DE" dirty="0" err="1" smtClean="0"/>
              <a:t>über</a:t>
            </a:r>
            <a:r>
              <a:rPr lang="de-DE" dirty="0" smtClean="0"/>
              <a:t> das Internet bereitgestellt werden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154740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85000" lnSpcReduction="1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b="1" dirty="0" smtClean="0"/>
              <a:t>Trends der Informatisierung der (</a:t>
            </a:r>
            <a:r>
              <a:rPr lang="en-US" b="1" dirty="0" err="1" smtClean="0"/>
              <a:t>Alltags</a:t>
            </a:r>
            <a:r>
              <a:rPr lang="en-US" b="1" dirty="0" smtClean="0"/>
              <a:t>-) Welt – Das </a:t>
            </a:r>
            <a:r>
              <a:rPr lang="en-US" b="1" dirty="0" err="1" smtClean="0"/>
              <a:t>Beispiel</a:t>
            </a:r>
            <a:r>
              <a:rPr lang="en-US" b="1" dirty="0" smtClean="0"/>
              <a:t> Internet der Dinge</a:t>
            </a:r>
          </a:p>
          <a:p>
            <a:pPr marL="812800" lvl="1" indent="-457200">
              <a:buFont typeface="+mj-lt"/>
              <a:buAutoNum type="arabicPeriod"/>
            </a:pPr>
            <a:r>
              <a:rPr lang="en-US" dirty="0" err="1" smtClean="0"/>
              <a:t>Technische</a:t>
            </a:r>
            <a:r>
              <a:rPr lang="en-US" dirty="0" smtClean="0"/>
              <a:t> </a:t>
            </a:r>
            <a:r>
              <a:rPr lang="en-US" dirty="0" err="1" smtClean="0"/>
              <a:t>Aspekte</a:t>
            </a:r>
            <a:endParaRPr lang="en-US" dirty="0" smtClean="0"/>
          </a:p>
          <a:p>
            <a:pPr marL="812800" lvl="1" indent="-457200">
              <a:buFont typeface="+mj-lt"/>
              <a:buAutoNum type="arabicPeriod"/>
            </a:pPr>
            <a:r>
              <a:rPr lang="en-US" dirty="0" err="1" smtClean="0"/>
              <a:t>Qualitäten</a:t>
            </a:r>
            <a:r>
              <a:rPr lang="en-US" dirty="0" smtClean="0"/>
              <a:t> von smarten </a:t>
            </a:r>
            <a:r>
              <a:rPr lang="en-US" dirty="0" err="1" smtClean="0"/>
              <a:t>Objekten</a:t>
            </a:r>
            <a:r>
              <a:rPr lang="en-US" dirty="0" smtClean="0"/>
              <a:t> und smarten </a:t>
            </a:r>
            <a:r>
              <a:rPr lang="en-US" dirty="0" err="1" smtClean="0"/>
              <a:t>Umgebungen</a:t>
            </a:r>
            <a:endParaRPr lang="en-US" dirty="0" smtClean="0"/>
          </a:p>
          <a:p>
            <a:pPr marL="812800" lvl="1" indent="-457200">
              <a:buFont typeface="+mj-lt"/>
              <a:buAutoNum type="arabicPeriod"/>
            </a:pPr>
            <a:r>
              <a:rPr lang="en-US" dirty="0" err="1" smtClean="0"/>
              <a:t>Potenziale</a:t>
            </a:r>
            <a:r>
              <a:rPr lang="en-US" dirty="0" smtClean="0"/>
              <a:t> </a:t>
            </a:r>
            <a:r>
              <a:rPr lang="en-US" dirty="0" err="1" smtClean="0"/>
              <a:t>für</a:t>
            </a:r>
            <a:r>
              <a:rPr lang="en-US" dirty="0" smtClean="0"/>
              <a:t> </a:t>
            </a:r>
            <a:r>
              <a:rPr lang="en-US" dirty="0" err="1" smtClean="0"/>
              <a:t>Produkt</a:t>
            </a:r>
            <a:r>
              <a:rPr lang="en-US" dirty="0" smtClean="0"/>
              <a:t>-, </a:t>
            </a:r>
            <a:r>
              <a:rPr lang="en-US" dirty="0" err="1" smtClean="0"/>
              <a:t>Prozess</a:t>
            </a:r>
            <a:r>
              <a:rPr lang="en-US" dirty="0" smtClean="0"/>
              <a:t>- und </a:t>
            </a:r>
            <a:r>
              <a:rPr lang="en-US" dirty="0" err="1" smtClean="0"/>
              <a:t>Geschäftsmodellinnovationen</a:t>
            </a:r>
            <a:endParaRPr lang="en-US" dirty="0" smtClean="0"/>
          </a:p>
          <a:p>
            <a:pPr marL="812800" lvl="1" indent="-457200">
              <a:buFont typeface="+mj-lt"/>
              <a:buAutoNum type="arabicPeriod"/>
            </a:pPr>
            <a:r>
              <a:rPr lang="en-US" dirty="0" err="1" smtClean="0"/>
              <a:t>Implikationen</a:t>
            </a:r>
            <a:r>
              <a:rPr lang="en-US" dirty="0" smtClean="0"/>
              <a:t> und </a:t>
            </a:r>
            <a:r>
              <a:rPr lang="en-US" dirty="0" err="1" smtClean="0"/>
              <a:t>Herausforderungen</a:t>
            </a:r>
            <a:endParaRPr lang="en-US" dirty="0" smtClean="0"/>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117</a:t>
            </a:fld>
            <a:endParaRPr lang="en-US" dirty="0"/>
          </a:p>
        </p:txBody>
      </p:sp>
    </p:spTree>
    <p:extLst>
      <p:ext uri="{BB962C8B-B14F-4D97-AF65-F5344CB8AC3E}">
        <p14:creationId xmlns:p14="http://schemas.microsoft.com/office/powerpoint/2010/main" val="276318268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Grp="1"/>
          </p:cNvSpPr>
          <p:nvPr>
            <p:ph type="title"/>
          </p:nvPr>
        </p:nvSpPr>
        <p:spPr/>
        <p:txBody>
          <a:bodyPr/>
          <a:lstStyle/>
          <a:p>
            <a:r>
              <a:rPr lang="de-DE" smtClean="0"/>
              <a:t>Trends der Informatisierung der (Alltags-)Welt</a:t>
            </a:r>
            <a:endParaRPr lang="de-DE"/>
          </a:p>
        </p:txBody>
      </p:sp>
      <p:sp>
        <p:nvSpPr>
          <p:cNvPr id="113667" name="Rectangle 5"/>
          <p:cNvSpPr>
            <a:spLocks noGrp="1"/>
          </p:cNvSpPr>
          <p:nvPr>
            <p:ph sz="quarter" idx="12"/>
          </p:nvPr>
        </p:nvSpPr>
        <p:spPr/>
        <p:txBody>
          <a:bodyPr/>
          <a:lstStyle/>
          <a:p>
            <a:r>
              <a:rPr lang="de-DE" dirty="0" smtClean="0"/>
              <a:t>Informations-, Sensor- und Netzwerktechnik wird zunehmend </a:t>
            </a:r>
            <a:r>
              <a:rPr lang="de-DE" dirty="0" smtClean="0"/>
              <a:t>kleiner, leistungsfähiger </a:t>
            </a:r>
            <a:r>
              <a:rPr lang="de-DE" dirty="0" smtClean="0"/>
              <a:t>und </a:t>
            </a:r>
            <a:r>
              <a:rPr lang="de-DE" dirty="0" smtClean="0"/>
              <a:t>immer </a:t>
            </a:r>
            <a:r>
              <a:rPr lang="de-DE" dirty="0" smtClean="0"/>
              <a:t>häufiger eingesetzt</a:t>
            </a:r>
          </a:p>
          <a:p>
            <a:r>
              <a:rPr lang="de-DE" dirty="0" smtClean="0"/>
              <a:t>Technik wird auch in Gegenstände und Umgebungen unseres Alltags eingebettet</a:t>
            </a:r>
          </a:p>
          <a:p>
            <a:r>
              <a:rPr lang="de-DE" dirty="0" smtClean="0"/>
              <a:t>Informatisierte Gegenstände können </a:t>
            </a:r>
            <a:r>
              <a:rPr lang="de-DE" dirty="0"/>
              <a:t>ü</a:t>
            </a:r>
            <a:r>
              <a:rPr lang="de-DE" dirty="0" smtClean="0"/>
              <a:t>ber </a:t>
            </a:r>
            <a:r>
              <a:rPr lang="de-DE" dirty="0" smtClean="0"/>
              <a:t>drahtlose Netzwerke miteinander kommunizieren und Benutzern </a:t>
            </a:r>
            <a:r>
              <a:rPr lang="de-DE" dirty="0"/>
              <a:t>ü</a:t>
            </a:r>
            <a:r>
              <a:rPr lang="de-DE" dirty="0" smtClean="0"/>
              <a:t>ber </a:t>
            </a:r>
            <a:r>
              <a:rPr lang="de-DE" dirty="0" smtClean="0"/>
              <a:t>Schnittstellen und Ausgabemedien Informationen liefern</a:t>
            </a:r>
          </a:p>
          <a:p>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118</a:t>
            </a:fld>
            <a:endParaRPr lang="en-US" dirty="0"/>
          </a:p>
        </p:txBody>
      </p:sp>
    </p:spTree>
    <p:extLst>
      <p:ext uri="{BB962C8B-B14F-4D97-AF65-F5344CB8AC3E}">
        <p14:creationId xmlns:p14="http://schemas.microsoft.com/office/powerpoint/2010/main" val="345422331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p:txBody>
          <a:bodyPr/>
          <a:lstStyle/>
          <a:p>
            <a:r>
              <a:rPr lang="de-DE" smtClean="0"/>
              <a:t>Trends der Informatisierung der (Alltags-)Welt</a:t>
            </a:r>
            <a:endParaRPr lang="de-DE"/>
          </a:p>
        </p:txBody>
      </p:sp>
      <p:sp>
        <p:nvSpPr>
          <p:cNvPr id="114691" name="Rectangle 3"/>
          <p:cNvSpPr>
            <a:spLocks noGrp="1"/>
          </p:cNvSpPr>
          <p:nvPr>
            <p:ph sz="quarter" idx="12"/>
          </p:nvPr>
        </p:nvSpPr>
        <p:spPr/>
        <p:txBody>
          <a:bodyPr/>
          <a:lstStyle/>
          <a:p>
            <a:r>
              <a:rPr lang="de-DE" dirty="0" smtClean="0"/>
              <a:t>Versehen mit </a:t>
            </a:r>
            <a:r>
              <a:rPr lang="de-DE" dirty="0" err="1" smtClean="0"/>
              <a:t>minituarisierten</a:t>
            </a:r>
            <a:r>
              <a:rPr lang="de-DE" dirty="0" smtClean="0"/>
              <a:t> Prozessoren und Aktionsfähigkeit (</a:t>
            </a:r>
            <a:r>
              <a:rPr lang="de-DE" dirty="0" err="1" smtClean="0"/>
              <a:t>Aktuatorik</a:t>
            </a:r>
            <a:r>
              <a:rPr lang="de-DE" dirty="0" smtClean="0"/>
              <a:t>) </a:t>
            </a:r>
            <a:r>
              <a:rPr lang="de-DE" dirty="0" smtClean="0"/>
              <a:t>entstehen </a:t>
            </a:r>
            <a:r>
              <a:rPr lang="de-DE" dirty="0" smtClean="0"/>
              <a:t>„smarte Dinge</a:t>
            </a:r>
            <a:r>
              <a:rPr lang="ja-JP" altLang="de-DE" dirty="0" smtClean="0"/>
              <a:t>“</a:t>
            </a:r>
            <a:r>
              <a:rPr lang="de-DE" dirty="0" smtClean="0"/>
              <a:t> und „smarte Umgebungen</a:t>
            </a:r>
            <a:r>
              <a:rPr lang="ja-JP" altLang="de-DE" dirty="0" smtClean="0"/>
              <a:t>“</a:t>
            </a:r>
            <a:endParaRPr lang="de-DE" dirty="0" smtClean="0"/>
          </a:p>
          <a:p>
            <a:r>
              <a:rPr lang="de-DE" dirty="0" smtClean="0"/>
              <a:t>Hieraus ergeben sich Potenziale für neuartige Dienste, sowohl für Konsumprodukte als auch für Unternehmensprozesse</a:t>
            </a:r>
          </a:p>
          <a:p>
            <a:r>
              <a:rPr lang="de-DE" dirty="0" smtClean="0"/>
              <a:t>Da diese Innovationen unsere Alltagswelt betreffen, ergeben sich weitreichende Auswirkungen </a:t>
            </a:r>
            <a:r>
              <a:rPr lang="de-DE" dirty="0" smtClean="0"/>
              <a:t>für </a:t>
            </a:r>
            <a:r>
              <a:rPr lang="de-DE" dirty="0" smtClean="0"/>
              <a:t>Gesellschaft, Märkte und Unternehmen</a:t>
            </a:r>
          </a:p>
          <a:p>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119</a:t>
            </a:fld>
            <a:endParaRPr lang="en-US" dirty="0"/>
          </a:p>
        </p:txBody>
      </p:sp>
    </p:spTree>
    <p:extLst>
      <p:ext uri="{BB962C8B-B14F-4D97-AF65-F5344CB8AC3E}">
        <p14:creationId xmlns:p14="http://schemas.microsoft.com/office/powerpoint/2010/main" val="768952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Herausforderungen für das Management</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a:t>
            </a:fld>
            <a:endParaRPr lang="en-US" dirty="0"/>
          </a:p>
        </p:txBody>
      </p:sp>
      <p:sp>
        <p:nvSpPr>
          <p:cNvPr id="4" name="Inhaltsplatzhalter 3"/>
          <p:cNvSpPr>
            <a:spLocks noGrp="1"/>
          </p:cNvSpPr>
          <p:nvPr>
            <p:ph sz="quarter" idx="12"/>
          </p:nvPr>
        </p:nvSpPr>
        <p:spPr/>
        <p:txBody>
          <a:bodyPr>
            <a:normAutofit/>
          </a:bodyPr>
          <a:lstStyle/>
          <a:p>
            <a:r>
              <a:rPr lang="de-DE" dirty="0"/>
              <a:t>Inwiefern erleichtert CORENETs </a:t>
            </a:r>
            <a:r>
              <a:rPr lang="de-DE" dirty="0" smtClean="0"/>
              <a:t>elektronisches System </a:t>
            </a:r>
            <a:r>
              <a:rPr lang="de-DE" dirty="0"/>
              <a:t>zum Einreichen von </a:t>
            </a:r>
            <a:r>
              <a:rPr lang="de-DE" dirty="0" smtClean="0"/>
              <a:t>Anträgen den </a:t>
            </a:r>
            <a:r>
              <a:rPr lang="de-DE" dirty="0"/>
              <a:t>Unternehmen und anderen </a:t>
            </a:r>
            <a:r>
              <a:rPr lang="de-DE" dirty="0" smtClean="0"/>
              <a:t>Organisationen die </a:t>
            </a:r>
            <a:r>
              <a:rPr lang="de-DE" dirty="0"/>
              <a:t>Rationalisierung ihrer </a:t>
            </a:r>
            <a:r>
              <a:rPr lang="de-DE" dirty="0" smtClean="0"/>
              <a:t>Geschäftsprozesse und </a:t>
            </a:r>
            <a:r>
              <a:rPr lang="de-DE" dirty="0"/>
              <a:t>Arbeitsabläufe</a:t>
            </a:r>
            <a:r>
              <a:rPr lang="de-DE" dirty="0" smtClean="0"/>
              <a:t>?</a:t>
            </a:r>
          </a:p>
          <a:p>
            <a:r>
              <a:rPr lang="de-DE" dirty="0"/>
              <a:t>Wie profitieren Unternehmen und </a:t>
            </a:r>
            <a:r>
              <a:rPr lang="de-DE" dirty="0" smtClean="0"/>
              <a:t>andere Organisationen </a:t>
            </a:r>
            <a:r>
              <a:rPr lang="de-DE" dirty="0"/>
              <a:t>von CORENETs G2B-</a:t>
            </a:r>
            <a:r>
              <a:rPr lang="de-DE" dirty="0" smtClean="0"/>
              <a:t>Infrastruktur beim </a:t>
            </a:r>
            <a:r>
              <a:rPr lang="de-DE" dirty="0"/>
              <a:t>Einreichen von Bauplänen?</a:t>
            </a:r>
          </a:p>
        </p:txBody>
      </p:sp>
      <p:sp>
        <p:nvSpPr>
          <p:cNvPr id="9" name="Untertitel 8"/>
          <p:cNvSpPr>
            <a:spLocks noGrp="1"/>
          </p:cNvSpPr>
          <p:nvPr>
            <p:ph type="subTitle" idx="13"/>
          </p:nvPr>
        </p:nvSpPr>
        <p:spPr>
          <a:xfrm>
            <a:off x="360363" y="1172918"/>
            <a:ext cx="8234362" cy="307777"/>
          </a:xfrm>
        </p:spPr>
        <p:txBody>
          <a:bodyPr/>
          <a:lstStyle/>
          <a:p>
            <a:r>
              <a:rPr lang="de-DE" dirty="0" smtClean="0"/>
              <a:t>Blickpunkt Management</a:t>
            </a:r>
            <a:endParaRPr lang="de-DE" dirty="0"/>
          </a:p>
        </p:txBody>
      </p:sp>
    </p:spTree>
    <p:extLst>
      <p:ext uri="{BB962C8B-B14F-4D97-AF65-F5344CB8AC3E}">
        <p14:creationId xmlns:p14="http://schemas.microsoft.com/office/powerpoint/2010/main" val="345770583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mtClean="0"/>
              <a:t>Überblicksdarstellung – Informatisierung der Welt</a:t>
            </a:r>
            <a:endParaRPr lang="en-US"/>
          </a:p>
        </p:txBody>
      </p:sp>
      <p:pic>
        <p:nvPicPr>
          <p:cNvPr id="11" name="Bild 10"/>
          <p:cNvPicPr>
            <a:picLocks noChangeAspect="1"/>
          </p:cNvPicPr>
          <p:nvPr/>
        </p:nvPicPr>
        <p:blipFill>
          <a:blip r:embed="rId3"/>
          <a:stretch>
            <a:fillRect/>
          </a:stretch>
        </p:blipFill>
        <p:spPr>
          <a:xfrm>
            <a:off x="1796452" y="1032094"/>
            <a:ext cx="5417148" cy="5239021"/>
          </a:xfrm>
          <a:prstGeom prst="rect">
            <a:avLst/>
          </a:prstGeom>
        </p:spPr>
      </p:pic>
      <p:sp>
        <p:nvSpPr>
          <p:cNvPr id="13" name="Foliennummernplatzhalter 12"/>
          <p:cNvSpPr>
            <a:spLocks noGrp="1"/>
          </p:cNvSpPr>
          <p:nvPr>
            <p:ph type="sldNum" sz="quarter" idx="11"/>
          </p:nvPr>
        </p:nvSpPr>
        <p:spPr/>
        <p:txBody>
          <a:bodyPr/>
          <a:lstStyle/>
          <a:p>
            <a:pPr>
              <a:defRPr/>
            </a:pPr>
            <a:fld id="{0D2F3B65-5D26-4378-875C-153D63999E65}" type="slidenum">
              <a:rPr lang="en-US" smtClean="0"/>
              <a:pPr>
                <a:defRPr/>
              </a:pPr>
              <a:t>120</a:t>
            </a:fld>
            <a:endParaRPr lang="en-US" dirty="0"/>
          </a:p>
        </p:txBody>
      </p:sp>
    </p:spTree>
    <p:extLst>
      <p:ext uri="{BB962C8B-B14F-4D97-AF65-F5344CB8AC3E}">
        <p14:creationId xmlns:p14="http://schemas.microsoft.com/office/powerpoint/2010/main" val="239054148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p:txBody>
          <a:bodyPr/>
          <a:lstStyle/>
          <a:p>
            <a:r>
              <a:rPr lang="de-DE" smtClean="0"/>
              <a:t>Internet der Dinge</a:t>
            </a:r>
            <a:endParaRPr lang="de-DE" dirty="0"/>
          </a:p>
        </p:txBody>
      </p:sp>
      <p:sp>
        <p:nvSpPr>
          <p:cNvPr id="118787" name="Rectangle 3"/>
          <p:cNvSpPr>
            <a:spLocks noGrp="1"/>
          </p:cNvSpPr>
          <p:nvPr>
            <p:ph sz="quarter" idx="12"/>
          </p:nvPr>
        </p:nvSpPr>
        <p:spPr/>
        <p:txBody>
          <a:bodyPr>
            <a:normAutofit fontScale="92500" lnSpcReduction="10000"/>
          </a:bodyPr>
          <a:lstStyle/>
          <a:p>
            <a:r>
              <a:rPr lang="de-DE" dirty="0" smtClean="0"/>
              <a:t>Der Begriff Internet der Dinge (Internet </a:t>
            </a:r>
            <a:r>
              <a:rPr lang="de-DE" dirty="0" err="1" smtClean="0"/>
              <a:t>of</a:t>
            </a:r>
            <a:r>
              <a:rPr lang="de-DE" dirty="0" smtClean="0"/>
              <a:t> Things, Kurzform: </a:t>
            </a:r>
            <a:r>
              <a:rPr lang="de-DE" dirty="0" err="1" smtClean="0"/>
              <a:t>IoT</a:t>
            </a:r>
            <a:r>
              <a:rPr lang="de-DE" dirty="0" smtClean="0"/>
              <a:t>) beschreibt eine Welt vernetzter, „intelligenter“ oder „smarter Gegenstände“</a:t>
            </a:r>
          </a:p>
          <a:p>
            <a:r>
              <a:rPr lang="de-DE" dirty="0" smtClean="0"/>
              <a:t>Das Internet der Dinge soll den Menschen bei seinen Tätigkeiten unaufdringlich </a:t>
            </a:r>
            <a:r>
              <a:rPr lang="de-DE" dirty="0" err="1" smtClean="0"/>
              <a:t>unterstützen</a:t>
            </a:r>
            <a:endParaRPr lang="de-DE" dirty="0" smtClean="0"/>
          </a:p>
          <a:p>
            <a:r>
              <a:rPr lang="de-DE" dirty="0" smtClean="0"/>
              <a:t>Die im Zuge der </a:t>
            </a:r>
            <a:r>
              <a:rPr lang="de-DE" dirty="0" err="1" smtClean="0"/>
              <a:t>Minituarisierung</a:t>
            </a:r>
            <a:r>
              <a:rPr lang="de-DE" dirty="0" smtClean="0"/>
              <a:t> immer kleineren technischen Komponenten werden in physische Gegenstände eingebettet, ohne möglichst Menschen abzulenken oder </a:t>
            </a:r>
            <a:r>
              <a:rPr lang="de-DE" dirty="0"/>
              <a:t>ü</a:t>
            </a:r>
            <a:r>
              <a:rPr lang="de-DE" dirty="0" smtClean="0"/>
              <a:t>berhaupt </a:t>
            </a:r>
            <a:r>
              <a:rPr lang="de-DE" dirty="0" smtClean="0"/>
              <a:t>aufzufallen</a:t>
            </a:r>
          </a:p>
          <a:p>
            <a:r>
              <a:rPr lang="de-DE" dirty="0" smtClean="0"/>
              <a:t>In seinem Aufsatz von 1991 „The Computer </a:t>
            </a:r>
            <a:r>
              <a:rPr lang="de-DE" dirty="0" err="1" smtClean="0"/>
              <a:t>for</a:t>
            </a:r>
            <a:r>
              <a:rPr lang="de-DE" dirty="0" smtClean="0"/>
              <a:t> </a:t>
            </a:r>
            <a:r>
              <a:rPr lang="de-DE" dirty="0" err="1" smtClean="0"/>
              <a:t>the</a:t>
            </a:r>
            <a:r>
              <a:rPr lang="de-DE" dirty="0" smtClean="0"/>
              <a:t> 21st Century“ sprach Mark Weiser zum ersten Mal von dieser Vision, einem Ubiquitous Computing</a:t>
            </a:r>
          </a:p>
          <a:p>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121</a:t>
            </a:fld>
            <a:endParaRPr lang="en-US" dirty="0"/>
          </a:p>
        </p:txBody>
      </p:sp>
    </p:spTree>
    <p:extLst>
      <p:ext uri="{BB962C8B-B14F-4D97-AF65-F5344CB8AC3E}">
        <p14:creationId xmlns:p14="http://schemas.microsoft.com/office/powerpoint/2010/main" val="178880397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Ubiquitous Computing</a:t>
            </a:r>
            <a:endParaRPr lang="en-US"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122</a:t>
            </a:fld>
            <a:endParaRPr lang="en-US" dirty="0"/>
          </a:p>
        </p:txBody>
      </p:sp>
      <p:sp>
        <p:nvSpPr>
          <p:cNvPr id="4" name="Inhaltsplatzhalter 3"/>
          <p:cNvSpPr>
            <a:spLocks noGrp="1"/>
          </p:cNvSpPr>
          <p:nvPr>
            <p:ph sz="quarter" idx="12"/>
          </p:nvPr>
        </p:nvSpPr>
        <p:spPr/>
        <p:txBody>
          <a:bodyPr/>
          <a:lstStyle/>
          <a:p>
            <a:r>
              <a:rPr lang="de-DE" dirty="0" smtClean="0"/>
              <a:t>Ubiquitous Computing beschreibt das Szenario von der </a:t>
            </a:r>
            <a:r>
              <a:rPr lang="de-DE" dirty="0" err="1" smtClean="0"/>
              <a:t>Allgegenwärtigkeit</a:t>
            </a:r>
            <a:r>
              <a:rPr lang="de-DE" dirty="0" smtClean="0"/>
              <a:t> eingebetteter, unaufdringlicher Informations- und Kommunikationstechnologie in unserer </a:t>
            </a:r>
            <a:r>
              <a:rPr lang="de-DE" dirty="0" smtClean="0"/>
              <a:t>alltäglichen </a:t>
            </a:r>
            <a:r>
              <a:rPr lang="de-DE" dirty="0" smtClean="0"/>
              <a:t>Umgebung. </a:t>
            </a:r>
          </a:p>
          <a:p>
            <a:endParaRPr lang="en-US"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9349040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p:txBody>
          <a:bodyPr/>
          <a:lstStyle/>
          <a:p>
            <a:r>
              <a:rPr lang="de-DE" smtClean="0"/>
              <a:t>Smarte Objekte und smarte Umgebungen</a:t>
            </a:r>
            <a:endParaRPr lang="de-DE"/>
          </a:p>
        </p:txBody>
      </p:sp>
      <p:sp>
        <p:nvSpPr>
          <p:cNvPr id="120835" name="Rectangle 3"/>
          <p:cNvSpPr>
            <a:spLocks noGrp="1"/>
          </p:cNvSpPr>
          <p:nvPr>
            <p:ph sz="quarter" idx="12"/>
          </p:nvPr>
        </p:nvSpPr>
        <p:spPr/>
        <p:txBody>
          <a:bodyPr/>
          <a:lstStyle/>
          <a:p>
            <a:r>
              <a:rPr lang="de-DE" dirty="0" smtClean="0"/>
              <a:t>Durch die physische Einbettung von IT werden Alltagsgegenstände und unsere Alltagsumgebung smart, </a:t>
            </a:r>
            <a:r>
              <a:rPr lang="de-DE" dirty="0" smtClean="0"/>
              <a:t>d.h</a:t>
            </a:r>
            <a:r>
              <a:rPr lang="de-DE" dirty="0" smtClean="0"/>
              <a:t>. fähig zur Verarbeitung und Bereitstellung von Informationen</a:t>
            </a:r>
          </a:p>
          <a:p>
            <a:r>
              <a:rPr lang="de-DE" dirty="0" smtClean="0"/>
              <a:t>Das bedeutet nicht unbedingt intelligent, im Sinne künstlicher Intelligenz</a:t>
            </a:r>
          </a:p>
          <a:p>
            <a:r>
              <a:rPr lang="de-DE" dirty="0" smtClean="0"/>
              <a:t>Die Kommunikationsfähigkeit von smarten Objekten untereinander und mit ihrer Umgebung ist Kernbestandteil des „Internet der Dinge“</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123</a:t>
            </a:fld>
            <a:endParaRPr lang="en-US" dirty="0"/>
          </a:p>
        </p:txBody>
      </p:sp>
    </p:spTree>
    <p:extLst>
      <p:ext uri="{BB962C8B-B14F-4D97-AF65-F5344CB8AC3E}">
        <p14:creationId xmlns:p14="http://schemas.microsoft.com/office/powerpoint/2010/main" val="183222547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de-DE" smtClean="0"/>
              <a:t>Smartes Objekt</a:t>
            </a:r>
            <a:endParaRPr lang="de-DE"/>
          </a:p>
        </p:txBody>
      </p:sp>
      <p:sp>
        <p:nvSpPr>
          <p:cNvPr id="122883" name="Rectangle 3"/>
          <p:cNvSpPr>
            <a:spLocks noGrp="1" noChangeArrowheads="1"/>
          </p:cNvSpPr>
          <p:nvPr>
            <p:ph sz="quarter" idx="12"/>
          </p:nvPr>
        </p:nvSpPr>
        <p:spPr/>
        <p:txBody>
          <a:bodyPr/>
          <a:lstStyle/>
          <a:p>
            <a:r>
              <a:rPr lang="de-DE" smtClean="0"/>
              <a:t>Ein smartes Objekt ist ein physisches Objekt, in das ein Prozessor, Datenspeicher, Sensorik und Netzwerktechnologie eingebettet sind. Einige smarte Objekte können auch ihre Umwelt manipulieren, was man im weiten Sinne als Aktuatorik bezeichnet.</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124</a:t>
            </a:fld>
            <a:endParaRPr lang="en-US" dirty="0"/>
          </a:p>
        </p:txBody>
      </p:sp>
    </p:spTree>
    <p:extLst>
      <p:ext uri="{BB962C8B-B14F-4D97-AF65-F5344CB8AC3E}">
        <p14:creationId xmlns:p14="http://schemas.microsoft.com/office/powerpoint/2010/main" val="89823097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de-DE" smtClean="0"/>
              <a:t>Smarte Umgebung</a:t>
            </a:r>
            <a:endParaRPr lang="de-DE"/>
          </a:p>
        </p:txBody>
      </p:sp>
      <p:sp>
        <p:nvSpPr>
          <p:cNvPr id="121859" name="Rectangle 3"/>
          <p:cNvSpPr>
            <a:spLocks noGrp="1" noChangeArrowheads="1"/>
          </p:cNvSpPr>
          <p:nvPr>
            <p:ph sz="quarter" idx="12"/>
          </p:nvPr>
        </p:nvSpPr>
        <p:spPr/>
        <p:txBody>
          <a:bodyPr/>
          <a:lstStyle/>
          <a:p>
            <a:r>
              <a:rPr lang="de-DE" smtClean="0"/>
              <a:t>Eine smarte Umgebung (smart environment) basiert auf einer physikalischen Umgebung, die mit smarten Objekten ausgestattet ist und über eine Informationsinfrastruktur verfügt. Sie kann aus einem geschlossenen Raum (Auto, Haus, Zimmer) oder auch einem Außenbereich bestehen. Eine smarte Umgebung stellt Anwendungen und Services bereit, die entsprechend der durch Sensoren erfassten Kontextinformationen angeboten und angepasst werden.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125</a:t>
            </a:fld>
            <a:endParaRPr lang="en-US" dirty="0"/>
          </a:p>
        </p:txBody>
      </p:sp>
    </p:spTree>
    <p:extLst>
      <p:ext uri="{BB962C8B-B14F-4D97-AF65-F5344CB8AC3E}">
        <p14:creationId xmlns:p14="http://schemas.microsoft.com/office/powerpoint/2010/main" val="250015935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85000" lnSpcReduction="1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b="1" dirty="0" smtClean="0"/>
              <a:t>Trends der Informatisierung der (</a:t>
            </a:r>
            <a:r>
              <a:rPr lang="en-US" b="1" dirty="0" err="1" smtClean="0"/>
              <a:t>Alltags</a:t>
            </a:r>
            <a:r>
              <a:rPr lang="en-US" b="1" dirty="0" smtClean="0"/>
              <a:t>-) Welt – Das </a:t>
            </a:r>
            <a:r>
              <a:rPr lang="en-US" b="1" dirty="0" err="1" smtClean="0"/>
              <a:t>Beispiel</a:t>
            </a:r>
            <a:r>
              <a:rPr lang="en-US" b="1" dirty="0" smtClean="0"/>
              <a:t> Internet der Dinge</a:t>
            </a:r>
          </a:p>
          <a:p>
            <a:pPr marL="812800" lvl="1" indent="-457200">
              <a:buFont typeface="+mj-lt"/>
              <a:buAutoNum type="arabicPeriod"/>
            </a:pPr>
            <a:r>
              <a:rPr lang="en-US" dirty="0" err="1" smtClean="0"/>
              <a:t>Technische</a:t>
            </a:r>
            <a:r>
              <a:rPr lang="en-US" dirty="0" smtClean="0"/>
              <a:t> </a:t>
            </a:r>
            <a:r>
              <a:rPr lang="en-US" dirty="0" err="1" smtClean="0"/>
              <a:t>Aspekte</a:t>
            </a:r>
            <a:endParaRPr lang="en-US" dirty="0" smtClean="0"/>
          </a:p>
          <a:p>
            <a:pPr marL="812800" lvl="1" indent="-457200">
              <a:buFont typeface="+mj-lt"/>
              <a:buAutoNum type="arabicPeriod"/>
            </a:pPr>
            <a:r>
              <a:rPr lang="en-US" dirty="0" err="1" smtClean="0"/>
              <a:t>Qualitäten</a:t>
            </a:r>
            <a:r>
              <a:rPr lang="en-US" dirty="0" smtClean="0"/>
              <a:t> von smarten </a:t>
            </a:r>
            <a:r>
              <a:rPr lang="en-US" dirty="0" err="1" smtClean="0"/>
              <a:t>Objekten</a:t>
            </a:r>
            <a:r>
              <a:rPr lang="en-US" dirty="0" smtClean="0"/>
              <a:t> und smarten </a:t>
            </a:r>
            <a:r>
              <a:rPr lang="en-US" dirty="0" err="1" smtClean="0"/>
              <a:t>Umgebungen</a:t>
            </a:r>
            <a:endParaRPr lang="en-US" dirty="0" smtClean="0"/>
          </a:p>
          <a:p>
            <a:pPr marL="812800" lvl="1" indent="-457200">
              <a:buFont typeface="+mj-lt"/>
              <a:buAutoNum type="arabicPeriod"/>
            </a:pPr>
            <a:r>
              <a:rPr lang="en-US" dirty="0" err="1" smtClean="0"/>
              <a:t>Potenziale</a:t>
            </a:r>
            <a:r>
              <a:rPr lang="en-US" dirty="0" smtClean="0"/>
              <a:t> </a:t>
            </a:r>
            <a:r>
              <a:rPr lang="en-US" dirty="0" err="1" smtClean="0"/>
              <a:t>für</a:t>
            </a:r>
            <a:r>
              <a:rPr lang="en-US" dirty="0" smtClean="0"/>
              <a:t> </a:t>
            </a:r>
            <a:r>
              <a:rPr lang="en-US" dirty="0" err="1" smtClean="0"/>
              <a:t>Produkt</a:t>
            </a:r>
            <a:r>
              <a:rPr lang="en-US" dirty="0" smtClean="0"/>
              <a:t>-, </a:t>
            </a:r>
            <a:r>
              <a:rPr lang="en-US" dirty="0" err="1" smtClean="0"/>
              <a:t>Prozess</a:t>
            </a:r>
            <a:r>
              <a:rPr lang="en-US" dirty="0" smtClean="0"/>
              <a:t>- und </a:t>
            </a:r>
            <a:r>
              <a:rPr lang="en-US" dirty="0" err="1" smtClean="0"/>
              <a:t>Geschäftsmodellinnovationen</a:t>
            </a:r>
            <a:endParaRPr lang="en-US" dirty="0" smtClean="0"/>
          </a:p>
          <a:p>
            <a:pPr marL="812800" lvl="1" indent="-457200">
              <a:buFont typeface="+mj-lt"/>
              <a:buAutoNum type="arabicPeriod"/>
            </a:pPr>
            <a:r>
              <a:rPr lang="en-US" dirty="0" err="1" smtClean="0"/>
              <a:t>Implikationen</a:t>
            </a:r>
            <a:r>
              <a:rPr lang="en-US" dirty="0" smtClean="0"/>
              <a:t> und </a:t>
            </a:r>
            <a:r>
              <a:rPr lang="en-US" dirty="0" err="1" smtClean="0"/>
              <a:t>Herausforderungen</a:t>
            </a:r>
            <a:endParaRPr lang="en-US" dirty="0" smtClean="0"/>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126</a:t>
            </a:fld>
            <a:endParaRPr lang="en-US" dirty="0"/>
          </a:p>
        </p:txBody>
      </p:sp>
    </p:spTree>
    <p:extLst>
      <p:ext uri="{BB962C8B-B14F-4D97-AF65-F5344CB8AC3E}">
        <p14:creationId xmlns:p14="http://schemas.microsoft.com/office/powerpoint/2010/main" val="84748157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85000" lnSpcReduction="1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b="1" dirty="0" smtClean="0"/>
              <a:t>Trends der Informatisierung der (</a:t>
            </a:r>
            <a:r>
              <a:rPr lang="en-US" b="1" dirty="0" err="1" smtClean="0"/>
              <a:t>Alltags</a:t>
            </a:r>
            <a:r>
              <a:rPr lang="en-US" b="1" dirty="0" smtClean="0"/>
              <a:t>-) Welt – Das </a:t>
            </a:r>
            <a:r>
              <a:rPr lang="en-US" b="1" dirty="0" err="1" smtClean="0"/>
              <a:t>Beispiel</a:t>
            </a:r>
            <a:r>
              <a:rPr lang="en-US" b="1" dirty="0" smtClean="0"/>
              <a:t> Internet der Dinge</a:t>
            </a:r>
          </a:p>
          <a:p>
            <a:pPr marL="812800" lvl="1" indent="-457200">
              <a:buFont typeface="+mj-lt"/>
              <a:buAutoNum type="arabicPeriod"/>
            </a:pPr>
            <a:r>
              <a:rPr lang="en-US" b="1" dirty="0" err="1" smtClean="0"/>
              <a:t>Technische</a:t>
            </a:r>
            <a:r>
              <a:rPr lang="en-US" b="1" dirty="0" smtClean="0"/>
              <a:t> </a:t>
            </a:r>
            <a:r>
              <a:rPr lang="en-US" b="1" dirty="0" err="1" smtClean="0"/>
              <a:t>Aspekte</a:t>
            </a:r>
            <a:endParaRPr lang="en-US" b="1" dirty="0" smtClean="0"/>
          </a:p>
          <a:p>
            <a:pPr marL="812800" lvl="1" indent="-457200">
              <a:buFont typeface="+mj-lt"/>
              <a:buAutoNum type="arabicPeriod"/>
            </a:pPr>
            <a:r>
              <a:rPr lang="en-US" dirty="0" err="1" smtClean="0"/>
              <a:t>Qualitäten</a:t>
            </a:r>
            <a:r>
              <a:rPr lang="en-US" dirty="0" smtClean="0"/>
              <a:t> von smarten </a:t>
            </a:r>
            <a:r>
              <a:rPr lang="en-US" dirty="0" err="1" smtClean="0"/>
              <a:t>Objekten</a:t>
            </a:r>
            <a:r>
              <a:rPr lang="en-US" dirty="0" smtClean="0"/>
              <a:t> und smarten </a:t>
            </a:r>
            <a:r>
              <a:rPr lang="en-US" dirty="0" err="1" smtClean="0"/>
              <a:t>Umgebungen</a:t>
            </a:r>
            <a:endParaRPr lang="en-US" dirty="0" smtClean="0"/>
          </a:p>
          <a:p>
            <a:pPr marL="812800" lvl="1" indent="-457200">
              <a:buFont typeface="+mj-lt"/>
              <a:buAutoNum type="arabicPeriod"/>
            </a:pPr>
            <a:r>
              <a:rPr lang="en-US" dirty="0" err="1" smtClean="0"/>
              <a:t>Potenziale</a:t>
            </a:r>
            <a:r>
              <a:rPr lang="en-US" dirty="0" smtClean="0"/>
              <a:t> </a:t>
            </a:r>
            <a:r>
              <a:rPr lang="en-US" dirty="0" err="1" smtClean="0"/>
              <a:t>für</a:t>
            </a:r>
            <a:r>
              <a:rPr lang="en-US" dirty="0" smtClean="0"/>
              <a:t> </a:t>
            </a:r>
            <a:r>
              <a:rPr lang="en-US" dirty="0" err="1" smtClean="0"/>
              <a:t>Produkt</a:t>
            </a:r>
            <a:r>
              <a:rPr lang="en-US" dirty="0" smtClean="0"/>
              <a:t>-, </a:t>
            </a:r>
            <a:r>
              <a:rPr lang="en-US" dirty="0" err="1" smtClean="0"/>
              <a:t>Prozess</a:t>
            </a:r>
            <a:r>
              <a:rPr lang="en-US" dirty="0" smtClean="0"/>
              <a:t>- und </a:t>
            </a:r>
            <a:r>
              <a:rPr lang="en-US" dirty="0" err="1" smtClean="0"/>
              <a:t>Geschäftsmodellinnovationen</a:t>
            </a:r>
            <a:endParaRPr lang="en-US" dirty="0" smtClean="0"/>
          </a:p>
          <a:p>
            <a:pPr marL="812800" lvl="1" indent="-457200">
              <a:buFont typeface="+mj-lt"/>
              <a:buAutoNum type="arabicPeriod"/>
            </a:pPr>
            <a:r>
              <a:rPr lang="en-US" dirty="0" err="1" smtClean="0"/>
              <a:t>Implikationen</a:t>
            </a:r>
            <a:r>
              <a:rPr lang="en-US" dirty="0" smtClean="0"/>
              <a:t> und </a:t>
            </a:r>
            <a:r>
              <a:rPr lang="en-US" dirty="0" err="1" smtClean="0"/>
              <a:t>Herausforderungen</a:t>
            </a:r>
            <a:endParaRPr lang="en-US" dirty="0" smtClean="0"/>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127</a:t>
            </a:fld>
            <a:endParaRPr lang="en-US" dirty="0"/>
          </a:p>
        </p:txBody>
      </p:sp>
    </p:spTree>
    <p:extLst>
      <p:ext uri="{BB962C8B-B14F-4D97-AF65-F5344CB8AC3E}">
        <p14:creationId xmlns:p14="http://schemas.microsoft.com/office/powerpoint/2010/main" val="21612379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p:txBody>
          <a:bodyPr/>
          <a:lstStyle/>
          <a:p>
            <a:r>
              <a:rPr lang="de-DE" smtClean="0"/>
              <a:t>Technische Aspekte</a:t>
            </a:r>
            <a:endParaRPr lang="de-DE"/>
          </a:p>
        </p:txBody>
      </p:sp>
      <p:sp>
        <p:nvSpPr>
          <p:cNvPr id="123907" name="Rectangle 3"/>
          <p:cNvSpPr>
            <a:spLocks noGrp="1"/>
          </p:cNvSpPr>
          <p:nvPr>
            <p:ph sz="quarter" idx="12"/>
          </p:nvPr>
        </p:nvSpPr>
        <p:spPr/>
        <p:txBody>
          <a:bodyPr>
            <a:normAutofit fontScale="92500" lnSpcReduction="10000"/>
          </a:bodyPr>
          <a:lstStyle/>
          <a:p>
            <a:r>
              <a:rPr lang="de-DE" dirty="0" smtClean="0"/>
              <a:t>Die Ebene der Technik (siehe Abbildung) beschreibt die Bausteine einer informations- und kommunikationstechnischen Infrastruktur der Informatisierung der (Alltags-)Welt</a:t>
            </a:r>
          </a:p>
          <a:p>
            <a:r>
              <a:rPr lang="de-DE" dirty="0" smtClean="0"/>
              <a:t>Sie dienen der Verbindung von virtueller Informations- mit der physischen </a:t>
            </a:r>
            <a:r>
              <a:rPr lang="de-DE" dirty="0" err="1" smtClean="0"/>
              <a:t>Realwelt</a:t>
            </a:r>
            <a:endParaRPr lang="de-DE" dirty="0" smtClean="0"/>
          </a:p>
          <a:p>
            <a:r>
              <a:rPr lang="de-DE" dirty="0" smtClean="0"/>
              <a:t>Zu diesen zählen Technologien </a:t>
            </a:r>
            <a:r>
              <a:rPr lang="de-DE" dirty="0" smtClean="0"/>
              <a:t>für </a:t>
            </a:r>
            <a:r>
              <a:rPr lang="de-DE" dirty="0" smtClean="0"/>
              <a:t>das Rechnen, die Speicherung, Einbettung, mobile und drahtlose Vernetzung sowie Sensoren und Aktoren</a:t>
            </a:r>
          </a:p>
          <a:p>
            <a:r>
              <a:rPr lang="de-DE" dirty="0" smtClean="0"/>
              <a:t>Des Weiteren sind verbesserte Verfahren zur Energieversorgung, Identifizierung und Lokalisierung ebenso elementare Bestandteile des Internet der Dinge</a:t>
            </a:r>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128</a:t>
            </a:fld>
            <a:endParaRPr lang="en-US" dirty="0"/>
          </a:p>
        </p:txBody>
      </p:sp>
    </p:spTree>
    <p:extLst>
      <p:ext uri="{BB962C8B-B14F-4D97-AF65-F5344CB8AC3E}">
        <p14:creationId xmlns:p14="http://schemas.microsoft.com/office/powerpoint/2010/main" val="292366473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p:nvPr>
        </p:nvSpPr>
        <p:spPr/>
        <p:txBody>
          <a:bodyPr/>
          <a:lstStyle/>
          <a:p>
            <a:r>
              <a:rPr lang="de-DE" dirty="0" smtClean="0"/>
              <a:t>Einbettung</a:t>
            </a:r>
            <a:endParaRPr lang="de-DE" dirty="0"/>
          </a:p>
        </p:txBody>
      </p:sp>
      <p:sp>
        <p:nvSpPr>
          <p:cNvPr id="124931" name="Rectangle 3"/>
          <p:cNvSpPr>
            <a:spLocks noGrp="1"/>
          </p:cNvSpPr>
          <p:nvPr>
            <p:ph sz="quarter" idx="12"/>
          </p:nvPr>
        </p:nvSpPr>
        <p:spPr/>
        <p:txBody>
          <a:bodyPr>
            <a:normAutofit fontScale="92500" lnSpcReduction="10000"/>
          </a:bodyPr>
          <a:lstStyle/>
          <a:p>
            <a:r>
              <a:rPr lang="de-DE" smtClean="0"/>
              <a:t>Einbettung erfolgt durch kleine Prozessoren und Datenspeicher, die in größeren Gegenstände oder Räumen praktisch kaum oder nicht wahrnehmbar eingebaut werden können</a:t>
            </a:r>
          </a:p>
          <a:p>
            <a:r>
              <a:rPr lang="de-DE" smtClean="0"/>
              <a:t>Miniaturisierung von Hardware ist wesentliche Voraussetzung für die Einbettung von IT in Gegenstände</a:t>
            </a:r>
          </a:p>
          <a:p>
            <a:r>
              <a:rPr lang="de-DE" smtClean="0"/>
              <a:t>Die Miniaturisierung geht gleichzeitig mit der verbesserten Leistungsfähigkeit von Prozessoren und erhöhten Speicherkapazitäten einher</a:t>
            </a:r>
          </a:p>
          <a:p>
            <a:r>
              <a:rPr lang="de-DE" smtClean="0"/>
              <a:t>Diese Entwicklungen treiben die allgemeine Verbreitung von Informationstechnologien voran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129</a:t>
            </a:fld>
            <a:endParaRPr lang="en-US" dirty="0"/>
          </a:p>
        </p:txBody>
      </p:sp>
    </p:spTree>
    <p:extLst>
      <p:ext uri="{BB962C8B-B14F-4D97-AF65-F5344CB8AC3E}">
        <p14:creationId xmlns:p14="http://schemas.microsoft.com/office/powerpoint/2010/main" val="2087414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5"/>
          <p:cNvSpPr>
            <a:spLocks noGrp="1"/>
          </p:cNvSpPr>
          <p:nvPr>
            <p:ph type="title"/>
          </p:nvPr>
        </p:nvSpPr>
        <p:spPr/>
        <p:txBody>
          <a:bodyPr/>
          <a:lstStyle/>
          <a:p>
            <a:r>
              <a:rPr lang="de-DE" dirty="0" smtClean="0"/>
              <a:t>Reform der Verwaltungsprozesse für Baugenehmigungen</a:t>
            </a:r>
            <a:br>
              <a:rPr lang="de-DE" dirty="0" smtClean="0"/>
            </a:br>
            <a:endParaRPr lang="de-DE" dirty="0"/>
          </a:p>
        </p:txBody>
      </p:sp>
      <p:sp>
        <p:nvSpPr>
          <p:cNvPr id="7" name="Untertitel 6"/>
          <p:cNvSpPr>
            <a:spLocks noGrp="1"/>
          </p:cNvSpPr>
          <p:nvPr>
            <p:ph type="subTitle" idx="13"/>
          </p:nvPr>
        </p:nvSpPr>
        <p:spPr>
          <a:xfrm>
            <a:off x="360363" y="1172918"/>
            <a:ext cx="8234362" cy="307777"/>
          </a:xfrm>
        </p:spPr>
        <p:txBody>
          <a:bodyPr/>
          <a:lstStyle/>
          <a:p>
            <a:r>
              <a:rPr lang="de-DE" dirty="0"/>
              <a:t>Einführende </a:t>
            </a:r>
            <a:r>
              <a:rPr lang="de-DE" dirty="0" smtClean="0"/>
              <a:t>Fallstudie</a:t>
            </a:r>
            <a:endParaRPr lang="de-DE" dirty="0"/>
          </a:p>
        </p:txBody>
      </p:sp>
      <p:pic>
        <p:nvPicPr>
          <p:cNvPr id="8" name="Bild 7"/>
          <p:cNvPicPr>
            <a:picLocks noChangeAspect="1"/>
          </p:cNvPicPr>
          <p:nvPr/>
        </p:nvPicPr>
        <p:blipFill>
          <a:blip r:embed="rId3"/>
          <a:stretch>
            <a:fillRect/>
          </a:stretch>
        </p:blipFill>
        <p:spPr>
          <a:xfrm>
            <a:off x="410068" y="1879640"/>
            <a:ext cx="8333778" cy="3962569"/>
          </a:xfrm>
          <a:prstGeom prst="rect">
            <a:avLst/>
          </a:prstGeom>
        </p:spPr>
      </p:pic>
      <p:sp>
        <p:nvSpPr>
          <p:cNvPr id="9" name="Foliennummernplatzhalter 8"/>
          <p:cNvSpPr>
            <a:spLocks noGrp="1"/>
          </p:cNvSpPr>
          <p:nvPr>
            <p:ph type="sldNum" sz="quarter" idx="11"/>
          </p:nvPr>
        </p:nvSpPr>
        <p:spPr/>
        <p:txBody>
          <a:bodyPr/>
          <a:lstStyle/>
          <a:p>
            <a:pPr>
              <a:defRPr/>
            </a:pPr>
            <a:fld id="{0D2F3B65-5D26-4378-875C-153D63999E65}" type="slidenum">
              <a:rPr lang="en-US" smtClean="0"/>
              <a:pPr>
                <a:defRPr/>
              </a:pPr>
              <a:t>13</a:t>
            </a:fld>
            <a:endParaRPr lang="en-US" dirty="0"/>
          </a:p>
        </p:txBody>
      </p:sp>
    </p:spTree>
    <p:extLst>
      <p:ext uri="{BB962C8B-B14F-4D97-AF65-F5344CB8AC3E}">
        <p14:creationId xmlns:p14="http://schemas.microsoft.com/office/powerpoint/2010/main" val="888530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de-DE" dirty="0" smtClean="0"/>
              <a:t>Vernetzung</a:t>
            </a:r>
            <a:endParaRPr lang="de-DE" dirty="0"/>
          </a:p>
        </p:txBody>
      </p:sp>
      <p:sp>
        <p:nvSpPr>
          <p:cNvPr id="125955" name="Rectangle 3"/>
          <p:cNvSpPr>
            <a:spLocks noGrp="1"/>
          </p:cNvSpPr>
          <p:nvPr>
            <p:ph sz="quarter" idx="12"/>
          </p:nvPr>
        </p:nvSpPr>
        <p:spPr/>
        <p:txBody>
          <a:bodyPr/>
          <a:lstStyle/>
          <a:p>
            <a:r>
              <a:rPr lang="de-DE" smtClean="0"/>
              <a:t>Netzwerktechnologien verbinden die informationstechnisch ausgestatteten Gegenstände</a:t>
            </a:r>
          </a:p>
          <a:p>
            <a:r>
              <a:rPr lang="de-DE" smtClean="0"/>
              <a:t>Dazu steht eine Vielzahl verschiedener Netzwerke zur Verfügung, die sich je nach Einsatzgebiet eignen</a:t>
            </a:r>
          </a:p>
          <a:p>
            <a:r>
              <a:rPr lang="de-DE" smtClean="0"/>
              <a:t>Man unterscheidet globale Netzwerke (Satelliten), regionale und lokale Netzwerke bis hin zu sogenannten Personal, Body und Intra-Body Area Networks</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130</a:t>
            </a:fld>
            <a:endParaRPr lang="en-US" dirty="0"/>
          </a:p>
        </p:txBody>
      </p:sp>
    </p:spTree>
    <p:extLst>
      <p:ext uri="{BB962C8B-B14F-4D97-AF65-F5344CB8AC3E}">
        <p14:creationId xmlns:p14="http://schemas.microsoft.com/office/powerpoint/2010/main" val="365903369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mtClean="0"/>
              <a:t>Skalen der Netzwerktechnologien</a:t>
            </a:r>
            <a:endParaRPr lang="en-US"/>
          </a:p>
        </p:txBody>
      </p:sp>
      <p:pic>
        <p:nvPicPr>
          <p:cNvPr id="10" name="Bild 9"/>
          <p:cNvPicPr>
            <a:picLocks noChangeAspect="1"/>
          </p:cNvPicPr>
          <p:nvPr/>
        </p:nvPicPr>
        <p:blipFill>
          <a:blip r:embed="rId3"/>
          <a:stretch>
            <a:fillRect/>
          </a:stretch>
        </p:blipFill>
        <p:spPr>
          <a:xfrm>
            <a:off x="383612" y="2068001"/>
            <a:ext cx="8413141" cy="2978566"/>
          </a:xfrm>
          <a:prstGeom prst="rect">
            <a:avLst/>
          </a:prstGeom>
        </p:spPr>
      </p:pic>
      <p:sp>
        <p:nvSpPr>
          <p:cNvPr id="12" name="Foliennummernplatzhalter 11"/>
          <p:cNvSpPr>
            <a:spLocks noGrp="1"/>
          </p:cNvSpPr>
          <p:nvPr>
            <p:ph type="sldNum" sz="quarter" idx="11"/>
          </p:nvPr>
        </p:nvSpPr>
        <p:spPr/>
        <p:txBody>
          <a:bodyPr/>
          <a:lstStyle/>
          <a:p>
            <a:pPr>
              <a:defRPr/>
            </a:pPr>
            <a:fld id="{0D2F3B65-5D26-4378-875C-153D63999E65}" type="slidenum">
              <a:rPr lang="en-US" smtClean="0"/>
              <a:pPr>
                <a:defRPr/>
              </a:pPr>
              <a:t>131</a:t>
            </a:fld>
            <a:endParaRPr lang="en-US" dirty="0"/>
          </a:p>
        </p:txBody>
      </p:sp>
    </p:spTree>
    <p:extLst>
      <p:ext uri="{BB962C8B-B14F-4D97-AF65-F5344CB8AC3E}">
        <p14:creationId xmlns:p14="http://schemas.microsoft.com/office/powerpoint/2010/main" val="58839096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de-DE" smtClean="0"/>
              <a:t>PAN (Personal Area Network)</a:t>
            </a:r>
            <a:endParaRPr lang="de-DE"/>
          </a:p>
        </p:txBody>
      </p:sp>
      <p:sp>
        <p:nvSpPr>
          <p:cNvPr id="128003" name="Rectangle 3"/>
          <p:cNvSpPr>
            <a:spLocks noGrp="1" noChangeArrowheads="1"/>
          </p:cNvSpPr>
          <p:nvPr>
            <p:ph sz="quarter" idx="12"/>
          </p:nvPr>
        </p:nvSpPr>
        <p:spPr/>
        <p:txBody>
          <a:bodyPr/>
          <a:lstStyle/>
          <a:p>
            <a:r>
              <a:rPr lang="de-DE" smtClean="0"/>
              <a:t>Vernetzung von persönlichen Geräten innerhalb des räumlichen Umgebungsbereichs von wenigen Metern von einer Person oder mehreren Personen, die mit mitgeführten Geräten untereinander Daten austauschen wollen. Dies kann beispielsweise über WLAN, Infrarot oder auch per Datenkabel über eine USB-Schnittstelle erfolgen.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132</a:t>
            </a:fld>
            <a:endParaRPr lang="en-US" dirty="0"/>
          </a:p>
        </p:txBody>
      </p:sp>
    </p:spTree>
    <p:extLst>
      <p:ext uri="{BB962C8B-B14F-4D97-AF65-F5344CB8AC3E}">
        <p14:creationId xmlns:p14="http://schemas.microsoft.com/office/powerpoint/2010/main" val="79378181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de-DE" smtClean="0"/>
              <a:t>BAN (Body Area Network)</a:t>
            </a:r>
            <a:endParaRPr lang="de-DE"/>
          </a:p>
        </p:txBody>
      </p:sp>
      <p:sp>
        <p:nvSpPr>
          <p:cNvPr id="129027" name="Rectangle 3"/>
          <p:cNvSpPr>
            <a:spLocks noGrp="1" noChangeArrowheads="1"/>
          </p:cNvSpPr>
          <p:nvPr>
            <p:ph sz="quarter" idx="12"/>
          </p:nvPr>
        </p:nvSpPr>
        <p:spPr/>
        <p:txBody>
          <a:bodyPr/>
          <a:lstStyle/>
          <a:p>
            <a:r>
              <a:rPr lang="de-DE" smtClean="0"/>
              <a:t>Drahtlose Netzwerke, die nah am Körper mitgeführte Geräte mithilfe von Netzwerkschnittstellen der Geräte vernetzen. Hierzu zählen vor allem Near Field Communication und Bluetooth.</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133</a:t>
            </a:fld>
            <a:endParaRPr lang="en-US" dirty="0"/>
          </a:p>
        </p:txBody>
      </p:sp>
    </p:spTree>
    <p:extLst>
      <p:ext uri="{BB962C8B-B14F-4D97-AF65-F5344CB8AC3E}">
        <p14:creationId xmlns:p14="http://schemas.microsoft.com/office/powerpoint/2010/main" val="53818877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de-DE" smtClean="0"/>
              <a:t>IBAN (Intra-Body Area Network)</a:t>
            </a:r>
            <a:endParaRPr lang="de-DE"/>
          </a:p>
        </p:txBody>
      </p:sp>
      <p:sp>
        <p:nvSpPr>
          <p:cNvPr id="130051" name="Rectangle 3"/>
          <p:cNvSpPr>
            <a:spLocks noGrp="1" noChangeArrowheads="1"/>
          </p:cNvSpPr>
          <p:nvPr>
            <p:ph sz="quarter" idx="12"/>
          </p:nvPr>
        </p:nvSpPr>
        <p:spPr/>
        <p:txBody>
          <a:bodyPr/>
          <a:lstStyle/>
          <a:p>
            <a:r>
              <a:rPr lang="de-DE" dirty="0" smtClean="0"/>
              <a:t>Eine spezielle Art von BAN, die mittels Datenübertragung über die menschliche Haut oder körpereigene Ladung persönliche Geräte vernetzt oder Daten an Gegenstände sendet, die die Person berührt (</a:t>
            </a:r>
            <a:r>
              <a:rPr lang="de-DE" dirty="0" smtClean="0"/>
              <a:t>z.B</a:t>
            </a:r>
            <a:r>
              <a:rPr lang="de-DE" dirty="0" smtClean="0"/>
              <a:t>. Türgriff).</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134</a:t>
            </a:fld>
            <a:endParaRPr lang="en-US" dirty="0"/>
          </a:p>
        </p:txBody>
      </p:sp>
    </p:spTree>
    <p:extLst>
      <p:ext uri="{BB962C8B-B14F-4D97-AF65-F5344CB8AC3E}">
        <p14:creationId xmlns:p14="http://schemas.microsoft.com/office/powerpoint/2010/main" val="228423375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p:txBody>
          <a:bodyPr/>
          <a:lstStyle/>
          <a:p>
            <a:r>
              <a:rPr lang="de-DE" dirty="0" smtClean="0"/>
              <a:t>Sensoren</a:t>
            </a:r>
            <a:endParaRPr lang="de-DE" dirty="0"/>
          </a:p>
        </p:txBody>
      </p:sp>
      <p:sp>
        <p:nvSpPr>
          <p:cNvPr id="131075" name="Rectangle 3"/>
          <p:cNvSpPr>
            <a:spLocks noGrp="1"/>
          </p:cNvSpPr>
          <p:nvPr>
            <p:ph sz="quarter" idx="12"/>
          </p:nvPr>
        </p:nvSpPr>
        <p:spPr/>
        <p:txBody>
          <a:bodyPr/>
          <a:lstStyle/>
          <a:p>
            <a:r>
              <a:rPr lang="de-DE" smtClean="0"/>
              <a:t>Sensoren sind technische Bauteile zur qualitativen oder quantitativen Messung bestimmter chemischer oder physikalischer Größen und Eigenschaften</a:t>
            </a:r>
          </a:p>
          <a:p>
            <a:r>
              <a:rPr lang="de-DE" smtClean="0"/>
              <a:t>Werden mehrere Sensoren zusammen mit einem Prozessor (Controller), einer Energieversorgung und einer Funkeinheit zur Datenübertragung verbaut, so spricht man von Sensorknoten</a:t>
            </a:r>
          </a:p>
          <a:p>
            <a:r>
              <a:rPr lang="de-DE" smtClean="0"/>
              <a:t>Sensorknoten können mithilfe ihrer Funkeinheit drahtlose Sensornetze bilden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135</a:t>
            </a:fld>
            <a:endParaRPr lang="en-US" dirty="0"/>
          </a:p>
        </p:txBody>
      </p:sp>
    </p:spTree>
    <p:extLst>
      <p:ext uri="{BB962C8B-B14F-4D97-AF65-F5344CB8AC3E}">
        <p14:creationId xmlns:p14="http://schemas.microsoft.com/office/powerpoint/2010/main" val="58187145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Aktoren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136</a:t>
            </a:fld>
            <a:endParaRPr lang="en-US" dirty="0"/>
          </a:p>
        </p:txBody>
      </p:sp>
      <p:sp>
        <p:nvSpPr>
          <p:cNvPr id="4" name="Inhaltsplatzhalter 3"/>
          <p:cNvSpPr>
            <a:spLocks noGrp="1"/>
          </p:cNvSpPr>
          <p:nvPr>
            <p:ph sz="quarter" idx="12"/>
          </p:nvPr>
        </p:nvSpPr>
        <p:spPr/>
        <p:txBody>
          <a:bodyPr/>
          <a:lstStyle/>
          <a:p>
            <a:r>
              <a:rPr lang="de-DE" dirty="0" smtClean="0"/>
              <a:t>Aktoren (Wandler; Antriebselemente), oft auch wegen des englischen Begriffs </a:t>
            </a:r>
            <a:r>
              <a:rPr lang="de-DE" dirty="0" err="1" smtClean="0"/>
              <a:t>actuator</a:t>
            </a:r>
            <a:r>
              <a:rPr lang="de-DE" dirty="0" smtClean="0"/>
              <a:t> als Aktuatoren bezeichnet, setzen elektrische Signale (</a:t>
            </a:r>
            <a:r>
              <a:rPr lang="de-DE" dirty="0" smtClean="0"/>
              <a:t>z.B</a:t>
            </a:r>
            <a:r>
              <a:rPr lang="de-DE" dirty="0" smtClean="0"/>
              <a:t>. vom Steuerungscomputer ausgehende Befehle) in mechanische Bewegung oder andere physikalische Größen (</a:t>
            </a:r>
            <a:r>
              <a:rPr lang="de-DE" dirty="0" smtClean="0"/>
              <a:t>z.B</a:t>
            </a:r>
            <a:r>
              <a:rPr lang="de-DE" dirty="0" smtClean="0"/>
              <a:t>. Druck oder Temperatur) um und greifen damit aktiv in das Regelungssystem ein und/oder geben Sollgrößen vor.</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1048270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p:nvPr>
        </p:nvSpPr>
        <p:spPr/>
        <p:txBody>
          <a:bodyPr/>
          <a:lstStyle/>
          <a:p>
            <a:r>
              <a:rPr lang="de-DE" dirty="0" smtClean="0"/>
              <a:t>Energieversorgung</a:t>
            </a:r>
            <a:endParaRPr lang="de-DE" dirty="0"/>
          </a:p>
        </p:txBody>
      </p:sp>
      <p:sp>
        <p:nvSpPr>
          <p:cNvPr id="132099" name="Rectangle 3"/>
          <p:cNvSpPr>
            <a:spLocks noGrp="1"/>
          </p:cNvSpPr>
          <p:nvPr>
            <p:ph sz="quarter" idx="12"/>
          </p:nvPr>
        </p:nvSpPr>
        <p:spPr/>
        <p:txBody>
          <a:bodyPr/>
          <a:lstStyle/>
          <a:p>
            <a:r>
              <a:rPr lang="de-DE" smtClean="0"/>
              <a:t>Ein stark begrenzender Faktor für die Mobilität smarter Objekte ist die Energieversorgung</a:t>
            </a:r>
          </a:p>
          <a:p>
            <a:r>
              <a:rPr lang="de-DE" smtClean="0"/>
              <a:t>Der Fortschritt in der Batterieleistung fällt sehr deutlich hinter anderen technologischen Entwicklungen zurück</a:t>
            </a:r>
          </a:p>
          <a:p>
            <a:r>
              <a:rPr lang="de-DE" smtClean="0"/>
              <a:t>Ansätze zur Gewinnung von Energie aus externen Quellen solarer, thermaler, piezoelektrischer, mechanischer und kinetischer Energie werden „Energy Harvesting</a:t>
            </a:r>
            <a:r>
              <a:rPr lang="ja-JP" altLang="de-DE" smtClean="0"/>
              <a:t>“</a:t>
            </a:r>
            <a:r>
              <a:rPr lang="de-DE" smtClean="0"/>
              <a:t> genannt</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137</a:t>
            </a:fld>
            <a:endParaRPr lang="en-US" dirty="0"/>
          </a:p>
        </p:txBody>
      </p:sp>
    </p:spTree>
    <p:extLst>
      <p:ext uri="{BB962C8B-B14F-4D97-AF65-F5344CB8AC3E}">
        <p14:creationId xmlns:p14="http://schemas.microsoft.com/office/powerpoint/2010/main" val="107923540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smtClean="0"/>
              <a:t>Entwicklung der Leistungsfähigkeit von Batterien im Vergleich zu anderen Computerkomponenten</a:t>
            </a:r>
            <a:endParaRPr lang="en-US"/>
          </a:p>
        </p:txBody>
      </p:sp>
      <p:pic>
        <p:nvPicPr>
          <p:cNvPr id="10" name="Bild 9"/>
          <p:cNvPicPr>
            <a:picLocks noChangeAspect="1"/>
          </p:cNvPicPr>
          <p:nvPr/>
        </p:nvPicPr>
        <p:blipFill>
          <a:blip r:embed="rId3"/>
          <a:stretch>
            <a:fillRect/>
          </a:stretch>
        </p:blipFill>
        <p:spPr>
          <a:xfrm>
            <a:off x="476208" y="1647725"/>
            <a:ext cx="8108893" cy="4579794"/>
          </a:xfrm>
          <a:prstGeom prst="rect">
            <a:avLst/>
          </a:prstGeom>
        </p:spPr>
      </p:pic>
      <p:sp>
        <p:nvSpPr>
          <p:cNvPr id="12" name="Foliennummernplatzhalter 11"/>
          <p:cNvSpPr>
            <a:spLocks noGrp="1"/>
          </p:cNvSpPr>
          <p:nvPr>
            <p:ph type="sldNum" sz="quarter" idx="11"/>
          </p:nvPr>
        </p:nvSpPr>
        <p:spPr/>
        <p:txBody>
          <a:bodyPr/>
          <a:lstStyle/>
          <a:p>
            <a:pPr>
              <a:defRPr/>
            </a:pPr>
            <a:fld id="{0D2F3B65-5D26-4378-875C-153D63999E65}" type="slidenum">
              <a:rPr lang="en-US" smtClean="0"/>
              <a:pPr>
                <a:defRPr/>
              </a:pPr>
              <a:t>138</a:t>
            </a:fld>
            <a:endParaRPr lang="en-US" dirty="0"/>
          </a:p>
        </p:txBody>
      </p:sp>
    </p:spTree>
    <p:extLst>
      <p:ext uri="{BB962C8B-B14F-4D97-AF65-F5344CB8AC3E}">
        <p14:creationId xmlns:p14="http://schemas.microsoft.com/office/powerpoint/2010/main" val="157769108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p:txBody>
          <a:bodyPr/>
          <a:lstStyle/>
          <a:p>
            <a:r>
              <a:rPr lang="de-DE" dirty="0" smtClean="0"/>
              <a:t>Identifizierung</a:t>
            </a:r>
            <a:endParaRPr lang="de-DE" dirty="0"/>
          </a:p>
        </p:txBody>
      </p:sp>
      <p:sp>
        <p:nvSpPr>
          <p:cNvPr id="134147" name="Rectangle 3"/>
          <p:cNvSpPr>
            <a:spLocks noGrp="1"/>
          </p:cNvSpPr>
          <p:nvPr>
            <p:ph sz="quarter" idx="12"/>
          </p:nvPr>
        </p:nvSpPr>
        <p:spPr/>
        <p:txBody>
          <a:bodyPr/>
          <a:lstStyle/>
          <a:p>
            <a:r>
              <a:rPr lang="de-DE" smtClean="0"/>
              <a:t>Eine wichtige Voraussetzung für das „Internet der Dinge</a:t>
            </a:r>
            <a:r>
              <a:rPr lang="ja-JP" altLang="de-DE" smtClean="0"/>
              <a:t>“</a:t>
            </a:r>
            <a:r>
              <a:rPr lang="de-DE" smtClean="0"/>
              <a:t> ist eine eindeutige Identifizierung der Dinge und Menschen</a:t>
            </a:r>
          </a:p>
          <a:p>
            <a:r>
              <a:rPr lang="de-DE" smtClean="0"/>
              <a:t>Dies geschieht mit Identifizierungstechniken wie RFID</a:t>
            </a:r>
          </a:p>
          <a:p>
            <a:r>
              <a:rPr lang="de-DE" smtClean="0"/>
              <a:t>Eine andere Möglichkeit zur Identifizierung von Menschen und Lebewesen bieten biometrische Verfahren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139</a:t>
            </a:fld>
            <a:endParaRPr lang="en-US" dirty="0"/>
          </a:p>
        </p:txBody>
      </p:sp>
    </p:spTree>
    <p:extLst>
      <p:ext uri="{BB962C8B-B14F-4D97-AF65-F5344CB8AC3E}">
        <p14:creationId xmlns:p14="http://schemas.microsoft.com/office/powerpoint/2010/main" val="3442555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lstStyle/>
          <a:p>
            <a:pPr marL="457200" indent="-457200">
              <a:buFont typeface="+mj-lt"/>
              <a:buAutoNum type="arabicPeriod"/>
            </a:pPr>
            <a:r>
              <a:rPr lang="en-US" b="1" dirty="0" smtClean="0"/>
              <a:t>IT-</a:t>
            </a:r>
            <a:r>
              <a:rPr lang="en-US" b="1" dirty="0" err="1" smtClean="0"/>
              <a:t>Infrastrukturen</a:t>
            </a:r>
            <a:endParaRPr lang="en-US" b="1" dirty="0" smtClean="0"/>
          </a:p>
          <a:p>
            <a:pPr marL="812800" lvl="1" indent="-457200">
              <a:buFont typeface="+mj-lt"/>
              <a:buAutoNum type="arabicPeriod"/>
            </a:pPr>
            <a:r>
              <a:rPr lang="en-US" dirty="0" err="1" smtClean="0"/>
              <a:t>Historische</a:t>
            </a:r>
            <a:r>
              <a:rPr lang="en-US" dirty="0" smtClean="0"/>
              <a:t> </a:t>
            </a:r>
            <a:r>
              <a:rPr lang="en-US" dirty="0" err="1" smtClean="0"/>
              <a:t>Entwicklung</a:t>
            </a:r>
            <a:endParaRPr lang="en-US" dirty="0" smtClean="0"/>
          </a:p>
          <a:p>
            <a:pPr marL="812800" lvl="1" indent="-457200">
              <a:buFont typeface="+mj-lt"/>
              <a:buAutoNum type="arabicPeriod"/>
            </a:pPr>
            <a:r>
              <a:rPr lang="en-US" dirty="0" err="1" smtClean="0"/>
              <a:t>Treiber</a:t>
            </a:r>
            <a:r>
              <a:rPr lang="en-US" dirty="0" smtClean="0"/>
              <a:t>: </a:t>
            </a:r>
            <a:r>
              <a:rPr lang="en-US" dirty="0" err="1" smtClean="0"/>
              <a:t>Technischer</a:t>
            </a:r>
            <a:r>
              <a:rPr lang="en-US" dirty="0" smtClean="0"/>
              <a:t> </a:t>
            </a:r>
            <a:r>
              <a:rPr lang="en-US" dirty="0" err="1" smtClean="0"/>
              <a:t>Fortschritt</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14</a:t>
            </a:fld>
            <a:endParaRPr lang="en-US" dirty="0"/>
          </a:p>
        </p:txBody>
      </p:sp>
    </p:spTree>
    <p:extLst>
      <p:ext uri="{BB962C8B-B14F-4D97-AF65-F5344CB8AC3E}">
        <p14:creationId xmlns:p14="http://schemas.microsoft.com/office/powerpoint/2010/main" val="424551639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p:txBody>
          <a:bodyPr/>
          <a:lstStyle/>
          <a:p>
            <a:r>
              <a:rPr lang="de-DE" dirty="0" smtClean="0"/>
              <a:t>Lokalisierung</a:t>
            </a:r>
            <a:endParaRPr lang="de-DE" dirty="0"/>
          </a:p>
        </p:txBody>
      </p:sp>
      <p:sp>
        <p:nvSpPr>
          <p:cNvPr id="135171" name="Rectangle 3"/>
          <p:cNvSpPr>
            <a:spLocks noGrp="1"/>
          </p:cNvSpPr>
          <p:nvPr>
            <p:ph sz="quarter" idx="12"/>
          </p:nvPr>
        </p:nvSpPr>
        <p:spPr/>
        <p:txBody>
          <a:bodyPr/>
          <a:lstStyle/>
          <a:p>
            <a:r>
              <a:rPr lang="de-DE" smtClean="0"/>
              <a:t>Neben der Identifizierung ist die Position eines Objekts oder Menschen eine wesentliche Kontextinformation</a:t>
            </a:r>
          </a:p>
          <a:p>
            <a:r>
              <a:rPr lang="de-DE" smtClean="0"/>
              <a:t>Grundsätzlich wird zwischen vier Lokalisierungstechniken unterschieden</a:t>
            </a:r>
          </a:p>
          <a:p>
            <a:pPr lvl="1"/>
            <a:r>
              <a:rPr lang="de-DE" smtClean="0"/>
              <a:t>Trilateration</a:t>
            </a:r>
          </a:p>
          <a:p>
            <a:pPr lvl="1"/>
            <a:r>
              <a:rPr lang="de-DE" smtClean="0"/>
              <a:t>Triangulation</a:t>
            </a:r>
          </a:p>
          <a:p>
            <a:pPr lvl="1"/>
            <a:r>
              <a:rPr lang="de-DE" smtClean="0"/>
              <a:t>Umgebungsbestimmung</a:t>
            </a:r>
          </a:p>
          <a:p>
            <a:pPr lvl="1"/>
            <a:r>
              <a:rPr lang="de-DE" smtClean="0"/>
              <a:t>Szenenanalyse</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140</a:t>
            </a:fld>
            <a:endParaRPr lang="en-US" dirty="0"/>
          </a:p>
        </p:txBody>
      </p:sp>
    </p:spTree>
    <p:extLst>
      <p:ext uri="{BB962C8B-B14F-4D97-AF65-F5344CB8AC3E}">
        <p14:creationId xmlns:p14="http://schemas.microsoft.com/office/powerpoint/2010/main" val="64271967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850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b="1" dirty="0" smtClean="0"/>
              <a:t>Trends der Informatisierung der (</a:t>
            </a:r>
            <a:r>
              <a:rPr lang="en-US" b="1" dirty="0" err="1" smtClean="0"/>
              <a:t>Alltags</a:t>
            </a:r>
            <a:r>
              <a:rPr lang="en-US" b="1" dirty="0" smtClean="0"/>
              <a:t>-) Welt – Das </a:t>
            </a:r>
            <a:r>
              <a:rPr lang="en-US" b="1" dirty="0" err="1" smtClean="0"/>
              <a:t>Beispiel</a:t>
            </a:r>
            <a:r>
              <a:rPr lang="en-US" b="1" dirty="0" smtClean="0"/>
              <a:t> Internet der Dinge</a:t>
            </a:r>
          </a:p>
          <a:p>
            <a:pPr marL="812800" lvl="1" indent="-457200">
              <a:buFont typeface="+mj-lt"/>
              <a:buAutoNum type="arabicPeriod"/>
            </a:pPr>
            <a:r>
              <a:rPr lang="en-US" dirty="0" err="1" smtClean="0"/>
              <a:t>Technische</a:t>
            </a:r>
            <a:r>
              <a:rPr lang="en-US" dirty="0" smtClean="0"/>
              <a:t> </a:t>
            </a:r>
            <a:r>
              <a:rPr lang="en-US" dirty="0" err="1" smtClean="0"/>
              <a:t>Aspekte</a:t>
            </a:r>
            <a:endParaRPr lang="en-US" dirty="0" smtClean="0"/>
          </a:p>
          <a:p>
            <a:pPr marL="812800" lvl="1" indent="-457200">
              <a:buFont typeface="+mj-lt"/>
              <a:buAutoNum type="arabicPeriod"/>
            </a:pPr>
            <a:r>
              <a:rPr lang="en-US" b="1" dirty="0" err="1" smtClean="0"/>
              <a:t>Qualitäten</a:t>
            </a:r>
            <a:r>
              <a:rPr lang="en-US" b="1" dirty="0" smtClean="0"/>
              <a:t> von smarten </a:t>
            </a:r>
            <a:r>
              <a:rPr lang="en-US" b="1" dirty="0" err="1" smtClean="0"/>
              <a:t>Objekten</a:t>
            </a:r>
            <a:r>
              <a:rPr lang="en-US" b="1" dirty="0" smtClean="0"/>
              <a:t> und smarten </a:t>
            </a:r>
            <a:r>
              <a:rPr lang="en-US" b="1" dirty="0" err="1" smtClean="0"/>
              <a:t>Umgebungen</a:t>
            </a:r>
            <a:endParaRPr lang="en-US" b="1" dirty="0" smtClean="0"/>
          </a:p>
          <a:p>
            <a:pPr marL="812800" lvl="1" indent="-457200">
              <a:buFont typeface="+mj-lt"/>
              <a:buAutoNum type="arabicPeriod"/>
            </a:pPr>
            <a:r>
              <a:rPr lang="en-US" dirty="0" err="1" smtClean="0"/>
              <a:t>Potenziale</a:t>
            </a:r>
            <a:r>
              <a:rPr lang="en-US" dirty="0" smtClean="0"/>
              <a:t> </a:t>
            </a:r>
            <a:r>
              <a:rPr lang="en-US" dirty="0" err="1" smtClean="0"/>
              <a:t>für</a:t>
            </a:r>
            <a:r>
              <a:rPr lang="en-US" dirty="0" smtClean="0"/>
              <a:t> </a:t>
            </a:r>
            <a:r>
              <a:rPr lang="en-US" dirty="0" err="1" smtClean="0"/>
              <a:t>Produkt</a:t>
            </a:r>
            <a:r>
              <a:rPr lang="en-US" dirty="0" smtClean="0"/>
              <a:t>-, </a:t>
            </a:r>
            <a:r>
              <a:rPr lang="en-US" dirty="0" err="1" smtClean="0"/>
              <a:t>Prozess</a:t>
            </a:r>
            <a:r>
              <a:rPr lang="en-US" dirty="0" smtClean="0"/>
              <a:t>- und </a:t>
            </a:r>
            <a:r>
              <a:rPr lang="en-US" dirty="0" err="1" smtClean="0"/>
              <a:t>Geschäftsmodellinnovationen</a:t>
            </a:r>
            <a:endParaRPr lang="en-US" dirty="0" smtClean="0"/>
          </a:p>
          <a:p>
            <a:pPr marL="812800" lvl="1" indent="-457200">
              <a:buFont typeface="+mj-lt"/>
              <a:buAutoNum type="arabicPeriod"/>
            </a:pPr>
            <a:r>
              <a:rPr lang="en-US" dirty="0" err="1" smtClean="0"/>
              <a:t>Implikationen</a:t>
            </a:r>
            <a:r>
              <a:rPr lang="en-US" dirty="0" smtClean="0"/>
              <a:t> und </a:t>
            </a:r>
            <a:r>
              <a:rPr lang="en-US" dirty="0" err="1" smtClean="0"/>
              <a:t>Herausforderungen</a:t>
            </a:r>
            <a:endParaRPr lang="en-US" dirty="0" smtClean="0"/>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141</a:t>
            </a:fld>
            <a:endParaRPr lang="en-US" dirty="0"/>
          </a:p>
        </p:txBody>
      </p:sp>
    </p:spTree>
    <p:extLst>
      <p:ext uri="{BB962C8B-B14F-4D97-AF65-F5344CB8AC3E}">
        <p14:creationId xmlns:p14="http://schemas.microsoft.com/office/powerpoint/2010/main" val="21612379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p:nvPr>
        </p:nvSpPr>
        <p:spPr/>
        <p:txBody>
          <a:bodyPr/>
          <a:lstStyle/>
          <a:p>
            <a:r>
              <a:rPr lang="de-DE" dirty="0" smtClean="0"/>
              <a:t>Ubiquität</a:t>
            </a:r>
            <a:endParaRPr lang="de-DE" dirty="0"/>
          </a:p>
        </p:txBody>
      </p:sp>
      <p:sp>
        <p:nvSpPr>
          <p:cNvPr id="137219" name="Rectangle 3"/>
          <p:cNvSpPr>
            <a:spLocks noGrp="1"/>
          </p:cNvSpPr>
          <p:nvPr>
            <p:ph sz="quarter" idx="12"/>
          </p:nvPr>
        </p:nvSpPr>
        <p:spPr/>
        <p:txBody>
          <a:bodyPr/>
          <a:lstStyle/>
          <a:p>
            <a:r>
              <a:rPr lang="de-DE" dirty="0" smtClean="0"/>
              <a:t>Ubiquität (Allgegenwärtigkeit) bezogen auf Daten und Informationen entsteht, wenn jederzeit und überall Daten erfasst und gleichzeitig bereitgestellt werden können</a:t>
            </a:r>
          </a:p>
          <a:p>
            <a:r>
              <a:rPr lang="de-DE" dirty="0" smtClean="0"/>
              <a:t>Dazu benötigt man:</a:t>
            </a:r>
          </a:p>
          <a:p>
            <a:pPr lvl="1"/>
            <a:r>
              <a:rPr lang="de-DE" dirty="0" smtClean="0"/>
              <a:t>Sensoren</a:t>
            </a:r>
          </a:p>
          <a:p>
            <a:pPr lvl="1"/>
            <a:r>
              <a:rPr lang="de-DE" dirty="0" smtClean="0"/>
              <a:t>Netzwerke</a:t>
            </a:r>
          </a:p>
          <a:p>
            <a:pPr lvl="1"/>
            <a:r>
              <a:rPr lang="de-DE" dirty="0" smtClean="0"/>
              <a:t>Ausgabemedien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142</a:t>
            </a:fld>
            <a:endParaRPr lang="en-US" dirty="0"/>
          </a:p>
        </p:txBody>
      </p:sp>
    </p:spTree>
    <p:extLst>
      <p:ext uri="{BB962C8B-B14F-4D97-AF65-F5344CB8AC3E}">
        <p14:creationId xmlns:p14="http://schemas.microsoft.com/office/powerpoint/2010/main" val="344131627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p:nvPr>
        </p:nvSpPr>
        <p:spPr/>
        <p:txBody>
          <a:bodyPr/>
          <a:lstStyle/>
          <a:p>
            <a:r>
              <a:rPr lang="de-DE" dirty="0" smtClean="0"/>
              <a:t>Intuitive Interaktion</a:t>
            </a:r>
            <a:endParaRPr lang="de-DE" dirty="0"/>
          </a:p>
        </p:txBody>
      </p:sp>
      <p:sp>
        <p:nvSpPr>
          <p:cNvPr id="139267" name="Rectangle 3"/>
          <p:cNvSpPr>
            <a:spLocks noGrp="1"/>
          </p:cNvSpPr>
          <p:nvPr>
            <p:ph sz="quarter" idx="12"/>
          </p:nvPr>
        </p:nvSpPr>
        <p:spPr/>
        <p:txBody>
          <a:bodyPr/>
          <a:lstStyle/>
          <a:p>
            <a:r>
              <a:rPr lang="de-DE" smtClean="0"/>
              <a:t>Auf Grund der Einbettung ist es umso mehr erforderlich, dass die Funktionalität und die Bedienbarkeit für den Benutzer erkennbar bleiben</a:t>
            </a:r>
          </a:p>
          <a:p>
            <a:r>
              <a:rPr lang="de-DE" smtClean="0"/>
              <a:t>Man spricht auch von dem Unsichtbarkeitsdilemma</a:t>
            </a:r>
          </a:p>
          <a:p>
            <a:r>
              <a:rPr lang="de-DE" smtClean="0"/>
              <a:t>Lösung des Dilemmas bietet die Gestaltung einer intuitiven Mensch-Computer-Interaktion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143</a:t>
            </a:fld>
            <a:endParaRPr lang="en-US" dirty="0"/>
          </a:p>
        </p:txBody>
      </p:sp>
    </p:spTree>
    <p:extLst>
      <p:ext uri="{BB962C8B-B14F-4D97-AF65-F5344CB8AC3E}">
        <p14:creationId xmlns:p14="http://schemas.microsoft.com/office/powerpoint/2010/main" val="128900527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p:txBody>
          <a:bodyPr/>
          <a:lstStyle/>
          <a:p>
            <a:r>
              <a:rPr lang="de-DE" dirty="0" smtClean="0"/>
              <a:t>Kontextsensitivität</a:t>
            </a:r>
            <a:endParaRPr lang="de-DE" dirty="0"/>
          </a:p>
        </p:txBody>
      </p:sp>
      <p:sp>
        <p:nvSpPr>
          <p:cNvPr id="138243" name="Rectangle 3"/>
          <p:cNvSpPr>
            <a:spLocks noGrp="1"/>
          </p:cNvSpPr>
          <p:nvPr>
            <p:ph sz="quarter" idx="12"/>
          </p:nvPr>
        </p:nvSpPr>
        <p:spPr/>
        <p:txBody>
          <a:bodyPr/>
          <a:lstStyle/>
          <a:p>
            <a:r>
              <a:rPr lang="de-DE" smtClean="0"/>
              <a:t>Kontextsensitivität (context awareness, auch Kontextabhängigkeit) bezeichnet ein auf Informationen über den Kontext abhängiges oder angepasstes Verhalten von – allgemein formuliert – beliebigen Entitäten (Programme, Menschen, Objekte)</a:t>
            </a:r>
          </a:p>
          <a:p>
            <a:r>
              <a:rPr lang="de-DE" smtClean="0"/>
              <a:t>Der Gebrauch von Kontextinformationen ist am häufigsten mit Zeit- und Ortsaspekten verbunden, im letzteren Falle spricht man von Location-Based Services</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144</a:t>
            </a:fld>
            <a:endParaRPr lang="en-US" dirty="0"/>
          </a:p>
        </p:txBody>
      </p:sp>
    </p:spTree>
    <p:extLst>
      <p:ext uri="{BB962C8B-B14F-4D97-AF65-F5344CB8AC3E}">
        <p14:creationId xmlns:p14="http://schemas.microsoft.com/office/powerpoint/2010/main" val="53989596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de-DE" dirty="0" err="1" smtClean="0"/>
              <a:t>Adaptivität</a:t>
            </a:r>
            <a:r>
              <a:rPr lang="de-DE" dirty="0" smtClean="0"/>
              <a:t> und Proaktivität</a:t>
            </a:r>
            <a:endParaRPr lang="de-DE" dirty="0"/>
          </a:p>
        </p:txBody>
      </p:sp>
      <p:sp>
        <p:nvSpPr>
          <p:cNvPr id="140291" name="Rectangle 3"/>
          <p:cNvSpPr>
            <a:spLocks noGrp="1"/>
          </p:cNvSpPr>
          <p:nvPr>
            <p:ph sz="quarter" idx="12"/>
          </p:nvPr>
        </p:nvSpPr>
        <p:spPr/>
        <p:txBody>
          <a:bodyPr/>
          <a:lstStyle/>
          <a:p>
            <a:r>
              <a:rPr lang="de-DE" smtClean="0"/>
              <a:t>Noch weniger aufdringlich und störend ist es, wenn Services und Funktionalitäten, die smarte Umgebungen bereitstellen, sich adaptiv an den Kontext anpassen</a:t>
            </a:r>
          </a:p>
          <a:p>
            <a:r>
              <a:rPr lang="de-DE" smtClean="0"/>
              <a:t>Üblich sind Anpassungen an regionale Gegebenheiten, etwa Einstellungen für Sprache und Zeiten</a:t>
            </a:r>
          </a:p>
          <a:p>
            <a:r>
              <a:rPr lang="de-DE" smtClean="0"/>
              <a:t>Zu erwarten ist, dass zukünftig mehr Kontextinformationen herangezogen werden und Einstellungen und Services der Geräte sich automatisch entsprechend anpassen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145</a:t>
            </a:fld>
            <a:endParaRPr lang="en-US" dirty="0"/>
          </a:p>
        </p:txBody>
      </p:sp>
    </p:spTree>
    <p:extLst>
      <p:ext uri="{BB962C8B-B14F-4D97-AF65-F5344CB8AC3E}">
        <p14:creationId xmlns:p14="http://schemas.microsoft.com/office/powerpoint/2010/main" val="221986443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p:nvPr>
        </p:nvSpPr>
        <p:spPr/>
        <p:txBody>
          <a:bodyPr/>
          <a:lstStyle/>
          <a:p>
            <a:r>
              <a:rPr lang="de-DE" dirty="0" err="1" smtClean="0"/>
              <a:t>Adaptivität</a:t>
            </a:r>
            <a:r>
              <a:rPr lang="de-DE" dirty="0" smtClean="0"/>
              <a:t> und Proaktivität</a:t>
            </a:r>
            <a:endParaRPr lang="de-DE" dirty="0"/>
          </a:p>
        </p:txBody>
      </p:sp>
      <p:sp>
        <p:nvSpPr>
          <p:cNvPr id="141315" name="Rectangle 3"/>
          <p:cNvSpPr>
            <a:spLocks noGrp="1"/>
          </p:cNvSpPr>
          <p:nvPr>
            <p:ph sz="quarter" idx="12"/>
          </p:nvPr>
        </p:nvSpPr>
        <p:spPr/>
        <p:txBody>
          <a:bodyPr>
            <a:normAutofit lnSpcReduction="10000"/>
          </a:bodyPr>
          <a:lstStyle/>
          <a:p>
            <a:r>
              <a:rPr lang="de-DE" smtClean="0"/>
              <a:t>Proaktivität vereint die adaptive Anpassung von Anwendungen im Hintergrund und eine antizipierte Interaktion mit dem in Folge angebotenen Service</a:t>
            </a:r>
          </a:p>
          <a:p>
            <a:r>
              <a:rPr lang="de-DE" smtClean="0"/>
              <a:t>Dienste werden einem Benutzer im Idealfall immer und ausschließlich dann automatisch angeboten, wenn er sie benötigt</a:t>
            </a:r>
          </a:p>
          <a:p>
            <a:r>
              <a:rPr lang="de-DE" smtClean="0"/>
              <a:t>Dazu muss die smarte Umgebung in der Lage sein, den Kontext und die Absichten des Benutzers korrekt zu erkennen</a:t>
            </a:r>
          </a:p>
          <a:p>
            <a:r>
              <a:rPr lang="de-DE" smtClean="0"/>
              <a:t>Ob dies auch in komplexen Situationen zuverlässig gelingen kann, ist fraglich</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146</a:t>
            </a:fld>
            <a:endParaRPr lang="en-US" dirty="0"/>
          </a:p>
        </p:txBody>
      </p:sp>
    </p:spTree>
    <p:extLst>
      <p:ext uri="{BB962C8B-B14F-4D97-AF65-F5344CB8AC3E}">
        <p14:creationId xmlns:p14="http://schemas.microsoft.com/office/powerpoint/2010/main" val="101804107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p:nvPr>
        </p:nvSpPr>
        <p:spPr/>
        <p:txBody>
          <a:bodyPr/>
          <a:lstStyle/>
          <a:p>
            <a:r>
              <a:rPr lang="de-DE" dirty="0" smtClean="0"/>
              <a:t>Höhere Datenqualität</a:t>
            </a:r>
            <a:endParaRPr lang="de-DE" dirty="0"/>
          </a:p>
        </p:txBody>
      </p:sp>
      <p:sp>
        <p:nvSpPr>
          <p:cNvPr id="141315" name="Rectangle 3"/>
          <p:cNvSpPr>
            <a:spLocks noGrp="1"/>
          </p:cNvSpPr>
          <p:nvPr>
            <p:ph sz="quarter" idx="12"/>
          </p:nvPr>
        </p:nvSpPr>
        <p:spPr/>
        <p:txBody>
          <a:bodyPr/>
          <a:lstStyle/>
          <a:p>
            <a:r>
              <a:rPr lang="de-DE" smtClean="0"/>
              <a:t>Die nächstliegende Veränderung, die sich aus allgegenwärtiger Informationserfassung ergibt, ist die Verbesserung der verfügbaren Datenbasis</a:t>
            </a:r>
          </a:p>
          <a:p>
            <a:r>
              <a:rPr lang="de-DE" smtClean="0"/>
              <a:t>Diese Verbesserung lässt sich anhand fünf Dimensionen von Datenqualität beschreiben:</a:t>
            </a:r>
          </a:p>
          <a:p>
            <a:pPr lvl="1"/>
            <a:r>
              <a:rPr lang="de-DE" smtClean="0"/>
              <a:t>Objektgranularität</a:t>
            </a:r>
          </a:p>
          <a:p>
            <a:pPr lvl="1"/>
            <a:r>
              <a:rPr lang="de-DE" smtClean="0"/>
              <a:t>Objekttyp</a:t>
            </a:r>
          </a:p>
          <a:p>
            <a:pPr lvl="1"/>
            <a:r>
              <a:rPr lang="de-DE" smtClean="0"/>
              <a:t>Zeitgranularität</a:t>
            </a:r>
          </a:p>
          <a:p>
            <a:pPr lvl="1"/>
            <a:r>
              <a:rPr lang="de-DE" smtClean="0"/>
              <a:t>Dateninhalt</a:t>
            </a:r>
          </a:p>
          <a:p>
            <a:pPr lvl="1"/>
            <a:r>
              <a:rPr lang="de-DE" smtClean="0"/>
              <a:t>Reichweite</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147</a:t>
            </a:fld>
            <a:endParaRPr lang="en-US" dirty="0"/>
          </a:p>
        </p:txBody>
      </p:sp>
    </p:spTree>
    <p:extLst>
      <p:ext uri="{BB962C8B-B14F-4D97-AF65-F5344CB8AC3E}">
        <p14:creationId xmlns:p14="http://schemas.microsoft.com/office/powerpoint/2010/main" val="307062537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mtClean="0"/>
              <a:t>Dimensionen von Datenqualität</a:t>
            </a:r>
            <a:endParaRPr lang="en-US"/>
          </a:p>
        </p:txBody>
      </p:sp>
      <p:pic>
        <p:nvPicPr>
          <p:cNvPr id="10" name="Bild 9"/>
          <p:cNvPicPr>
            <a:picLocks noChangeAspect="1"/>
          </p:cNvPicPr>
          <p:nvPr/>
        </p:nvPicPr>
        <p:blipFill>
          <a:blip r:embed="rId3"/>
          <a:stretch>
            <a:fillRect/>
          </a:stretch>
        </p:blipFill>
        <p:spPr>
          <a:xfrm>
            <a:off x="1366773" y="873166"/>
            <a:ext cx="6377568" cy="5415950"/>
          </a:xfrm>
          <a:prstGeom prst="rect">
            <a:avLst/>
          </a:prstGeom>
        </p:spPr>
      </p:pic>
      <p:sp>
        <p:nvSpPr>
          <p:cNvPr id="12" name="Foliennummernplatzhalter 11"/>
          <p:cNvSpPr>
            <a:spLocks noGrp="1"/>
          </p:cNvSpPr>
          <p:nvPr>
            <p:ph type="sldNum" sz="quarter" idx="11"/>
          </p:nvPr>
        </p:nvSpPr>
        <p:spPr/>
        <p:txBody>
          <a:bodyPr/>
          <a:lstStyle/>
          <a:p>
            <a:pPr>
              <a:defRPr/>
            </a:pPr>
            <a:fld id="{0D2F3B65-5D26-4378-875C-153D63999E65}" type="slidenum">
              <a:rPr lang="en-US" smtClean="0"/>
              <a:pPr>
                <a:defRPr/>
              </a:pPr>
              <a:t>148</a:t>
            </a:fld>
            <a:endParaRPr lang="en-US" dirty="0"/>
          </a:p>
        </p:txBody>
      </p:sp>
    </p:spTree>
    <p:extLst>
      <p:ext uri="{BB962C8B-B14F-4D97-AF65-F5344CB8AC3E}">
        <p14:creationId xmlns:p14="http://schemas.microsoft.com/office/powerpoint/2010/main" val="35077006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85000" lnSpcReduction="1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b="1" dirty="0" smtClean="0"/>
              <a:t>Trends der Informatisierung der (</a:t>
            </a:r>
            <a:r>
              <a:rPr lang="en-US" b="1" dirty="0" err="1" smtClean="0"/>
              <a:t>Alltags</a:t>
            </a:r>
            <a:r>
              <a:rPr lang="en-US" b="1" dirty="0" smtClean="0"/>
              <a:t>-) Welt – Das </a:t>
            </a:r>
            <a:r>
              <a:rPr lang="en-US" b="1" dirty="0" err="1" smtClean="0"/>
              <a:t>Beispiel</a:t>
            </a:r>
            <a:r>
              <a:rPr lang="en-US" b="1" dirty="0" smtClean="0"/>
              <a:t> Internet der Dinge</a:t>
            </a:r>
          </a:p>
          <a:p>
            <a:pPr marL="812800" lvl="1" indent="-457200">
              <a:buFont typeface="+mj-lt"/>
              <a:buAutoNum type="arabicPeriod"/>
            </a:pPr>
            <a:r>
              <a:rPr lang="en-US" dirty="0" err="1" smtClean="0"/>
              <a:t>Technische</a:t>
            </a:r>
            <a:r>
              <a:rPr lang="en-US" dirty="0" smtClean="0"/>
              <a:t> </a:t>
            </a:r>
            <a:r>
              <a:rPr lang="en-US" dirty="0" err="1" smtClean="0"/>
              <a:t>Aspekte</a:t>
            </a:r>
            <a:endParaRPr lang="en-US" dirty="0" smtClean="0"/>
          </a:p>
          <a:p>
            <a:pPr marL="812800" lvl="1" indent="-457200">
              <a:buFont typeface="+mj-lt"/>
              <a:buAutoNum type="arabicPeriod"/>
            </a:pPr>
            <a:r>
              <a:rPr lang="en-US" dirty="0" err="1" smtClean="0"/>
              <a:t>Qualitäten</a:t>
            </a:r>
            <a:r>
              <a:rPr lang="en-US" dirty="0" smtClean="0"/>
              <a:t> von smarten </a:t>
            </a:r>
            <a:r>
              <a:rPr lang="en-US" dirty="0" err="1" smtClean="0"/>
              <a:t>Objekten</a:t>
            </a:r>
            <a:r>
              <a:rPr lang="en-US" dirty="0" smtClean="0"/>
              <a:t> und smarten </a:t>
            </a:r>
            <a:r>
              <a:rPr lang="en-US" dirty="0" err="1" smtClean="0"/>
              <a:t>Umgebungen</a:t>
            </a:r>
            <a:endParaRPr lang="en-US" dirty="0" smtClean="0"/>
          </a:p>
          <a:p>
            <a:pPr marL="812800" lvl="1" indent="-457200">
              <a:buFont typeface="+mj-lt"/>
              <a:buAutoNum type="arabicPeriod"/>
            </a:pPr>
            <a:r>
              <a:rPr lang="en-US" b="1" dirty="0" err="1" smtClean="0"/>
              <a:t>Potenziale</a:t>
            </a:r>
            <a:r>
              <a:rPr lang="en-US" b="1" dirty="0" smtClean="0"/>
              <a:t> </a:t>
            </a:r>
            <a:r>
              <a:rPr lang="en-US" b="1" dirty="0" err="1" smtClean="0"/>
              <a:t>für</a:t>
            </a:r>
            <a:r>
              <a:rPr lang="en-US" b="1" dirty="0" smtClean="0"/>
              <a:t> </a:t>
            </a:r>
            <a:r>
              <a:rPr lang="en-US" b="1" dirty="0" err="1" smtClean="0"/>
              <a:t>Produkt</a:t>
            </a:r>
            <a:r>
              <a:rPr lang="en-US" b="1" dirty="0" smtClean="0"/>
              <a:t>-, </a:t>
            </a:r>
            <a:r>
              <a:rPr lang="en-US" b="1" dirty="0" err="1" smtClean="0"/>
              <a:t>Prozess</a:t>
            </a:r>
            <a:r>
              <a:rPr lang="en-US" b="1" dirty="0" smtClean="0"/>
              <a:t>- und </a:t>
            </a:r>
            <a:r>
              <a:rPr lang="en-US" b="1" dirty="0" err="1" smtClean="0"/>
              <a:t>Geschäftsmodellinnovationen</a:t>
            </a:r>
            <a:endParaRPr lang="en-US" b="1" dirty="0" smtClean="0"/>
          </a:p>
          <a:p>
            <a:pPr marL="812800" lvl="1" indent="-457200">
              <a:buFont typeface="+mj-lt"/>
              <a:buAutoNum type="arabicPeriod"/>
            </a:pPr>
            <a:r>
              <a:rPr lang="en-US" dirty="0" err="1" smtClean="0"/>
              <a:t>Implikationen</a:t>
            </a:r>
            <a:r>
              <a:rPr lang="en-US" dirty="0" smtClean="0"/>
              <a:t> und </a:t>
            </a:r>
            <a:r>
              <a:rPr lang="en-US" dirty="0" err="1" smtClean="0"/>
              <a:t>Herausforderungen</a:t>
            </a:r>
            <a:endParaRPr lang="en-US" dirty="0" smtClean="0"/>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149</a:t>
            </a:fld>
            <a:endParaRPr lang="en-US" dirty="0"/>
          </a:p>
        </p:txBody>
      </p:sp>
    </p:spTree>
    <p:extLst>
      <p:ext uri="{BB962C8B-B14F-4D97-AF65-F5344CB8AC3E}">
        <p14:creationId xmlns:p14="http://schemas.microsoft.com/office/powerpoint/2010/main" val="216123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de-DE" smtClean="0"/>
              <a:t>Verbindung zwischen Unternehmen, IT-Infrastruktur und Unternehmensressourcen</a:t>
            </a:r>
            <a:endParaRPr lang="de-DE"/>
          </a:p>
        </p:txBody>
      </p:sp>
      <p:pic>
        <p:nvPicPr>
          <p:cNvPr id="10" name="Bild 9"/>
          <p:cNvPicPr>
            <a:picLocks noChangeAspect="1"/>
          </p:cNvPicPr>
          <p:nvPr/>
        </p:nvPicPr>
        <p:blipFill>
          <a:blip r:embed="rId3"/>
          <a:stretch>
            <a:fillRect/>
          </a:stretch>
        </p:blipFill>
        <p:spPr>
          <a:xfrm>
            <a:off x="939202" y="1217139"/>
            <a:ext cx="7254112" cy="5063928"/>
          </a:xfrm>
          <a:prstGeom prst="rect">
            <a:avLst/>
          </a:prstGeom>
        </p:spPr>
      </p:pic>
      <p:sp>
        <p:nvSpPr>
          <p:cNvPr id="12" name="Foliennummernplatzhalter 11"/>
          <p:cNvSpPr>
            <a:spLocks noGrp="1"/>
          </p:cNvSpPr>
          <p:nvPr>
            <p:ph type="sldNum" sz="quarter" idx="11"/>
          </p:nvPr>
        </p:nvSpPr>
        <p:spPr/>
        <p:txBody>
          <a:bodyPr/>
          <a:lstStyle/>
          <a:p>
            <a:pPr>
              <a:defRPr/>
            </a:pPr>
            <a:fld id="{0D2F3B65-5D26-4378-875C-153D63999E65}" type="slidenum">
              <a:rPr lang="en-US" smtClean="0"/>
              <a:pPr>
                <a:defRPr/>
              </a:pPr>
              <a:t>15</a:t>
            </a:fld>
            <a:endParaRPr lang="en-US" dirty="0"/>
          </a:p>
        </p:txBody>
      </p:sp>
    </p:spTree>
    <p:extLst>
      <p:ext uri="{BB962C8B-B14F-4D97-AF65-F5344CB8AC3E}">
        <p14:creationId xmlns:p14="http://schemas.microsoft.com/office/powerpoint/2010/main" val="62510671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p:cNvSpPr>
          <p:nvPr>
            <p:ph type="title"/>
          </p:nvPr>
        </p:nvSpPr>
        <p:spPr/>
        <p:txBody>
          <a:bodyPr/>
          <a:lstStyle/>
          <a:p>
            <a:r>
              <a:rPr lang="de-DE" smtClean="0"/>
              <a:t>Potenziale für Produkt-, Prozess- und Geschäftsmodellinnovationen</a:t>
            </a:r>
            <a:endParaRPr lang="de-DE" dirty="0"/>
          </a:p>
        </p:txBody>
      </p:sp>
      <p:sp>
        <p:nvSpPr>
          <p:cNvPr id="142339" name="Rectangle 3"/>
          <p:cNvSpPr>
            <a:spLocks noGrp="1"/>
          </p:cNvSpPr>
          <p:nvPr>
            <p:ph sz="quarter" idx="12"/>
          </p:nvPr>
        </p:nvSpPr>
        <p:spPr/>
        <p:txBody>
          <a:bodyPr/>
          <a:lstStyle/>
          <a:p>
            <a:r>
              <a:rPr lang="de-DE" smtClean="0"/>
              <a:t>Die Merkmale einer informatisierten Welt bergen ein hohes Potenzial für innovative Anwendungen</a:t>
            </a:r>
          </a:p>
          <a:p>
            <a:r>
              <a:rPr lang="de-DE" smtClean="0"/>
              <a:t>Für die Entwicklung dieser Anwendungen lassen sich grundsätzlich zwei Herangehensweisen unterscheiden: </a:t>
            </a:r>
          </a:p>
          <a:p>
            <a:pPr lvl="1"/>
            <a:r>
              <a:rPr lang="de-DE" smtClean="0"/>
              <a:t>die probleminitiierte Innovation</a:t>
            </a:r>
          </a:p>
          <a:p>
            <a:pPr lvl="1"/>
            <a:r>
              <a:rPr lang="de-DE" smtClean="0"/>
              <a:t>die technikgetriebene Innovation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150</a:t>
            </a:fld>
            <a:endParaRPr lang="en-US" dirty="0"/>
          </a:p>
        </p:txBody>
      </p:sp>
    </p:spTree>
    <p:extLst>
      <p:ext uri="{BB962C8B-B14F-4D97-AF65-F5344CB8AC3E}">
        <p14:creationId xmlns:p14="http://schemas.microsoft.com/office/powerpoint/2010/main" val="88764893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p:nvPr>
        </p:nvSpPr>
        <p:spPr/>
        <p:txBody>
          <a:bodyPr/>
          <a:lstStyle/>
          <a:p>
            <a:r>
              <a:rPr lang="de-DE" smtClean="0"/>
              <a:t>Probleminitiierte Innovation</a:t>
            </a:r>
            <a:endParaRPr lang="de-DE"/>
          </a:p>
        </p:txBody>
      </p:sp>
      <p:sp>
        <p:nvSpPr>
          <p:cNvPr id="143363" name="Rectangle 3"/>
          <p:cNvSpPr>
            <a:spLocks noGrp="1"/>
          </p:cNvSpPr>
          <p:nvPr>
            <p:ph sz="quarter" idx="12"/>
          </p:nvPr>
        </p:nvSpPr>
        <p:spPr/>
        <p:txBody>
          <a:bodyPr/>
          <a:lstStyle/>
          <a:p>
            <a:r>
              <a:rPr lang="de-DE" smtClean="0"/>
              <a:t>Bei probleminitiierten Innovationen werden neue Technologien entwickelt oder gezielt eingesetzt, um ein konkretes gegebenes Problem zu lösen</a:t>
            </a:r>
          </a:p>
          <a:p>
            <a:r>
              <a:rPr lang="de-DE" smtClean="0"/>
              <a:t>Führt oftmals zu inkrementellen Innovationen mit denen die Effizienz von bestehenden Geschäftsprozessen oder Produkten bzw. Services gesteigert wird</a:t>
            </a:r>
          </a:p>
          <a:p>
            <a:r>
              <a:rPr lang="de-DE" smtClean="0"/>
              <a:t>Angestoßen werden diese Innovationen in der Regel vom Anwender, der einen Wunsch nach Verbesserung äußert</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151</a:t>
            </a:fld>
            <a:endParaRPr lang="en-US" dirty="0"/>
          </a:p>
        </p:txBody>
      </p:sp>
    </p:spTree>
    <p:extLst>
      <p:ext uri="{BB962C8B-B14F-4D97-AF65-F5344CB8AC3E}">
        <p14:creationId xmlns:p14="http://schemas.microsoft.com/office/powerpoint/2010/main" val="33130319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p:cNvSpPr>
          <p:nvPr>
            <p:ph type="title"/>
          </p:nvPr>
        </p:nvSpPr>
        <p:spPr/>
        <p:txBody>
          <a:bodyPr/>
          <a:lstStyle/>
          <a:p>
            <a:r>
              <a:rPr lang="de-DE" smtClean="0"/>
              <a:t>Technologiegetriebene Innovationen</a:t>
            </a:r>
            <a:endParaRPr lang="de-DE"/>
          </a:p>
        </p:txBody>
      </p:sp>
      <p:sp>
        <p:nvSpPr>
          <p:cNvPr id="144387" name="Rectangle 3"/>
          <p:cNvSpPr>
            <a:spLocks noGrp="1"/>
          </p:cNvSpPr>
          <p:nvPr>
            <p:ph sz="quarter" idx="12"/>
          </p:nvPr>
        </p:nvSpPr>
        <p:spPr/>
        <p:txBody>
          <a:bodyPr/>
          <a:lstStyle/>
          <a:p>
            <a:r>
              <a:rPr lang="de-DE" smtClean="0"/>
              <a:t>Technologiegetriebene Innovationen haben zuweilen einen radikalen Charakter</a:t>
            </a:r>
          </a:p>
          <a:p>
            <a:r>
              <a:rPr lang="de-DE" smtClean="0"/>
              <a:t>Im Normalfall hat hier der Entwickler oder ein Experte der entsprechenden Technologie eine Idee, wie er diese wertbringend einsetzen kann</a:t>
            </a:r>
          </a:p>
          <a:p>
            <a:r>
              <a:rPr lang="de-DE" smtClean="0"/>
              <a:t>Da die technologiegetriebene Innovation nicht vom Anwender ausgeht, besteht die Gefahr, dass sie an den Bedürfnissen vorbei entwickelt wird</a:t>
            </a:r>
          </a:p>
          <a:p>
            <a:r>
              <a:rPr lang="de-DE" smtClean="0"/>
              <a:t>Daher sind Anwender möglichst frühzeitig in den Innovationsprozess einzubinden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152</a:t>
            </a:fld>
            <a:endParaRPr lang="en-US" dirty="0"/>
          </a:p>
        </p:txBody>
      </p:sp>
    </p:spTree>
    <p:extLst>
      <p:ext uri="{BB962C8B-B14F-4D97-AF65-F5344CB8AC3E}">
        <p14:creationId xmlns:p14="http://schemas.microsoft.com/office/powerpoint/2010/main" val="85104729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dirty="0" smtClean="0"/>
              <a:t>Neue Produkte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153</a:t>
            </a:fld>
            <a:endParaRPr lang="en-US" dirty="0"/>
          </a:p>
        </p:txBody>
      </p:sp>
      <p:sp>
        <p:nvSpPr>
          <p:cNvPr id="4" name="Inhaltsplatzhalter 3"/>
          <p:cNvSpPr>
            <a:spLocks noGrp="1"/>
          </p:cNvSpPr>
          <p:nvPr>
            <p:ph sz="quarter" idx="12"/>
          </p:nvPr>
        </p:nvSpPr>
        <p:spPr/>
        <p:txBody>
          <a:bodyPr/>
          <a:lstStyle/>
          <a:p>
            <a:r>
              <a:rPr lang="de-DE" dirty="0" smtClean="0"/>
              <a:t>Auch herkömmliche Produkte können zu smarten Objekten werden, indem sie mit Informationstechnologie ausgestattet werden</a:t>
            </a:r>
          </a:p>
          <a:p>
            <a:r>
              <a:rPr lang="de-DE" dirty="0" smtClean="0"/>
              <a:t>Mit entsprechenden Prozessoren und einem Steuerungsprogramm </a:t>
            </a:r>
            <a:r>
              <a:rPr lang="de-DE" dirty="0" smtClean="0"/>
              <a:t>ausgerüstet </a:t>
            </a:r>
            <a:r>
              <a:rPr lang="de-DE" dirty="0" smtClean="0"/>
              <a:t>können sie sogar ihr Verhalten an den Kontext anpassen oder gar autonom Aktionen anstoßen</a:t>
            </a:r>
          </a:p>
          <a:p>
            <a:r>
              <a:rPr lang="de-DE" dirty="0" smtClean="0"/>
              <a:t>Ein reales Beispiel sind Pfannen, die Rezepte per RFID einlesen und die Speise mit der angegeben Temperatur und Garzeit zubereiten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0316288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dirty="0" smtClean="0"/>
              <a:t>Neue Prozesse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154</a:t>
            </a:fld>
            <a:endParaRPr lang="en-US" dirty="0"/>
          </a:p>
        </p:txBody>
      </p:sp>
      <p:sp>
        <p:nvSpPr>
          <p:cNvPr id="4" name="Inhaltsplatzhalter 3"/>
          <p:cNvSpPr>
            <a:spLocks noGrp="1"/>
          </p:cNvSpPr>
          <p:nvPr>
            <p:ph sz="quarter" idx="12"/>
          </p:nvPr>
        </p:nvSpPr>
        <p:spPr/>
        <p:txBody>
          <a:bodyPr/>
          <a:lstStyle/>
          <a:p>
            <a:r>
              <a:rPr lang="de-DE" smtClean="0"/>
              <a:t>Im Zusammenspiel mit neuartigen informations- und kommunikationstechnischen Infrastrukturen, die eine bislang nicht gekannte höhere Datenqualität </a:t>
            </a:r>
            <a:r>
              <a:rPr lang="en-US" smtClean="0"/>
              <a:t>erbringen, lassen sich Prozesse genauer erfassen, beurteilen und schneller – im Extremfalle in nahezu Echtzeit („near-real-time“) oder eben in Echtzeit („real-time“) steuern</a:t>
            </a:r>
          </a:p>
          <a:p>
            <a:r>
              <a:rPr lang="de-DE" smtClean="0"/>
              <a:t>Viele kontextbasierte Dienste „leben“ von ihrem Echtzeitbezug, um wertschöpfend zu sein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8384177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dirty="0" smtClean="0"/>
              <a:t>Neue Geschäftsmodelle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155</a:t>
            </a:fld>
            <a:endParaRPr lang="en-US" dirty="0"/>
          </a:p>
        </p:txBody>
      </p:sp>
      <p:sp>
        <p:nvSpPr>
          <p:cNvPr id="4" name="Inhaltsplatzhalter 3"/>
          <p:cNvSpPr>
            <a:spLocks noGrp="1"/>
          </p:cNvSpPr>
          <p:nvPr>
            <p:ph sz="quarter" idx="12"/>
          </p:nvPr>
        </p:nvSpPr>
        <p:spPr/>
        <p:txBody>
          <a:bodyPr/>
          <a:lstStyle/>
          <a:p>
            <a:r>
              <a:rPr lang="de-DE" dirty="0" smtClean="0"/>
              <a:t>Geschäftsmodelle werden durch informatisierte Welten ebenfalls tangiert oder verändert oder </a:t>
            </a:r>
            <a:r>
              <a:rPr lang="de-DE" dirty="0"/>
              <a:t>ü</a:t>
            </a:r>
            <a:r>
              <a:rPr lang="de-DE" dirty="0" smtClean="0"/>
              <a:t>berhaupt </a:t>
            </a:r>
            <a:r>
              <a:rPr lang="de-DE" dirty="0" smtClean="0"/>
              <a:t>erst realisierbar</a:t>
            </a:r>
          </a:p>
          <a:p>
            <a:r>
              <a:rPr lang="de-DE" dirty="0" smtClean="0"/>
              <a:t>Beispielhaft seien hier </a:t>
            </a:r>
            <a:r>
              <a:rPr lang="de-DE" dirty="0" smtClean="0"/>
              <a:t>angeführt</a:t>
            </a:r>
            <a:r>
              <a:rPr lang="de-DE" dirty="0" smtClean="0"/>
              <a:t>:</a:t>
            </a:r>
          </a:p>
          <a:p>
            <a:pPr lvl="1"/>
            <a:r>
              <a:rPr lang="de-DE" dirty="0" smtClean="0"/>
              <a:t>Unternehmen haben die Chance, durch die verbesserte Informationsbasis ihre Preissetzung neu zu gestalten</a:t>
            </a:r>
          </a:p>
          <a:p>
            <a:pPr lvl="1"/>
            <a:r>
              <a:rPr lang="de-DE" dirty="0" smtClean="0"/>
              <a:t>Unternehmen können bestehende Wertschöpfungsketten neu definieren</a:t>
            </a:r>
          </a:p>
          <a:p>
            <a:pPr lvl="1"/>
            <a:r>
              <a:rPr lang="de-DE" dirty="0" smtClean="0"/>
              <a:t>Die Informatisierung der Alltagswelt könnte zu neuen Versorgungsdiensten etwa im Gesundheitsbereich </a:t>
            </a:r>
            <a:r>
              <a:rPr lang="de-DE" dirty="0" err="1" smtClean="0"/>
              <a:t>führen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6482899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dirty="0" smtClean="0"/>
              <a:t>Kontextbasierte Dienste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156</a:t>
            </a:fld>
            <a:endParaRPr lang="en-US" dirty="0"/>
          </a:p>
        </p:txBody>
      </p:sp>
      <p:sp>
        <p:nvSpPr>
          <p:cNvPr id="4" name="Inhaltsplatzhalter 3"/>
          <p:cNvSpPr>
            <a:spLocks noGrp="1"/>
          </p:cNvSpPr>
          <p:nvPr>
            <p:ph sz="quarter" idx="12"/>
          </p:nvPr>
        </p:nvSpPr>
        <p:spPr/>
        <p:txBody>
          <a:bodyPr/>
          <a:lstStyle/>
          <a:p>
            <a:r>
              <a:rPr lang="de-DE" dirty="0" smtClean="0"/>
              <a:t>Besonders im Mobilfunkbereich kommen bereits ortsbezogene Dienste (Location </a:t>
            </a:r>
            <a:r>
              <a:rPr lang="de-DE" dirty="0" err="1" smtClean="0"/>
              <a:t>Based</a:t>
            </a:r>
            <a:r>
              <a:rPr lang="de-DE" dirty="0" smtClean="0"/>
              <a:t> Services) zum Einsatz, die die Position des Benutzers </a:t>
            </a:r>
            <a:r>
              <a:rPr lang="de-DE" dirty="0" smtClean="0"/>
              <a:t>berücksichtigen </a:t>
            </a:r>
            <a:r>
              <a:rPr lang="de-DE" dirty="0" smtClean="0"/>
              <a:t>und beispielsweise die Restaurants in der aktuellen Umgebung des Benutzers anzeigen</a:t>
            </a:r>
          </a:p>
          <a:p>
            <a:r>
              <a:rPr lang="de-DE" dirty="0" smtClean="0"/>
              <a:t>Kontextbasierte Dienste beziehen nicht nur Ortsinformationen, sondern weitere relevante Informationen </a:t>
            </a:r>
            <a:r>
              <a:rPr lang="de-DE" dirty="0"/>
              <a:t>ü</a:t>
            </a:r>
            <a:r>
              <a:rPr lang="de-DE" dirty="0" smtClean="0"/>
              <a:t>ber </a:t>
            </a:r>
            <a:r>
              <a:rPr lang="de-DE" dirty="0" smtClean="0"/>
              <a:t>die Umgebung und den Benutzer mit ein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2481964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p:nvPr>
        </p:nvSpPr>
        <p:spPr/>
        <p:txBody>
          <a:bodyPr/>
          <a:lstStyle/>
          <a:p>
            <a:r>
              <a:rPr lang="de-DE" dirty="0" smtClean="0"/>
              <a:t>Automatisierung und Integration</a:t>
            </a:r>
            <a:endParaRPr lang="de-DE" dirty="0"/>
          </a:p>
        </p:txBody>
      </p:sp>
      <p:sp>
        <p:nvSpPr>
          <p:cNvPr id="147459" name="Rectangle 3"/>
          <p:cNvSpPr>
            <a:spLocks noGrp="1"/>
          </p:cNvSpPr>
          <p:nvPr>
            <p:ph sz="quarter" idx="12"/>
          </p:nvPr>
        </p:nvSpPr>
        <p:spPr/>
        <p:txBody>
          <a:bodyPr/>
          <a:lstStyle/>
          <a:p>
            <a:r>
              <a:rPr lang="de-DE" dirty="0" smtClean="0"/>
              <a:t>Die Ubiquität der Informationserfassung und </a:t>
            </a:r>
            <a:br>
              <a:rPr lang="de-DE" dirty="0" smtClean="0"/>
            </a:br>
            <a:r>
              <a:rPr lang="de-DE" dirty="0" smtClean="0"/>
              <a:t>-darstellung geht damit einher, dass Anzahl und Größe von Medienbrüchen zwischen virtueller und realer Welt verkleinert werden</a:t>
            </a:r>
          </a:p>
          <a:p>
            <a:r>
              <a:rPr lang="de-DE" dirty="0" smtClean="0"/>
              <a:t>Damit schließt sich die Lücke zwischen realer und virtueller Welt zunehmend</a:t>
            </a:r>
          </a:p>
          <a:p>
            <a:r>
              <a:rPr lang="de-DE" dirty="0" smtClean="0"/>
              <a:t>Durch automatische </a:t>
            </a:r>
            <a:r>
              <a:rPr lang="de-DE" dirty="0" err="1" smtClean="0"/>
              <a:t>Dateübertragung</a:t>
            </a:r>
            <a:r>
              <a:rPr lang="de-DE" dirty="0" smtClean="0"/>
              <a:t> </a:t>
            </a:r>
            <a:r>
              <a:rPr lang="de-DE" dirty="0" smtClean="0"/>
              <a:t>zwischen vernetzten Objekten und Umgebungen kann eine medienbruchfreie Integration von Anwendungen und Unternehmenssystemen implementiert werden</a:t>
            </a:r>
          </a:p>
          <a:p>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157</a:t>
            </a:fld>
            <a:endParaRPr lang="en-US" dirty="0"/>
          </a:p>
        </p:txBody>
      </p:sp>
    </p:spTree>
    <p:extLst>
      <p:ext uri="{BB962C8B-B14F-4D97-AF65-F5344CB8AC3E}">
        <p14:creationId xmlns:p14="http://schemas.microsoft.com/office/powerpoint/2010/main" val="163375637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mtClean="0"/>
              <a:t>Reduktion von Medienbrüchen durch das Internet der Dinge</a:t>
            </a:r>
            <a:endParaRPr lang="en-US" dirty="0"/>
          </a:p>
        </p:txBody>
      </p:sp>
      <p:pic>
        <p:nvPicPr>
          <p:cNvPr id="10" name="Bild 9"/>
          <p:cNvPicPr>
            <a:picLocks noChangeAspect="1"/>
          </p:cNvPicPr>
          <p:nvPr/>
        </p:nvPicPr>
        <p:blipFill>
          <a:blip r:embed="rId3"/>
          <a:stretch>
            <a:fillRect/>
          </a:stretch>
        </p:blipFill>
        <p:spPr>
          <a:xfrm>
            <a:off x="1264081" y="1210515"/>
            <a:ext cx="6606686" cy="5118284"/>
          </a:xfrm>
          <a:prstGeom prst="rect">
            <a:avLst/>
          </a:prstGeom>
        </p:spPr>
      </p:pic>
      <p:sp>
        <p:nvSpPr>
          <p:cNvPr id="12" name="Foliennummernplatzhalter 11"/>
          <p:cNvSpPr>
            <a:spLocks noGrp="1"/>
          </p:cNvSpPr>
          <p:nvPr>
            <p:ph type="sldNum" sz="quarter" idx="11"/>
          </p:nvPr>
        </p:nvSpPr>
        <p:spPr/>
        <p:txBody>
          <a:bodyPr/>
          <a:lstStyle/>
          <a:p>
            <a:pPr>
              <a:defRPr/>
            </a:pPr>
            <a:fld id="{0D2F3B65-5D26-4378-875C-153D63999E65}" type="slidenum">
              <a:rPr lang="en-US" smtClean="0"/>
              <a:pPr>
                <a:defRPr/>
              </a:pPr>
              <a:t>158</a:t>
            </a:fld>
            <a:endParaRPr lang="en-US" dirty="0"/>
          </a:p>
        </p:txBody>
      </p:sp>
    </p:spTree>
    <p:extLst>
      <p:ext uri="{BB962C8B-B14F-4D97-AF65-F5344CB8AC3E}">
        <p14:creationId xmlns:p14="http://schemas.microsoft.com/office/powerpoint/2010/main" val="269223955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85000" lnSpcReduction="1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b="1" dirty="0" smtClean="0"/>
              <a:t>Trends der Informatisierung der (</a:t>
            </a:r>
            <a:r>
              <a:rPr lang="en-US" b="1" dirty="0" err="1" smtClean="0"/>
              <a:t>Alltags</a:t>
            </a:r>
            <a:r>
              <a:rPr lang="en-US" b="1" dirty="0" smtClean="0"/>
              <a:t>-) Welt – Das </a:t>
            </a:r>
            <a:r>
              <a:rPr lang="en-US" b="1" dirty="0" err="1" smtClean="0"/>
              <a:t>Beispiel</a:t>
            </a:r>
            <a:r>
              <a:rPr lang="en-US" b="1" dirty="0" smtClean="0"/>
              <a:t> Internet der Dinge</a:t>
            </a:r>
          </a:p>
          <a:p>
            <a:pPr marL="812800" lvl="1" indent="-457200">
              <a:buFont typeface="+mj-lt"/>
              <a:buAutoNum type="arabicPeriod"/>
            </a:pPr>
            <a:r>
              <a:rPr lang="en-US" dirty="0" err="1" smtClean="0"/>
              <a:t>Technische</a:t>
            </a:r>
            <a:r>
              <a:rPr lang="en-US" dirty="0" smtClean="0"/>
              <a:t> </a:t>
            </a:r>
            <a:r>
              <a:rPr lang="en-US" dirty="0" err="1" smtClean="0"/>
              <a:t>Aspekte</a:t>
            </a:r>
            <a:endParaRPr lang="en-US" dirty="0" smtClean="0"/>
          </a:p>
          <a:p>
            <a:pPr marL="812800" lvl="1" indent="-457200">
              <a:buFont typeface="+mj-lt"/>
              <a:buAutoNum type="arabicPeriod"/>
            </a:pPr>
            <a:r>
              <a:rPr lang="en-US" dirty="0" err="1" smtClean="0"/>
              <a:t>Qualitäten</a:t>
            </a:r>
            <a:r>
              <a:rPr lang="en-US" dirty="0" smtClean="0"/>
              <a:t> von smarten </a:t>
            </a:r>
            <a:r>
              <a:rPr lang="en-US" dirty="0" err="1" smtClean="0"/>
              <a:t>Objekten</a:t>
            </a:r>
            <a:r>
              <a:rPr lang="en-US" dirty="0" smtClean="0"/>
              <a:t> und smarten </a:t>
            </a:r>
            <a:r>
              <a:rPr lang="en-US" dirty="0" err="1" smtClean="0"/>
              <a:t>Umgebungen</a:t>
            </a:r>
            <a:endParaRPr lang="en-US" dirty="0" smtClean="0"/>
          </a:p>
          <a:p>
            <a:pPr marL="812800" lvl="1" indent="-457200">
              <a:buFont typeface="+mj-lt"/>
              <a:buAutoNum type="arabicPeriod"/>
            </a:pPr>
            <a:r>
              <a:rPr lang="en-US" dirty="0" err="1" smtClean="0"/>
              <a:t>Potenziale</a:t>
            </a:r>
            <a:r>
              <a:rPr lang="en-US" dirty="0" smtClean="0"/>
              <a:t> </a:t>
            </a:r>
            <a:r>
              <a:rPr lang="en-US" dirty="0" err="1" smtClean="0"/>
              <a:t>für</a:t>
            </a:r>
            <a:r>
              <a:rPr lang="en-US" dirty="0" smtClean="0"/>
              <a:t> </a:t>
            </a:r>
            <a:r>
              <a:rPr lang="en-US" dirty="0" err="1" smtClean="0"/>
              <a:t>Produkt</a:t>
            </a:r>
            <a:r>
              <a:rPr lang="en-US" dirty="0" smtClean="0"/>
              <a:t>-, </a:t>
            </a:r>
            <a:r>
              <a:rPr lang="en-US" dirty="0" err="1" smtClean="0"/>
              <a:t>Prozess</a:t>
            </a:r>
            <a:r>
              <a:rPr lang="en-US" dirty="0" smtClean="0"/>
              <a:t>- und </a:t>
            </a:r>
            <a:r>
              <a:rPr lang="en-US" dirty="0" err="1" smtClean="0"/>
              <a:t>Geschäftsmodellinnovationen</a:t>
            </a:r>
            <a:endParaRPr lang="en-US" dirty="0" smtClean="0"/>
          </a:p>
          <a:p>
            <a:pPr marL="812800" lvl="1" indent="-457200">
              <a:buFont typeface="+mj-lt"/>
              <a:buAutoNum type="arabicPeriod"/>
            </a:pPr>
            <a:r>
              <a:rPr lang="en-US" b="1" dirty="0" err="1" smtClean="0"/>
              <a:t>Implikationen</a:t>
            </a:r>
            <a:r>
              <a:rPr lang="en-US" b="1" dirty="0" smtClean="0"/>
              <a:t> und </a:t>
            </a:r>
            <a:r>
              <a:rPr lang="en-US" b="1" dirty="0" err="1" smtClean="0"/>
              <a:t>Herausforderungen</a:t>
            </a:r>
            <a:endParaRPr lang="en-US" b="1" dirty="0" smtClean="0"/>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159</a:t>
            </a:fld>
            <a:endParaRPr lang="en-US" dirty="0"/>
          </a:p>
        </p:txBody>
      </p:sp>
    </p:spTree>
    <p:extLst>
      <p:ext uri="{BB962C8B-B14F-4D97-AF65-F5344CB8AC3E}">
        <p14:creationId xmlns:p14="http://schemas.microsoft.com/office/powerpoint/2010/main" val="2357553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lstStyle/>
          <a:p>
            <a:pPr marL="457200" indent="-457200">
              <a:buFont typeface="+mj-lt"/>
              <a:buAutoNum type="arabicPeriod"/>
            </a:pPr>
            <a:r>
              <a:rPr lang="en-US" b="1" dirty="0" smtClean="0"/>
              <a:t>IT-</a:t>
            </a:r>
            <a:r>
              <a:rPr lang="en-US" b="1" dirty="0" err="1" smtClean="0"/>
              <a:t>Infrastrukturen</a:t>
            </a:r>
            <a:endParaRPr lang="en-US" b="1" dirty="0" smtClean="0"/>
          </a:p>
          <a:p>
            <a:pPr marL="812800" lvl="1" indent="-457200">
              <a:buFont typeface="+mj-lt"/>
              <a:buAutoNum type="arabicPeriod"/>
            </a:pPr>
            <a:r>
              <a:rPr lang="en-US" b="1" dirty="0" err="1" smtClean="0"/>
              <a:t>Historische</a:t>
            </a:r>
            <a:r>
              <a:rPr lang="en-US" b="1" dirty="0" smtClean="0"/>
              <a:t> </a:t>
            </a:r>
            <a:r>
              <a:rPr lang="en-US" b="1" dirty="0" err="1" smtClean="0"/>
              <a:t>Entwicklung</a:t>
            </a:r>
            <a:endParaRPr lang="en-US" b="1" dirty="0" smtClean="0"/>
          </a:p>
          <a:p>
            <a:pPr marL="812800" lvl="1" indent="-457200">
              <a:buFont typeface="+mj-lt"/>
              <a:buAutoNum type="arabicPeriod"/>
            </a:pPr>
            <a:r>
              <a:rPr lang="en-US" dirty="0" err="1" smtClean="0"/>
              <a:t>Treiber</a:t>
            </a:r>
            <a:r>
              <a:rPr lang="en-US" dirty="0" smtClean="0"/>
              <a:t>: </a:t>
            </a:r>
            <a:r>
              <a:rPr lang="en-US" dirty="0" err="1" smtClean="0"/>
              <a:t>Technischer</a:t>
            </a:r>
            <a:r>
              <a:rPr lang="en-US" dirty="0" smtClean="0"/>
              <a:t> </a:t>
            </a:r>
            <a:r>
              <a:rPr lang="en-US" dirty="0" err="1" smtClean="0"/>
              <a:t>Fortschritt</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16</a:t>
            </a:fld>
            <a:endParaRPr lang="en-US" dirty="0"/>
          </a:p>
        </p:txBody>
      </p:sp>
    </p:spTree>
    <p:extLst>
      <p:ext uri="{BB962C8B-B14F-4D97-AF65-F5344CB8AC3E}">
        <p14:creationId xmlns:p14="http://schemas.microsoft.com/office/powerpoint/2010/main" val="366238316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Neue Märkte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160</a:t>
            </a:fld>
            <a:endParaRPr lang="en-US" dirty="0"/>
          </a:p>
        </p:txBody>
      </p:sp>
      <p:sp>
        <p:nvSpPr>
          <p:cNvPr id="4" name="Inhaltsplatzhalter 3"/>
          <p:cNvSpPr>
            <a:spLocks noGrp="1"/>
          </p:cNvSpPr>
          <p:nvPr>
            <p:ph sz="quarter" idx="12"/>
          </p:nvPr>
        </p:nvSpPr>
        <p:spPr/>
        <p:txBody>
          <a:bodyPr/>
          <a:lstStyle/>
          <a:p>
            <a:r>
              <a:rPr lang="de-DE" dirty="0" smtClean="0"/>
              <a:t>In einer informatisierten Welt handelnde Akteure sind sich der potenziellen Auswirkungen auf Wertschöpfung und Märkte bewusst</a:t>
            </a:r>
          </a:p>
          <a:p>
            <a:r>
              <a:rPr lang="de-DE" dirty="0" smtClean="0"/>
              <a:t>Diese entstehen insbesondere dadurch, dass – wie das Beispielszenario verdeutlicht – wesentlich mehr Akteure an der Wertschöpfung </a:t>
            </a:r>
            <a:r>
              <a:rPr lang="de-DE" dirty="0" smtClean="0"/>
              <a:t>für </a:t>
            </a:r>
            <a:r>
              <a:rPr lang="de-DE" dirty="0" smtClean="0"/>
              <a:t>einen Kunden involviert sind</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5281820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Veränderte Wertschöpfung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161</a:t>
            </a:fld>
            <a:endParaRPr lang="en-US" dirty="0"/>
          </a:p>
        </p:txBody>
      </p:sp>
      <p:sp>
        <p:nvSpPr>
          <p:cNvPr id="4" name="Inhaltsplatzhalter 3"/>
          <p:cNvSpPr>
            <a:spLocks noGrp="1"/>
          </p:cNvSpPr>
          <p:nvPr>
            <p:ph sz="quarter" idx="12"/>
          </p:nvPr>
        </p:nvSpPr>
        <p:spPr/>
        <p:txBody>
          <a:bodyPr>
            <a:normAutofit lnSpcReduction="10000"/>
          </a:bodyPr>
          <a:lstStyle/>
          <a:p>
            <a:r>
              <a:rPr lang="de-DE" dirty="0" smtClean="0"/>
              <a:t>Im Zusammenspiel mit der höheren Datenqualität wird die Bedeutung von Daten und Informationen als Ressource </a:t>
            </a:r>
            <a:r>
              <a:rPr lang="de-DE" dirty="0" smtClean="0"/>
              <a:t>für </a:t>
            </a:r>
            <a:r>
              <a:rPr lang="de-DE" dirty="0" smtClean="0"/>
              <a:t>Wertschöpfung einmal mehr deutlich</a:t>
            </a:r>
          </a:p>
          <a:p>
            <a:r>
              <a:rPr lang="de-DE" dirty="0" smtClean="0"/>
              <a:t>Man kann die </a:t>
            </a:r>
            <a:r>
              <a:rPr lang="de-DE" dirty="0" smtClean="0"/>
              <a:t>Einflüsse </a:t>
            </a:r>
            <a:r>
              <a:rPr lang="de-DE" dirty="0" smtClean="0"/>
              <a:t>einer informatisierten Welt auf die Wertschöpfung auf unterschiedlichen Ebenen betrachten:</a:t>
            </a:r>
          </a:p>
          <a:p>
            <a:pPr lvl="1"/>
            <a:r>
              <a:rPr lang="de-DE" dirty="0" smtClean="0"/>
              <a:t>Auf der individuellen Ebene bewegen sich Konsumenten und Produzenten in einer informatisierten Welt</a:t>
            </a:r>
          </a:p>
          <a:p>
            <a:pPr lvl="1"/>
            <a:r>
              <a:rPr lang="de-DE" dirty="0" err="1" smtClean="0"/>
              <a:t>Für</a:t>
            </a:r>
            <a:r>
              <a:rPr lang="de-DE" dirty="0" smtClean="0"/>
              <a:t> Gruppen von Individuen und Organisationen gilt, dass die Koordination und Kontrolle bestimmter Prozesse erleichtert wird</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3978709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Veränderte Informationsräumen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162</a:t>
            </a:fld>
            <a:endParaRPr lang="en-US" dirty="0"/>
          </a:p>
        </p:txBody>
      </p:sp>
      <p:sp>
        <p:nvSpPr>
          <p:cNvPr id="4" name="Inhaltsplatzhalter 3"/>
          <p:cNvSpPr>
            <a:spLocks noGrp="1"/>
          </p:cNvSpPr>
          <p:nvPr>
            <p:ph sz="quarter" idx="12"/>
          </p:nvPr>
        </p:nvSpPr>
        <p:spPr/>
        <p:txBody>
          <a:bodyPr>
            <a:normAutofit lnSpcReduction="10000"/>
          </a:bodyPr>
          <a:lstStyle/>
          <a:p>
            <a:r>
              <a:rPr lang="de-DE" dirty="0" smtClean="0"/>
              <a:t>Ein Informationsraum umfasst sämtliche Datenbestände und daraus gewonnene relevante Informationen, die in einer smarten Umgebung zur </a:t>
            </a:r>
            <a:r>
              <a:rPr lang="de-DE" dirty="0" smtClean="0"/>
              <a:t>Verfügung </a:t>
            </a:r>
            <a:r>
              <a:rPr lang="de-DE" dirty="0" smtClean="0"/>
              <a:t>stehen</a:t>
            </a:r>
          </a:p>
          <a:p>
            <a:r>
              <a:rPr lang="de-DE" dirty="0" smtClean="0"/>
              <a:t>Für </a:t>
            </a:r>
            <a:r>
              <a:rPr lang="de-DE" dirty="0" smtClean="0"/>
              <a:t>kontextbasierte Dienste werden zumeist Informationen benötigt, die sich im Besitz verschiedener Akteure befinden</a:t>
            </a:r>
          </a:p>
          <a:p>
            <a:r>
              <a:rPr lang="de-DE" dirty="0" smtClean="0"/>
              <a:t>Dabei kann der Zugriff auf einen Informationsraum auf bestimmte Akteure eingeschränkt, jedoch auch allgemein öffentlich zugänglich sein, sodass Dritte die Informationen </a:t>
            </a:r>
            <a:r>
              <a:rPr lang="de-DE" dirty="0" smtClean="0"/>
              <a:t>für </a:t>
            </a:r>
            <a:r>
              <a:rPr lang="de-DE" dirty="0" smtClean="0"/>
              <a:t>innovative Dienste nutzen können</a:t>
            </a:r>
          </a:p>
          <a:p>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6782283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Veränderte Lebens- und Arbeitsweisen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163</a:t>
            </a:fld>
            <a:endParaRPr lang="en-US" dirty="0"/>
          </a:p>
        </p:txBody>
      </p:sp>
      <p:sp>
        <p:nvSpPr>
          <p:cNvPr id="4" name="Inhaltsplatzhalter 3"/>
          <p:cNvSpPr>
            <a:spLocks noGrp="1"/>
          </p:cNvSpPr>
          <p:nvPr>
            <p:ph sz="quarter" idx="12"/>
          </p:nvPr>
        </p:nvSpPr>
        <p:spPr/>
        <p:txBody>
          <a:bodyPr/>
          <a:lstStyle/>
          <a:p>
            <a:r>
              <a:rPr lang="de-DE" dirty="0" smtClean="0"/>
              <a:t>Ein anschauliches Szenario der Auswirkungen </a:t>
            </a:r>
            <a:r>
              <a:rPr lang="de-DE" dirty="0" err="1" smtClean="0"/>
              <a:t>informatisierter</a:t>
            </a:r>
            <a:r>
              <a:rPr lang="de-DE" dirty="0" smtClean="0"/>
              <a:t> Welten auf unseren Alltag ist das „smarte Zuhause“</a:t>
            </a:r>
          </a:p>
          <a:p>
            <a:r>
              <a:rPr lang="de-DE" dirty="0" smtClean="0"/>
              <a:t>Im smarten Zuhause sind Geräte, Gegenstände und Räume </a:t>
            </a:r>
            <a:r>
              <a:rPr lang="de-DE" dirty="0" err="1" smtClean="0"/>
              <a:t>informatisiert</a:t>
            </a:r>
            <a:r>
              <a:rPr lang="de-DE" dirty="0" smtClean="0"/>
              <a:t> und vernetzt</a:t>
            </a:r>
          </a:p>
          <a:p>
            <a:r>
              <a:rPr lang="de-DE" dirty="0" smtClean="0"/>
              <a:t>Das smarte Zuhause erkennt außerdem selbstständig per Sensoren, wo sich jemand im Haus aufhält, um z. B. das Licht automatisch einzuschalten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1401056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smtClean="0"/>
              <a:t>Anwendungsbeispiel einer smarten Umgebung – das smarte Zuhause</a:t>
            </a:r>
            <a:endParaRPr lang="en-US"/>
          </a:p>
        </p:txBody>
      </p:sp>
      <p:pic>
        <p:nvPicPr>
          <p:cNvPr id="12" name="Bild 11"/>
          <p:cNvPicPr>
            <a:picLocks noChangeAspect="1"/>
          </p:cNvPicPr>
          <p:nvPr/>
        </p:nvPicPr>
        <p:blipFill>
          <a:blip r:embed="rId3"/>
          <a:stretch>
            <a:fillRect/>
          </a:stretch>
        </p:blipFill>
        <p:spPr>
          <a:xfrm>
            <a:off x="1349285" y="1150985"/>
            <a:ext cx="6436386" cy="5191044"/>
          </a:xfrm>
          <a:prstGeom prst="rect">
            <a:avLst/>
          </a:prstGeom>
        </p:spPr>
      </p:pic>
      <p:sp>
        <p:nvSpPr>
          <p:cNvPr id="13" name="Foliennummernplatzhalter 12"/>
          <p:cNvSpPr>
            <a:spLocks noGrp="1"/>
          </p:cNvSpPr>
          <p:nvPr>
            <p:ph type="sldNum" sz="quarter" idx="11"/>
          </p:nvPr>
        </p:nvSpPr>
        <p:spPr/>
        <p:txBody>
          <a:bodyPr/>
          <a:lstStyle/>
          <a:p>
            <a:pPr>
              <a:defRPr/>
            </a:pPr>
            <a:fld id="{0D2F3B65-5D26-4378-875C-153D63999E65}" type="slidenum">
              <a:rPr lang="en-US" smtClean="0"/>
              <a:pPr>
                <a:defRPr/>
              </a:pPr>
              <a:t>164</a:t>
            </a:fld>
            <a:endParaRPr lang="en-US" dirty="0"/>
          </a:p>
        </p:txBody>
      </p:sp>
    </p:spTree>
    <p:extLst>
      <p:ext uri="{BB962C8B-B14F-4D97-AF65-F5344CB8AC3E}">
        <p14:creationId xmlns:p14="http://schemas.microsoft.com/office/powerpoint/2010/main" val="60677620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Soziale, ethische und rechtliche Aspekte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165</a:t>
            </a:fld>
            <a:endParaRPr lang="en-US" dirty="0"/>
          </a:p>
        </p:txBody>
      </p:sp>
      <p:sp>
        <p:nvSpPr>
          <p:cNvPr id="4" name="Inhaltsplatzhalter 3"/>
          <p:cNvSpPr>
            <a:spLocks noGrp="1"/>
          </p:cNvSpPr>
          <p:nvPr>
            <p:ph sz="quarter" idx="12"/>
          </p:nvPr>
        </p:nvSpPr>
        <p:spPr/>
        <p:txBody>
          <a:bodyPr/>
          <a:lstStyle/>
          <a:p>
            <a:r>
              <a:rPr lang="de-DE" dirty="0" smtClean="0"/>
              <a:t>Informatisierte Welten stehen in einem ständigen Spannungsverhältnis zwischen Innovation (dem technisch Machbaren) und individueller und gesellschaftlicher Akzeptanz (dem gesellschaftlich </a:t>
            </a:r>
            <a:r>
              <a:rPr lang="de-DE" dirty="0" smtClean="0"/>
              <a:t>Wünschbaren</a:t>
            </a:r>
            <a:r>
              <a:rPr lang="de-DE" dirty="0" smtClean="0"/>
              <a:t>)</a:t>
            </a:r>
          </a:p>
          <a:p>
            <a:r>
              <a:rPr lang="de-DE" dirty="0" smtClean="0"/>
              <a:t>Die Schwierigkeiten bei etwa den vorbenannten Preissetzungsstrategien </a:t>
            </a:r>
            <a:r>
              <a:rPr lang="de-DE" dirty="0" smtClean="0"/>
              <a:t>z.B</a:t>
            </a:r>
            <a:r>
              <a:rPr lang="de-DE" dirty="0" smtClean="0"/>
              <a:t>. stellen vor allem Kundenakzeptanz und damit zusammenhängende Bedenken </a:t>
            </a:r>
            <a:r>
              <a:rPr lang="de-DE" dirty="0" smtClean="0"/>
              <a:t>bezüglich </a:t>
            </a:r>
            <a:r>
              <a:rPr lang="de-DE" dirty="0" smtClean="0"/>
              <a:t>der Verletzung der Privatsphäre dar</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168641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b="1" dirty="0" err="1" smtClean="0"/>
              <a:t>Managementmaßnahmen</a:t>
            </a:r>
            <a:endParaRPr lang="en-US" b="1"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166</a:t>
            </a:fld>
            <a:endParaRPr lang="en-US" dirty="0"/>
          </a:p>
        </p:txBody>
      </p:sp>
    </p:spTree>
    <p:extLst>
      <p:ext uri="{BB962C8B-B14F-4D97-AF65-F5344CB8AC3E}">
        <p14:creationId xmlns:p14="http://schemas.microsoft.com/office/powerpoint/2010/main" val="41976676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de-DE" smtClean="0"/>
              <a:t>Managementaufgaben bei Aufbau und Verwaltung einer kohärenten IT-Infrastruktur </a:t>
            </a:r>
            <a:endParaRPr lang="de-DE"/>
          </a:p>
        </p:txBody>
      </p:sp>
      <p:sp>
        <p:nvSpPr>
          <p:cNvPr id="154627" name="Rectangle 3"/>
          <p:cNvSpPr>
            <a:spLocks noGrp="1" noChangeArrowheads="1"/>
          </p:cNvSpPr>
          <p:nvPr>
            <p:ph sz="quarter" idx="12"/>
          </p:nvPr>
        </p:nvSpPr>
        <p:spPr/>
        <p:txBody>
          <a:bodyPr/>
          <a:lstStyle/>
          <a:p>
            <a:r>
              <a:rPr lang="de-DE" dirty="0" smtClean="0"/>
              <a:t>Der Aufbau und die Verwaltung einer kohärenten IT-Infrastruktur </a:t>
            </a:r>
            <a:r>
              <a:rPr lang="de-DE" dirty="0" smtClean="0"/>
              <a:t>führen </a:t>
            </a:r>
            <a:r>
              <a:rPr lang="de-DE" dirty="0" smtClean="0"/>
              <a:t>zu mehreren Herausforderungen:</a:t>
            </a:r>
          </a:p>
          <a:p>
            <a:pPr lvl="1"/>
            <a:r>
              <a:rPr lang="de-DE" dirty="0" smtClean="0"/>
              <a:t>Bewältigung von Infrastrukturänderungen</a:t>
            </a:r>
          </a:p>
          <a:p>
            <a:pPr lvl="1"/>
            <a:r>
              <a:rPr lang="de-DE" dirty="0" smtClean="0"/>
              <a:t>IT-</a:t>
            </a:r>
            <a:r>
              <a:rPr lang="de-DE" dirty="0" err="1" smtClean="0"/>
              <a:t>Governance</a:t>
            </a:r>
            <a:endParaRPr lang="de-DE" dirty="0" smtClean="0"/>
          </a:p>
          <a:p>
            <a:pPr lvl="1"/>
            <a:r>
              <a:rPr lang="de-DE" dirty="0" smtClean="0"/>
              <a:t>Sinnvolle Infrastruktur-Investitionen</a:t>
            </a:r>
          </a:p>
          <a:p>
            <a:pPr lvl="1"/>
            <a:r>
              <a:rPr lang="de-DE" dirty="0" smtClean="0"/>
              <a:t>Wettbewerbskräftemodell für Investitionen in die IT-Infrastruktur</a:t>
            </a:r>
          </a:p>
          <a:p>
            <a:pPr lvl="1"/>
            <a:r>
              <a:rPr lang="de-DE" dirty="0" smtClean="0"/>
              <a:t>Total </a:t>
            </a:r>
            <a:r>
              <a:rPr lang="de-DE" dirty="0" err="1" smtClean="0"/>
              <a:t>Cost</a:t>
            </a:r>
            <a:r>
              <a:rPr lang="de-DE" dirty="0" smtClean="0"/>
              <a:t> </a:t>
            </a:r>
            <a:r>
              <a:rPr lang="de-DE" dirty="0" err="1" smtClean="0"/>
              <a:t>of</a:t>
            </a:r>
            <a:r>
              <a:rPr lang="de-DE" dirty="0" smtClean="0"/>
              <a:t> Ownership für IT-Infrastrukturkomponenten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167</a:t>
            </a:fld>
            <a:endParaRPr lang="en-US" dirty="0"/>
          </a:p>
        </p:txBody>
      </p:sp>
    </p:spTree>
    <p:extLst>
      <p:ext uri="{BB962C8B-B14F-4D97-AF65-F5344CB8AC3E}">
        <p14:creationId xmlns:p14="http://schemas.microsoft.com/office/powerpoint/2010/main" val="379835764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smtClean="0"/>
              <a:t>Bewältigung von Infrastrukturänderungen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168</a:t>
            </a:fld>
            <a:endParaRPr lang="en-US" dirty="0"/>
          </a:p>
        </p:txBody>
      </p:sp>
      <p:sp>
        <p:nvSpPr>
          <p:cNvPr id="4" name="Inhaltsplatzhalter 3"/>
          <p:cNvSpPr>
            <a:spLocks noGrp="1"/>
          </p:cNvSpPr>
          <p:nvPr>
            <p:ph sz="quarter" idx="12"/>
          </p:nvPr>
        </p:nvSpPr>
        <p:spPr/>
        <p:txBody>
          <a:bodyPr>
            <a:normAutofit fontScale="92500"/>
          </a:bodyPr>
          <a:lstStyle/>
          <a:p>
            <a:r>
              <a:rPr lang="de-DE" dirty="0" smtClean="0"/>
              <a:t>Wenn Unternehmen wachsen, kann es sein, dass der Rahmen ihrer Infrastruktur schnell gesprengt wird</a:t>
            </a:r>
          </a:p>
          <a:p>
            <a:r>
              <a:rPr lang="de-DE" dirty="0" smtClean="0"/>
              <a:t>Unternehmen, die Formen des Mobile Computing oder Cloud Computing einsetzen, </a:t>
            </a:r>
            <a:r>
              <a:rPr lang="de-DE" dirty="0" smtClean="0"/>
              <a:t>bedürfen </a:t>
            </a:r>
            <a:r>
              <a:rPr lang="de-DE" dirty="0" smtClean="0"/>
              <a:t>neuer interner Richtlinien, wie mit diesen Plattformen im Unternehmen umgegangen werden soll</a:t>
            </a:r>
          </a:p>
          <a:p>
            <a:r>
              <a:rPr lang="de-DE" dirty="0" smtClean="0"/>
              <a:t>Unternehmen, die Cloud Computing und Software-</a:t>
            </a:r>
            <a:r>
              <a:rPr lang="de-DE" dirty="0" err="1" smtClean="0"/>
              <a:t>as</a:t>
            </a:r>
            <a:r>
              <a:rPr lang="de-DE" dirty="0" smtClean="0"/>
              <a:t>-a-Service einsetzen, </a:t>
            </a:r>
            <a:r>
              <a:rPr lang="de-DE" dirty="0" smtClean="0"/>
              <a:t>müssen </a:t>
            </a:r>
            <a:r>
              <a:rPr lang="de-DE" dirty="0" smtClean="0"/>
              <a:t>mit entsprechenden Dienstanbietern geeignete Verträge aufsetzen, die sicherstellen, dass die Anwendungen in hohem Maße zuverlässig zur </a:t>
            </a:r>
            <a:r>
              <a:rPr lang="de-DE" dirty="0" smtClean="0"/>
              <a:t>Verfügung </a:t>
            </a:r>
            <a:r>
              <a:rPr lang="de-DE" dirty="0" smtClean="0"/>
              <a:t>stehen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1503717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IT-Governance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169</a:t>
            </a:fld>
            <a:endParaRPr lang="en-US" dirty="0"/>
          </a:p>
        </p:txBody>
      </p:sp>
      <p:sp>
        <p:nvSpPr>
          <p:cNvPr id="4" name="Inhaltsplatzhalter 3"/>
          <p:cNvSpPr>
            <a:spLocks noGrp="1"/>
          </p:cNvSpPr>
          <p:nvPr>
            <p:ph sz="quarter" idx="12"/>
          </p:nvPr>
        </p:nvSpPr>
        <p:spPr/>
        <p:txBody>
          <a:bodyPr>
            <a:normAutofit lnSpcReduction="10000"/>
          </a:bodyPr>
          <a:lstStyle/>
          <a:p>
            <a:r>
              <a:rPr lang="de-DE" dirty="0" smtClean="0"/>
              <a:t>Ein immerwährender Streitpunkt zwischen Informationssystemmanagern und den CEOs ist die Frage, wer die IT-Infrastruktur </a:t>
            </a:r>
            <a:r>
              <a:rPr lang="de-DE" dirty="0" smtClean="0"/>
              <a:t>des Unternehmens </a:t>
            </a:r>
            <a:r>
              <a:rPr lang="de-DE" dirty="0" smtClean="0"/>
              <a:t>steuert und </a:t>
            </a:r>
            <a:r>
              <a:rPr lang="de-DE" dirty="0"/>
              <a:t>ü</a:t>
            </a:r>
            <a:r>
              <a:rPr lang="de-DE" dirty="0" smtClean="0"/>
              <a:t>berwacht </a:t>
            </a:r>
            <a:r>
              <a:rPr lang="de-DE" dirty="0" smtClean="0"/>
              <a:t>bzw. über sie entscheidet</a:t>
            </a:r>
          </a:p>
          <a:p>
            <a:pPr lvl="1"/>
            <a:r>
              <a:rPr lang="de-DE" dirty="0" smtClean="0"/>
              <a:t>Soll Abteilungen und Geschäftsbereichen die Verantwortung </a:t>
            </a:r>
            <a:r>
              <a:rPr lang="de-DE" dirty="0"/>
              <a:t>ü</a:t>
            </a:r>
            <a:r>
              <a:rPr lang="de-DE" dirty="0" smtClean="0"/>
              <a:t>bertragen </a:t>
            </a:r>
            <a:r>
              <a:rPr lang="de-DE" dirty="0" smtClean="0"/>
              <a:t>werden?</a:t>
            </a:r>
          </a:p>
          <a:p>
            <a:pPr lvl="1"/>
            <a:r>
              <a:rPr lang="de-DE" dirty="0" smtClean="0"/>
              <a:t>Welche Beziehung besteht zwischen der zentralen Verwaltung von Informationssystemen und der Verwaltung von Informationssystemen durch Unternehmenseinheiten?</a:t>
            </a:r>
          </a:p>
          <a:p>
            <a:pPr lvl="1"/>
            <a:r>
              <a:rPr lang="de-DE" dirty="0" smtClean="0"/>
              <a:t>Wie werden Kosten der Infrastruktur auf die Geschäftsbereiche umgelegt?</a:t>
            </a:r>
          </a:p>
          <a:p>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240892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de-DE" smtClean="0"/>
              <a:t>Historische Entwicklung</a:t>
            </a:r>
            <a:endParaRPr lang="de-DE"/>
          </a:p>
        </p:txBody>
      </p:sp>
      <p:sp>
        <p:nvSpPr>
          <p:cNvPr id="29699" name="Rectangle 3"/>
          <p:cNvSpPr>
            <a:spLocks noGrp="1" noChangeArrowheads="1"/>
          </p:cNvSpPr>
          <p:nvPr>
            <p:ph sz="quarter" idx="12"/>
          </p:nvPr>
        </p:nvSpPr>
        <p:spPr/>
        <p:txBody>
          <a:bodyPr/>
          <a:lstStyle/>
          <a:p>
            <a:r>
              <a:rPr lang="de-DE" smtClean="0"/>
              <a:t>IT-Infrastrukturen in heutigen Organisationen sind das Ergebnis von mehr als 50 Jahren Entwicklung</a:t>
            </a:r>
          </a:p>
          <a:p>
            <a:r>
              <a:rPr lang="de-DE" smtClean="0"/>
              <a:t>Entwicklung der für Unternehmen relevanten IT-Infrastrukturen lässt sich in 5 Epochen einteilen</a:t>
            </a:r>
          </a:p>
          <a:p>
            <a:r>
              <a:rPr lang="de-DE" smtClean="0"/>
              <a:t>Die für eine Epoche charakteristischen Technologien können in einem anderen Zeitraum auch für andere Zwecke verwendet werden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17</a:t>
            </a:fld>
            <a:endParaRPr lang="en-US" dirty="0"/>
          </a:p>
        </p:txBody>
      </p:sp>
    </p:spTree>
    <p:extLst>
      <p:ext uri="{BB962C8B-B14F-4D97-AF65-F5344CB8AC3E}">
        <p14:creationId xmlns:p14="http://schemas.microsoft.com/office/powerpoint/2010/main" val="175786735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de-DE" smtClean="0"/>
              <a:t>Sinnvolle Infrastruktur-Investitionen</a:t>
            </a:r>
            <a:endParaRPr lang="de-DE" dirty="0"/>
          </a:p>
        </p:txBody>
      </p:sp>
      <p:sp>
        <p:nvSpPr>
          <p:cNvPr id="155651" name="Rectangle 3"/>
          <p:cNvSpPr>
            <a:spLocks noGrp="1" noChangeArrowheads="1"/>
          </p:cNvSpPr>
          <p:nvPr>
            <p:ph sz="quarter" idx="12"/>
          </p:nvPr>
        </p:nvSpPr>
        <p:spPr/>
        <p:txBody>
          <a:bodyPr/>
          <a:lstStyle/>
          <a:p>
            <a:r>
              <a:rPr lang="de-DE" smtClean="0"/>
              <a:t>Die Antwort auf die Frage „Wie viel soll ein Unternehmen in seine IT-Infrastruktur investieren?</a:t>
            </a:r>
            <a:r>
              <a:rPr lang="ja-JP" altLang="de-DE" smtClean="0"/>
              <a:t>“</a:t>
            </a:r>
            <a:r>
              <a:rPr lang="de-DE" smtClean="0"/>
              <a:t> ist nicht einfach zu beantworten</a:t>
            </a:r>
          </a:p>
          <a:p>
            <a:r>
              <a:rPr lang="de-DE" smtClean="0"/>
              <a:t>Eine damit verbundene Frage lautet, ob ein Unternehmen seine eigenen IT-Infrastrukturkomponenten kaufen oder sie von externen Anbietern mieten soll</a:t>
            </a:r>
          </a:p>
          <a:p>
            <a:r>
              <a:rPr lang="de-DE" smtClean="0"/>
              <a:t>Die Frage, ob die eigenen IT-Anlagen gekauft oder von externen Anbietern gemietet werden sollen, wird allgemein als „Rent versus Buy“-Entscheidung bezeichnet</a:t>
            </a:r>
            <a:endParaRPr lang="de-DE" dirty="0" smtClean="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170</a:t>
            </a:fld>
            <a:endParaRPr lang="en-US" dirty="0"/>
          </a:p>
        </p:txBody>
      </p:sp>
    </p:spTree>
    <p:extLst>
      <p:ext uri="{BB962C8B-B14F-4D97-AF65-F5344CB8AC3E}">
        <p14:creationId xmlns:p14="http://schemas.microsoft.com/office/powerpoint/2010/main" val="292447465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smtClean="0"/>
              <a:t>Wettbewerbskräftemodell für Investitionen in die IT-Infrastruktur</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171</a:t>
            </a:fld>
            <a:endParaRPr lang="en-US" dirty="0"/>
          </a:p>
        </p:txBody>
      </p:sp>
      <p:sp>
        <p:nvSpPr>
          <p:cNvPr id="4" name="Inhaltsplatzhalter 3"/>
          <p:cNvSpPr>
            <a:spLocks noGrp="1"/>
          </p:cNvSpPr>
          <p:nvPr>
            <p:ph sz="quarter" idx="12"/>
          </p:nvPr>
        </p:nvSpPr>
        <p:spPr/>
        <p:txBody>
          <a:bodyPr/>
          <a:lstStyle/>
          <a:p>
            <a:r>
              <a:rPr lang="de-DE" smtClean="0"/>
              <a:t>Wettbewerbskräfte für die Frage, wie viel ein Unternehmen für die IT-Infrastruktur ausgeben sollte:</a:t>
            </a:r>
          </a:p>
          <a:p>
            <a:pPr lvl="1"/>
            <a:r>
              <a:rPr lang="de-DE" smtClean="0"/>
              <a:t>Marktbedarf für Dienstleistungen des Unternehmens</a:t>
            </a:r>
          </a:p>
          <a:p>
            <a:pPr lvl="1"/>
            <a:r>
              <a:rPr lang="de-DE" smtClean="0"/>
              <a:t>Geschäftsstrategie des Unternehmens</a:t>
            </a:r>
          </a:p>
          <a:p>
            <a:pPr lvl="1"/>
            <a:r>
              <a:rPr lang="de-DE" smtClean="0"/>
              <a:t>IT-Strategie, -Infrastruktur und –Kosten des Unternehmen</a:t>
            </a:r>
          </a:p>
          <a:p>
            <a:pPr lvl="1"/>
            <a:r>
              <a:rPr lang="de-DE" smtClean="0"/>
              <a:t>Bewertung der Informationstechnologie</a:t>
            </a:r>
          </a:p>
          <a:p>
            <a:pPr lvl="1"/>
            <a:r>
              <a:rPr lang="de-DE" smtClean="0"/>
              <a:t>IT-Services von Wettbewerbern</a:t>
            </a:r>
          </a:p>
          <a:p>
            <a:pPr lvl="1"/>
            <a:r>
              <a:rPr lang="de-DE" smtClean="0"/>
              <a:t>Investitionen von Wettbewerbern in ihre IT-Infrastruktur</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9602794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Wettbewerbskräftemodell für Investitionen in die IT-Infrastruktur</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172</a:t>
            </a:fld>
            <a:endParaRPr lang="en-US" dirty="0"/>
          </a:p>
        </p:txBody>
      </p:sp>
      <p:pic>
        <p:nvPicPr>
          <p:cNvPr id="15" name="Bild 14"/>
          <p:cNvPicPr>
            <a:picLocks noChangeAspect="1"/>
          </p:cNvPicPr>
          <p:nvPr/>
        </p:nvPicPr>
        <p:blipFill>
          <a:blip r:embed="rId2"/>
          <a:stretch>
            <a:fillRect/>
          </a:stretch>
        </p:blipFill>
        <p:spPr>
          <a:xfrm>
            <a:off x="767225" y="1153145"/>
            <a:ext cx="7619448" cy="5168230"/>
          </a:xfrm>
          <a:prstGeom prst="rect">
            <a:avLst/>
          </a:prstGeom>
        </p:spPr>
      </p:pic>
    </p:spTree>
    <p:extLst>
      <p:ext uri="{BB962C8B-B14F-4D97-AF65-F5344CB8AC3E}">
        <p14:creationId xmlns:p14="http://schemas.microsoft.com/office/powerpoint/2010/main" val="134519810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de-DE" smtClean="0"/>
              <a:t>Total Cost of Ownership</a:t>
            </a:r>
            <a:br>
              <a:rPr lang="de-DE" smtClean="0"/>
            </a:br>
            <a:r>
              <a:rPr lang="de-DE" smtClean="0"/>
              <a:t>für IT-Infrastrukturkomponenten</a:t>
            </a:r>
            <a:endParaRPr lang="de-DE"/>
          </a:p>
        </p:txBody>
      </p:sp>
      <p:sp>
        <p:nvSpPr>
          <p:cNvPr id="157699" name="Rectangle 3"/>
          <p:cNvSpPr>
            <a:spLocks noGrp="1" noChangeArrowheads="1"/>
          </p:cNvSpPr>
          <p:nvPr>
            <p:ph sz="quarter" idx="12"/>
          </p:nvPr>
        </p:nvSpPr>
        <p:spPr/>
        <p:txBody>
          <a:bodyPr/>
          <a:lstStyle/>
          <a:p>
            <a:r>
              <a:rPr lang="de-DE" dirty="0" smtClean="0"/>
              <a:t>Beim Bewerten der Ausgaben für Komponenten der IT-Infrastruktur </a:t>
            </a:r>
            <a:r>
              <a:rPr lang="de-DE" dirty="0" smtClean="0"/>
              <a:t>muss </a:t>
            </a:r>
            <a:r>
              <a:rPr lang="de-DE" dirty="0" smtClean="0"/>
              <a:t>eine große Bandbreite von Kosten berücksichtigt werden</a:t>
            </a:r>
          </a:p>
          <a:p>
            <a:r>
              <a:rPr lang="de-DE" dirty="0" smtClean="0"/>
              <a:t>Das Total-</a:t>
            </a:r>
            <a:r>
              <a:rPr lang="de-DE" dirty="0" err="1" smtClean="0"/>
              <a:t>Cost</a:t>
            </a:r>
            <a:r>
              <a:rPr lang="de-DE" dirty="0" smtClean="0"/>
              <a:t>-</a:t>
            </a:r>
            <a:r>
              <a:rPr lang="de-DE" dirty="0" err="1" smtClean="0"/>
              <a:t>of</a:t>
            </a:r>
            <a:r>
              <a:rPr lang="de-DE" dirty="0" smtClean="0"/>
              <a:t>-Ownership-Modell (TCO) kann für die Analyse dieser direkten und indirekten Kosten verwendet werden</a:t>
            </a:r>
          </a:p>
          <a:p>
            <a:r>
              <a:rPr lang="de-DE" dirty="0" smtClean="0"/>
              <a:t>Es unterstützt Unternehmen beim Ermitteln </a:t>
            </a:r>
            <a:r>
              <a:rPr lang="de-DE" smtClean="0"/>
              <a:t>der </a:t>
            </a:r>
            <a:r>
              <a:rPr lang="de-DE" smtClean="0"/>
              <a:t>Ist-Kosten </a:t>
            </a:r>
            <a:r>
              <a:rPr lang="de-DE" dirty="0" smtClean="0"/>
              <a:t>von spezifischen Technik-Implementierungen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173</a:t>
            </a:fld>
            <a:endParaRPr lang="en-US" dirty="0"/>
          </a:p>
        </p:txBody>
      </p:sp>
    </p:spTree>
    <p:extLst>
      <p:ext uri="{BB962C8B-B14F-4D97-AF65-F5344CB8AC3E}">
        <p14:creationId xmlns:p14="http://schemas.microsoft.com/office/powerpoint/2010/main" val="423904534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Sollten Unternehmen in der </a:t>
            </a:r>
            <a:r>
              <a:rPr lang="de-DE" dirty="0" err="1" smtClean="0"/>
              <a:t>Cloud</a:t>
            </a:r>
            <a:r>
              <a:rPr lang="de-DE" dirty="0" smtClean="0"/>
              <a:t> aktiv sein?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174</a:t>
            </a:fld>
            <a:endParaRPr lang="en-US" dirty="0"/>
          </a:p>
        </p:txBody>
      </p:sp>
      <p:sp>
        <p:nvSpPr>
          <p:cNvPr id="4" name="Inhaltsplatzhalter 3"/>
          <p:cNvSpPr>
            <a:spLocks noGrp="1"/>
          </p:cNvSpPr>
          <p:nvPr>
            <p:ph sz="quarter" idx="12"/>
          </p:nvPr>
        </p:nvSpPr>
        <p:spPr/>
        <p:txBody>
          <a:bodyPr>
            <a:normAutofit lnSpcReduction="10000"/>
          </a:bodyPr>
          <a:lstStyle/>
          <a:p>
            <a:r>
              <a:rPr lang="de-DE" dirty="0"/>
              <a:t>Welche wirtschaftlichen Vorteile </a:t>
            </a:r>
            <a:r>
              <a:rPr lang="de-DE" dirty="0" smtClean="0"/>
              <a:t>bieten </a:t>
            </a:r>
            <a:r>
              <a:rPr lang="de-DE" dirty="0" err="1" smtClean="0"/>
              <a:t>Cloud</a:t>
            </a:r>
            <a:r>
              <a:rPr lang="de-DE" dirty="0"/>
              <a:t>-Dienste? Welche Probleme </a:t>
            </a:r>
            <a:r>
              <a:rPr lang="de-DE" dirty="0" smtClean="0"/>
              <a:t>lassen sich </a:t>
            </a:r>
            <a:r>
              <a:rPr lang="de-DE" dirty="0"/>
              <a:t>damit lösen</a:t>
            </a:r>
            <a:r>
              <a:rPr lang="de-DE" dirty="0" smtClean="0"/>
              <a:t>?</a:t>
            </a:r>
          </a:p>
          <a:p>
            <a:r>
              <a:rPr lang="de-DE" dirty="0"/>
              <a:t>Welche Nachteile hat </a:t>
            </a:r>
            <a:r>
              <a:rPr lang="de-DE" dirty="0" err="1"/>
              <a:t>Cloud</a:t>
            </a:r>
            <a:r>
              <a:rPr lang="de-DE" dirty="0"/>
              <a:t> Computing</a:t>
            </a:r>
            <a:r>
              <a:rPr lang="de-DE" dirty="0" smtClean="0"/>
              <a:t>?</a:t>
            </a:r>
          </a:p>
          <a:p>
            <a:r>
              <a:rPr lang="de-DE" dirty="0"/>
              <a:t>Wie lassen sich die Konzepte Kapazitätsplanung</a:t>
            </a:r>
            <a:r>
              <a:rPr lang="de-DE" dirty="0" smtClean="0"/>
              <a:t>, Skalierbarkeit </a:t>
            </a:r>
            <a:r>
              <a:rPr lang="de-DE" dirty="0"/>
              <a:t>und </a:t>
            </a:r>
            <a:r>
              <a:rPr lang="de-DE" dirty="0" smtClean="0"/>
              <a:t>Gesamtbetriebskosten auf </a:t>
            </a:r>
            <a:r>
              <a:rPr lang="de-DE" dirty="0"/>
              <a:t>diesen Fall anwenden? </a:t>
            </a:r>
            <a:r>
              <a:rPr lang="de-DE" dirty="0" smtClean="0"/>
              <a:t>Wenden Sie </a:t>
            </a:r>
            <a:r>
              <a:rPr lang="de-DE" dirty="0"/>
              <a:t>diese Konzepte sowohl auf Amazon </a:t>
            </a:r>
            <a:r>
              <a:rPr lang="de-DE" dirty="0" smtClean="0"/>
              <a:t>als auch </a:t>
            </a:r>
            <a:r>
              <a:rPr lang="de-DE" dirty="0"/>
              <a:t>auf seine Service-Kunden an</a:t>
            </a:r>
            <a:r>
              <a:rPr lang="de-DE" dirty="0" smtClean="0"/>
              <a:t>.</a:t>
            </a:r>
          </a:p>
          <a:p>
            <a:r>
              <a:rPr lang="de-DE" dirty="0"/>
              <a:t>Welche Arten von Unternehmen </a:t>
            </a:r>
            <a:r>
              <a:rPr lang="de-DE" dirty="0" smtClean="0"/>
              <a:t>profitieren am </a:t>
            </a:r>
            <a:r>
              <a:rPr lang="de-DE" dirty="0"/>
              <a:t>meisten von </a:t>
            </a:r>
            <a:r>
              <a:rPr lang="de-DE" dirty="0" err="1"/>
              <a:t>Cloud</a:t>
            </a:r>
            <a:r>
              <a:rPr lang="de-DE" dirty="0"/>
              <a:t> Computing? Warum?</a:t>
            </a:r>
          </a:p>
        </p:txBody>
      </p:sp>
      <p:sp>
        <p:nvSpPr>
          <p:cNvPr id="9" name="Untertitel 8"/>
          <p:cNvSpPr>
            <a:spLocks noGrp="1"/>
          </p:cNvSpPr>
          <p:nvPr>
            <p:ph type="subTitle" idx="13"/>
          </p:nvPr>
        </p:nvSpPr>
        <p:spPr/>
        <p:txBody>
          <a:bodyPr/>
          <a:lstStyle/>
          <a:p>
            <a:r>
              <a:rPr lang="de-DE" dirty="0" smtClean="0"/>
              <a:t>Abschließende Fallstudie</a:t>
            </a:r>
            <a:endParaRPr lang="de-DE" dirty="0"/>
          </a:p>
        </p:txBody>
      </p:sp>
    </p:spTree>
    <p:extLst>
      <p:ext uri="{BB962C8B-B14F-4D97-AF65-F5344CB8AC3E}">
        <p14:creationId xmlns:p14="http://schemas.microsoft.com/office/powerpoint/2010/main" val="4148468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de-DE" dirty="0" smtClean="0"/>
              <a:t>Epoche der Groß- und Minirechner</a:t>
            </a:r>
            <a:endParaRPr lang="de-DE" dirty="0"/>
          </a:p>
        </p:txBody>
      </p:sp>
      <p:pic>
        <p:nvPicPr>
          <p:cNvPr id="8" name="Bild 7"/>
          <p:cNvPicPr>
            <a:picLocks noChangeAspect="1"/>
          </p:cNvPicPr>
          <p:nvPr/>
        </p:nvPicPr>
        <p:blipFill>
          <a:blip r:embed="rId3"/>
          <a:stretch>
            <a:fillRect/>
          </a:stretch>
        </p:blipFill>
        <p:spPr>
          <a:xfrm>
            <a:off x="886288" y="2150023"/>
            <a:ext cx="7222603" cy="2656275"/>
          </a:xfrm>
          <a:prstGeom prst="rect">
            <a:avLst/>
          </a:prstGeom>
        </p:spPr>
      </p:pic>
      <p:sp>
        <p:nvSpPr>
          <p:cNvPr id="13" name="Textfeld 12"/>
          <p:cNvSpPr txBox="1"/>
          <p:nvPr/>
        </p:nvSpPr>
        <p:spPr>
          <a:xfrm>
            <a:off x="612775" y="5931243"/>
            <a:ext cx="1386016" cy="276999"/>
          </a:xfrm>
          <a:prstGeom prst="rect">
            <a:avLst/>
          </a:prstGeom>
          <a:noFill/>
        </p:spPr>
        <p:txBody>
          <a:bodyPr wrap="none" rtlCol="0">
            <a:spAutoFit/>
          </a:bodyPr>
          <a:lstStyle/>
          <a:p>
            <a:r>
              <a:rPr lang="de-DE" sz="1200" b="1" dirty="0" smtClean="0"/>
              <a:t>Abbildung 5.2</a:t>
            </a:r>
            <a:endParaRPr lang="de-DE" sz="1200" b="1" dirty="0"/>
          </a:p>
        </p:txBody>
      </p:sp>
      <p:sp>
        <p:nvSpPr>
          <p:cNvPr id="9" name="Foliennummernplatzhalter 8"/>
          <p:cNvSpPr>
            <a:spLocks noGrp="1"/>
          </p:cNvSpPr>
          <p:nvPr>
            <p:ph type="sldNum" sz="quarter" idx="11"/>
          </p:nvPr>
        </p:nvSpPr>
        <p:spPr/>
        <p:txBody>
          <a:bodyPr/>
          <a:lstStyle/>
          <a:p>
            <a:pPr>
              <a:defRPr/>
            </a:pPr>
            <a:fld id="{0D2F3B65-5D26-4378-875C-153D63999E65}" type="slidenum">
              <a:rPr lang="en-US" smtClean="0"/>
              <a:pPr>
                <a:defRPr/>
              </a:pPr>
              <a:t>18</a:t>
            </a:fld>
            <a:endParaRPr lang="en-US" dirty="0"/>
          </a:p>
        </p:txBody>
      </p:sp>
    </p:spTree>
    <p:extLst>
      <p:ext uri="{BB962C8B-B14F-4D97-AF65-F5344CB8AC3E}">
        <p14:creationId xmlns:p14="http://schemas.microsoft.com/office/powerpoint/2010/main" val="350111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de-DE" dirty="0" smtClean="0"/>
              <a:t>Epoche der Groß- und </a:t>
            </a:r>
            <a:r>
              <a:rPr lang="de-DE" dirty="0" smtClean="0"/>
              <a:t>Minirechner</a:t>
            </a:r>
            <a:br>
              <a:rPr lang="de-DE" dirty="0" smtClean="0"/>
            </a:br>
            <a:r>
              <a:rPr lang="de-DE" dirty="0" smtClean="0"/>
              <a:t>(1959 </a:t>
            </a:r>
            <a:r>
              <a:rPr lang="de-DE" dirty="0" smtClean="0"/>
              <a:t>bis heute)</a:t>
            </a:r>
            <a:endParaRPr lang="de-DE" dirty="0"/>
          </a:p>
        </p:txBody>
      </p:sp>
      <p:sp>
        <p:nvSpPr>
          <p:cNvPr id="31747" name="Rectangle 3"/>
          <p:cNvSpPr>
            <a:spLocks noGrp="1"/>
          </p:cNvSpPr>
          <p:nvPr>
            <p:ph sz="quarter" idx="12"/>
          </p:nvPr>
        </p:nvSpPr>
        <p:spPr/>
        <p:txBody>
          <a:bodyPr/>
          <a:lstStyle/>
          <a:p>
            <a:r>
              <a:rPr lang="de-DE" smtClean="0"/>
              <a:t>Mit der Einführung der transistorbasierten Maschinen IBM 1401 und 7090 im Jahr 1959 begann der weitverbreitete kommerzielle Einsatz von Großrechnern (Mainframes)</a:t>
            </a:r>
          </a:p>
          <a:p>
            <a:r>
              <a:rPr lang="de-DE" smtClean="0"/>
              <a:t>Mit der Zeit wurden die Großrechner leistungsstark genug, um Tausende von Remote-Rechnern (Terminals) zu bedienen</a:t>
            </a:r>
          </a:p>
          <a:p>
            <a:r>
              <a:rPr lang="de-DE" smtClean="0"/>
              <a:t>Meist wurde ein Großteil der Komponenten einer Infrastruktur von einem einzigen Anbieter bereitgestellt (dem Hersteller der Hardware und der Software)</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19</a:t>
            </a:fld>
            <a:endParaRPr lang="en-US" dirty="0"/>
          </a:p>
        </p:txBody>
      </p:sp>
    </p:spTree>
    <p:extLst>
      <p:ext uri="{BB962C8B-B14F-4D97-AF65-F5344CB8AC3E}">
        <p14:creationId xmlns:p14="http://schemas.microsoft.com/office/powerpoint/2010/main" val="494040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Laudon/Laudon/</a:t>
            </a:r>
            <a:r>
              <a:rPr lang="en-GB" dirty="0" err="1" smtClean="0"/>
              <a:t>Schoder</a:t>
            </a:r>
            <a:r>
              <a:rPr lang="en-GB" dirty="0" smtClean="0"/>
              <a:t/>
            </a:r>
            <a:br>
              <a:rPr lang="en-GB" dirty="0" smtClean="0"/>
            </a:br>
            <a:r>
              <a:rPr lang="en-GB" dirty="0" err="1" smtClean="0"/>
              <a:t>Wirtschaftsinformatik</a:t>
            </a:r>
            <a:r>
              <a:rPr lang="en-GB" dirty="0" smtClean="0"/>
              <a:t/>
            </a:r>
            <a:br>
              <a:rPr lang="en-GB" dirty="0" smtClean="0"/>
            </a:br>
            <a:r>
              <a:rPr lang="de-DE" dirty="0"/>
              <a:t>3., vollständig überarbeitete Auflage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a:t>
            </a:fld>
            <a:endParaRPr lang="en-US" dirty="0"/>
          </a:p>
        </p:txBody>
      </p:sp>
      <p:sp>
        <p:nvSpPr>
          <p:cNvPr id="7" name="Rectangle 5"/>
          <p:cNvSpPr txBox="1">
            <a:spLocks noChangeArrowheads="1"/>
          </p:cNvSpPr>
          <p:nvPr/>
        </p:nvSpPr>
        <p:spPr bwMode="auto">
          <a:xfrm>
            <a:off x="3802063" y="2513912"/>
            <a:ext cx="53419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buFont typeface="Verdana" pitchFamily="1" charset="0"/>
              <a:buNone/>
            </a:pPr>
            <a:r>
              <a:rPr lang="de-DE" b="1" dirty="0" err="1">
                <a:solidFill>
                  <a:schemeClr val="accent1"/>
                </a:solidFill>
              </a:rPr>
              <a:t>Laudon</a:t>
            </a:r>
            <a:r>
              <a:rPr lang="de-DE" b="1" dirty="0">
                <a:solidFill>
                  <a:schemeClr val="accent1"/>
                </a:solidFill>
              </a:rPr>
              <a:t>/</a:t>
            </a:r>
            <a:r>
              <a:rPr lang="de-DE" b="1" dirty="0" err="1">
                <a:solidFill>
                  <a:schemeClr val="accent1"/>
                </a:solidFill>
              </a:rPr>
              <a:t>Laudon</a:t>
            </a:r>
            <a:r>
              <a:rPr lang="de-DE" b="1" dirty="0">
                <a:solidFill>
                  <a:schemeClr val="accent1"/>
                </a:solidFill>
              </a:rPr>
              <a:t>/</a:t>
            </a:r>
            <a:r>
              <a:rPr lang="de-DE" b="1" dirty="0" err="1">
                <a:solidFill>
                  <a:schemeClr val="accent1"/>
                </a:solidFill>
              </a:rPr>
              <a:t>Schoder</a:t>
            </a:r>
            <a:r>
              <a:rPr lang="de-DE" b="1" dirty="0">
                <a:solidFill>
                  <a:schemeClr val="accent1"/>
                </a:solidFill>
              </a:rPr>
              <a:t/>
            </a:r>
            <a:br>
              <a:rPr lang="de-DE" b="1" dirty="0">
                <a:solidFill>
                  <a:schemeClr val="accent1"/>
                </a:solidFill>
              </a:rPr>
            </a:br>
            <a:r>
              <a:rPr lang="de-DE" b="1" dirty="0" smtClean="0">
                <a:solidFill>
                  <a:schemeClr val="accent1"/>
                </a:solidFill>
              </a:rPr>
              <a:t>Wirtschaftsinformatik</a:t>
            </a:r>
          </a:p>
          <a:p>
            <a:pPr eaLnBrk="1" hangingPunct="1">
              <a:spcBef>
                <a:spcPct val="0"/>
              </a:spcBef>
              <a:buSzPct val="80000"/>
              <a:buFont typeface="Verdana" pitchFamily="1" charset="0"/>
              <a:buNone/>
            </a:pPr>
            <a:r>
              <a:rPr lang="de-DE" b="1" dirty="0">
                <a:solidFill>
                  <a:schemeClr val="accent1"/>
                </a:solidFill>
              </a:rPr>
              <a:t>3., vollständig überarbeitete Auflage</a:t>
            </a:r>
            <a:r>
              <a:rPr lang="en-GB" b="1" dirty="0" smtClean="0">
                <a:solidFill>
                  <a:schemeClr val="accent1"/>
                </a:solidFill>
              </a:rPr>
              <a:t/>
            </a:r>
            <a:br>
              <a:rPr lang="en-GB" b="1" dirty="0" smtClean="0">
                <a:solidFill>
                  <a:schemeClr val="accent1"/>
                </a:solidFill>
              </a:rPr>
            </a:br>
            <a:r>
              <a:rPr lang="en-GB" dirty="0" smtClean="0">
                <a:solidFill>
                  <a:schemeClr val="accent1"/>
                </a:solidFill>
              </a:rPr>
              <a:t>ISBN 97838689-4269-9</a:t>
            </a:r>
          </a:p>
          <a:p>
            <a:pPr eaLnBrk="1" hangingPunct="1">
              <a:spcBef>
                <a:spcPct val="0"/>
              </a:spcBef>
              <a:buSzPct val="80000"/>
              <a:buFont typeface="Verdana" pitchFamily="1" charset="0"/>
              <a:buNone/>
            </a:pPr>
            <a:r>
              <a:rPr lang="en-GB" dirty="0" smtClean="0">
                <a:solidFill>
                  <a:schemeClr val="accent1"/>
                </a:solidFill>
              </a:rPr>
              <a:t>1200 </a:t>
            </a:r>
            <a:r>
              <a:rPr lang="en-GB" dirty="0" err="1">
                <a:solidFill>
                  <a:schemeClr val="accent1"/>
                </a:solidFill>
              </a:rPr>
              <a:t>Seiten</a:t>
            </a:r>
            <a:r>
              <a:rPr lang="en-GB" dirty="0">
                <a:solidFill>
                  <a:schemeClr val="accent1"/>
                </a:solidFill>
              </a:rPr>
              <a:t> |  4-farbig</a:t>
            </a:r>
            <a:br>
              <a:rPr lang="en-GB" dirty="0">
                <a:solidFill>
                  <a:schemeClr val="accent1"/>
                </a:solidFill>
              </a:rPr>
            </a:br>
            <a:endParaRPr lang="en-GB" dirty="0">
              <a:solidFill>
                <a:schemeClr val="accent1"/>
              </a:solidFill>
            </a:endParaRPr>
          </a:p>
          <a:p>
            <a:pPr eaLnBrk="1" hangingPunct="1">
              <a:spcBef>
                <a:spcPct val="0"/>
              </a:spcBef>
              <a:buSzPct val="80000"/>
              <a:buFont typeface="Verdana" pitchFamily="1" charset="0"/>
              <a:buNone/>
            </a:pPr>
            <a:r>
              <a:rPr lang="en-GB" dirty="0" smtClean="0">
                <a:solidFill>
                  <a:schemeClr val="accent1"/>
                </a:solidFill>
              </a:rPr>
              <a:t>www.pearson-studium.de</a:t>
            </a:r>
            <a:r>
              <a:rPr lang="en-GB" dirty="0">
                <a:solidFill>
                  <a:schemeClr val="accent1"/>
                </a:solidFill>
              </a:rPr>
              <a:t/>
            </a:r>
            <a:br>
              <a:rPr lang="en-GB" dirty="0">
                <a:solidFill>
                  <a:schemeClr val="accent1"/>
                </a:solidFill>
              </a:rPr>
            </a:br>
            <a:r>
              <a:rPr lang="en-GB" dirty="0">
                <a:solidFill>
                  <a:schemeClr val="accent1"/>
                </a:solidFill>
              </a:rPr>
              <a:t>www.pearson.ch</a:t>
            </a:r>
          </a:p>
        </p:txBody>
      </p:sp>
      <p:pic>
        <p:nvPicPr>
          <p:cNvPr id="8"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2983419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de-DE" dirty="0" smtClean="0"/>
              <a:t>Epoche der Groß- und </a:t>
            </a:r>
            <a:r>
              <a:rPr lang="de-DE" dirty="0" smtClean="0"/>
              <a:t>Minirechner</a:t>
            </a:r>
            <a:br>
              <a:rPr lang="de-DE" dirty="0" smtClean="0"/>
            </a:br>
            <a:r>
              <a:rPr lang="de-DE" dirty="0" smtClean="0"/>
              <a:t>(1959 </a:t>
            </a:r>
            <a:r>
              <a:rPr lang="de-DE" dirty="0" smtClean="0"/>
              <a:t>bis heute)</a:t>
            </a:r>
            <a:endParaRPr lang="de-DE" dirty="0"/>
          </a:p>
        </p:txBody>
      </p:sp>
      <p:sp>
        <p:nvSpPr>
          <p:cNvPr id="32771" name="Rectangle 3"/>
          <p:cNvSpPr>
            <a:spLocks noGrp="1"/>
          </p:cNvSpPr>
          <p:nvPr>
            <p:ph sz="quarter" idx="12"/>
          </p:nvPr>
        </p:nvSpPr>
        <p:spPr/>
        <p:txBody>
          <a:bodyPr/>
          <a:lstStyle/>
          <a:p>
            <a:r>
              <a:rPr lang="de-DE" smtClean="0"/>
              <a:t>1965 führt Digital Equipment Corporation (DEC) den Minicomputer ein</a:t>
            </a:r>
          </a:p>
          <a:p>
            <a:r>
              <a:rPr lang="de-DE" smtClean="0"/>
              <a:t>DEC-Minicomputer (PDP-11 und später die VAX-Maschinen) waren leistungsstarke Maschinen zu weitaus günstigeren Preisen als die IBM-Großrechner</a:t>
            </a:r>
          </a:p>
          <a:p>
            <a:r>
              <a:rPr lang="de-DE" smtClean="0"/>
              <a:t>Mit ihnen konnte die EDV dezentralisiert und Anwendungen den speziellen Bedürfnissen der einzelnen Abteilungen oder Unternehmenseinheiten angepasst werden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20</a:t>
            </a:fld>
            <a:endParaRPr lang="en-US" dirty="0"/>
          </a:p>
        </p:txBody>
      </p:sp>
    </p:spTree>
    <p:extLst>
      <p:ext uri="{BB962C8B-B14F-4D97-AF65-F5344CB8AC3E}">
        <p14:creationId xmlns:p14="http://schemas.microsoft.com/office/powerpoint/2010/main" val="1769933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de-DE" dirty="0" smtClean="0"/>
              <a:t>Epoche des Personal </a:t>
            </a:r>
            <a:r>
              <a:rPr lang="de-DE" dirty="0" err="1" smtClean="0"/>
              <a:t>Computings</a:t>
            </a:r>
            <a:r>
              <a:rPr lang="de-DE" dirty="0"/>
              <a:t/>
            </a:r>
            <a:br>
              <a:rPr lang="de-DE" dirty="0"/>
            </a:br>
            <a:r>
              <a:rPr lang="de-DE" dirty="0" smtClean="0"/>
              <a:t>(1981 </a:t>
            </a:r>
            <a:r>
              <a:rPr lang="de-DE" dirty="0" smtClean="0"/>
              <a:t>bis heute)</a:t>
            </a:r>
            <a:endParaRPr lang="de-DE" dirty="0"/>
          </a:p>
        </p:txBody>
      </p:sp>
      <p:pic>
        <p:nvPicPr>
          <p:cNvPr id="8" name="Bild 7"/>
          <p:cNvPicPr>
            <a:picLocks noChangeAspect="1"/>
          </p:cNvPicPr>
          <p:nvPr/>
        </p:nvPicPr>
        <p:blipFill>
          <a:blip r:embed="rId3"/>
          <a:stretch>
            <a:fillRect/>
          </a:stretch>
        </p:blipFill>
        <p:spPr>
          <a:xfrm>
            <a:off x="740779" y="2580766"/>
            <a:ext cx="7513623" cy="2024347"/>
          </a:xfrm>
          <a:prstGeom prst="rect">
            <a:avLst/>
          </a:prstGeom>
        </p:spPr>
      </p:pic>
      <p:sp>
        <p:nvSpPr>
          <p:cNvPr id="13" name="Textfeld 12"/>
          <p:cNvSpPr txBox="1"/>
          <p:nvPr/>
        </p:nvSpPr>
        <p:spPr>
          <a:xfrm>
            <a:off x="621321" y="4965568"/>
            <a:ext cx="1386016" cy="276999"/>
          </a:xfrm>
          <a:prstGeom prst="rect">
            <a:avLst/>
          </a:prstGeom>
          <a:noFill/>
        </p:spPr>
        <p:txBody>
          <a:bodyPr wrap="none" rtlCol="0">
            <a:spAutoFit/>
          </a:bodyPr>
          <a:lstStyle/>
          <a:p>
            <a:r>
              <a:rPr lang="de-DE" sz="1200" b="1" dirty="0" smtClean="0"/>
              <a:t>Abbildung 5.2</a:t>
            </a:r>
            <a:endParaRPr lang="de-DE" sz="1200" b="1" dirty="0"/>
          </a:p>
        </p:txBody>
      </p:sp>
      <p:sp>
        <p:nvSpPr>
          <p:cNvPr id="9" name="Foliennummernplatzhalter 8"/>
          <p:cNvSpPr>
            <a:spLocks noGrp="1"/>
          </p:cNvSpPr>
          <p:nvPr>
            <p:ph type="sldNum" sz="quarter" idx="11"/>
          </p:nvPr>
        </p:nvSpPr>
        <p:spPr/>
        <p:txBody>
          <a:bodyPr/>
          <a:lstStyle/>
          <a:p>
            <a:pPr>
              <a:defRPr/>
            </a:pPr>
            <a:fld id="{0D2F3B65-5D26-4378-875C-153D63999E65}" type="slidenum">
              <a:rPr lang="en-US" smtClean="0"/>
              <a:pPr>
                <a:defRPr/>
              </a:pPr>
              <a:t>21</a:t>
            </a:fld>
            <a:endParaRPr lang="en-US" dirty="0"/>
          </a:p>
        </p:txBody>
      </p:sp>
    </p:spTree>
    <p:extLst>
      <p:ext uri="{BB962C8B-B14F-4D97-AF65-F5344CB8AC3E}">
        <p14:creationId xmlns:p14="http://schemas.microsoft.com/office/powerpoint/2010/main" val="785784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de-DE" dirty="0" smtClean="0"/>
              <a:t>Epoche des Personal </a:t>
            </a:r>
            <a:r>
              <a:rPr lang="de-DE" dirty="0" err="1" smtClean="0"/>
              <a:t>Computings</a:t>
            </a:r>
            <a:r>
              <a:rPr lang="de-DE" dirty="0"/>
              <a:t/>
            </a:r>
            <a:br>
              <a:rPr lang="de-DE" dirty="0"/>
            </a:br>
            <a:r>
              <a:rPr lang="de-DE" dirty="0" smtClean="0"/>
              <a:t>(1981 </a:t>
            </a:r>
            <a:r>
              <a:rPr lang="de-DE" dirty="0" smtClean="0"/>
              <a:t>bis heute)</a:t>
            </a:r>
            <a:endParaRPr lang="de-DE" dirty="0"/>
          </a:p>
        </p:txBody>
      </p:sp>
      <p:sp>
        <p:nvSpPr>
          <p:cNvPr id="34819" name="Rectangle 3"/>
          <p:cNvSpPr>
            <a:spLocks noGrp="1" noChangeArrowheads="1"/>
          </p:cNvSpPr>
          <p:nvPr>
            <p:ph sz="quarter" idx="12"/>
          </p:nvPr>
        </p:nvSpPr>
        <p:spPr/>
        <p:txBody>
          <a:bodyPr>
            <a:normAutofit fontScale="92500" lnSpcReduction="10000"/>
          </a:bodyPr>
          <a:lstStyle/>
          <a:p>
            <a:r>
              <a:rPr lang="de-DE" smtClean="0"/>
              <a:t>Der Beginn der PC-Ära wird auf den Zeitpunkt der Einführung des IBM-PC im Jahr 1981 datiert</a:t>
            </a:r>
          </a:p>
          <a:p>
            <a:r>
              <a:rPr lang="de-DE" smtClean="0"/>
              <a:t>Der Wintel-PC (Windows -Betriebssystem auf einem Computer mit Intel-Mikroprozessor) wurde zum standardmäßigen Desktop-PC</a:t>
            </a:r>
          </a:p>
          <a:p>
            <a:r>
              <a:rPr lang="de-DE" smtClean="0"/>
              <a:t>Die explosionsartige Zunahme der PCs in den 1980er- und frühen 1990er-Jahren löste eine Flut von Softwaretools zur Produktivitätssteigerung von Desktop-PCs aus</a:t>
            </a:r>
          </a:p>
          <a:p>
            <a:r>
              <a:rPr lang="de-DE" smtClean="0"/>
              <a:t>PCs waren Einzelplatzsysteme, bis durch die Software für PC-Betriebssysteme um 1990 die technische Fähigkeit geschaffen wurde, sie in Netzwerken zu verbinden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22</a:t>
            </a:fld>
            <a:endParaRPr lang="en-US" dirty="0"/>
          </a:p>
        </p:txBody>
      </p:sp>
    </p:spTree>
    <p:extLst>
      <p:ext uri="{BB962C8B-B14F-4D97-AF65-F5344CB8AC3E}">
        <p14:creationId xmlns:p14="http://schemas.microsoft.com/office/powerpoint/2010/main" val="3634512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dirty="0" smtClean="0"/>
              <a:t>Epoche des </a:t>
            </a:r>
            <a:r>
              <a:rPr lang="de-DE" dirty="0" smtClean="0"/>
              <a:t>Client-Server-Computing</a:t>
            </a:r>
            <a:br>
              <a:rPr lang="de-DE" dirty="0" smtClean="0"/>
            </a:br>
            <a:r>
              <a:rPr lang="de-DE" dirty="0" smtClean="0"/>
              <a:t>(1983 </a:t>
            </a:r>
            <a:r>
              <a:rPr lang="de-DE" dirty="0" smtClean="0"/>
              <a:t>bis heute)</a:t>
            </a:r>
            <a:endParaRPr lang="de-DE" dirty="0"/>
          </a:p>
        </p:txBody>
      </p:sp>
      <p:pic>
        <p:nvPicPr>
          <p:cNvPr id="8" name="Bild 7"/>
          <p:cNvPicPr>
            <a:picLocks noChangeAspect="1"/>
          </p:cNvPicPr>
          <p:nvPr/>
        </p:nvPicPr>
        <p:blipFill>
          <a:blip r:embed="rId3"/>
          <a:stretch>
            <a:fillRect/>
          </a:stretch>
        </p:blipFill>
        <p:spPr>
          <a:xfrm>
            <a:off x="714323" y="1851052"/>
            <a:ext cx="7685590" cy="3583465"/>
          </a:xfrm>
          <a:prstGeom prst="rect">
            <a:avLst/>
          </a:prstGeom>
        </p:spPr>
      </p:pic>
      <p:sp>
        <p:nvSpPr>
          <p:cNvPr id="13" name="Textfeld 12"/>
          <p:cNvSpPr txBox="1"/>
          <p:nvPr/>
        </p:nvSpPr>
        <p:spPr>
          <a:xfrm>
            <a:off x="612775" y="5157518"/>
            <a:ext cx="1386016" cy="276999"/>
          </a:xfrm>
          <a:prstGeom prst="rect">
            <a:avLst/>
          </a:prstGeom>
          <a:noFill/>
        </p:spPr>
        <p:txBody>
          <a:bodyPr wrap="none" rtlCol="0">
            <a:spAutoFit/>
          </a:bodyPr>
          <a:lstStyle/>
          <a:p>
            <a:r>
              <a:rPr lang="de-DE" sz="1200" b="1" dirty="0" smtClean="0"/>
              <a:t>Abbildung 5.2</a:t>
            </a:r>
            <a:endParaRPr lang="de-DE" sz="1200" b="1" dirty="0"/>
          </a:p>
        </p:txBody>
      </p:sp>
      <p:sp>
        <p:nvSpPr>
          <p:cNvPr id="9" name="Foliennummernplatzhalter 8"/>
          <p:cNvSpPr>
            <a:spLocks noGrp="1"/>
          </p:cNvSpPr>
          <p:nvPr>
            <p:ph type="sldNum" sz="quarter" idx="11"/>
          </p:nvPr>
        </p:nvSpPr>
        <p:spPr/>
        <p:txBody>
          <a:bodyPr/>
          <a:lstStyle/>
          <a:p>
            <a:pPr>
              <a:defRPr/>
            </a:pPr>
            <a:fld id="{0D2F3B65-5D26-4378-875C-153D63999E65}" type="slidenum">
              <a:rPr lang="en-US" smtClean="0"/>
              <a:pPr>
                <a:defRPr/>
              </a:pPr>
              <a:t>23</a:t>
            </a:fld>
            <a:endParaRPr lang="en-US" dirty="0"/>
          </a:p>
        </p:txBody>
      </p:sp>
    </p:spTree>
    <p:extLst>
      <p:ext uri="{BB962C8B-B14F-4D97-AF65-F5344CB8AC3E}">
        <p14:creationId xmlns:p14="http://schemas.microsoft.com/office/powerpoint/2010/main" val="91910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de-DE" dirty="0" smtClean="0"/>
              <a:t>Epoche des </a:t>
            </a:r>
            <a:r>
              <a:rPr lang="de-DE" dirty="0" smtClean="0"/>
              <a:t>Client-Server-Computing</a:t>
            </a:r>
            <a:br>
              <a:rPr lang="de-DE" dirty="0" smtClean="0"/>
            </a:br>
            <a:r>
              <a:rPr lang="de-DE" dirty="0" smtClean="0"/>
              <a:t>(1983 </a:t>
            </a:r>
            <a:r>
              <a:rPr lang="de-DE" dirty="0" smtClean="0"/>
              <a:t>bis heute)</a:t>
            </a:r>
            <a:endParaRPr lang="de-DE" dirty="0"/>
          </a:p>
        </p:txBody>
      </p:sp>
      <p:sp>
        <p:nvSpPr>
          <p:cNvPr id="36867" name="Rectangle 3"/>
          <p:cNvSpPr>
            <a:spLocks noGrp="1" noChangeArrowheads="1"/>
          </p:cNvSpPr>
          <p:nvPr>
            <p:ph sz="quarter" idx="12"/>
          </p:nvPr>
        </p:nvSpPr>
        <p:spPr/>
        <p:txBody>
          <a:bodyPr>
            <a:normAutofit/>
          </a:bodyPr>
          <a:lstStyle/>
          <a:p>
            <a:r>
              <a:rPr lang="de-DE" dirty="0" smtClean="0"/>
              <a:t>Im Client-Server-Computing werden Desktop- oder Laptop-Computer (Clients) mit leistungsstarken Servern vernetzt</a:t>
            </a:r>
          </a:p>
          <a:p>
            <a:r>
              <a:rPr lang="de-DE" dirty="0" smtClean="0"/>
              <a:t>Der Client ist die Eingabestelle des Benutzers, wohingegen der Server gemeinsam genutzte Daten verarbeitet und speichert, Webseiten liefert oder Netzwerkaktivitäten verwaltet</a:t>
            </a:r>
          </a:p>
          <a:p>
            <a:r>
              <a:rPr lang="de-DE" dirty="0" smtClean="0"/>
              <a:t>Die meisten Unternehmen verfügen über komplexe mehrschichtige Client-Server-Architekturen (oft als N-Tier-Architektur bezeichnet)</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24</a:t>
            </a:fld>
            <a:endParaRPr lang="en-US" dirty="0"/>
          </a:p>
        </p:txBody>
      </p:sp>
    </p:spTree>
    <p:extLst>
      <p:ext uri="{BB962C8B-B14F-4D97-AF65-F5344CB8AC3E}">
        <p14:creationId xmlns:p14="http://schemas.microsoft.com/office/powerpoint/2010/main" val="249550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de-DE" dirty="0" smtClean="0"/>
              <a:t>Mehrschichtiges </a:t>
            </a:r>
            <a:r>
              <a:rPr lang="de-DE" dirty="0" smtClean="0"/>
              <a:t>Client-Server-Computing</a:t>
            </a:r>
            <a:br>
              <a:rPr lang="de-DE" dirty="0" smtClean="0"/>
            </a:br>
            <a:r>
              <a:rPr lang="de-DE" dirty="0" smtClean="0"/>
              <a:t>(N-tier</a:t>
            </a:r>
            <a:r>
              <a:rPr lang="de-DE" dirty="0" smtClean="0"/>
              <a:t>)</a:t>
            </a:r>
            <a:endParaRPr lang="de-DE" dirty="0"/>
          </a:p>
        </p:txBody>
      </p:sp>
      <p:pic>
        <p:nvPicPr>
          <p:cNvPr id="12" name="Bild 11"/>
          <p:cNvPicPr>
            <a:picLocks noChangeAspect="1"/>
          </p:cNvPicPr>
          <p:nvPr/>
        </p:nvPicPr>
        <p:blipFill>
          <a:blip r:embed="rId3"/>
          <a:stretch>
            <a:fillRect/>
          </a:stretch>
        </p:blipFill>
        <p:spPr>
          <a:xfrm>
            <a:off x="449752" y="1956535"/>
            <a:ext cx="8135349" cy="3381936"/>
          </a:xfrm>
          <a:prstGeom prst="rect">
            <a:avLst/>
          </a:prstGeom>
        </p:spPr>
      </p:pic>
      <p:sp>
        <p:nvSpPr>
          <p:cNvPr id="14" name="Foliennummernplatzhalter 13"/>
          <p:cNvSpPr>
            <a:spLocks noGrp="1"/>
          </p:cNvSpPr>
          <p:nvPr>
            <p:ph type="sldNum" sz="quarter" idx="11"/>
          </p:nvPr>
        </p:nvSpPr>
        <p:spPr/>
        <p:txBody>
          <a:bodyPr/>
          <a:lstStyle/>
          <a:p>
            <a:pPr>
              <a:defRPr/>
            </a:pPr>
            <a:fld id="{0D2F3B65-5D26-4378-875C-153D63999E65}" type="slidenum">
              <a:rPr lang="en-US" smtClean="0"/>
              <a:pPr>
                <a:defRPr/>
              </a:pPr>
              <a:t>25</a:t>
            </a:fld>
            <a:endParaRPr lang="en-US" dirty="0"/>
          </a:p>
        </p:txBody>
      </p:sp>
    </p:spTree>
    <p:extLst>
      <p:ext uri="{BB962C8B-B14F-4D97-AF65-F5344CB8AC3E}">
        <p14:creationId xmlns:p14="http://schemas.microsoft.com/office/powerpoint/2010/main" val="1538077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de-DE" dirty="0" smtClean="0"/>
              <a:t>Epoche des </a:t>
            </a:r>
            <a:r>
              <a:rPr lang="de-DE" dirty="0" smtClean="0"/>
              <a:t>Client-Server-Computing</a:t>
            </a:r>
            <a:br>
              <a:rPr lang="de-DE" dirty="0" smtClean="0"/>
            </a:br>
            <a:r>
              <a:rPr lang="de-DE" dirty="0" smtClean="0"/>
              <a:t>(1983 </a:t>
            </a:r>
            <a:r>
              <a:rPr lang="de-DE" dirty="0" smtClean="0"/>
              <a:t>bis heute)</a:t>
            </a:r>
            <a:endParaRPr lang="de-DE" dirty="0"/>
          </a:p>
        </p:txBody>
      </p:sp>
      <p:sp>
        <p:nvSpPr>
          <p:cNvPr id="38915" name="Rectangle 3"/>
          <p:cNvSpPr>
            <a:spLocks noGrp="1" noChangeArrowheads="1"/>
          </p:cNvSpPr>
          <p:nvPr>
            <p:ph sz="quarter" idx="12"/>
          </p:nvPr>
        </p:nvSpPr>
        <p:spPr/>
        <p:txBody>
          <a:bodyPr/>
          <a:lstStyle/>
          <a:p>
            <a:r>
              <a:rPr lang="de-DE" smtClean="0"/>
              <a:t>Mit Client-Server-Computing können Unternehmen die Rechenlast auf eine Reihe von kleineren und kostengünstigen Maschinen verteilen</a:t>
            </a:r>
          </a:p>
          <a:p>
            <a:r>
              <a:rPr lang="de-DE" smtClean="0"/>
              <a:t>Zu Beginn der Client-Server-Epoche war Novell NetWare die führende Technologie für den Client-Server-Netzwerkbetrieb</a:t>
            </a:r>
          </a:p>
          <a:p>
            <a:r>
              <a:rPr lang="de-DE" smtClean="0"/>
              <a:t>Heute ist Microsoft mit den Windows-Betriebssystemen Marktführer auf diesem Gebiet</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26</a:t>
            </a:fld>
            <a:endParaRPr lang="en-US" dirty="0"/>
          </a:p>
        </p:txBody>
      </p:sp>
    </p:spTree>
    <p:extLst>
      <p:ext uri="{BB962C8B-B14F-4D97-AF65-F5344CB8AC3E}">
        <p14:creationId xmlns:p14="http://schemas.microsoft.com/office/powerpoint/2010/main" val="328946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de-DE" dirty="0" smtClean="0"/>
              <a:t>Epoche der betrieblichen und internetbasierten </a:t>
            </a:r>
            <a:r>
              <a:rPr lang="de-DE" dirty="0" smtClean="0"/>
              <a:t>Informationssysteme</a:t>
            </a:r>
            <a:br>
              <a:rPr lang="de-DE" dirty="0" smtClean="0"/>
            </a:br>
            <a:r>
              <a:rPr lang="de-DE" dirty="0" smtClean="0"/>
              <a:t>(1982 </a:t>
            </a:r>
            <a:r>
              <a:rPr lang="de-DE" dirty="0" smtClean="0"/>
              <a:t>bis heute)</a:t>
            </a:r>
            <a:endParaRPr lang="de-DE" dirty="0"/>
          </a:p>
        </p:txBody>
      </p:sp>
      <p:pic>
        <p:nvPicPr>
          <p:cNvPr id="8" name="Bild 7"/>
          <p:cNvPicPr>
            <a:picLocks noChangeAspect="1"/>
          </p:cNvPicPr>
          <p:nvPr/>
        </p:nvPicPr>
        <p:blipFill>
          <a:blip r:embed="rId3"/>
          <a:stretch>
            <a:fillRect/>
          </a:stretch>
        </p:blipFill>
        <p:spPr>
          <a:xfrm>
            <a:off x="859834" y="1596822"/>
            <a:ext cx="7235831" cy="4492077"/>
          </a:xfrm>
          <a:prstGeom prst="rect">
            <a:avLst/>
          </a:prstGeom>
        </p:spPr>
      </p:pic>
      <p:sp>
        <p:nvSpPr>
          <p:cNvPr id="20" name="Textfeld 19"/>
          <p:cNvSpPr txBox="1"/>
          <p:nvPr/>
        </p:nvSpPr>
        <p:spPr>
          <a:xfrm>
            <a:off x="612775" y="5931243"/>
            <a:ext cx="1386016" cy="276999"/>
          </a:xfrm>
          <a:prstGeom prst="rect">
            <a:avLst/>
          </a:prstGeom>
          <a:noFill/>
        </p:spPr>
        <p:txBody>
          <a:bodyPr wrap="none" rtlCol="0">
            <a:spAutoFit/>
          </a:bodyPr>
          <a:lstStyle/>
          <a:p>
            <a:r>
              <a:rPr lang="de-DE" sz="1200" b="1" dirty="0" smtClean="0"/>
              <a:t>Abbildung 5.2</a:t>
            </a:r>
            <a:endParaRPr lang="de-DE" sz="1200" b="1" dirty="0"/>
          </a:p>
        </p:txBody>
      </p:sp>
      <p:sp>
        <p:nvSpPr>
          <p:cNvPr id="9" name="Foliennummernplatzhalter 8"/>
          <p:cNvSpPr>
            <a:spLocks noGrp="1"/>
          </p:cNvSpPr>
          <p:nvPr>
            <p:ph type="sldNum" sz="quarter" idx="11"/>
          </p:nvPr>
        </p:nvSpPr>
        <p:spPr/>
        <p:txBody>
          <a:bodyPr/>
          <a:lstStyle/>
          <a:p>
            <a:pPr>
              <a:defRPr/>
            </a:pPr>
            <a:fld id="{0D2F3B65-5D26-4378-875C-153D63999E65}" type="slidenum">
              <a:rPr lang="en-US" smtClean="0"/>
              <a:pPr>
                <a:defRPr/>
              </a:pPr>
              <a:t>27</a:t>
            </a:fld>
            <a:endParaRPr lang="en-US" dirty="0"/>
          </a:p>
        </p:txBody>
      </p:sp>
    </p:spTree>
    <p:extLst>
      <p:ext uri="{BB962C8B-B14F-4D97-AF65-F5344CB8AC3E}">
        <p14:creationId xmlns:p14="http://schemas.microsoft.com/office/powerpoint/2010/main" val="66690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de-DE" dirty="0" smtClean="0"/>
              <a:t>Epoche der betrieblichen und internetbasierten Informationssysteme (1982 bis heute)</a:t>
            </a:r>
            <a:endParaRPr lang="de-DE" dirty="0"/>
          </a:p>
        </p:txBody>
      </p:sp>
      <p:sp>
        <p:nvSpPr>
          <p:cNvPr id="40963" name="Rectangle 3"/>
          <p:cNvSpPr>
            <a:spLocks noGrp="1" noChangeArrowheads="1"/>
          </p:cNvSpPr>
          <p:nvPr>
            <p:ph sz="quarter" idx="12"/>
          </p:nvPr>
        </p:nvSpPr>
        <p:spPr/>
        <p:txBody>
          <a:bodyPr/>
          <a:lstStyle/>
          <a:p>
            <a:r>
              <a:rPr lang="de-DE" smtClean="0"/>
              <a:t>Für viele große Unternehmen war es schwierig, ihre lokalen Netzwerke (LANs) in einer einzigen, zusammenhängenden rechnergestützten Umgebung zu organisieren</a:t>
            </a:r>
          </a:p>
          <a:p>
            <a:r>
              <a:rPr lang="de-DE" smtClean="0"/>
              <a:t>Zu Beginn der 1990er-Jahre kamen vermehrt Netzwerkstandards und Architekturlösungen zum Einsatz, mit denen sich viele verschiedene Anwendungen in eine unternehmensweite Infrastruktur integrieren ließen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28</a:t>
            </a:fld>
            <a:endParaRPr lang="en-US" dirty="0"/>
          </a:p>
        </p:txBody>
      </p:sp>
    </p:spTree>
    <p:extLst>
      <p:ext uri="{BB962C8B-B14F-4D97-AF65-F5344CB8AC3E}">
        <p14:creationId xmlns:p14="http://schemas.microsoft.com/office/powerpoint/2010/main" val="2526219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de-DE" dirty="0" smtClean="0"/>
              <a:t>Epoche der betrieblichen und internetbasierten Informationssysteme (1982 bis heute)</a:t>
            </a:r>
            <a:endParaRPr lang="de-DE" dirty="0"/>
          </a:p>
        </p:txBody>
      </p:sp>
      <p:sp>
        <p:nvSpPr>
          <p:cNvPr id="41987" name="Rectangle 3"/>
          <p:cNvSpPr>
            <a:spLocks noGrp="1" noChangeArrowheads="1"/>
          </p:cNvSpPr>
          <p:nvPr>
            <p:ph sz="quarter" idx="12"/>
          </p:nvPr>
        </p:nvSpPr>
        <p:spPr/>
        <p:txBody>
          <a:bodyPr/>
          <a:lstStyle/>
          <a:p>
            <a:r>
              <a:rPr lang="de-DE" smtClean="0"/>
              <a:t>Nach 1995 begannen Geschäftsunternehmen den Netzwerkstandard des Transmission Control Protocol / Internet Protocol (TCP/IP) zu nutzen, um ihre heterogenen Netzwerke miteinander zu verbinden</a:t>
            </a:r>
          </a:p>
          <a:p>
            <a:r>
              <a:rPr lang="de-DE" smtClean="0"/>
              <a:t>Daraus resultierende IT-Infrastruktur ermöglicht eine unternehmensübergreifende Kommunikation von Netzwerkgeräten</a:t>
            </a:r>
          </a:p>
          <a:p>
            <a:r>
              <a:rPr lang="de-DE" smtClean="0"/>
              <a:t>Die Art der Kommunikationsgeräte ist hierbei sehr  vielfältig</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29</a:t>
            </a:fld>
            <a:endParaRPr lang="en-US" dirty="0"/>
          </a:p>
        </p:txBody>
      </p:sp>
    </p:spTree>
    <p:extLst>
      <p:ext uri="{BB962C8B-B14F-4D97-AF65-F5344CB8AC3E}">
        <p14:creationId xmlns:p14="http://schemas.microsoft.com/office/powerpoint/2010/main" val="3646338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smtClean="0"/>
              <a:t>Kapitel 5</a:t>
            </a:r>
            <a:endParaRPr lang="de-DE" dirty="0"/>
          </a:p>
        </p:txBody>
      </p:sp>
      <p:sp>
        <p:nvSpPr>
          <p:cNvPr id="7" name="Inhaltsplatzhalter 6"/>
          <p:cNvSpPr>
            <a:spLocks noGrp="1"/>
          </p:cNvSpPr>
          <p:nvPr>
            <p:ph sz="quarter" idx="12"/>
          </p:nvPr>
        </p:nvSpPr>
        <p:spPr/>
        <p:txBody>
          <a:bodyPr/>
          <a:lstStyle/>
          <a:p>
            <a:r>
              <a:rPr lang="de-DE" smtClean="0"/>
              <a:t>IT-Infrastrukturkomponenten und Entwicklungstrends</a:t>
            </a:r>
            <a:endParaRPr lang="de-DE" dirty="0"/>
          </a:p>
        </p:txBody>
      </p:sp>
      <p:sp>
        <p:nvSpPr>
          <p:cNvPr id="8" name="Foliennummernplatzhalter 7"/>
          <p:cNvSpPr>
            <a:spLocks noGrp="1"/>
          </p:cNvSpPr>
          <p:nvPr>
            <p:ph type="sldNum" sz="quarter" idx="11"/>
          </p:nvPr>
        </p:nvSpPr>
        <p:spPr/>
        <p:txBody>
          <a:bodyPr/>
          <a:lstStyle/>
          <a:p>
            <a:pPr>
              <a:defRPr/>
            </a:pPr>
            <a:fld id="{0D2F3B65-5D26-4378-875C-153D63999E65}" type="slidenum">
              <a:rPr lang="en-US" smtClean="0"/>
              <a:pPr>
                <a:defRPr/>
              </a:pPr>
              <a:t>3</a:t>
            </a:fld>
            <a:endParaRPr lang="en-US" dirty="0"/>
          </a:p>
        </p:txBody>
      </p:sp>
    </p:spTree>
    <p:extLst>
      <p:ext uri="{BB962C8B-B14F-4D97-AF65-F5344CB8AC3E}">
        <p14:creationId xmlns:p14="http://schemas.microsoft.com/office/powerpoint/2010/main" val="46299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de-DE" dirty="0" smtClean="0"/>
              <a:t>Epoche des </a:t>
            </a:r>
            <a:r>
              <a:rPr lang="de-DE" dirty="0" err="1" smtClean="0"/>
              <a:t>Cloud</a:t>
            </a:r>
            <a:r>
              <a:rPr lang="de-DE" dirty="0" smtClean="0"/>
              <a:t> Computing (2000 bis heute)</a:t>
            </a:r>
            <a:endParaRPr lang="de-DE" dirty="0"/>
          </a:p>
        </p:txBody>
      </p:sp>
      <p:pic>
        <p:nvPicPr>
          <p:cNvPr id="8" name="Bild 7"/>
          <p:cNvPicPr>
            <a:picLocks noChangeAspect="1"/>
          </p:cNvPicPr>
          <p:nvPr/>
        </p:nvPicPr>
        <p:blipFill>
          <a:blip r:embed="rId3"/>
          <a:stretch>
            <a:fillRect/>
          </a:stretch>
        </p:blipFill>
        <p:spPr>
          <a:xfrm>
            <a:off x="489447" y="1910842"/>
            <a:ext cx="8108893" cy="3506761"/>
          </a:xfrm>
          <a:prstGeom prst="rect">
            <a:avLst/>
          </a:prstGeom>
        </p:spPr>
      </p:pic>
      <p:sp>
        <p:nvSpPr>
          <p:cNvPr id="13" name="Textfeld 12"/>
          <p:cNvSpPr txBox="1"/>
          <p:nvPr/>
        </p:nvSpPr>
        <p:spPr>
          <a:xfrm>
            <a:off x="587138" y="5341584"/>
            <a:ext cx="1386016" cy="276999"/>
          </a:xfrm>
          <a:prstGeom prst="rect">
            <a:avLst/>
          </a:prstGeom>
          <a:noFill/>
        </p:spPr>
        <p:txBody>
          <a:bodyPr wrap="none" rtlCol="0">
            <a:spAutoFit/>
          </a:bodyPr>
          <a:lstStyle/>
          <a:p>
            <a:r>
              <a:rPr lang="de-DE" sz="1200" b="1" dirty="0" smtClean="0"/>
              <a:t>Abbildung 5.2</a:t>
            </a:r>
            <a:endParaRPr lang="de-DE" sz="1200" b="1" dirty="0"/>
          </a:p>
        </p:txBody>
      </p:sp>
      <p:sp>
        <p:nvSpPr>
          <p:cNvPr id="9" name="Foliennummernplatzhalter 8"/>
          <p:cNvSpPr>
            <a:spLocks noGrp="1"/>
          </p:cNvSpPr>
          <p:nvPr>
            <p:ph type="sldNum" sz="quarter" idx="11"/>
          </p:nvPr>
        </p:nvSpPr>
        <p:spPr/>
        <p:txBody>
          <a:bodyPr/>
          <a:lstStyle/>
          <a:p>
            <a:pPr>
              <a:defRPr/>
            </a:pPr>
            <a:fld id="{0D2F3B65-5D26-4378-875C-153D63999E65}" type="slidenum">
              <a:rPr lang="en-US" smtClean="0"/>
              <a:pPr>
                <a:defRPr/>
              </a:pPr>
              <a:t>30</a:t>
            </a:fld>
            <a:endParaRPr lang="en-US" dirty="0"/>
          </a:p>
        </p:txBody>
      </p:sp>
    </p:spTree>
    <p:extLst>
      <p:ext uri="{BB962C8B-B14F-4D97-AF65-F5344CB8AC3E}">
        <p14:creationId xmlns:p14="http://schemas.microsoft.com/office/powerpoint/2010/main" val="1572209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de-DE" dirty="0" smtClean="0"/>
              <a:t>Epoche des </a:t>
            </a:r>
            <a:r>
              <a:rPr lang="de-DE" dirty="0" err="1" smtClean="0"/>
              <a:t>Cloud</a:t>
            </a:r>
            <a:r>
              <a:rPr lang="de-DE" dirty="0" smtClean="0"/>
              <a:t> Computing (2000 bis heute)</a:t>
            </a:r>
            <a:endParaRPr lang="de-DE" dirty="0"/>
          </a:p>
        </p:txBody>
      </p:sp>
      <p:sp>
        <p:nvSpPr>
          <p:cNvPr id="44035" name="Rectangle 3"/>
          <p:cNvSpPr>
            <a:spLocks noGrp="1" noChangeArrowheads="1"/>
          </p:cNvSpPr>
          <p:nvPr>
            <p:ph sz="quarter" idx="12"/>
          </p:nvPr>
        </p:nvSpPr>
        <p:spPr/>
        <p:txBody>
          <a:bodyPr/>
          <a:lstStyle/>
          <a:p>
            <a:r>
              <a:rPr lang="de-DE" smtClean="0"/>
              <a:t>Moderne und absehbar dominante Version der Datenverarbeitung im 21. Jahrhundert</a:t>
            </a:r>
          </a:p>
          <a:p>
            <a:r>
              <a:rPr lang="de-DE" smtClean="0"/>
              <a:t>Daten werden nicht mehr auf lokalen Ressourcen des Unternehmens betrieben bzw. gespeichert, sondern von einem oder mehreren Anbietern, die über das Internet angebunden werden</a:t>
            </a:r>
          </a:p>
          <a:p>
            <a:r>
              <a:rPr lang="de-DE" smtClean="0"/>
              <a:t>Viele IT-Hersteller und -Dienstleister haben das Geschäftsmodell entwickelt, anderen Unternehmen flexible und skalierbare IT-Lösungen mittels Cloud Computing anzubieten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31</a:t>
            </a:fld>
            <a:endParaRPr lang="en-US" dirty="0"/>
          </a:p>
        </p:txBody>
      </p:sp>
    </p:spTree>
    <p:extLst>
      <p:ext uri="{BB962C8B-B14F-4D97-AF65-F5344CB8AC3E}">
        <p14:creationId xmlns:p14="http://schemas.microsoft.com/office/powerpoint/2010/main" val="1710799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de-DE" smtClean="0"/>
              <a:t>Cloud Computing</a:t>
            </a:r>
            <a:endParaRPr lang="de-DE"/>
          </a:p>
        </p:txBody>
      </p:sp>
      <p:sp>
        <p:nvSpPr>
          <p:cNvPr id="45059" name="Rectangle 3"/>
          <p:cNvSpPr>
            <a:spLocks noGrp="1" noChangeArrowheads="1"/>
          </p:cNvSpPr>
          <p:nvPr>
            <p:ph sz="quarter" idx="12"/>
          </p:nvPr>
        </p:nvSpPr>
        <p:spPr/>
        <p:txBody>
          <a:bodyPr/>
          <a:lstStyle/>
          <a:p>
            <a:r>
              <a:rPr lang="de-DE" smtClean="0"/>
              <a:t>Cloud Computing beschreibt die Möglichkeit, Softwaredienste über das Internet anzufragen. Vormals im Unternehmen betriebene Lösungen können mittels Cloud Computing von externen Anbietern über das Internet bezogen werden.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32</a:t>
            </a:fld>
            <a:endParaRPr lang="en-US" dirty="0"/>
          </a:p>
        </p:txBody>
      </p:sp>
    </p:spTree>
    <p:extLst>
      <p:ext uri="{BB962C8B-B14F-4D97-AF65-F5344CB8AC3E}">
        <p14:creationId xmlns:p14="http://schemas.microsoft.com/office/powerpoint/2010/main" val="468772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r>
              <a:rPr lang="de-DE" smtClean="0"/>
              <a:t>Vergleich der Epochen (1)</a:t>
            </a:r>
            <a:endParaRPr lang="de-DE"/>
          </a:p>
        </p:txBody>
      </p:sp>
      <p:pic>
        <p:nvPicPr>
          <p:cNvPr id="10" name="Bild 9"/>
          <p:cNvPicPr>
            <a:picLocks noChangeAspect="1"/>
          </p:cNvPicPr>
          <p:nvPr/>
        </p:nvPicPr>
        <p:blipFill>
          <a:blip r:embed="rId2"/>
          <a:stretch>
            <a:fillRect/>
          </a:stretch>
        </p:blipFill>
        <p:spPr>
          <a:xfrm>
            <a:off x="740779" y="1212307"/>
            <a:ext cx="7645905" cy="4577734"/>
          </a:xfrm>
          <a:prstGeom prst="rect">
            <a:avLst/>
          </a:prstGeom>
        </p:spPr>
      </p:pic>
      <p:sp>
        <p:nvSpPr>
          <p:cNvPr id="9" name="Foliennummernplatzhalter 8"/>
          <p:cNvSpPr>
            <a:spLocks noGrp="1"/>
          </p:cNvSpPr>
          <p:nvPr>
            <p:ph type="sldNum" sz="quarter" idx="11"/>
          </p:nvPr>
        </p:nvSpPr>
        <p:spPr/>
        <p:txBody>
          <a:bodyPr/>
          <a:lstStyle/>
          <a:p>
            <a:pPr>
              <a:defRPr/>
            </a:pPr>
            <a:fld id="{0D2F3B65-5D26-4378-875C-153D63999E65}" type="slidenum">
              <a:rPr lang="en-US" smtClean="0"/>
              <a:pPr>
                <a:defRPr/>
              </a:pPr>
              <a:t>33</a:t>
            </a:fld>
            <a:endParaRPr lang="en-US" dirty="0"/>
          </a:p>
        </p:txBody>
      </p:sp>
    </p:spTree>
    <p:extLst>
      <p:ext uri="{BB962C8B-B14F-4D97-AF65-F5344CB8AC3E}">
        <p14:creationId xmlns:p14="http://schemas.microsoft.com/office/powerpoint/2010/main" val="2825557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de-DE" smtClean="0"/>
              <a:t>Vergleich der Epochen (2)</a:t>
            </a:r>
            <a:endParaRPr lang="de-DE"/>
          </a:p>
        </p:txBody>
      </p:sp>
      <p:pic>
        <p:nvPicPr>
          <p:cNvPr id="13" name="Bild 12"/>
          <p:cNvPicPr>
            <a:picLocks noChangeAspect="1"/>
          </p:cNvPicPr>
          <p:nvPr/>
        </p:nvPicPr>
        <p:blipFill>
          <a:blip r:embed="rId2"/>
          <a:stretch>
            <a:fillRect/>
          </a:stretch>
        </p:blipFill>
        <p:spPr>
          <a:xfrm>
            <a:off x="754005" y="950891"/>
            <a:ext cx="7632679" cy="5259402"/>
          </a:xfrm>
          <a:prstGeom prst="rect">
            <a:avLst/>
          </a:prstGeom>
        </p:spPr>
      </p:pic>
      <p:sp>
        <p:nvSpPr>
          <p:cNvPr id="15" name="Foliennummernplatzhalter 14"/>
          <p:cNvSpPr>
            <a:spLocks noGrp="1"/>
          </p:cNvSpPr>
          <p:nvPr>
            <p:ph type="sldNum" sz="quarter" idx="11"/>
          </p:nvPr>
        </p:nvSpPr>
        <p:spPr/>
        <p:txBody>
          <a:bodyPr/>
          <a:lstStyle/>
          <a:p>
            <a:pPr>
              <a:defRPr/>
            </a:pPr>
            <a:fld id="{0D2F3B65-5D26-4378-875C-153D63999E65}" type="slidenum">
              <a:rPr lang="en-US" smtClean="0"/>
              <a:pPr>
                <a:defRPr/>
              </a:pPr>
              <a:t>34</a:t>
            </a:fld>
            <a:endParaRPr lang="en-US" dirty="0"/>
          </a:p>
        </p:txBody>
      </p:sp>
    </p:spTree>
    <p:extLst>
      <p:ext uri="{BB962C8B-B14F-4D97-AF65-F5344CB8AC3E}">
        <p14:creationId xmlns:p14="http://schemas.microsoft.com/office/powerpoint/2010/main" val="2473581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de-DE" dirty="0" smtClean="0"/>
              <a:t>Vergleich der Epochen (3)</a:t>
            </a:r>
            <a:endParaRPr lang="de-DE" dirty="0"/>
          </a:p>
        </p:txBody>
      </p:sp>
      <p:pic>
        <p:nvPicPr>
          <p:cNvPr id="15" name="Bild 14"/>
          <p:cNvPicPr>
            <a:picLocks noChangeAspect="1"/>
          </p:cNvPicPr>
          <p:nvPr/>
        </p:nvPicPr>
        <p:blipFill>
          <a:blip r:embed="rId2"/>
          <a:stretch>
            <a:fillRect/>
          </a:stretch>
        </p:blipFill>
        <p:spPr>
          <a:xfrm>
            <a:off x="754008" y="2185793"/>
            <a:ext cx="7632677" cy="2575142"/>
          </a:xfrm>
          <a:prstGeom prst="rect">
            <a:avLst/>
          </a:prstGeom>
        </p:spPr>
      </p:pic>
      <p:sp>
        <p:nvSpPr>
          <p:cNvPr id="14" name="Foliennummernplatzhalter 13"/>
          <p:cNvSpPr>
            <a:spLocks noGrp="1"/>
          </p:cNvSpPr>
          <p:nvPr>
            <p:ph type="sldNum" sz="quarter" idx="11"/>
          </p:nvPr>
        </p:nvSpPr>
        <p:spPr/>
        <p:txBody>
          <a:bodyPr/>
          <a:lstStyle/>
          <a:p>
            <a:pPr>
              <a:defRPr/>
            </a:pPr>
            <a:fld id="{0D2F3B65-5D26-4378-875C-153D63999E65}" type="slidenum">
              <a:rPr lang="en-US" smtClean="0"/>
              <a:pPr>
                <a:defRPr/>
              </a:pPr>
              <a:t>35</a:t>
            </a:fld>
            <a:endParaRPr lang="en-US" dirty="0"/>
          </a:p>
        </p:txBody>
      </p:sp>
    </p:spTree>
    <p:extLst>
      <p:ext uri="{BB962C8B-B14F-4D97-AF65-F5344CB8AC3E}">
        <p14:creationId xmlns:p14="http://schemas.microsoft.com/office/powerpoint/2010/main" val="870730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lstStyle/>
          <a:p>
            <a:pPr marL="457200" indent="-457200">
              <a:buFont typeface="+mj-lt"/>
              <a:buAutoNum type="arabicPeriod"/>
            </a:pPr>
            <a:r>
              <a:rPr lang="en-US" b="1" dirty="0" smtClean="0"/>
              <a:t>IT-</a:t>
            </a:r>
            <a:r>
              <a:rPr lang="en-US" b="1" dirty="0" err="1" smtClean="0"/>
              <a:t>Infrastrukturen</a:t>
            </a:r>
            <a:endParaRPr lang="en-US" b="1" dirty="0" smtClean="0"/>
          </a:p>
          <a:p>
            <a:pPr marL="812800" lvl="1" indent="-457200">
              <a:buFont typeface="+mj-lt"/>
              <a:buAutoNum type="arabicPeriod"/>
            </a:pPr>
            <a:r>
              <a:rPr lang="en-US" dirty="0" err="1" smtClean="0"/>
              <a:t>Historische</a:t>
            </a:r>
            <a:r>
              <a:rPr lang="en-US" dirty="0" smtClean="0"/>
              <a:t> </a:t>
            </a:r>
            <a:r>
              <a:rPr lang="en-US" dirty="0" err="1" smtClean="0"/>
              <a:t>Entwicklung</a:t>
            </a:r>
            <a:endParaRPr lang="en-US" dirty="0" smtClean="0"/>
          </a:p>
          <a:p>
            <a:pPr marL="812800" lvl="1" indent="-457200">
              <a:buFont typeface="+mj-lt"/>
              <a:buAutoNum type="arabicPeriod"/>
            </a:pPr>
            <a:r>
              <a:rPr lang="en-US" b="1" dirty="0" err="1" smtClean="0"/>
              <a:t>Treiber</a:t>
            </a:r>
            <a:r>
              <a:rPr lang="en-US" b="1" dirty="0" smtClean="0"/>
              <a:t>: </a:t>
            </a:r>
            <a:r>
              <a:rPr lang="en-US" b="1" dirty="0" err="1" smtClean="0"/>
              <a:t>Technischer</a:t>
            </a:r>
            <a:r>
              <a:rPr lang="en-US" b="1" dirty="0" smtClean="0"/>
              <a:t> </a:t>
            </a:r>
            <a:r>
              <a:rPr lang="en-US" b="1" dirty="0" err="1" smtClean="0"/>
              <a:t>Fortschritt</a:t>
            </a:r>
            <a:endParaRPr lang="en-US" b="1"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36</a:t>
            </a:fld>
            <a:endParaRPr lang="en-US" dirty="0"/>
          </a:p>
        </p:txBody>
      </p:sp>
    </p:spTree>
    <p:extLst>
      <p:ext uri="{BB962C8B-B14F-4D97-AF65-F5344CB8AC3E}">
        <p14:creationId xmlns:p14="http://schemas.microsoft.com/office/powerpoint/2010/main" val="10734288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de-DE" smtClean="0"/>
              <a:t>Treiber: Technischer Fortschritt</a:t>
            </a:r>
            <a:endParaRPr lang="de-DE"/>
          </a:p>
        </p:txBody>
      </p:sp>
      <p:sp>
        <p:nvSpPr>
          <p:cNvPr id="48131" name="Rectangle 3"/>
          <p:cNvSpPr>
            <a:spLocks noGrp="1" noChangeArrowheads="1"/>
          </p:cNvSpPr>
          <p:nvPr>
            <p:ph sz="quarter" idx="12"/>
          </p:nvPr>
        </p:nvSpPr>
        <p:spPr/>
        <p:txBody>
          <a:bodyPr/>
          <a:lstStyle/>
          <a:p>
            <a:r>
              <a:rPr lang="de-DE" smtClean="0"/>
              <a:t>Die beschriebenen Epochen in der IT-Infrastruktur waren das Ergebnis voranschreitenden technischen Fortschritts</a:t>
            </a:r>
          </a:p>
          <a:p>
            <a:r>
              <a:rPr lang="de-DE" smtClean="0"/>
              <a:t>Dieser hat zu einer exponentiellen Steigerung der Rechenleistung und einer gleichzeitigen exponentiellen Kostenreduzierung beigetragen</a:t>
            </a:r>
          </a:p>
          <a:p>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37</a:t>
            </a:fld>
            <a:endParaRPr lang="en-US" dirty="0"/>
          </a:p>
        </p:txBody>
      </p:sp>
    </p:spTree>
    <p:extLst>
      <p:ext uri="{BB962C8B-B14F-4D97-AF65-F5344CB8AC3E}">
        <p14:creationId xmlns:p14="http://schemas.microsoft.com/office/powerpoint/2010/main" val="31470087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de-DE" smtClean="0"/>
              <a:t>Treiber: Technischer Fortschritt</a:t>
            </a:r>
            <a:endParaRPr lang="de-DE"/>
          </a:p>
        </p:txBody>
      </p:sp>
      <p:sp>
        <p:nvSpPr>
          <p:cNvPr id="49155" name="Rectangle 3"/>
          <p:cNvSpPr>
            <a:spLocks noGrp="1" noChangeArrowheads="1"/>
          </p:cNvSpPr>
          <p:nvPr>
            <p:ph sz="quarter" idx="12"/>
          </p:nvPr>
        </p:nvSpPr>
        <p:spPr/>
        <p:txBody>
          <a:bodyPr/>
          <a:lstStyle/>
          <a:p>
            <a:r>
              <a:rPr lang="de-DE" smtClean="0"/>
              <a:t>Die wichtigsten Entwicklungen im Überblick:</a:t>
            </a:r>
          </a:p>
          <a:p>
            <a:pPr lvl="1"/>
            <a:r>
              <a:rPr lang="de-DE" smtClean="0"/>
              <a:t>Moore</a:t>
            </a:r>
            <a:r>
              <a:rPr lang="ja-JP" altLang="de-DE" smtClean="0"/>
              <a:t>’</a:t>
            </a:r>
            <a:r>
              <a:rPr lang="de-DE" smtClean="0"/>
              <a:t>sches Gesetz und Mikroprozessor-Leistung</a:t>
            </a:r>
          </a:p>
          <a:p>
            <a:pPr lvl="1"/>
            <a:r>
              <a:rPr lang="de-DE" smtClean="0"/>
              <a:t>Digitale Massenspeicher: Exponentieller Leistungszuwachs bei fallenden Kosten</a:t>
            </a:r>
          </a:p>
          <a:p>
            <a:pPr lvl="1"/>
            <a:r>
              <a:rPr lang="de-DE" smtClean="0"/>
              <a:t>Gesetz von Metcalfe: Nichtlineare Nutzenzusammenhänge bei Netzwerken</a:t>
            </a:r>
          </a:p>
          <a:p>
            <a:pPr lvl="1"/>
            <a:r>
              <a:rPr lang="de-DE" smtClean="0"/>
              <a:t>Sinkende Kommunikationskosten und das Wachstum des Internets</a:t>
            </a:r>
          </a:p>
          <a:p>
            <a:pPr lvl="1"/>
            <a:r>
              <a:rPr lang="de-DE" smtClean="0"/>
              <a:t>Standardisierung und Netzwerkeffekte</a:t>
            </a:r>
          </a:p>
          <a:p>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38</a:t>
            </a:fld>
            <a:endParaRPr lang="en-US" dirty="0"/>
          </a:p>
        </p:txBody>
      </p:sp>
    </p:spTree>
    <p:extLst>
      <p:ext uri="{BB962C8B-B14F-4D97-AF65-F5344CB8AC3E}">
        <p14:creationId xmlns:p14="http://schemas.microsoft.com/office/powerpoint/2010/main" val="37786786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de-DE" smtClean="0"/>
              <a:t>Moore</a:t>
            </a:r>
            <a:r>
              <a:rPr lang="ja-JP" altLang="de-DE" smtClean="0"/>
              <a:t>’</a:t>
            </a:r>
            <a:r>
              <a:rPr lang="de-DE" smtClean="0"/>
              <a:t>sches Gesetz und </a:t>
            </a:r>
            <a:br>
              <a:rPr lang="de-DE" smtClean="0"/>
            </a:br>
            <a:r>
              <a:rPr lang="de-DE" smtClean="0"/>
              <a:t>Mikroprozessor-Leistung</a:t>
            </a:r>
            <a:endParaRPr lang="de-DE"/>
          </a:p>
        </p:txBody>
      </p:sp>
      <p:sp>
        <p:nvSpPr>
          <p:cNvPr id="50179" name="Rectangle 3"/>
          <p:cNvSpPr>
            <a:spLocks noGrp="1" noChangeArrowheads="1"/>
          </p:cNvSpPr>
          <p:nvPr>
            <p:ph sz="quarter" idx="12"/>
          </p:nvPr>
        </p:nvSpPr>
        <p:spPr/>
        <p:txBody>
          <a:bodyPr>
            <a:normAutofit fontScale="92500" lnSpcReduction="10000"/>
          </a:bodyPr>
          <a:lstStyle/>
          <a:p>
            <a:r>
              <a:rPr lang="de-DE" dirty="0" smtClean="0"/>
              <a:t>Gordon Moore war Direktor der Fairchild Semiconductor Research </a:t>
            </a:r>
            <a:r>
              <a:rPr lang="de-DE" dirty="0" err="1" smtClean="0"/>
              <a:t>and</a:t>
            </a:r>
            <a:r>
              <a:rPr lang="de-DE" dirty="0" smtClean="0"/>
              <a:t> Development Laboratories und einer der ersten Hersteller von integrierten Schaltungen</a:t>
            </a:r>
          </a:p>
          <a:p>
            <a:r>
              <a:rPr lang="de-DE" dirty="0" smtClean="0"/>
              <a:t>Schrieb 1965 im Electronics Magazine, dass sich seit der Einführung des ersten Mikroprozessor-Chips im Jahr 1959 die Anzahl der </a:t>
            </a:r>
            <a:r>
              <a:rPr lang="de-DE" dirty="0" err="1" smtClean="0"/>
              <a:t>niedrigpreisigen</a:t>
            </a:r>
            <a:r>
              <a:rPr lang="de-DE" dirty="0" smtClean="0"/>
              <a:t> Komponenten (im Allgemeinen Transistoren) auf einem Chip jährlich verdoppelt habe</a:t>
            </a:r>
          </a:p>
          <a:p>
            <a:r>
              <a:rPr lang="de-DE" dirty="0" smtClean="0"/>
              <a:t>Moore reduzierte diese Zuwachsrate später auf eine Verdoppelung alle zwei Jahre (Tuomi, 2002)</a:t>
            </a:r>
          </a:p>
          <a:p>
            <a:r>
              <a:rPr lang="de-DE" dirty="0" smtClean="0"/>
              <a:t>Diese Aussage begründete das Moore</a:t>
            </a:r>
            <a:r>
              <a:rPr lang="ja-JP" altLang="de-DE" dirty="0" smtClean="0"/>
              <a:t>’</a:t>
            </a:r>
            <a:r>
              <a:rPr lang="de-DE" dirty="0" err="1" smtClean="0"/>
              <a:t>sche</a:t>
            </a:r>
            <a:r>
              <a:rPr lang="de-DE" dirty="0" smtClean="0"/>
              <a:t> Gesetz</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39</a:t>
            </a:fld>
            <a:endParaRPr lang="en-US" dirty="0"/>
          </a:p>
        </p:txBody>
      </p:sp>
    </p:spTree>
    <p:extLst>
      <p:ext uri="{BB962C8B-B14F-4D97-AF65-F5344CB8AC3E}">
        <p14:creationId xmlns:p14="http://schemas.microsoft.com/office/powerpoint/2010/main" val="1447342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Gegenstand des Kapitels</a:t>
            </a:r>
            <a:endParaRPr lang="de-DE" dirty="0"/>
          </a:p>
        </p:txBody>
      </p:sp>
      <p:sp>
        <p:nvSpPr>
          <p:cNvPr id="18435" name="Rectangle 3"/>
          <p:cNvSpPr>
            <a:spLocks noGrp="1" noChangeArrowheads="1"/>
          </p:cNvSpPr>
          <p:nvPr>
            <p:ph sz="quarter" idx="12"/>
          </p:nvPr>
        </p:nvSpPr>
        <p:spPr>
          <a:xfrm>
            <a:off x="365124" y="1608138"/>
            <a:ext cx="9428355" cy="4589462"/>
          </a:xfrm>
        </p:spPr>
        <p:txBody>
          <a:bodyPr/>
          <a:lstStyle/>
          <a:p>
            <a:r>
              <a:rPr lang="de-DE" dirty="0" smtClean="0"/>
              <a:t>Überblick über die wichtigsten Komponenten einer </a:t>
            </a:r>
            <a:br>
              <a:rPr lang="de-DE" dirty="0" smtClean="0"/>
            </a:br>
            <a:r>
              <a:rPr lang="de-DE" dirty="0" smtClean="0"/>
              <a:t>IT-Infrastruktur für Unternehmen</a:t>
            </a:r>
          </a:p>
          <a:p>
            <a:r>
              <a:rPr lang="de-DE" dirty="0" smtClean="0"/>
              <a:t>Ausführungen zu ausgewählten Entwicklungstrends </a:t>
            </a:r>
            <a:r>
              <a:rPr lang="de-DE" dirty="0"/>
              <a:t/>
            </a:r>
            <a:br>
              <a:rPr lang="de-DE" dirty="0"/>
            </a:br>
            <a:r>
              <a:rPr lang="de-DE" dirty="0" smtClean="0"/>
              <a:t>bei Hardware und Software</a:t>
            </a:r>
          </a:p>
          <a:p>
            <a:r>
              <a:rPr lang="de-DE" dirty="0" smtClean="0"/>
              <a:t>Einführung in den für die Wirtschaftsinformatik bedeutenden Trend „</a:t>
            </a:r>
            <a:r>
              <a:rPr lang="de-DE" dirty="0" err="1" smtClean="0"/>
              <a:t>Informatisierung</a:t>
            </a:r>
            <a:r>
              <a:rPr lang="de-DE" dirty="0" smtClean="0"/>
              <a:t> der (Alltags-)</a:t>
            </a:r>
            <a:br>
              <a:rPr lang="de-DE" dirty="0" smtClean="0"/>
            </a:br>
            <a:r>
              <a:rPr lang="de-DE" dirty="0" smtClean="0"/>
              <a:t>Welt</a:t>
            </a:r>
            <a:r>
              <a:rPr lang="ja-JP" altLang="de-DE" dirty="0" smtClean="0"/>
              <a:t>“</a:t>
            </a:r>
            <a:r>
              <a:rPr lang="de-DE" dirty="0" smtClean="0"/>
              <a:t> vor dem Hintergrund „Internet der Dinge</a:t>
            </a:r>
            <a:r>
              <a:rPr lang="ja-JP" altLang="de-DE" dirty="0" smtClean="0"/>
              <a:t>“</a:t>
            </a:r>
            <a:endParaRPr lang="de-DE" altLang="ja-JP" dirty="0" smtClean="0"/>
          </a:p>
          <a:p>
            <a:r>
              <a:rPr lang="de-DE" dirty="0" smtClean="0"/>
              <a:t>Herausforderungen und Lösungen im Kontext von </a:t>
            </a:r>
            <a:br>
              <a:rPr lang="de-DE" dirty="0" smtClean="0"/>
            </a:br>
            <a:r>
              <a:rPr lang="de-DE" dirty="0" smtClean="0"/>
              <a:t>IT-Infrastrukturen</a:t>
            </a:r>
            <a:endParaRPr lang="de-DE" dirty="0"/>
          </a:p>
        </p:txBody>
      </p:sp>
      <p:sp>
        <p:nvSpPr>
          <p:cNvPr id="6" name="Untertitel 5"/>
          <p:cNvSpPr>
            <a:spLocks noGrp="1"/>
          </p:cNvSpPr>
          <p:nvPr>
            <p:ph type="subTitle" idx="13"/>
          </p:nvPr>
        </p:nvSpPr>
        <p:spPr/>
        <p:txBody>
          <a:bodyPr/>
          <a:lstStyle/>
          <a:p>
            <a:endParaRPr lang="de-DE"/>
          </a:p>
        </p:txBody>
      </p:sp>
      <p:sp>
        <p:nvSpPr>
          <p:cNvPr id="7" name="Foliennummernplatzhalter 6"/>
          <p:cNvSpPr>
            <a:spLocks noGrp="1"/>
          </p:cNvSpPr>
          <p:nvPr>
            <p:ph type="sldNum" sz="quarter" idx="11"/>
          </p:nvPr>
        </p:nvSpPr>
        <p:spPr/>
        <p:txBody>
          <a:bodyPr/>
          <a:lstStyle/>
          <a:p>
            <a:pPr>
              <a:defRPr/>
            </a:pPr>
            <a:fld id="{0D2F3B65-5D26-4378-875C-153D63999E65}" type="slidenum">
              <a:rPr lang="en-US" smtClean="0"/>
              <a:pPr>
                <a:defRPr/>
              </a:pPr>
              <a:t>4</a:t>
            </a:fld>
            <a:endParaRPr lang="en-US" dirty="0"/>
          </a:p>
        </p:txBody>
      </p:sp>
    </p:spTree>
    <p:extLst>
      <p:ext uri="{BB962C8B-B14F-4D97-AF65-F5344CB8AC3E}">
        <p14:creationId xmlns:p14="http://schemas.microsoft.com/office/powerpoint/2010/main" val="684372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de-DE" smtClean="0"/>
              <a:t>Moore</a:t>
            </a:r>
            <a:r>
              <a:rPr lang="ja-JP" altLang="de-DE" smtClean="0"/>
              <a:t>’</a:t>
            </a:r>
            <a:r>
              <a:rPr lang="de-DE" smtClean="0"/>
              <a:t>sches Gesetz</a:t>
            </a:r>
            <a:endParaRPr lang="de-DE"/>
          </a:p>
        </p:txBody>
      </p:sp>
      <p:sp>
        <p:nvSpPr>
          <p:cNvPr id="51203" name="Rectangle 3"/>
          <p:cNvSpPr>
            <a:spLocks noGrp="1" noChangeArrowheads="1"/>
          </p:cNvSpPr>
          <p:nvPr>
            <p:ph sz="quarter" idx="12"/>
          </p:nvPr>
        </p:nvSpPr>
        <p:spPr/>
        <p:txBody>
          <a:bodyPr/>
          <a:lstStyle/>
          <a:p>
            <a:r>
              <a:rPr lang="de-DE" smtClean="0"/>
              <a:t>Das Moore</a:t>
            </a:r>
            <a:r>
              <a:rPr lang="ja-JP" altLang="de-DE" smtClean="0"/>
              <a:t>’</a:t>
            </a:r>
            <a:r>
              <a:rPr lang="de-DE" smtClean="0"/>
              <a:t>sche Gesetz beschäftigt sich mit der exponentiellen Zunahme der Verarbeitungsleistung und dem Sinken der Kosten in der Computertechnologie. Es stellt fest, dass die Leistung von Mikroprozessoren sich alle 18 Monate verdoppelt und sich dabei die Kosten für rechnergestützte Informationsverarbeitung halbieren.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40</a:t>
            </a:fld>
            <a:endParaRPr lang="en-US" dirty="0"/>
          </a:p>
        </p:txBody>
      </p:sp>
    </p:spTree>
    <p:extLst>
      <p:ext uri="{BB962C8B-B14F-4D97-AF65-F5344CB8AC3E}">
        <p14:creationId xmlns:p14="http://schemas.microsoft.com/office/powerpoint/2010/main" val="25038057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de-DE" smtClean="0"/>
              <a:t>Moore</a:t>
            </a:r>
            <a:r>
              <a:rPr lang="ja-JP" altLang="de-DE" smtClean="0"/>
              <a:t>’</a:t>
            </a:r>
            <a:r>
              <a:rPr lang="de-DE" smtClean="0"/>
              <a:t>sches Gesetz und </a:t>
            </a:r>
            <a:br>
              <a:rPr lang="de-DE" smtClean="0"/>
            </a:br>
            <a:r>
              <a:rPr lang="de-DE" smtClean="0"/>
              <a:t>Mikroprozessor-Leistung</a:t>
            </a:r>
            <a:endParaRPr lang="de-DE"/>
          </a:p>
        </p:txBody>
      </p:sp>
      <p:sp>
        <p:nvSpPr>
          <p:cNvPr id="52227" name="Rectangle 3"/>
          <p:cNvSpPr>
            <a:spLocks noGrp="1" noChangeArrowheads="1"/>
          </p:cNvSpPr>
          <p:nvPr>
            <p:ph sz="quarter" idx="12"/>
          </p:nvPr>
        </p:nvSpPr>
        <p:spPr/>
        <p:txBody>
          <a:bodyPr/>
          <a:lstStyle/>
          <a:p>
            <a:r>
              <a:rPr lang="de-DE" smtClean="0"/>
              <a:t>Es gibt mindestens drei Interpretationen des Moore</a:t>
            </a:r>
            <a:r>
              <a:rPr lang="ja-JP" altLang="de-DE" smtClean="0"/>
              <a:t>’</a:t>
            </a:r>
            <a:r>
              <a:rPr lang="de-DE" smtClean="0"/>
              <a:t>schen Gesetzes, von denen keine von Moore selbst stammt</a:t>
            </a:r>
          </a:p>
          <a:p>
            <a:pPr lvl="1"/>
            <a:r>
              <a:rPr lang="de-DE" smtClean="0"/>
              <a:t>die Leistung von Mikroprozessoren verdoppelt sich alle 18 Monate</a:t>
            </a:r>
          </a:p>
          <a:p>
            <a:pPr lvl="1"/>
            <a:r>
              <a:rPr lang="de-DE" smtClean="0"/>
              <a:t>die Leistung von Computern verdoppelt sich alle 18 Monate</a:t>
            </a:r>
          </a:p>
          <a:p>
            <a:pPr lvl="1"/>
            <a:r>
              <a:rPr lang="de-DE" smtClean="0"/>
              <a:t>der Preis für rechnergestützte Informationsverarbeitung reduziert sich alle 18 Monate um die Hälfte</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41</a:t>
            </a:fld>
            <a:endParaRPr lang="en-US" dirty="0"/>
          </a:p>
        </p:txBody>
      </p:sp>
    </p:spTree>
    <p:extLst>
      <p:ext uri="{BB962C8B-B14F-4D97-AF65-F5344CB8AC3E}">
        <p14:creationId xmlns:p14="http://schemas.microsoft.com/office/powerpoint/2010/main" val="993342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de-DE" smtClean="0"/>
              <a:t>Moore</a:t>
            </a:r>
            <a:r>
              <a:rPr lang="ja-JP" altLang="de-DE" smtClean="0"/>
              <a:t>’</a:t>
            </a:r>
            <a:r>
              <a:rPr lang="de-DE" smtClean="0"/>
              <a:t>sches Gesetz und Mikroprozessor-Leistung</a:t>
            </a:r>
            <a:endParaRPr lang="de-DE"/>
          </a:p>
        </p:txBody>
      </p:sp>
      <p:pic>
        <p:nvPicPr>
          <p:cNvPr id="10" name="Bild 9"/>
          <p:cNvPicPr>
            <a:picLocks noChangeAspect="1"/>
          </p:cNvPicPr>
          <p:nvPr/>
        </p:nvPicPr>
        <p:blipFill>
          <a:blip r:embed="rId3"/>
          <a:stretch>
            <a:fillRect/>
          </a:stretch>
        </p:blipFill>
        <p:spPr>
          <a:xfrm>
            <a:off x="978875" y="1230366"/>
            <a:ext cx="7173173" cy="5040608"/>
          </a:xfrm>
          <a:prstGeom prst="rect">
            <a:avLst/>
          </a:prstGeom>
        </p:spPr>
      </p:pic>
      <p:sp>
        <p:nvSpPr>
          <p:cNvPr id="12" name="Foliennummernplatzhalter 11"/>
          <p:cNvSpPr>
            <a:spLocks noGrp="1"/>
          </p:cNvSpPr>
          <p:nvPr>
            <p:ph type="sldNum" sz="quarter" idx="11"/>
          </p:nvPr>
        </p:nvSpPr>
        <p:spPr/>
        <p:txBody>
          <a:bodyPr/>
          <a:lstStyle/>
          <a:p>
            <a:pPr>
              <a:defRPr/>
            </a:pPr>
            <a:fld id="{0D2F3B65-5D26-4378-875C-153D63999E65}" type="slidenum">
              <a:rPr lang="en-US" smtClean="0"/>
              <a:pPr>
                <a:defRPr/>
              </a:pPr>
              <a:t>42</a:t>
            </a:fld>
            <a:endParaRPr lang="en-US" dirty="0"/>
          </a:p>
        </p:txBody>
      </p:sp>
    </p:spTree>
    <p:extLst>
      <p:ext uri="{BB962C8B-B14F-4D97-AF65-F5344CB8AC3E}">
        <p14:creationId xmlns:p14="http://schemas.microsoft.com/office/powerpoint/2010/main" val="20546299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de-DE" smtClean="0"/>
              <a:t>Sinkende Kosten für Prozessoren</a:t>
            </a:r>
            <a:endParaRPr lang="de-DE"/>
          </a:p>
        </p:txBody>
      </p:sp>
      <p:pic>
        <p:nvPicPr>
          <p:cNvPr id="10" name="Bild 9"/>
          <p:cNvPicPr>
            <a:picLocks noChangeAspect="1"/>
          </p:cNvPicPr>
          <p:nvPr/>
        </p:nvPicPr>
        <p:blipFill>
          <a:blip r:embed="rId3"/>
          <a:stretch>
            <a:fillRect/>
          </a:stretch>
        </p:blipFill>
        <p:spPr>
          <a:xfrm>
            <a:off x="806908" y="813460"/>
            <a:ext cx="7421026" cy="5555046"/>
          </a:xfrm>
          <a:prstGeom prst="rect">
            <a:avLst/>
          </a:prstGeom>
        </p:spPr>
      </p:pic>
      <p:sp>
        <p:nvSpPr>
          <p:cNvPr id="12" name="Foliennummernplatzhalter 11"/>
          <p:cNvSpPr>
            <a:spLocks noGrp="1"/>
          </p:cNvSpPr>
          <p:nvPr>
            <p:ph type="sldNum" sz="quarter" idx="11"/>
          </p:nvPr>
        </p:nvSpPr>
        <p:spPr/>
        <p:txBody>
          <a:bodyPr/>
          <a:lstStyle/>
          <a:p>
            <a:pPr>
              <a:defRPr/>
            </a:pPr>
            <a:fld id="{0D2F3B65-5D26-4378-875C-153D63999E65}" type="slidenum">
              <a:rPr lang="en-US" smtClean="0"/>
              <a:pPr>
                <a:defRPr/>
              </a:pPr>
              <a:t>43</a:t>
            </a:fld>
            <a:endParaRPr lang="en-US" dirty="0"/>
          </a:p>
        </p:txBody>
      </p:sp>
    </p:spTree>
    <p:extLst>
      <p:ext uri="{BB962C8B-B14F-4D97-AF65-F5344CB8AC3E}">
        <p14:creationId xmlns:p14="http://schemas.microsoft.com/office/powerpoint/2010/main" val="923192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de-DE" smtClean="0"/>
              <a:t>Moore</a:t>
            </a:r>
            <a:r>
              <a:rPr lang="ja-JP" altLang="de-DE" smtClean="0"/>
              <a:t>’</a:t>
            </a:r>
            <a:r>
              <a:rPr lang="de-DE" smtClean="0"/>
              <a:t>sches Gesetz und </a:t>
            </a:r>
            <a:br>
              <a:rPr lang="de-DE" smtClean="0"/>
            </a:br>
            <a:r>
              <a:rPr lang="de-DE" smtClean="0"/>
              <a:t>Mikroprozessor-Leistung</a:t>
            </a:r>
            <a:endParaRPr lang="de-DE"/>
          </a:p>
        </p:txBody>
      </p:sp>
      <p:sp>
        <p:nvSpPr>
          <p:cNvPr id="55299" name="Rectangle 3"/>
          <p:cNvSpPr>
            <a:spLocks noGrp="1" noChangeArrowheads="1"/>
          </p:cNvSpPr>
          <p:nvPr>
            <p:ph sz="quarter" idx="12"/>
          </p:nvPr>
        </p:nvSpPr>
        <p:spPr/>
        <p:txBody>
          <a:bodyPr/>
          <a:lstStyle/>
          <a:p>
            <a:r>
              <a:rPr lang="de-DE" smtClean="0"/>
              <a:t>Es besteht durchaus Anlass zu der Annahme, dass die exponentielle Zunahme der Anzahl von Transistoren und die Steigerung der Prozessorleistung in Verbindung mit einer exponentiellen Reduzierung der Rechnerkosten auch in absehbarer Zukunft anhalten wird</a:t>
            </a:r>
          </a:p>
          <a:p>
            <a:r>
              <a:rPr lang="de-DE" smtClean="0"/>
              <a:t>Die Chiphersteller arbeiten weiter an der Miniaturisierung der Komponenten</a:t>
            </a:r>
          </a:p>
          <a:p>
            <a:r>
              <a:rPr lang="de-DE" smtClean="0"/>
              <a:t>Chiphersteller sind der Überzeugung, mit Nanotechnologie die Transistorgröße auf die Breite einiger Atome schrumpfen zu können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44</a:t>
            </a:fld>
            <a:endParaRPr lang="en-US" dirty="0"/>
          </a:p>
        </p:txBody>
      </p:sp>
    </p:spTree>
    <p:extLst>
      <p:ext uri="{BB962C8B-B14F-4D97-AF65-F5344CB8AC3E}">
        <p14:creationId xmlns:p14="http://schemas.microsoft.com/office/powerpoint/2010/main" val="42271588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de-DE" smtClean="0"/>
              <a:t>Nanoröhren</a:t>
            </a:r>
            <a:endParaRPr lang="de-DE"/>
          </a:p>
        </p:txBody>
      </p:sp>
      <p:pic>
        <p:nvPicPr>
          <p:cNvPr id="9" name="Bild 8"/>
          <p:cNvPicPr>
            <a:picLocks noChangeAspect="1"/>
          </p:cNvPicPr>
          <p:nvPr/>
        </p:nvPicPr>
        <p:blipFill>
          <a:blip r:embed="rId3"/>
          <a:stretch>
            <a:fillRect/>
          </a:stretch>
        </p:blipFill>
        <p:spPr>
          <a:xfrm>
            <a:off x="3037387" y="939314"/>
            <a:ext cx="2945928" cy="5323343"/>
          </a:xfrm>
          <a:prstGeom prst="rect">
            <a:avLst/>
          </a:prstGeom>
        </p:spPr>
      </p:pic>
      <p:sp>
        <p:nvSpPr>
          <p:cNvPr id="10" name="Foliennummernplatzhalter 9"/>
          <p:cNvSpPr>
            <a:spLocks noGrp="1"/>
          </p:cNvSpPr>
          <p:nvPr>
            <p:ph type="sldNum" sz="quarter" idx="11"/>
          </p:nvPr>
        </p:nvSpPr>
        <p:spPr/>
        <p:txBody>
          <a:bodyPr/>
          <a:lstStyle/>
          <a:p>
            <a:pPr>
              <a:defRPr/>
            </a:pPr>
            <a:fld id="{0D2F3B65-5D26-4378-875C-153D63999E65}" type="slidenum">
              <a:rPr lang="en-US" smtClean="0"/>
              <a:pPr>
                <a:defRPr/>
              </a:pPr>
              <a:t>45</a:t>
            </a:fld>
            <a:endParaRPr lang="en-US" dirty="0"/>
          </a:p>
        </p:txBody>
      </p:sp>
    </p:spTree>
    <p:extLst>
      <p:ext uri="{BB962C8B-B14F-4D97-AF65-F5344CB8AC3E}">
        <p14:creationId xmlns:p14="http://schemas.microsoft.com/office/powerpoint/2010/main" val="5511451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de-DE" smtClean="0"/>
              <a:t>Digitale Massenspeicher: Exponentieller Leistungszuwachs bei fallenden Kosten</a:t>
            </a:r>
            <a:endParaRPr lang="de-DE"/>
          </a:p>
        </p:txBody>
      </p:sp>
      <p:sp>
        <p:nvSpPr>
          <p:cNvPr id="57347" name="Rectangle 3"/>
          <p:cNvSpPr>
            <a:spLocks noGrp="1" noChangeArrowheads="1"/>
          </p:cNvSpPr>
          <p:nvPr>
            <p:ph sz="quarter" idx="12"/>
          </p:nvPr>
        </p:nvSpPr>
        <p:spPr/>
        <p:txBody>
          <a:bodyPr/>
          <a:lstStyle/>
          <a:p>
            <a:r>
              <a:rPr lang="de-DE" dirty="0" smtClean="0"/>
              <a:t>Exponentieller Leistungszuwachs bei digitalen Massenspeichern bei gleichzeitig drastisch fallendem Preisniveau</a:t>
            </a:r>
          </a:p>
          <a:p>
            <a:r>
              <a:rPr lang="de-DE" dirty="0" smtClean="0"/>
              <a:t>Es wird prognostiziert, dass das Datenaufkommen auf 40 </a:t>
            </a:r>
            <a:r>
              <a:rPr lang="de-DE" dirty="0" err="1" smtClean="0"/>
              <a:t>Zettabyte</a:t>
            </a:r>
            <a:r>
              <a:rPr lang="de-DE" dirty="0" smtClean="0"/>
              <a:t> (ein </a:t>
            </a:r>
            <a:r>
              <a:rPr lang="de-DE" dirty="0" err="1" smtClean="0"/>
              <a:t>Zettabyte</a:t>
            </a:r>
            <a:r>
              <a:rPr lang="de-DE" dirty="0" smtClean="0"/>
              <a:t> sind eine Milliarde Terabyte oder 10</a:t>
            </a:r>
            <a:r>
              <a:rPr lang="de-DE" baseline="30000" dirty="0" smtClean="0"/>
              <a:t>21</a:t>
            </a:r>
            <a:r>
              <a:rPr lang="de-DE" dirty="0" smtClean="0"/>
              <a:t> Byte) </a:t>
            </a:r>
            <a:r>
              <a:rPr lang="de-DE" dirty="0" err="1" smtClean="0"/>
              <a:t>jährlich</a:t>
            </a:r>
            <a:r>
              <a:rPr lang="de-DE" dirty="0" smtClean="0"/>
              <a:t> </a:t>
            </a:r>
            <a:r>
              <a:rPr lang="de-DE" dirty="0" err="1" smtClean="0"/>
              <a:t>anwächst</a:t>
            </a:r>
            <a:r>
              <a:rPr lang="de-DE" dirty="0" smtClean="0"/>
              <a:t> (EMC The Digital </a:t>
            </a:r>
            <a:r>
              <a:rPr lang="de-DE" dirty="0" err="1" smtClean="0"/>
              <a:t>Universe</a:t>
            </a:r>
            <a:r>
              <a:rPr lang="de-DE" dirty="0" smtClean="0"/>
              <a:t> 2020, 2012)</a:t>
            </a:r>
          </a:p>
          <a:p>
            <a:r>
              <a:rPr lang="de-DE" dirty="0" smtClean="0"/>
              <a:t>Fast die gesamte Menge dieses Datenzuwachses wird in Magnetspeichern für digitale Daten abgelegt</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46</a:t>
            </a:fld>
            <a:endParaRPr lang="en-US" dirty="0"/>
          </a:p>
        </p:txBody>
      </p:sp>
    </p:spTree>
    <p:extLst>
      <p:ext uri="{BB962C8B-B14F-4D97-AF65-F5344CB8AC3E}">
        <p14:creationId xmlns:p14="http://schemas.microsoft.com/office/powerpoint/2010/main" val="10316870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de-DE" smtClean="0"/>
              <a:t>Abnahme der Speicherkosten</a:t>
            </a:r>
            <a:endParaRPr lang="de-DE"/>
          </a:p>
        </p:txBody>
      </p:sp>
      <p:pic>
        <p:nvPicPr>
          <p:cNvPr id="10" name="Bild 9"/>
          <p:cNvPicPr>
            <a:picLocks noChangeAspect="1"/>
          </p:cNvPicPr>
          <p:nvPr/>
        </p:nvPicPr>
        <p:blipFill>
          <a:blip r:embed="rId3"/>
          <a:stretch>
            <a:fillRect/>
          </a:stretch>
        </p:blipFill>
        <p:spPr>
          <a:xfrm>
            <a:off x="911148" y="829550"/>
            <a:ext cx="7316785" cy="5538940"/>
          </a:xfrm>
          <a:prstGeom prst="rect">
            <a:avLst/>
          </a:prstGeom>
        </p:spPr>
      </p:pic>
      <p:sp>
        <p:nvSpPr>
          <p:cNvPr id="11" name="Foliennummernplatzhalter 10"/>
          <p:cNvSpPr>
            <a:spLocks noGrp="1"/>
          </p:cNvSpPr>
          <p:nvPr>
            <p:ph type="sldNum" sz="quarter" idx="11"/>
          </p:nvPr>
        </p:nvSpPr>
        <p:spPr/>
        <p:txBody>
          <a:bodyPr/>
          <a:lstStyle/>
          <a:p>
            <a:pPr>
              <a:defRPr/>
            </a:pPr>
            <a:fld id="{0D2F3B65-5D26-4378-875C-153D63999E65}" type="slidenum">
              <a:rPr lang="en-US" smtClean="0"/>
              <a:pPr>
                <a:defRPr/>
              </a:pPr>
              <a:t>47</a:t>
            </a:fld>
            <a:endParaRPr lang="en-US" dirty="0"/>
          </a:p>
        </p:txBody>
      </p:sp>
    </p:spTree>
    <p:extLst>
      <p:ext uri="{BB962C8B-B14F-4D97-AF65-F5344CB8AC3E}">
        <p14:creationId xmlns:p14="http://schemas.microsoft.com/office/powerpoint/2010/main" val="1802099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de-DE" smtClean="0"/>
              <a:t>Gesetz von Metcalfe: Nichtlineare Nutzenzusammenhänge bei Netzwerken</a:t>
            </a:r>
            <a:endParaRPr lang="de-DE"/>
          </a:p>
        </p:txBody>
      </p:sp>
      <p:sp>
        <p:nvSpPr>
          <p:cNvPr id="60419" name="Rectangle 3"/>
          <p:cNvSpPr>
            <a:spLocks noGrp="1" noChangeArrowheads="1"/>
          </p:cNvSpPr>
          <p:nvPr>
            <p:ph sz="quarter" idx="12"/>
          </p:nvPr>
        </p:nvSpPr>
        <p:spPr/>
        <p:txBody>
          <a:bodyPr>
            <a:normAutofit fontScale="92500"/>
          </a:bodyPr>
          <a:lstStyle/>
          <a:p>
            <a:r>
              <a:rPr lang="de-DE" smtClean="0"/>
              <a:t>Robert Metcalfe ist der Erfinder der Ethernet-LAN-Technologie</a:t>
            </a:r>
          </a:p>
          <a:p>
            <a:r>
              <a:rPr lang="de-DE" smtClean="0"/>
              <a:t>Stellte 1970 die Behauptung auf, dass der Wert bzw. die Leistung eines Netzwerks abhängig von der Anzahl der Netzwerkmitglieder exponentiell zunimmt</a:t>
            </a:r>
          </a:p>
          <a:p>
            <a:r>
              <a:rPr lang="de-DE" smtClean="0"/>
              <a:t>Weist auf steigende Skalenerträge von Netzwerkmitgliedern hin, die mit der Vergrößerung des Netzwerkes einhergehen</a:t>
            </a:r>
          </a:p>
          <a:p>
            <a:r>
              <a:rPr lang="de-DE" smtClean="0"/>
              <a:t>Nimmt die Anzahl n der Mitglieder in einem Netzwerk zu, erhöht sich gleichzeitig die Anzahl potenzieller Kommunikationsverbindungen um n*(n–1)</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48</a:t>
            </a:fld>
            <a:endParaRPr lang="en-US" dirty="0"/>
          </a:p>
        </p:txBody>
      </p:sp>
    </p:spTree>
    <p:extLst>
      <p:ext uri="{BB962C8B-B14F-4D97-AF65-F5344CB8AC3E}">
        <p14:creationId xmlns:p14="http://schemas.microsoft.com/office/powerpoint/2010/main" val="2348176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de-DE" smtClean="0"/>
              <a:t>Metcalfe</a:t>
            </a:r>
            <a:r>
              <a:rPr lang="ja-JP" altLang="de-DE" smtClean="0"/>
              <a:t>’</a:t>
            </a:r>
            <a:r>
              <a:rPr lang="de-DE" smtClean="0"/>
              <a:t>sches Gesetz</a:t>
            </a:r>
            <a:endParaRPr lang="de-DE"/>
          </a:p>
        </p:txBody>
      </p:sp>
      <p:sp>
        <p:nvSpPr>
          <p:cNvPr id="61443" name="Rectangle 3"/>
          <p:cNvSpPr>
            <a:spLocks noGrp="1" noChangeArrowheads="1"/>
          </p:cNvSpPr>
          <p:nvPr>
            <p:ph sz="quarter" idx="12"/>
          </p:nvPr>
        </p:nvSpPr>
        <p:spPr/>
        <p:txBody>
          <a:bodyPr/>
          <a:lstStyle/>
          <a:p>
            <a:r>
              <a:rPr lang="de-DE" dirty="0" smtClean="0"/>
              <a:t>Das </a:t>
            </a:r>
            <a:r>
              <a:rPr lang="de-DE" dirty="0" err="1" smtClean="0"/>
              <a:t>Metcalfe</a:t>
            </a:r>
            <a:r>
              <a:rPr lang="ja-JP" altLang="de-DE" dirty="0" smtClean="0"/>
              <a:t>’</a:t>
            </a:r>
            <a:r>
              <a:rPr lang="de-DE" dirty="0" err="1" smtClean="0"/>
              <a:t>sche</a:t>
            </a:r>
            <a:r>
              <a:rPr lang="de-DE" dirty="0" smtClean="0"/>
              <a:t> Gesetz hilft die ständig zunehmende Verwendung von Computern zu erläutern. Es zeigt auf, dass der Wert eines Netzes für Teilnehmer exponentiell zur steigenden Mitgliederzahl des Netzwerks wächst</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49</a:t>
            </a:fld>
            <a:endParaRPr lang="en-US" dirty="0"/>
          </a:p>
        </p:txBody>
      </p:sp>
    </p:spTree>
    <p:extLst>
      <p:ext uri="{BB962C8B-B14F-4D97-AF65-F5344CB8AC3E}">
        <p14:creationId xmlns:p14="http://schemas.microsoft.com/office/powerpoint/2010/main" val="1051852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4"/>
          <p:cNvSpPr>
            <a:spLocks noGrp="1"/>
          </p:cNvSpPr>
          <p:nvPr>
            <p:ph type="title"/>
          </p:nvPr>
        </p:nvSpPr>
        <p:spPr/>
        <p:txBody>
          <a:bodyPr/>
          <a:lstStyle/>
          <a:p>
            <a:r>
              <a:rPr lang="de-DE" smtClean="0"/>
              <a:t> Gliederung</a:t>
            </a:r>
            <a:endParaRPr lang="de-DE" dirty="0"/>
          </a:p>
        </p:txBody>
      </p:sp>
      <p:sp>
        <p:nvSpPr>
          <p:cNvPr id="19459" name="Rectangle 5"/>
          <p:cNvSpPr>
            <a:spLocks noGrp="1" noChangeArrowheads="1"/>
          </p:cNvSpPr>
          <p:nvPr>
            <p:ph sz="quarter" idx="12"/>
          </p:nvPr>
        </p:nvSpPr>
        <p:spPr/>
        <p:txBody>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5</a:t>
            </a:fld>
            <a:endParaRPr lang="en-US" dirty="0"/>
          </a:p>
        </p:txBody>
      </p:sp>
    </p:spTree>
    <p:extLst>
      <p:ext uri="{BB962C8B-B14F-4D97-AF65-F5344CB8AC3E}">
        <p14:creationId xmlns:p14="http://schemas.microsoft.com/office/powerpoint/2010/main" val="3353572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de-DE" smtClean="0"/>
              <a:t>Sinkende Kommunikationskosten und das Wachstum des Internets</a:t>
            </a:r>
            <a:endParaRPr lang="de-DE"/>
          </a:p>
        </p:txBody>
      </p:sp>
      <p:sp>
        <p:nvSpPr>
          <p:cNvPr id="62467" name="Rectangle 3"/>
          <p:cNvSpPr>
            <a:spLocks noGrp="1" noChangeArrowheads="1"/>
          </p:cNvSpPr>
          <p:nvPr>
            <p:ph sz="quarter" idx="12"/>
          </p:nvPr>
        </p:nvSpPr>
        <p:spPr/>
        <p:txBody>
          <a:bodyPr/>
          <a:lstStyle/>
          <a:p>
            <a:r>
              <a:rPr lang="de-DE" smtClean="0"/>
              <a:t>Schätzungen zufolge verfügen derzeit 3 Milliarden Menschen weltweit über einen Internetzugang</a:t>
            </a:r>
          </a:p>
          <a:p>
            <a:r>
              <a:rPr lang="de-DE" smtClean="0"/>
              <a:t>Die Kommunikationskosten sinken auf immer kleinere Beträge und nähern sich dem Wert 0 an</a:t>
            </a:r>
          </a:p>
          <a:p>
            <a:r>
              <a:rPr lang="de-DE" smtClean="0"/>
              <a:t>Zur Realisierung des mit dem Internet verbundenen wirtschaftlichen Nutzens ist davon auszugehen, dass Unternehmen auch zukünftig in ihre IT-Infrastruktur erheblich investieren werden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50</a:t>
            </a:fld>
            <a:endParaRPr lang="en-US" dirty="0"/>
          </a:p>
        </p:txBody>
      </p:sp>
    </p:spTree>
    <p:extLst>
      <p:ext uri="{BB962C8B-B14F-4D97-AF65-F5344CB8AC3E}">
        <p14:creationId xmlns:p14="http://schemas.microsoft.com/office/powerpoint/2010/main" val="36951246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de-DE" smtClean="0"/>
              <a:t>Abnahme der Kommunikationskosten im Internet</a:t>
            </a:r>
            <a:endParaRPr lang="de-DE"/>
          </a:p>
        </p:txBody>
      </p:sp>
      <p:pic>
        <p:nvPicPr>
          <p:cNvPr id="10" name="Bild 9"/>
          <p:cNvPicPr>
            <a:picLocks noChangeAspect="1"/>
          </p:cNvPicPr>
          <p:nvPr/>
        </p:nvPicPr>
        <p:blipFill>
          <a:blip r:embed="rId3"/>
          <a:stretch>
            <a:fillRect/>
          </a:stretch>
        </p:blipFill>
        <p:spPr>
          <a:xfrm>
            <a:off x="330700" y="1708522"/>
            <a:ext cx="8413141" cy="3975796"/>
          </a:xfrm>
          <a:prstGeom prst="rect">
            <a:avLst/>
          </a:prstGeom>
        </p:spPr>
      </p:pic>
      <p:sp>
        <p:nvSpPr>
          <p:cNvPr id="12" name="Foliennummernplatzhalter 11"/>
          <p:cNvSpPr>
            <a:spLocks noGrp="1"/>
          </p:cNvSpPr>
          <p:nvPr>
            <p:ph type="sldNum" sz="quarter" idx="11"/>
          </p:nvPr>
        </p:nvSpPr>
        <p:spPr/>
        <p:txBody>
          <a:bodyPr/>
          <a:lstStyle/>
          <a:p>
            <a:pPr>
              <a:defRPr/>
            </a:pPr>
            <a:fld id="{0D2F3B65-5D26-4378-875C-153D63999E65}" type="slidenum">
              <a:rPr lang="en-US" smtClean="0"/>
              <a:pPr>
                <a:defRPr/>
              </a:pPr>
              <a:t>51</a:t>
            </a:fld>
            <a:endParaRPr lang="en-US" dirty="0"/>
          </a:p>
        </p:txBody>
      </p:sp>
    </p:spTree>
    <p:extLst>
      <p:ext uri="{BB962C8B-B14F-4D97-AF65-F5344CB8AC3E}">
        <p14:creationId xmlns:p14="http://schemas.microsoft.com/office/powerpoint/2010/main" val="3554948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de-DE" smtClean="0"/>
              <a:t>Standardisierung und Netzwerkeffekte</a:t>
            </a:r>
            <a:endParaRPr lang="de-DE"/>
          </a:p>
        </p:txBody>
      </p:sp>
      <p:sp>
        <p:nvSpPr>
          <p:cNvPr id="64515" name="Rectangle 3"/>
          <p:cNvSpPr>
            <a:spLocks noGrp="1" noChangeArrowheads="1"/>
          </p:cNvSpPr>
          <p:nvPr>
            <p:ph sz="quarter" idx="12"/>
          </p:nvPr>
        </p:nvSpPr>
        <p:spPr/>
        <p:txBody>
          <a:bodyPr/>
          <a:lstStyle/>
          <a:p>
            <a:r>
              <a:rPr lang="de-DE" smtClean="0"/>
              <a:t>Technologiestandards sind Spezifikationen, auf denen die Kompatibilität von Produkten und die Kommunikationsfähigkeit in einem Netzwerk aufbauen (Stango, 2004)</a:t>
            </a:r>
          </a:p>
          <a:p>
            <a:pPr lvl="1"/>
            <a:r>
              <a:rPr lang="de-DE" smtClean="0"/>
              <a:t>setzen gewaltige Skaleneffekte frei</a:t>
            </a:r>
          </a:p>
          <a:p>
            <a:pPr lvl="1"/>
            <a:r>
              <a:rPr lang="de-DE" smtClean="0"/>
              <a:t>führen zu Preissenkungen, da sich Hersteller auf Produkte konzentrieren, die nach einem einzigen Standard konstruiert werden</a:t>
            </a:r>
          </a:p>
          <a:p>
            <a:pPr lvl="1"/>
            <a:r>
              <a:rPr lang="de-DE" smtClean="0"/>
              <a:t>Beispiele: ASCII (1958), Cobol (1959), Unix (1969-1975), TCP/IP (1974), Ethernet (1973), IBM / Microsoft / Intel Personal Computer (1981), World Wide Web (1989)</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52</a:t>
            </a:fld>
            <a:endParaRPr lang="en-US" dirty="0"/>
          </a:p>
        </p:txBody>
      </p:sp>
    </p:spTree>
    <p:extLst>
      <p:ext uri="{BB962C8B-B14F-4D97-AF65-F5344CB8AC3E}">
        <p14:creationId xmlns:p14="http://schemas.microsoft.com/office/powerpoint/2010/main" val="30736226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r>
              <a:rPr lang="de-DE" smtClean="0"/>
              <a:t>Wichtige Standards der rechnergestützten Informationsverarbeitung (1)</a:t>
            </a:r>
            <a:endParaRPr lang="de-DE"/>
          </a:p>
        </p:txBody>
      </p:sp>
      <p:pic>
        <p:nvPicPr>
          <p:cNvPr id="10" name="Bild 9"/>
          <p:cNvPicPr>
            <a:picLocks noChangeAspect="1"/>
          </p:cNvPicPr>
          <p:nvPr/>
        </p:nvPicPr>
        <p:blipFill>
          <a:blip r:embed="rId2"/>
          <a:stretch>
            <a:fillRect/>
          </a:stretch>
        </p:blipFill>
        <p:spPr>
          <a:xfrm>
            <a:off x="859838" y="1177451"/>
            <a:ext cx="7366624" cy="5053786"/>
          </a:xfrm>
          <a:prstGeom prst="rect">
            <a:avLst/>
          </a:prstGeom>
        </p:spPr>
      </p:pic>
      <p:sp>
        <p:nvSpPr>
          <p:cNvPr id="11" name="Foliennummernplatzhalter 10"/>
          <p:cNvSpPr>
            <a:spLocks noGrp="1"/>
          </p:cNvSpPr>
          <p:nvPr>
            <p:ph type="sldNum" sz="quarter" idx="11"/>
          </p:nvPr>
        </p:nvSpPr>
        <p:spPr/>
        <p:txBody>
          <a:bodyPr/>
          <a:lstStyle/>
          <a:p>
            <a:pPr>
              <a:defRPr/>
            </a:pPr>
            <a:fld id="{0D2F3B65-5D26-4378-875C-153D63999E65}" type="slidenum">
              <a:rPr lang="en-US" smtClean="0"/>
              <a:pPr>
                <a:defRPr/>
              </a:pPr>
              <a:t>53</a:t>
            </a:fld>
            <a:endParaRPr lang="en-US" dirty="0"/>
          </a:p>
        </p:txBody>
      </p:sp>
    </p:spTree>
    <p:extLst>
      <p:ext uri="{BB962C8B-B14F-4D97-AF65-F5344CB8AC3E}">
        <p14:creationId xmlns:p14="http://schemas.microsoft.com/office/powerpoint/2010/main" val="40334221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r>
              <a:rPr lang="de-DE" smtClean="0"/>
              <a:t>Wichtige Standards der rechnergestützten Informationsverarbeitung (2)</a:t>
            </a:r>
            <a:endParaRPr lang="de-DE"/>
          </a:p>
        </p:txBody>
      </p:sp>
      <p:pic>
        <p:nvPicPr>
          <p:cNvPr id="13" name="Bild 12"/>
          <p:cNvPicPr>
            <a:picLocks noChangeAspect="1"/>
          </p:cNvPicPr>
          <p:nvPr/>
        </p:nvPicPr>
        <p:blipFill>
          <a:blip r:embed="rId2"/>
          <a:stretch>
            <a:fillRect/>
          </a:stretch>
        </p:blipFill>
        <p:spPr>
          <a:xfrm>
            <a:off x="873062" y="1939638"/>
            <a:ext cx="7354883" cy="3288557"/>
          </a:xfrm>
          <a:prstGeom prst="rect">
            <a:avLst/>
          </a:prstGeom>
        </p:spPr>
      </p:pic>
      <p:sp>
        <p:nvSpPr>
          <p:cNvPr id="12" name="Foliennummernplatzhalter 11"/>
          <p:cNvSpPr>
            <a:spLocks noGrp="1"/>
          </p:cNvSpPr>
          <p:nvPr>
            <p:ph type="sldNum" sz="quarter" idx="11"/>
          </p:nvPr>
        </p:nvSpPr>
        <p:spPr/>
        <p:txBody>
          <a:bodyPr/>
          <a:lstStyle/>
          <a:p>
            <a:pPr>
              <a:defRPr/>
            </a:pPr>
            <a:fld id="{0D2F3B65-5D26-4378-875C-153D63999E65}" type="slidenum">
              <a:rPr lang="en-US" smtClean="0"/>
              <a:pPr>
                <a:defRPr/>
              </a:pPr>
              <a:t>54</a:t>
            </a:fld>
            <a:endParaRPr lang="en-US" dirty="0"/>
          </a:p>
        </p:txBody>
      </p:sp>
    </p:spTree>
    <p:extLst>
      <p:ext uri="{BB962C8B-B14F-4D97-AF65-F5344CB8AC3E}">
        <p14:creationId xmlns:p14="http://schemas.microsoft.com/office/powerpoint/2010/main" val="25088641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700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b="1" dirty="0" err="1" smtClean="0"/>
              <a:t>Infrastrukturkomponenten</a:t>
            </a:r>
            <a:endParaRPr lang="en-US" b="1" dirty="0" smtClean="0"/>
          </a:p>
          <a:p>
            <a:pPr marL="812800" lvl="1" indent="-457200">
              <a:buFont typeface="+mj-lt"/>
              <a:buAutoNum type="arabicPeriod"/>
            </a:pPr>
            <a:r>
              <a:rPr lang="en-US" dirty="0" err="1" smtClean="0"/>
              <a:t>Hardwareplattformen</a:t>
            </a:r>
            <a:endParaRPr lang="en-US" dirty="0" smtClean="0"/>
          </a:p>
          <a:p>
            <a:pPr marL="812800" lvl="1" indent="-457200">
              <a:buFont typeface="+mj-lt"/>
              <a:buAutoNum type="arabicPeriod"/>
            </a:pPr>
            <a:r>
              <a:rPr lang="en-US" dirty="0" err="1" smtClean="0"/>
              <a:t>Betriebssystem-Plattformen</a:t>
            </a:r>
            <a:endParaRPr lang="en-US" dirty="0" smtClean="0"/>
          </a:p>
          <a:p>
            <a:pPr marL="812800" lvl="1" indent="-457200">
              <a:buFont typeface="+mj-lt"/>
              <a:buAutoNum type="arabicPeriod"/>
            </a:pPr>
            <a:r>
              <a:rPr lang="en-US" dirty="0" err="1" smtClean="0"/>
              <a:t>Unternehmensweite</a:t>
            </a:r>
            <a:r>
              <a:rPr lang="en-US" dirty="0" smtClean="0"/>
              <a:t> </a:t>
            </a:r>
            <a:r>
              <a:rPr lang="en-US" dirty="0" err="1" smtClean="0"/>
              <a:t>Anwendungssysteme</a:t>
            </a:r>
            <a:endParaRPr lang="en-US" dirty="0" smtClean="0"/>
          </a:p>
          <a:p>
            <a:pPr marL="812800" lvl="1" indent="-457200">
              <a:buFont typeface="+mj-lt"/>
              <a:buAutoNum type="arabicPeriod"/>
            </a:pPr>
            <a:r>
              <a:rPr lang="en-US" dirty="0" err="1" smtClean="0"/>
              <a:t>Datenverwaltung</a:t>
            </a:r>
            <a:r>
              <a:rPr lang="en-US" dirty="0" smtClean="0"/>
              <a:t> und </a:t>
            </a:r>
            <a:r>
              <a:rPr lang="en-US" dirty="0" err="1" smtClean="0"/>
              <a:t>Speicherung</a:t>
            </a:r>
            <a:endParaRPr lang="en-US" dirty="0" smtClean="0"/>
          </a:p>
          <a:p>
            <a:pPr marL="812800" lvl="1" indent="-457200">
              <a:buFont typeface="+mj-lt"/>
              <a:buAutoNum type="arabicPeriod"/>
            </a:pPr>
            <a:r>
              <a:rPr lang="en-US" dirty="0" err="1" smtClean="0"/>
              <a:t>Netzwerke</a:t>
            </a:r>
            <a:r>
              <a:rPr lang="en-US" dirty="0" smtClean="0"/>
              <a:t> und </a:t>
            </a:r>
            <a:r>
              <a:rPr lang="en-US" dirty="0" err="1" smtClean="0"/>
              <a:t>Telekommunikation</a:t>
            </a:r>
            <a:endParaRPr lang="en-US" dirty="0" smtClean="0"/>
          </a:p>
          <a:p>
            <a:pPr marL="812800" lvl="1" indent="-457200">
              <a:buFont typeface="+mj-lt"/>
              <a:buAutoNum type="arabicPeriod"/>
            </a:pPr>
            <a:r>
              <a:rPr lang="en-US" dirty="0" smtClean="0"/>
              <a:t>Internet </a:t>
            </a:r>
            <a:r>
              <a:rPr lang="en-US" dirty="0" err="1" smtClean="0"/>
              <a:t>als</a:t>
            </a:r>
            <a:r>
              <a:rPr lang="en-US" dirty="0" smtClean="0"/>
              <a:t> </a:t>
            </a:r>
            <a:r>
              <a:rPr lang="en-US" dirty="0" err="1" smtClean="0"/>
              <a:t>Plattform</a:t>
            </a:r>
            <a:endParaRPr lang="en-US" dirty="0" smtClean="0"/>
          </a:p>
          <a:p>
            <a:pPr marL="812800" lvl="1" indent="-457200">
              <a:buFont typeface="+mj-lt"/>
              <a:buAutoNum type="arabicPeriod"/>
            </a:pPr>
            <a:r>
              <a:rPr lang="en-US" dirty="0" err="1" smtClean="0"/>
              <a:t>Unternehmensberatungen</a:t>
            </a:r>
            <a:r>
              <a:rPr lang="en-US" dirty="0" smtClean="0"/>
              <a:t> und </a:t>
            </a:r>
            <a:r>
              <a:rPr lang="en-US" dirty="0" err="1" smtClean="0"/>
              <a:t>Systemintegratoren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55</a:t>
            </a:fld>
            <a:endParaRPr lang="en-US" dirty="0"/>
          </a:p>
        </p:txBody>
      </p:sp>
    </p:spTree>
    <p:extLst>
      <p:ext uri="{BB962C8B-B14F-4D97-AF65-F5344CB8AC3E}">
        <p14:creationId xmlns:p14="http://schemas.microsoft.com/office/powerpoint/2010/main" val="9779567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de-DE" smtClean="0"/>
              <a:t>Das Ökosystem der IT-Infrastrukturen</a:t>
            </a:r>
            <a:endParaRPr lang="de-DE"/>
          </a:p>
        </p:txBody>
      </p:sp>
      <p:pic>
        <p:nvPicPr>
          <p:cNvPr id="10" name="Bild 9"/>
          <p:cNvPicPr>
            <a:picLocks noChangeAspect="1"/>
          </p:cNvPicPr>
          <p:nvPr/>
        </p:nvPicPr>
        <p:blipFill>
          <a:blip r:embed="rId3"/>
          <a:stretch>
            <a:fillRect/>
          </a:stretch>
        </p:blipFill>
        <p:spPr>
          <a:xfrm>
            <a:off x="1125464" y="829606"/>
            <a:ext cx="6851133" cy="5499194"/>
          </a:xfrm>
          <a:prstGeom prst="rect">
            <a:avLst/>
          </a:prstGeom>
        </p:spPr>
      </p:pic>
      <p:sp>
        <p:nvSpPr>
          <p:cNvPr id="12" name="Foliennummernplatzhalter 11"/>
          <p:cNvSpPr>
            <a:spLocks noGrp="1"/>
          </p:cNvSpPr>
          <p:nvPr>
            <p:ph type="sldNum" sz="quarter" idx="11"/>
          </p:nvPr>
        </p:nvSpPr>
        <p:spPr/>
        <p:txBody>
          <a:bodyPr/>
          <a:lstStyle/>
          <a:p>
            <a:pPr>
              <a:defRPr/>
            </a:pPr>
            <a:fld id="{0D2F3B65-5D26-4378-875C-153D63999E65}" type="slidenum">
              <a:rPr lang="en-US" smtClean="0"/>
              <a:pPr>
                <a:defRPr/>
              </a:pPr>
              <a:t>56</a:t>
            </a:fld>
            <a:endParaRPr lang="en-US" dirty="0"/>
          </a:p>
        </p:txBody>
      </p:sp>
    </p:spTree>
    <p:extLst>
      <p:ext uri="{BB962C8B-B14F-4D97-AF65-F5344CB8AC3E}">
        <p14:creationId xmlns:p14="http://schemas.microsoft.com/office/powerpoint/2010/main" val="21034291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700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b="1" dirty="0" err="1" smtClean="0"/>
              <a:t>Infrastrukturkomponenten</a:t>
            </a:r>
            <a:endParaRPr lang="en-US" b="1" dirty="0" smtClean="0"/>
          </a:p>
          <a:p>
            <a:pPr marL="812800" lvl="1" indent="-457200">
              <a:buFont typeface="+mj-lt"/>
              <a:buAutoNum type="arabicPeriod"/>
            </a:pPr>
            <a:r>
              <a:rPr lang="en-US" b="1" dirty="0" err="1" smtClean="0"/>
              <a:t>Hardwareplattformen</a:t>
            </a:r>
            <a:endParaRPr lang="en-US" b="1" dirty="0" smtClean="0"/>
          </a:p>
          <a:p>
            <a:pPr marL="812800" lvl="1" indent="-457200">
              <a:buFont typeface="+mj-lt"/>
              <a:buAutoNum type="arabicPeriod"/>
            </a:pPr>
            <a:r>
              <a:rPr lang="en-US" dirty="0" err="1" smtClean="0"/>
              <a:t>Betriebssystem-Plattformen</a:t>
            </a:r>
            <a:endParaRPr lang="en-US" dirty="0" smtClean="0"/>
          </a:p>
          <a:p>
            <a:pPr marL="812800" lvl="1" indent="-457200">
              <a:buFont typeface="+mj-lt"/>
              <a:buAutoNum type="arabicPeriod"/>
            </a:pPr>
            <a:r>
              <a:rPr lang="en-US" dirty="0" err="1" smtClean="0"/>
              <a:t>Unternehmensweite</a:t>
            </a:r>
            <a:r>
              <a:rPr lang="en-US" dirty="0" smtClean="0"/>
              <a:t> </a:t>
            </a:r>
            <a:r>
              <a:rPr lang="en-US" dirty="0" err="1" smtClean="0"/>
              <a:t>Anwendungssysteme</a:t>
            </a:r>
            <a:endParaRPr lang="en-US" dirty="0" smtClean="0"/>
          </a:p>
          <a:p>
            <a:pPr marL="812800" lvl="1" indent="-457200">
              <a:buFont typeface="+mj-lt"/>
              <a:buAutoNum type="arabicPeriod"/>
            </a:pPr>
            <a:r>
              <a:rPr lang="en-US" dirty="0" err="1" smtClean="0"/>
              <a:t>Datenverwaltung</a:t>
            </a:r>
            <a:r>
              <a:rPr lang="en-US" dirty="0" smtClean="0"/>
              <a:t> und </a:t>
            </a:r>
            <a:r>
              <a:rPr lang="en-US" dirty="0" err="1" smtClean="0"/>
              <a:t>Speicherung</a:t>
            </a:r>
            <a:endParaRPr lang="en-US" dirty="0" smtClean="0"/>
          </a:p>
          <a:p>
            <a:pPr marL="812800" lvl="1" indent="-457200">
              <a:buFont typeface="+mj-lt"/>
              <a:buAutoNum type="arabicPeriod"/>
            </a:pPr>
            <a:r>
              <a:rPr lang="en-US" dirty="0" err="1" smtClean="0"/>
              <a:t>Netzwerke</a:t>
            </a:r>
            <a:r>
              <a:rPr lang="en-US" dirty="0" smtClean="0"/>
              <a:t> und </a:t>
            </a:r>
            <a:r>
              <a:rPr lang="en-US" dirty="0" err="1" smtClean="0"/>
              <a:t>Telekommunikation</a:t>
            </a:r>
            <a:endParaRPr lang="en-US" dirty="0" smtClean="0"/>
          </a:p>
          <a:p>
            <a:pPr marL="812800" lvl="1" indent="-457200">
              <a:buFont typeface="+mj-lt"/>
              <a:buAutoNum type="arabicPeriod"/>
            </a:pPr>
            <a:r>
              <a:rPr lang="en-US" dirty="0" smtClean="0"/>
              <a:t>Internet </a:t>
            </a:r>
            <a:r>
              <a:rPr lang="en-US" dirty="0" err="1" smtClean="0"/>
              <a:t>als</a:t>
            </a:r>
            <a:r>
              <a:rPr lang="en-US" dirty="0" smtClean="0"/>
              <a:t> </a:t>
            </a:r>
            <a:r>
              <a:rPr lang="en-US" dirty="0" err="1" smtClean="0"/>
              <a:t>Plattform</a:t>
            </a:r>
            <a:endParaRPr lang="en-US" dirty="0" smtClean="0"/>
          </a:p>
          <a:p>
            <a:pPr marL="812800" lvl="1" indent="-457200">
              <a:buFont typeface="+mj-lt"/>
              <a:buAutoNum type="arabicPeriod"/>
            </a:pPr>
            <a:r>
              <a:rPr lang="en-US" dirty="0" err="1" smtClean="0"/>
              <a:t>Unternehmensberatungen</a:t>
            </a:r>
            <a:r>
              <a:rPr lang="en-US" dirty="0" smtClean="0"/>
              <a:t> und </a:t>
            </a:r>
            <a:r>
              <a:rPr lang="en-US" dirty="0" err="1" smtClean="0"/>
              <a:t>Systemintegratoren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57</a:t>
            </a:fld>
            <a:endParaRPr lang="en-US" dirty="0"/>
          </a:p>
        </p:txBody>
      </p:sp>
    </p:spTree>
    <p:extLst>
      <p:ext uri="{BB962C8B-B14F-4D97-AF65-F5344CB8AC3E}">
        <p14:creationId xmlns:p14="http://schemas.microsoft.com/office/powerpoint/2010/main" val="3740056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Hardwareplattformen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58</a:t>
            </a:fld>
            <a:endParaRPr lang="en-US" dirty="0"/>
          </a:p>
        </p:txBody>
      </p:sp>
      <p:sp>
        <p:nvSpPr>
          <p:cNvPr id="4" name="Inhaltsplatzhalter 3"/>
          <p:cNvSpPr>
            <a:spLocks noGrp="1"/>
          </p:cNvSpPr>
          <p:nvPr>
            <p:ph sz="quarter" idx="12"/>
          </p:nvPr>
        </p:nvSpPr>
        <p:spPr/>
        <p:txBody>
          <a:bodyPr>
            <a:normAutofit fontScale="92500" lnSpcReduction="10000"/>
          </a:bodyPr>
          <a:lstStyle/>
          <a:p>
            <a:r>
              <a:rPr lang="de-DE" smtClean="0"/>
              <a:t>2013 wurden 285 Millionen PCs ausgeliefert, was einem Marktvolumen von 253 Milliarden USD entspricht</a:t>
            </a:r>
          </a:p>
          <a:p>
            <a:r>
              <a:rPr lang="de-DE" smtClean="0"/>
              <a:t>Im Serverbereich meistens Intel- oder AMD-Prozessoren in Form von Bladeservern</a:t>
            </a:r>
          </a:p>
          <a:p>
            <a:r>
              <a:rPr lang="de-DE" smtClean="0"/>
              <a:t>Computer mit Intel-Mikroprozessoren machen von komplexen Befehlssätzen gebrauch (Complex Instruction Set Computing, CISC)</a:t>
            </a:r>
          </a:p>
          <a:p>
            <a:r>
              <a:rPr lang="de-DE" smtClean="0"/>
              <a:t>Vergleichsweise einfachere Chips nutzen eine reduzierte Anzahl an Anweisungen (Reduced Instruction Set Computer, RISC)</a:t>
            </a:r>
          </a:p>
          <a:p>
            <a:r>
              <a:rPr lang="de-DE" smtClean="0"/>
              <a:t>Großrechner sind nicht verschwunden, der Markt wächst sogar noch, einziger Anbieter IBM</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9509300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700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b="1" dirty="0" err="1" smtClean="0"/>
              <a:t>Infrastrukturkomponenten</a:t>
            </a:r>
            <a:endParaRPr lang="en-US" b="1" dirty="0" smtClean="0"/>
          </a:p>
          <a:p>
            <a:pPr marL="812800" lvl="1" indent="-457200">
              <a:buFont typeface="+mj-lt"/>
              <a:buAutoNum type="arabicPeriod"/>
            </a:pPr>
            <a:r>
              <a:rPr lang="en-US" dirty="0" err="1" smtClean="0"/>
              <a:t>Hardwareplattformen</a:t>
            </a:r>
            <a:endParaRPr lang="en-US" dirty="0" smtClean="0"/>
          </a:p>
          <a:p>
            <a:pPr marL="812800" lvl="1" indent="-457200">
              <a:buFont typeface="+mj-lt"/>
              <a:buAutoNum type="arabicPeriod"/>
            </a:pPr>
            <a:r>
              <a:rPr lang="en-US" b="1" dirty="0" err="1" smtClean="0"/>
              <a:t>Betriebssystem-Plattformen</a:t>
            </a:r>
            <a:endParaRPr lang="en-US" b="1" dirty="0" smtClean="0"/>
          </a:p>
          <a:p>
            <a:pPr marL="812800" lvl="1" indent="-457200">
              <a:buFont typeface="+mj-lt"/>
              <a:buAutoNum type="arabicPeriod"/>
            </a:pPr>
            <a:r>
              <a:rPr lang="en-US" dirty="0" err="1" smtClean="0"/>
              <a:t>Unternehmensweite</a:t>
            </a:r>
            <a:r>
              <a:rPr lang="en-US" dirty="0" smtClean="0"/>
              <a:t> </a:t>
            </a:r>
            <a:r>
              <a:rPr lang="en-US" dirty="0" err="1" smtClean="0"/>
              <a:t>Anwendungssysteme</a:t>
            </a:r>
            <a:endParaRPr lang="en-US" dirty="0" smtClean="0"/>
          </a:p>
          <a:p>
            <a:pPr marL="812800" lvl="1" indent="-457200">
              <a:buFont typeface="+mj-lt"/>
              <a:buAutoNum type="arabicPeriod"/>
            </a:pPr>
            <a:r>
              <a:rPr lang="en-US" dirty="0" err="1" smtClean="0"/>
              <a:t>Datenverwaltung</a:t>
            </a:r>
            <a:r>
              <a:rPr lang="en-US" dirty="0" smtClean="0"/>
              <a:t> und </a:t>
            </a:r>
            <a:r>
              <a:rPr lang="en-US" dirty="0" err="1" smtClean="0"/>
              <a:t>Speicherung</a:t>
            </a:r>
            <a:endParaRPr lang="en-US" dirty="0" smtClean="0"/>
          </a:p>
          <a:p>
            <a:pPr marL="812800" lvl="1" indent="-457200">
              <a:buFont typeface="+mj-lt"/>
              <a:buAutoNum type="arabicPeriod"/>
            </a:pPr>
            <a:r>
              <a:rPr lang="en-US" dirty="0" err="1" smtClean="0"/>
              <a:t>Netzwerke</a:t>
            </a:r>
            <a:r>
              <a:rPr lang="en-US" dirty="0" smtClean="0"/>
              <a:t> und </a:t>
            </a:r>
            <a:r>
              <a:rPr lang="en-US" dirty="0" err="1" smtClean="0"/>
              <a:t>Telekommunikation</a:t>
            </a:r>
            <a:endParaRPr lang="en-US" dirty="0" smtClean="0"/>
          </a:p>
          <a:p>
            <a:pPr marL="812800" lvl="1" indent="-457200">
              <a:buFont typeface="+mj-lt"/>
              <a:buAutoNum type="arabicPeriod"/>
            </a:pPr>
            <a:r>
              <a:rPr lang="en-US" dirty="0" smtClean="0"/>
              <a:t>Internet </a:t>
            </a:r>
            <a:r>
              <a:rPr lang="en-US" dirty="0" err="1" smtClean="0"/>
              <a:t>als</a:t>
            </a:r>
            <a:r>
              <a:rPr lang="en-US" dirty="0" smtClean="0"/>
              <a:t> </a:t>
            </a:r>
            <a:r>
              <a:rPr lang="en-US" dirty="0" err="1" smtClean="0"/>
              <a:t>Plattform</a:t>
            </a:r>
            <a:endParaRPr lang="en-US" dirty="0" smtClean="0"/>
          </a:p>
          <a:p>
            <a:pPr marL="812800" lvl="1" indent="-457200">
              <a:buFont typeface="+mj-lt"/>
              <a:buAutoNum type="arabicPeriod"/>
            </a:pPr>
            <a:r>
              <a:rPr lang="en-US" dirty="0" err="1" smtClean="0"/>
              <a:t>Unternehmensberatungen</a:t>
            </a:r>
            <a:r>
              <a:rPr lang="en-US" dirty="0" smtClean="0"/>
              <a:t> und </a:t>
            </a:r>
            <a:r>
              <a:rPr lang="en-US" dirty="0" err="1" smtClean="0"/>
              <a:t>Systemintegratoren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59</a:t>
            </a:fld>
            <a:endParaRPr lang="en-US" dirty="0"/>
          </a:p>
        </p:txBody>
      </p:sp>
    </p:spTree>
    <p:extLst>
      <p:ext uri="{BB962C8B-B14F-4D97-AF65-F5344CB8AC3E}">
        <p14:creationId xmlns:p14="http://schemas.microsoft.com/office/powerpoint/2010/main" val="3718754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r>
              <a:rPr lang="de-DE" smtClean="0"/>
              <a:t>Lernziele</a:t>
            </a:r>
            <a:endParaRPr lang="de-DE"/>
          </a:p>
        </p:txBody>
      </p:sp>
      <p:sp>
        <p:nvSpPr>
          <p:cNvPr id="20483" name="Rectangle 3"/>
          <p:cNvSpPr>
            <a:spLocks noGrp="1" noChangeArrowheads="1"/>
          </p:cNvSpPr>
          <p:nvPr>
            <p:ph sz="quarter" idx="12"/>
          </p:nvPr>
        </p:nvSpPr>
        <p:spPr/>
        <p:txBody>
          <a:bodyPr/>
          <a:lstStyle/>
          <a:p>
            <a:r>
              <a:rPr lang="de-DE" smtClean="0"/>
              <a:t>Was ist eine IT-Infrastruktur und aus welchen Komponenten besteht sie?</a:t>
            </a:r>
          </a:p>
          <a:p>
            <a:r>
              <a:rPr lang="de-DE" smtClean="0"/>
              <a:t>Welche Entwicklungsepochen von IT-Infrastruktur lassen sich unterscheiden?</a:t>
            </a:r>
          </a:p>
          <a:p>
            <a:r>
              <a:rPr lang="de-DE" smtClean="0"/>
              <a:t>Was sind die Treiber der Entwicklung von IT-Infrastruktur?</a:t>
            </a:r>
          </a:p>
          <a:p>
            <a:r>
              <a:rPr lang="de-DE" smtClean="0"/>
              <a:t>Wie sind die gegenwärtigen Trends bei Hardwareplattformen zu bewerten?</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6</a:t>
            </a:fld>
            <a:endParaRPr lang="en-US" dirty="0"/>
          </a:p>
        </p:txBody>
      </p:sp>
    </p:spTree>
    <p:extLst>
      <p:ext uri="{BB962C8B-B14F-4D97-AF65-F5344CB8AC3E}">
        <p14:creationId xmlns:p14="http://schemas.microsoft.com/office/powerpoint/2010/main" val="10662401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smtClean="0"/>
              <a:t>Betriebssystem-Plattformen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60</a:t>
            </a:fld>
            <a:endParaRPr lang="en-US" dirty="0"/>
          </a:p>
        </p:txBody>
      </p:sp>
      <p:sp>
        <p:nvSpPr>
          <p:cNvPr id="4" name="Inhaltsplatzhalter 3"/>
          <p:cNvSpPr>
            <a:spLocks noGrp="1"/>
          </p:cNvSpPr>
          <p:nvPr>
            <p:ph sz="quarter" idx="12"/>
          </p:nvPr>
        </p:nvSpPr>
        <p:spPr/>
        <p:txBody>
          <a:bodyPr>
            <a:normAutofit/>
          </a:bodyPr>
          <a:lstStyle/>
          <a:p>
            <a:r>
              <a:rPr lang="de-DE" dirty="0" smtClean="0"/>
              <a:t>Auf der Client-Ebene arbeiten 90 % der PCs mit Betriebssystemen von Microsoft (Windows)</a:t>
            </a:r>
          </a:p>
          <a:p>
            <a:r>
              <a:rPr lang="de-DE" dirty="0" smtClean="0"/>
              <a:t>Für Server nutzen mehr als 65 % der Unternehmen eine Art des Unix-Betriebssystems oder Linux</a:t>
            </a:r>
          </a:p>
          <a:p>
            <a:r>
              <a:rPr lang="de-DE" dirty="0" smtClean="0"/>
              <a:t>Linux ist eine Open-Source-Variante von Unix</a:t>
            </a:r>
          </a:p>
          <a:p>
            <a:r>
              <a:rPr lang="de-DE" dirty="0" smtClean="0"/>
              <a:t>iOS und </a:t>
            </a:r>
            <a:r>
              <a:rPr lang="de-DE" dirty="0" err="1" smtClean="0"/>
              <a:t>Android</a:t>
            </a:r>
            <a:r>
              <a:rPr lang="de-DE" dirty="0" smtClean="0"/>
              <a:t> sind weitere Betriebssysteme für mobile Endgeräte wie Smartphones</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881145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Unix</a:t>
            </a:r>
            <a:endParaRPr lang="en-US"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61</a:t>
            </a:fld>
            <a:endParaRPr lang="en-US" dirty="0"/>
          </a:p>
        </p:txBody>
      </p:sp>
      <p:sp>
        <p:nvSpPr>
          <p:cNvPr id="4" name="Inhaltsplatzhalter 3"/>
          <p:cNvSpPr>
            <a:spLocks noGrp="1"/>
          </p:cNvSpPr>
          <p:nvPr>
            <p:ph sz="quarter" idx="12"/>
          </p:nvPr>
        </p:nvSpPr>
        <p:spPr/>
        <p:txBody>
          <a:bodyPr/>
          <a:lstStyle/>
          <a:p>
            <a:r>
              <a:rPr lang="en-US" smtClean="0"/>
              <a:t>Der Begriff Unix beschreibt eine Klasse von Betriebssystemen, die auf Skalierbarkeit und Zuverlässigkeit ausgelegt sind und auf unterschiedlichsten Hardwareplattformen betrieben werden können. Neben kommerziellen Unix-Versionen gibt es eine Reihe kostenloser Unix-Derivate der BSD-Reihe, wie FreeBSD, NetBSD oder OpenBSD.</a:t>
            </a:r>
            <a:endParaRPr lang="en-US"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422319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700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b="1" dirty="0" err="1" smtClean="0"/>
              <a:t>Infrastrukturkomponenten</a:t>
            </a:r>
            <a:endParaRPr lang="en-US" b="1" dirty="0" smtClean="0"/>
          </a:p>
          <a:p>
            <a:pPr marL="812800" lvl="1" indent="-457200">
              <a:buFont typeface="+mj-lt"/>
              <a:buAutoNum type="arabicPeriod"/>
            </a:pPr>
            <a:r>
              <a:rPr lang="en-US" dirty="0" err="1" smtClean="0"/>
              <a:t>Hardwareplattformen</a:t>
            </a:r>
            <a:endParaRPr lang="en-US" dirty="0" smtClean="0"/>
          </a:p>
          <a:p>
            <a:pPr marL="812800" lvl="1" indent="-457200">
              <a:buFont typeface="+mj-lt"/>
              <a:buAutoNum type="arabicPeriod"/>
            </a:pPr>
            <a:r>
              <a:rPr lang="en-US" dirty="0" err="1" smtClean="0"/>
              <a:t>Betriebssystem-Plattformen</a:t>
            </a:r>
            <a:endParaRPr lang="en-US" dirty="0" smtClean="0"/>
          </a:p>
          <a:p>
            <a:pPr marL="812800" lvl="1" indent="-457200">
              <a:buFont typeface="+mj-lt"/>
              <a:buAutoNum type="arabicPeriod"/>
            </a:pPr>
            <a:r>
              <a:rPr lang="en-US" b="1" dirty="0" err="1" smtClean="0"/>
              <a:t>Unternehmensweite</a:t>
            </a:r>
            <a:r>
              <a:rPr lang="en-US" b="1" dirty="0" smtClean="0"/>
              <a:t> </a:t>
            </a:r>
            <a:r>
              <a:rPr lang="en-US" b="1" dirty="0" err="1" smtClean="0"/>
              <a:t>Anwendungssysteme</a:t>
            </a:r>
            <a:endParaRPr lang="en-US" b="1" dirty="0" smtClean="0"/>
          </a:p>
          <a:p>
            <a:pPr marL="812800" lvl="1" indent="-457200">
              <a:buFont typeface="+mj-lt"/>
              <a:buAutoNum type="arabicPeriod"/>
            </a:pPr>
            <a:r>
              <a:rPr lang="en-US" dirty="0" err="1" smtClean="0"/>
              <a:t>Datenverwaltung</a:t>
            </a:r>
            <a:r>
              <a:rPr lang="en-US" dirty="0" smtClean="0"/>
              <a:t> und </a:t>
            </a:r>
            <a:r>
              <a:rPr lang="en-US" dirty="0" err="1" smtClean="0"/>
              <a:t>Speicherung</a:t>
            </a:r>
            <a:endParaRPr lang="en-US" dirty="0" smtClean="0"/>
          </a:p>
          <a:p>
            <a:pPr marL="812800" lvl="1" indent="-457200">
              <a:buFont typeface="+mj-lt"/>
              <a:buAutoNum type="arabicPeriod"/>
            </a:pPr>
            <a:r>
              <a:rPr lang="en-US" dirty="0" err="1" smtClean="0"/>
              <a:t>Netzwerke</a:t>
            </a:r>
            <a:r>
              <a:rPr lang="en-US" dirty="0" smtClean="0"/>
              <a:t> und </a:t>
            </a:r>
            <a:r>
              <a:rPr lang="en-US" dirty="0" err="1" smtClean="0"/>
              <a:t>Telekommunikation</a:t>
            </a:r>
            <a:endParaRPr lang="en-US" dirty="0" smtClean="0"/>
          </a:p>
          <a:p>
            <a:pPr marL="812800" lvl="1" indent="-457200">
              <a:buFont typeface="+mj-lt"/>
              <a:buAutoNum type="arabicPeriod"/>
            </a:pPr>
            <a:r>
              <a:rPr lang="en-US" dirty="0" smtClean="0"/>
              <a:t>Internet </a:t>
            </a:r>
            <a:r>
              <a:rPr lang="en-US" dirty="0" err="1" smtClean="0"/>
              <a:t>als</a:t>
            </a:r>
            <a:r>
              <a:rPr lang="en-US" dirty="0" smtClean="0"/>
              <a:t> </a:t>
            </a:r>
            <a:r>
              <a:rPr lang="en-US" dirty="0" err="1" smtClean="0"/>
              <a:t>Plattform</a:t>
            </a:r>
            <a:endParaRPr lang="en-US" dirty="0" smtClean="0"/>
          </a:p>
          <a:p>
            <a:pPr marL="812800" lvl="1" indent="-457200">
              <a:buFont typeface="+mj-lt"/>
              <a:buAutoNum type="arabicPeriod"/>
            </a:pPr>
            <a:r>
              <a:rPr lang="en-US" dirty="0" err="1" smtClean="0"/>
              <a:t>Unternehmensberatungen</a:t>
            </a:r>
            <a:r>
              <a:rPr lang="en-US" dirty="0" smtClean="0"/>
              <a:t> und </a:t>
            </a:r>
            <a:r>
              <a:rPr lang="en-US" dirty="0" err="1" smtClean="0"/>
              <a:t>Systemintegratoren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62</a:t>
            </a:fld>
            <a:endParaRPr lang="en-US" dirty="0"/>
          </a:p>
        </p:txBody>
      </p:sp>
    </p:spTree>
    <p:extLst>
      <p:ext uri="{BB962C8B-B14F-4D97-AF65-F5344CB8AC3E}">
        <p14:creationId xmlns:p14="http://schemas.microsoft.com/office/powerpoint/2010/main" val="6614270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smtClean="0"/>
              <a:t>Unternehmensweite Anwendungssysteme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63</a:t>
            </a:fld>
            <a:endParaRPr lang="en-US" dirty="0"/>
          </a:p>
        </p:txBody>
      </p:sp>
      <p:sp>
        <p:nvSpPr>
          <p:cNvPr id="4" name="Inhaltsplatzhalter 3"/>
          <p:cNvSpPr>
            <a:spLocks noGrp="1"/>
          </p:cNvSpPr>
          <p:nvPr>
            <p:ph sz="quarter" idx="12"/>
          </p:nvPr>
        </p:nvSpPr>
        <p:spPr/>
        <p:txBody>
          <a:bodyPr/>
          <a:lstStyle/>
          <a:p>
            <a:r>
              <a:rPr lang="de-DE" dirty="0" smtClean="0"/>
              <a:t>Nach den Telekommunikationsdiensten ist, den Investitionswert betreffend, Software die größte Einzelkomponente der IT-Infrastrukturen</a:t>
            </a:r>
          </a:p>
          <a:p>
            <a:r>
              <a:rPr lang="de-DE" dirty="0" smtClean="0"/>
              <a:t>Rund 320 Mrd. USD des Softwarebudgets werden für unternehmensweite Anwendungssysteme ausgegeben</a:t>
            </a:r>
          </a:p>
          <a:p>
            <a:r>
              <a:rPr lang="de-DE" dirty="0" smtClean="0"/>
              <a:t>Größte Anbieter sind SAP und Oracle</a:t>
            </a:r>
          </a:p>
          <a:p>
            <a:r>
              <a:rPr lang="de-DE" dirty="0" smtClean="0"/>
              <a:t>Legt sich ein Unternehmen auf einen Anbieter fest, kann ein Wechsel schwierig, wenn auch nicht unmöglich sein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1505896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700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b="1" dirty="0" err="1" smtClean="0"/>
              <a:t>Infrastrukturkomponenten</a:t>
            </a:r>
            <a:endParaRPr lang="en-US" b="1" dirty="0" smtClean="0"/>
          </a:p>
          <a:p>
            <a:pPr marL="812800" lvl="1" indent="-457200">
              <a:buFont typeface="+mj-lt"/>
              <a:buAutoNum type="arabicPeriod"/>
            </a:pPr>
            <a:r>
              <a:rPr lang="en-US" dirty="0" err="1" smtClean="0"/>
              <a:t>Hardwareplattformen</a:t>
            </a:r>
            <a:endParaRPr lang="en-US" dirty="0" smtClean="0"/>
          </a:p>
          <a:p>
            <a:pPr marL="812800" lvl="1" indent="-457200">
              <a:buFont typeface="+mj-lt"/>
              <a:buAutoNum type="arabicPeriod"/>
            </a:pPr>
            <a:r>
              <a:rPr lang="en-US" dirty="0" err="1" smtClean="0"/>
              <a:t>Betriebssystem-Plattformen</a:t>
            </a:r>
            <a:endParaRPr lang="en-US" dirty="0" smtClean="0"/>
          </a:p>
          <a:p>
            <a:pPr marL="812800" lvl="1" indent="-457200">
              <a:buFont typeface="+mj-lt"/>
              <a:buAutoNum type="arabicPeriod"/>
            </a:pPr>
            <a:r>
              <a:rPr lang="en-US" dirty="0" err="1" smtClean="0"/>
              <a:t>Unternehmensweite</a:t>
            </a:r>
            <a:r>
              <a:rPr lang="en-US" dirty="0" smtClean="0"/>
              <a:t> </a:t>
            </a:r>
            <a:r>
              <a:rPr lang="en-US" dirty="0" err="1" smtClean="0"/>
              <a:t>Anwendungssysteme</a:t>
            </a:r>
            <a:endParaRPr lang="en-US" dirty="0" smtClean="0"/>
          </a:p>
          <a:p>
            <a:pPr marL="812800" lvl="1" indent="-457200">
              <a:buFont typeface="+mj-lt"/>
              <a:buAutoNum type="arabicPeriod"/>
            </a:pPr>
            <a:r>
              <a:rPr lang="en-US" b="1" dirty="0" err="1" smtClean="0"/>
              <a:t>Datenverwaltung</a:t>
            </a:r>
            <a:r>
              <a:rPr lang="en-US" b="1" dirty="0" smtClean="0"/>
              <a:t> und </a:t>
            </a:r>
            <a:r>
              <a:rPr lang="en-US" b="1" dirty="0" err="1" smtClean="0"/>
              <a:t>Speicherung</a:t>
            </a:r>
            <a:endParaRPr lang="en-US" b="1" dirty="0" smtClean="0"/>
          </a:p>
          <a:p>
            <a:pPr marL="812800" lvl="1" indent="-457200">
              <a:buFont typeface="+mj-lt"/>
              <a:buAutoNum type="arabicPeriod"/>
            </a:pPr>
            <a:r>
              <a:rPr lang="en-US" dirty="0" err="1" smtClean="0"/>
              <a:t>Netzwerke</a:t>
            </a:r>
            <a:r>
              <a:rPr lang="en-US" dirty="0" smtClean="0"/>
              <a:t> und </a:t>
            </a:r>
            <a:r>
              <a:rPr lang="en-US" dirty="0" err="1" smtClean="0"/>
              <a:t>Telekommunikation</a:t>
            </a:r>
            <a:endParaRPr lang="en-US" dirty="0" smtClean="0"/>
          </a:p>
          <a:p>
            <a:pPr marL="812800" lvl="1" indent="-457200">
              <a:buFont typeface="+mj-lt"/>
              <a:buAutoNum type="arabicPeriod"/>
            </a:pPr>
            <a:r>
              <a:rPr lang="en-US" dirty="0" smtClean="0"/>
              <a:t>Internet </a:t>
            </a:r>
            <a:r>
              <a:rPr lang="en-US" dirty="0" err="1" smtClean="0"/>
              <a:t>als</a:t>
            </a:r>
            <a:r>
              <a:rPr lang="en-US" dirty="0" smtClean="0"/>
              <a:t> </a:t>
            </a:r>
            <a:r>
              <a:rPr lang="en-US" dirty="0" err="1" smtClean="0"/>
              <a:t>Plattform</a:t>
            </a:r>
            <a:endParaRPr lang="en-US" dirty="0" smtClean="0"/>
          </a:p>
          <a:p>
            <a:pPr marL="812800" lvl="1" indent="-457200">
              <a:buFont typeface="+mj-lt"/>
              <a:buAutoNum type="arabicPeriod"/>
            </a:pPr>
            <a:r>
              <a:rPr lang="en-US" dirty="0" err="1" smtClean="0"/>
              <a:t>Unternehmensberatungen</a:t>
            </a:r>
            <a:r>
              <a:rPr lang="en-US" dirty="0" smtClean="0"/>
              <a:t> und </a:t>
            </a:r>
            <a:r>
              <a:rPr lang="en-US" dirty="0" err="1" smtClean="0"/>
              <a:t>Systemintegratoren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64</a:t>
            </a:fld>
            <a:endParaRPr lang="en-US" dirty="0"/>
          </a:p>
        </p:txBody>
      </p:sp>
    </p:spTree>
    <p:extLst>
      <p:ext uri="{BB962C8B-B14F-4D97-AF65-F5344CB8AC3E}">
        <p14:creationId xmlns:p14="http://schemas.microsoft.com/office/powerpoint/2010/main" val="18701745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smtClean="0"/>
              <a:t>Datenverwaltung und –speicherung</a:t>
            </a:r>
            <a:br>
              <a:rPr 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65</a:t>
            </a:fld>
            <a:endParaRPr lang="en-US" dirty="0"/>
          </a:p>
        </p:txBody>
      </p:sp>
      <p:sp>
        <p:nvSpPr>
          <p:cNvPr id="4" name="Inhaltsplatzhalter 3"/>
          <p:cNvSpPr>
            <a:spLocks noGrp="1"/>
          </p:cNvSpPr>
          <p:nvPr>
            <p:ph sz="quarter" idx="12"/>
          </p:nvPr>
        </p:nvSpPr>
        <p:spPr/>
        <p:txBody>
          <a:bodyPr>
            <a:normAutofit fontScale="92500" lnSpcReduction="10000"/>
          </a:bodyPr>
          <a:lstStyle/>
          <a:p>
            <a:r>
              <a:rPr lang="de-DE" smtClean="0"/>
              <a:t>Die Auswahl an Produkten zur Verwaltung von relationalen Datenbanken für den Unternehmenseinsatz ist gering</a:t>
            </a:r>
          </a:p>
          <a:p>
            <a:r>
              <a:rPr lang="de-DE" smtClean="0"/>
              <a:t>Führende Anbieter sind IBM (DB2), Oracle (MySQL), Microsoft (SQL Server) und Sybase (Adaptive Server Enterprise)</a:t>
            </a:r>
          </a:p>
          <a:p>
            <a:r>
              <a:rPr lang="de-DE" smtClean="0"/>
              <a:t>Große Unternehmen nutzen auch netzwerkbasierte Speichertechnologien, welche von mehreren Servern genutzt werden und große Speicherkapazitäten vorhalten können</a:t>
            </a:r>
          </a:p>
          <a:p>
            <a:r>
              <a:rPr lang="de-DE" smtClean="0"/>
              <a:t>Die Menge neuer digitaler Informationen wächst rasant an, u. a. getrieben durch E-Commerce &amp; Social Media</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689677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700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b="1" dirty="0" err="1" smtClean="0"/>
              <a:t>Infrastrukturkomponenten</a:t>
            </a:r>
            <a:endParaRPr lang="en-US" b="1" dirty="0" smtClean="0"/>
          </a:p>
          <a:p>
            <a:pPr marL="812800" lvl="1" indent="-457200">
              <a:buFont typeface="+mj-lt"/>
              <a:buAutoNum type="arabicPeriod"/>
            </a:pPr>
            <a:r>
              <a:rPr lang="en-US" dirty="0" err="1" smtClean="0"/>
              <a:t>Hardwareplattformen</a:t>
            </a:r>
            <a:endParaRPr lang="en-US" dirty="0" smtClean="0"/>
          </a:p>
          <a:p>
            <a:pPr marL="812800" lvl="1" indent="-457200">
              <a:buFont typeface="+mj-lt"/>
              <a:buAutoNum type="arabicPeriod"/>
            </a:pPr>
            <a:r>
              <a:rPr lang="en-US" dirty="0" err="1" smtClean="0"/>
              <a:t>Betriebssystem-Plattformen</a:t>
            </a:r>
            <a:endParaRPr lang="en-US" dirty="0" smtClean="0"/>
          </a:p>
          <a:p>
            <a:pPr marL="812800" lvl="1" indent="-457200">
              <a:buFont typeface="+mj-lt"/>
              <a:buAutoNum type="arabicPeriod"/>
            </a:pPr>
            <a:r>
              <a:rPr lang="en-US" dirty="0" err="1" smtClean="0"/>
              <a:t>Unternehmensweite</a:t>
            </a:r>
            <a:r>
              <a:rPr lang="en-US" dirty="0" smtClean="0"/>
              <a:t> </a:t>
            </a:r>
            <a:r>
              <a:rPr lang="en-US" dirty="0" err="1" smtClean="0"/>
              <a:t>Anwendungssysteme</a:t>
            </a:r>
            <a:endParaRPr lang="en-US" dirty="0" smtClean="0"/>
          </a:p>
          <a:p>
            <a:pPr marL="812800" lvl="1" indent="-457200">
              <a:buFont typeface="+mj-lt"/>
              <a:buAutoNum type="arabicPeriod"/>
            </a:pPr>
            <a:r>
              <a:rPr lang="en-US" dirty="0" err="1" smtClean="0"/>
              <a:t>Datenverwaltung</a:t>
            </a:r>
            <a:r>
              <a:rPr lang="en-US" dirty="0" smtClean="0"/>
              <a:t> und </a:t>
            </a:r>
            <a:r>
              <a:rPr lang="en-US" dirty="0" err="1" smtClean="0"/>
              <a:t>Speicherung</a:t>
            </a:r>
            <a:endParaRPr lang="en-US" dirty="0" smtClean="0"/>
          </a:p>
          <a:p>
            <a:pPr marL="812800" lvl="1" indent="-457200">
              <a:buFont typeface="+mj-lt"/>
              <a:buAutoNum type="arabicPeriod"/>
            </a:pPr>
            <a:r>
              <a:rPr lang="en-US" b="1" dirty="0" err="1" smtClean="0"/>
              <a:t>Netzwerke</a:t>
            </a:r>
            <a:r>
              <a:rPr lang="en-US" b="1" dirty="0" smtClean="0"/>
              <a:t> und </a:t>
            </a:r>
            <a:r>
              <a:rPr lang="en-US" b="1" dirty="0" err="1" smtClean="0"/>
              <a:t>Telekommunikation</a:t>
            </a:r>
            <a:endParaRPr lang="en-US" b="1" dirty="0" smtClean="0"/>
          </a:p>
          <a:p>
            <a:pPr marL="812800" lvl="1" indent="-457200">
              <a:buFont typeface="+mj-lt"/>
              <a:buAutoNum type="arabicPeriod"/>
            </a:pPr>
            <a:r>
              <a:rPr lang="en-US" dirty="0" smtClean="0"/>
              <a:t>Internet </a:t>
            </a:r>
            <a:r>
              <a:rPr lang="en-US" dirty="0" err="1" smtClean="0"/>
              <a:t>als</a:t>
            </a:r>
            <a:r>
              <a:rPr lang="en-US" dirty="0" smtClean="0"/>
              <a:t> </a:t>
            </a:r>
            <a:r>
              <a:rPr lang="en-US" dirty="0" err="1" smtClean="0"/>
              <a:t>Plattform</a:t>
            </a:r>
            <a:endParaRPr lang="en-US" dirty="0" smtClean="0"/>
          </a:p>
          <a:p>
            <a:pPr marL="812800" lvl="1" indent="-457200">
              <a:buFont typeface="+mj-lt"/>
              <a:buAutoNum type="arabicPeriod"/>
            </a:pPr>
            <a:r>
              <a:rPr lang="en-US" dirty="0" err="1" smtClean="0"/>
              <a:t>Unternehmensberatungen</a:t>
            </a:r>
            <a:r>
              <a:rPr lang="en-US" dirty="0" smtClean="0"/>
              <a:t> und </a:t>
            </a:r>
            <a:r>
              <a:rPr lang="en-US" dirty="0" err="1" smtClean="0"/>
              <a:t>Systemintegratoren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66</a:t>
            </a:fld>
            <a:endParaRPr lang="en-US" dirty="0"/>
          </a:p>
        </p:txBody>
      </p:sp>
    </p:spTree>
    <p:extLst>
      <p:ext uri="{BB962C8B-B14F-4D97-AF65-F5344CB8AC3E}">
        <p14:creationId xmlns:p14="http://schemas.microsoft.com/office/powerpoint/2010/main" val="38029769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smtClean="0"/>
              <a:t>Netzwerke und Telekommunikation</a:t>
            </a:r>
            <a:br>
              <a:rPr 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67</a:t>
            </a:fld>
            <a:endParaRPr lang="en-US" dirty="0"/>
          </a:p>
        </p:txBody>
      </p:sp>
      <p:sp>
        <p:nvSpPr>
          <p:cNvPr id="4" name="Inhaltsplatzhalter 3"/>
          <p:cNvSpPr>
            <a:spLocks noGrp="1"/>
          </p:cNvSpPr>
          <p:nvPr>
            <p:ph sz="quarter" idx="12"/>
          </p:nvPr>
        </p:nvSpPr>
        <p:spPr/>
        <p:txBody>
          <a:bodyPr/>
          <a:lstStyle/>
          <a:p>
            <a:r>
              <a:rPr lang="de-DE" smtClean="0"/>
              <a:t>Unternehmen geben jährlich etwa eine Summe von 1.650 Mrd. USD für Hardware und Dienste für Netzbetrieb und Telekommunikation aus</a:t>
            </a:r>
          </a:p>
          <a:p>
            <a:r>
              <a:rPr lang="de-DE" smtClean="0"/>
              <a:t>Nahezu alle Unternehmensnetzwerke verwenden heute die TCP/IP-Protokollsuite</a:t>
            </a:r>
          </a:p>
          <a:p>
            <a:r>
              <a:rPr lang="de-DE" smtClean="0"/>
              <a:t>Führende Anbieter von Hardwarekomponenten für den Netzbetrieb sind Cisco, Alcatel-Lucent und Juniper Networks</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527049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700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b="1" dirty="0" err="1" smtClean="0"/>
              <a:t>Infrastrukturkomponenten</a:t>
            </a:r>
            <a:endParaRPr lang="en-US" b="1" dirty="0" smtClean="0"/>
          </a:p>
          <a:p>
            <a:pPr marL="812800" lvl="1" indent="-457200">
              <a:buFont typeface="+mj-lt"/>
              <a:buAutoNum type="arabicPeriod"/>
            </a:pPr>
            <a:r>
              <a:rPr lang="en-US" dirty="0" err="1" smtClean="0"/>
              <a:t>Hardwareplattformen</a:t>
            </a:r>
            <a:endParaRPr lang="en-US" dirty="0" smtClean="0"/>
          </a:p>
          <a:p>
            <a:pPr marL="812800" lvl="1" indent="-457200">
              <a:buFont typeface="+mj-lt"/>
              <a:buAutoNum type="arabicPeriod"/>
            </a:pPr>
            <a:r>
              <a:rPr lang="en-US" dirty="0" err="1" smtClean="0"/>
              <a:t>Betriebssystem-Plattformen</a:t>
            </a:r>
            <a:endParaRPr lang="en-US" dirty="0" smtClean="0"/>
          </a:p>
          <a:p>
            <a:pPr marL="812800" lvl="1" indent="-457200">
              <a:buFont typeface="+mj-lt"/>
              <a:buAutoNum type="arabicPeriod"/>
            </a:pPr>
            <a:r>
              <a:rPr lang="en-US" dirty="0" err="1" smtClean="0"/>
              <a:t>Unternehmensweite</a:t>
            </a:r>
            <a:r>
              <a:rPr lang="en-US" dirty="0" smtClean="0"/>
              <a:t> </a:t>
            </a:r>
            <a:r>
              <a:rPr lang="en-US" dirty="0" err="1" smtClean="0"/>
              <a:t>Anwendungssysteme</a:t>
            </a:r>
            <a:endParaRPr lang="en-US" dirty="0" smtClean="0"/>
          </a:p>
          <a:p>
            <a:pPr marL="812800" lvl="1" indent="-457200">
              <a:buFont typeface="+mj-lt"/>
              <a:buAutoNum type="arabicPeriod"/>
            </a:pPr>
            <a:r>
              <a:rPr lang="en-US" dirty="0" err="1" smtClean="0"/>
              <a:t>Datenverwaltung</a:t>
            </a:r>
            <a:r>
              <a:rPr lang="en-US" dirty="0" smtClean="0"/>
              <a:t> und </a:t>
            </a:r>
            <a:r>
              <a:rPr lang="en-US" dirty="0" err="1" smtClean="0"/>
              <a:t>Speicherung</a:t>
            </a:r>
            <a:endParaRPr lang="en-US" dirty="0" smtClean="0"/>
          </a:p>
          <a:p>
            <a:pPr marL="812800" lvl="1" indent="-457200">
              <a:buFont typeface="+mj-lt"/>
              <a:buAutoNum type="arabicPeriod"/>
            </a:pPr>
            <a:r>
              <a:rPr lang="en-US" dirty="0" err="1" smtClean="0"/>
              <a:t>Netzwerke</a:t>
            </a:r>
            <a:r>
              <a:rPr lang="en-US" dirty="0" smtClean="0"/>
              <a:t> und </a:t>
            </a:r>
            <a:r>
              <a:rPr lang="en-US" dirty="0" err="1" smtClean="0"/>
              <a:t>Telekommunikation</a:t>
            </a:r>
            <a:endParaRPr lang="en-US" dirty="0" smtClean="0"/>
          </a:p>
          <a:p>
            <a:pPr marL="812800" lvl="1" indent="-457200">
              <a:buFont typeface="+mj-lt"/>
              <a:buAutoNum type="arabicPeriod"/>
            </a:pPr>
            <a:r>
              <a:rPr lang="en-US" b="1" dirty="0" smtClean="0"/>
              <a:t>Internet </a:t>
            </a:r>
            <a:r>
              <a:rPr lang="en-US" b="1" dirty="0" err="1" smtClean="0"/>
              <a:t>als</a:t>
            </a:r>
            <a:r>
              <a:rPr lang="en-US" b="1" dirty="0" smtClean="0"/>
              <a:t> </a:t>
            </a:r>
            <a:r>
              <a:rPr lang="en-US" b="1" dirty="0" err="1" smtClean="0"/>
              <a:t>Plattform</a:t>
            </a:r>
            <a:endParaRPr lang="en-US" b="1" dirty="0" smtClean="0"/>
          </a:p>
          <a:p>
            <a:pPr marL="812800" lvl="1" indent="-457200">
              <a:buFont typeface="+mj-lt"/>
              <a:buAutoNum type="arabicPeriod"/>
            </a:pPr>
            <a:r>
              <a:rPr lang="en-US" dirty="0" err="1" smtClean="0"/>
              <a:t>Unternehmensberatungen</a:t>
            </a:r>
            <a:r>
              <a:rPr lang="en-US" dirty="0" smtClean="0"/>
              <a:t> und </a:t>
            </a:r>
            <a:r>
              <a:rPr lang="en-US" dirty="0" err="1" smtClean="0"/>
              <a:t>Systemintegratoren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68</a:t>
            </a:fld>
            <a:endParaRPr lang="en-US" dirty="0"/>
          </a:p>
        </p:txBody>
      </p:sp>
    </p:spTree>
    <p:extLst>
      <p:ext uri="{BB962C8B-B14F-4D97-AF65-F5344CB8AC3E}">
        <p14:creationId xmlns:p14="http://schemas.microsoft.com/office/powerpoint/2010/main" val="29155698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smtClean="0"/>
              <a:t>Internet als Plattform</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69</a:t>
            </a:fld>
            <a:endParaRPr lang="en-US" dirty="0"/>
          </a:p>
        </p:txBody>
      </p:sp>
      <p:sp>
        <p:nvSpPr>
          <p:cNvPr id="4" name="Inhaltsplatzhalter 3"/>
          <p:cNvSpPr>
            <a:spLocks noGrp="1"/>
          </p:cNvSpPr>
          <p:nvPr>
            <p:ph sz="quarter" idx="12"/>
          </p:nvPr>
        </p:nvSpPr>
        <p:spPr/>
        <p:txBody>
          <a:bodyPr/>
          <a:lstStyle/>
          <a:p>
            <a:r>
              <a:rPr lang="de-DE" smtClean="0"/>
              <a:t>Typische Komponenten sind Hardware, Software und Dienste zum Unterstützen der Websites des Unternehmens, einschließlich Webhosting-Dienste sowie Intranets und Extranets</a:t>
            </a:r>
          </a:p>
          <a:p>
            <a:r>
              <a:rPr lang="de-DE" smtClean="0"/>
              <a:t>Der rasante Wachstum des Internets in den späten 1990er-Jahren führte zu einer regelrechten explosionsartigen Zunahme von Servern</a:t>
            </a:r>
          </a:p>
          <a:p>
            <a:r>
              <a:rPr lang="de-DE" smtClean="0"/>
              <a:t>Die wichtigsten Entwicklungstools und –suites werden bereitgestellt durch Microsoft (u. a. .NET-Familie) und Oracle (u. a. Java)</a:t>
            </a:r>
            <a:endParaRPr lang="de-DE" dirty="0" smtClean="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905612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3"/>
          <p:cNvSpPr>
            <a:spLocks noGrp="1"/>
          </p:cNvSpPr>
          <p:nvPr>
            <p:ph type="title"/>
          </p:nvPr>
        </p:nvSpPr>
        <p:spPr/>
        <p:txBody>
          <a:bodyPr/>
          <a:lstStyle/>
          <a:p>
            <a:r>
              <a:rPr lang="de-DE" smtClean="0"/>
              <a:t>Lernziele</a:t>
            </a:r>
            <a:endParaRPr lang="de-DE"/>
          </a:p>
        </p:txBody>
      </p:sp>
      <p:sp>
        <p:nvSpPr>
          <p:cNvPr id="21507" name="Rectangle 2"/>
          <p:cNvSpPr>
            <a:spLocks noGrp="1" noChangeArrowheads="1"/>
          </p:cNvSpPr>
          <p:nvPr>
            <p:ph sz="quarter" idx="12"/>
          </p:nvPr>
        </p:nvSpPr>
        <p:spPr/>
        <p:txBody>
          <a:bodyPr/>
          <a:lstStyle/>
          <a:p>
            <a:r>
              <a:rPr lang="en-US" smtClean="0"/>
              <a:t>Wie lauten die aktuellen Trends bei Softwareplattformen?</a:t>
            </a:r>
          </a:p>
          <a:p>
            <a:r>
              <a:rPr lang="en-US" smtClean="0"/>
              <a:t>Welche Möglichkeiten ergeben sich durch Trends im Zusammenhang mit der „Informatisierung der (Alltags-)Welt“?</a:t>
            </a:r>
          </a:p>
          <a:p>
            <a:r>
              <a:rPr lang="en-US" smtClean="0"/>
              <a:t>Welche Herausforderungen und Lösungen existieren im Kontext von IT-Infrastrukturen?</a:t>
            </a:r>
          </a:p>
          <a:p>
            <a:endParaRPr lang="en-US" smtClean="0"/>
          </a:p>
          <a:p>
            <a:endParaRPr lang="en-US" smtClean="0"/>
          </a:p>
          <a:p>
            <a:endParaRPr lang="en-US"/>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7</a:t>
            </a:fld>
            <a:endParaRPr lang="en-US" dirty="0"/>
          </a:p>
        </p:txBody>
      </p:sp>
    </p:spTree>
    <p:extLst>
      <p:ext uri="{BB962C8B-B14F-4D97-AF65-F5344CB8AC3E}">
        <p14:creationId xmlns:p14="http://schemas.microsoft.com/office/powerpoint/2010/main" val="596499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700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b="1" dirty="0" err="1" smtClean="0"/>
              <a:t>Infrastrukturkomponenten</a:t>
            </a:r>
            <a:endParaRPr lang="en-US" b="1" dirty="0" smtClean="0"/>
          </a:p>
          <a:p>
            <a:pPr marL="812800" lvl="1" indent="-457200">
              <a:buFont typeface="+mj-lt"/>
              <a:buAutoNum type="arabicPeriod"/>
            </a:pPr>
            <a:r>
              <a:rPr lang="en-US" dirty="0" err="1" smtClean="0"/>
              <a:t>Hardwareplattformen</a:t>
            </a:r>
            <a:endParaRPr lang="en-US" dirty="0" smtClean="0"/>
          </a:p>
          <a:p>
            <a:pPr marL="812800" lvl="1" indent="-457200">
              <a:buFont typeface="+mj-lt"/>
              <a:buAutoNum type="arabicPeriod"/>
            </a:pPr>
            <a:r>
              <a:rPr lang="en-US" dirty="0" err="1" smtClean="0"/>
              <a:t>Betriebssystem-Plattformen</a:t>
            </a:r>
            <a:endParaRPr lang="en-US" dirty="0" smtClean="0"/>
          </a:p>
          <a:p>
            <a:pPr marL="812800" lvl="1" indent="-457200">
              <a:buFont typeface="+mj-lt"/>
              <a:buAutoNum type="arabicPeriod"/>
            </a:pPr>
            <a:r>
              <a:rPr lang="en-US" dirty="0" err="1" smtClean="0"/>
              <a:t>Unternehmensweite</a:t>
            </a:r>
            <a:r>
              <a:rPr lang="en-US" dirty="0" smtClean="0"/>
              <a:t> </a:t>
            </a:r>
            <a:r>
              <a:rPr lang="en-US" dirty="0" err="1" smtClean="0"/>
              <a:t>Anwendungssysteme</a:t>
            </a:r>
            <a:endParaRPr lang="en-US" dirty="0" smtClean="0"/>
          </a:p>
          <a:p>
            <a:pPr marL="812800" lvl="1" indent="-457200">
              <a:buFont typeface="+mj-lt"/>
              <a:buAutoNum type="arabicPeriod"/>
            </a:pPr>
            <a:r>
              <a:rPr lang="en-US" dirty="0" err="1" smtClean="0"/>
              <a:t>Datenverwaltung</a:t>
            </a:r>
            <a:r>
              <a:rPr lang="en-US" dirty="0" smtClean="0"/>
              <a:t> und </a:t>
            </a:r>
            <a:r>
              <a:rPr lang="en-US" dirty="0" err="1" smtClean="0"/>
              <a:t>Speicherung</a:t>
            </a:r>
            <a:endParaRPr lang="en-US" dirty="0" smtClean="0"/>
          </a:p>
          <a:p>
            <a:pPr marL="812800" lvl="1" indent="-457200">
              <a:buFont typeface="+mj-lt"/>
              <a:buAutoNum type="arabicPeriod"/>
            </a:pPr>
            <a:r>
              <a:rPr lang="en-US" dirty="0" err="1" smtClean="0"/>
              <a:t>Netzwerke</a:t>
            </a:r>
            <a:r>
              <a:rPr lang="en-US" dirty="0" smtClean="0"/>
              <a:t> und </a:t>
            </a:r>
            <a:r>
              <a:rPr lang="en-US" dirty="0" err="1" smtClean="0"/>
              <a:t>Telekommunikation</a:t>
            </a:r>
            <a:endParaRPr lang="en-US" dirty="0" smtClean="0"/>
          </a:p>
          <a:p>
            <a:pPr marL="812800" lvl="1" indent="-457200">
              <a:buFont typeface="+mj-lt"/>
              <a:buAutoNum type="arabicPeriod"/>
            </a:pPr>
            <a:r>
              <a:rPr lang="en-US" dirty="0" smtClean="0"/>
              <a:t>Internet </a:t>
            </a:r>
            <a:r>
              <a:rPr lang="en-US" dirty="0" err="1" smtClean="0"/>
              <a:t>als</a:t>
            </a:r>
            <a:r>
              <a:rPr lang="en-US" dirty="0" smtClean="0"/>
              <a:t> </a:t>
            </a:r>
            <a:r>
              <a:rPr lang="en-US" dirty="0" err="1" smtClean="0"/>
              <a:t>Plattform</a:t>
            </a:r>
            <a:endParaRPr lang="en-US" dirty="0" smtClean="0"/>
          </a:p>
          <a:p>
            <a:pPr marL="812800" lvl="1" indent="-457200">
              <a:buFont typeface="+mj-lt"/>
              <a:buAutoNum type="arabicPeriod"/>
            </a:pPr>
            <a:r>
              <a:rPr lang="en-US" b="1" dirty="0" err="1" smtClean="0"/>
              <a:t>Unternehmensberatungen</a:t>
            </a:r>
            <a:r>
              <a:rPr lang="en-US" b="1" dirty="0" smtClean="0"/>
              <a:t> und </a:t>
            </a:r>
            <a:r>
              <a:rPr lang="en-US" b="1" dirty="0" err="1" smtClean="0"/>
              <a:t>Systemintegratoren</a:t>
            </a:r>
            <a:endParaRPr lang="en-US" b="1"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70</a:t>
            </a:fld>
            <a:endParaRPr lang="en-US" dirty="0"/>
          </a:p>
        </p:txBody>
      </p:sp>
    </p:spTree>
    <p:extLst>
      <p:ext uri="{BB962C8B-B14F-4D97-AF65-F5344CB8AC3E}">
        <p14:creationId xmlns:p14="http://schemas.microsoft.com/office/powerpoint/2010/main" val="6241012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smtClean="0"/>
              <a:t>Unternehmensberatungen und Systemintegratoren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71</a:t>
            </a:fld>
            <a:endParaRPr lang="en-US" dirty="0"/>
          </a:p>
        </p:txBody>
      </p:sp>
      <p:sp>
        <p:nvSpPr>
          <p:cNvPr id="4" name="Inhaltsplatzhalter 3"/>
          <p:cNvSpPr>
            <a:spLocks noGrp="1"/>
          </p:cNvSpPr>
          <p:nvPr>
            <p:ph sz="quarter" idx="12"/>
          </p:nvPr>
        </p:nvSpPr>
        <p:spPr/>
        <p:txBody>
          <a:bodyPr/>
          <a:lstStyle/>
          <a:p>
            <a:r>
              <a:rPr lang="de-DE" dirty="0" smtClean="0"/>
              <a:t>Selbst große Unternehmen greifen auf externe Dienstleister für die Wartung und Weiterentwicklung ihrer IT-Infrastruktur zurück</a:t>
            </a:r>
          </a:p>
          <a:p>
            <a:r>
              <a:rPr lang="de-DE" dirty="0" smtClean="0"/>
              <a:t>Implementierung einer neuen Infrastruktur erfordert beträchtliche Veränderungen bei den Geschäftsprozessen</a:t>
            </a:r>
          </a:p>
          <a:p>
            <a:r>
              <a:rPr lang="de-DE" dirty="0" smtClean="0"/>
              <a:t>Neue Infrastruktur sollte mit den Alt- (</a:t>
            </a:r>
            <a:r>
              <a:rPr lang="de-DE" dirty="0" err="1" smtClean="0"/>
              <a:t>legacy</a:t>
            </a:r>
            <a:r>
              <a:rPr lang="de-DE" dirty="0"/>
              <a:t>)</a:t>
            </a:r>
            <a:r>
              <a:rPr lang="de-DE" dirty="0" smtClean="0"/>
              <a:t> Systemen </a:t>
            </a:r>
            <a:r>
              <a:rPr lang="de-DE" dirty="0" smtClean="0"/>
              <a:t>bzw. Drittsystemen des Unternehmens einwandfrei zusammenarbeiten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2927499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850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b="1" dirty="0" smtClean="0"/>
              <a:t>Trends </a:t>
            </a:r>
            <a:r>
              <a:rPr lang="en-US" b="1" dirty="0" err="1" smtClean="0"/>
              <a:t>bei</a:t>
            </a:r>
            <a:r>
              <a:rPr lang="en-US" b="1" dirty="0" smtClean="0"/>
              <a:t> </a:t>
            </a:r>
            <a:r>
              <a:rPr lang="en-US" b="1" dirty="0" err="1" smtClean="0"/>
              <a:t>Hardwareplattformen</a:t>
            </a:r>
            <a:endParaRPr lang="en-US" b="1" dirty="0" smtClean="0"/>
          </a:p>
          <a:p>
            <a:pPr marL="812800" lvl="1" indent="-457200">
              <a:buFont typeface="+mj-lt"/>
              <a:buAutoNum type="arabicPeriod"/>
            </a:pPr>
            <a:r>
              <a:rPr lang="en-US" dirty="0" smtClean="0"/>
              <a:t>Mobile </a:t>
            </a:r>
            <a:r>
              <a:rPr lang="en-US" dirty="0" err="1" smtClean="0"/>
              <a:t>digitale</a:t>
            </a:r>
            <a:r>
              <a:rPr lang="en-US" dirty="0" smtClean="0"/>
              <a:t> IT-</a:t>
            </a:r>
            <a:r>
              <a:rPr lang="en-US" dirty="0" err="1" smtClean="0"/>
              <a:t>Plattformen</a:t>
            </a:r>
            <a:endParaRPr lang="en-US" dirty="0" smtClean="0"/>
          </a:p>
          <a:p>
            <a:pPr marL="812800" lvl="1" indent="-457200">
              <a:buFont typeface="+mj-lt"/>
              <a:buAutoNum type="arabicPeriod"/>
            </a:pPr>
            <a:r>
              <a:rPr lang="en-US" dirty="0" smtClean="0"/>
              <a:t>Cloud Computing</a:t>
            </a:r>
          </a:p>
          <a:p>
            <a:pPr marL="812800" lvl="1" indent="-457200">
              <a:buFont typeface="+mj-lt"/>
              <a:buAutoNum type="arabicPeriod"/>
            </a:pPr>
            <a:r>
              <a:rPr lang="en-US" dirty="0" err="1" smtClean="0"/>
              <a:t>Virtualisierung</a:t>
            </a:r>
            <a:endParaRPr lang="en-US" dirty="0" smtClean="0"/>
          </a:p>
          <a:p>
            <a:pPr marL="812800" lvl="1" indent="-457200">
              <a:buFont typeface="+mj-lt"/>
              <a:buAutoNum type="arabicPeriod"/>
            </a:pPr>
            <a:r>
              <a:rPr lang="en-US" dirty="0" smtClean="0"/>
              <a:t>Quantum Computing</a:t>
            </a:r>
          </a:p>
          <a:p>
            <a:pPr marL="812800" lvl="1" indent="-457200">
              <a:buFont typeface="+mj-lt"/>
              <a:buAutoNum type="arabicPeriod"/>
            </a:pPr>
            <a:r>
              <a:rPr lang="en-US" dirty="0" smtClean="0"/>
              <a:t>Green Computing</a:t>
            </a:r>
          </a:p>
          <a:p>
            <a:pPr marL="812800" lvl="1" indent="-457200">
              <a:buFont typeface="+mj-lt"/>
              <a:buAutoNum type="arabicPeriod"/>
            </a:pPr>
            <a:r>
              <a:rPr lang="en-US" dirty="0" err="1" smtClean="0"/>
              <a:t>Energiesparende</a:t>
            </a:r>
            <a:r>
              <a:rPr lang="en-US" dirty="0" smtClean="0"/>
              <a:t> </a:t>
            </a:r>
            <a:r>
              <a:rPr lang="en-US" dirty="0" err="1" smtClean="0"/>
              <a:t>Hochleistungspozessoren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72</a:t>
            </a:fld>
            <a:endParaRPr lang="en-US" dirty="0"/>
          </a:p>
        </p:txBody>
      </p:sp>
    </p:spTree>
    <p:extLst>
      <p:ext uri="{BB962C8B-B14F-4D97-AF65-F5344CB8AC3E}">
        <p14:creationId xmlns:p14="http://schemas.microsoft.com/office/powerpoint/2010/main" val="1365598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850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b="1" dirty="0" smtClean="0"/>
              <a:t>Trends </a:t>
            </a:r>
            <a:r>
              <a:rPr lang="en-US" b="1" dirty="0" err="1" smtClean="0"/>
              <a:t>bei</a:t>
            </a:r>
            <a:r>
              <a:rPr lang="en-US" b="1" dirty="0" smtClean="0"/>
              <a:t> </a:t>
            </a:r>
            <a:r>
              <a:rPr lang="en-US" b="1" dirty="0" err="1" smtClean="0"/>
              <a:t>Hardwareplattformen</a:t>
            </a:r>
            <a:endParaRPr lang="en-US" b="1" dirty="0" smtClean="0"/>
          </a:p>
          <a:p>
            <a:pPr marL="812800" lvl="1" indent="-457200">
              <a:buFont typeface="+mj-lt"/>
              <a:buAutoNum type="arabicPeriod"/>
            </a:pPr>
            <a:r>
              <a:rPr lang="en-US" b="1" dirty="0" smtClean="0"/>
              <a:t>Mobile </a:t>
            </a:r>
            <a:r>
              <a:rPr lang="en-US" b="1" dirty="0" err="1" smtClean="0"/>
              <a:t>digitale</a:t>
            </a:r>
            <a:r>
              <a:rPr lang="en-US" b="1" dirty="0" smtClean="0"/>
              <a:t> IT-</a:t>
            </a:r>
            <a:r>
              <a:rPr lang="en-US" b="1" dirty="0" err="1" smtClean="0"/>
              <a:t>Plattformen</a:t>
            </a:r>
            <a:endParaRPr lang="en-US" b="1" dirty="0" smtClean="0"/>
          </a:p>
          <a:p>
            <a:pPr marL="812800" lvl="1" indent="-457200">
              <a:buFont typeface="+mj-lt"/>
              <a:buAutoNum type="arabicPeriod"/>
            </a:pPr>
            <a:r>
              <a:rPr lang="en-US" dirty="0" smtClean="0"/>
              <a:t>Cloud Computing</a:t>
            </a:r>
          </a:p>
          <a:p>
            <a:pPr marL="812800" lvl="1" indent="-457200">
              <a:buFont typeface="+mj-lt"/>
              <a:buAutoNum type="arabicPeriod"/>
            </a:pPr>
            <a:r>
              <a:rPr lang="en-US" dirty="0" err="1" smtClean="0"/>
              <a:t>Virtualisierung</a:t>
            </a:r>
            <a:endParaRPr lang="en-US" dirty="0" smtClean="0"/>
          </a:p>
          <a:p>
            <a:pPr marL="812800" lvl="1" indent="-457200">
              <a:buFont typeface="+mj-lt"/>
              <a:buAutoNum type="arabicPeriod"/>
            </a:pPr>
            <a:r>
              <a:rPr lang="en-US" dirty="0" smtClean="0"/>
              <a:t>Quantum Computing</a:t>
            </a:r>
          </a:p>
          <a:p>
            <a:pPr marL="812800" lvl="1" indent="-457200">
              <a:buFont typeface="+mj-lt"/>
              <a:buAutoNum type="arabicPeriod"/>
            </a:pPr>
            <a:r>
              <a:rPr lang="en-US" dirty="0" smtClean="0"/>
              <a:t>Green Computing</a:t>
            </a:r>
          </a:p>
          <a:p>
            <a:pPr marL="812800" lvl="1" indent="-457200">
              <a:buFont typeface="+mj-lt"/>
              <a:buAutoNum type="arabicPeriod"/>
            </a:pPr>
            <a:r>
              <a:rPr lang="en-US" dirty="0" err="1" smtClean="0"/>
              <a:t>Energiesparende</a:t>
            </a:r>
            <a:r>
              <a:rPr lang="en-US" dirty="0" smtClean="0"/>
              <a:t> </a:t>
            </a:r>
            <a:r>
              <a:rPr lang="en-US" dirty="0" err="1" smtClean="0"/>
              <a:t>Hochleistungspozessoren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73</a:t>
            </a:fld>
            <a:endParaRPr lang="en-US" dirty="0"/>
          </a:p>
        </p:txBody>
      </p:sp>
    </p:spTree>
    <p:extLst>
      <p:ext uri="{BB962C8B-B14F-4D97-AF65-F5344CB8AC3E}">
        <p14:creationId xmlns:p14="http://schemas.microsoft.com/office/powerpoint/2010/main" val="1313739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e-DE" dirty="0" smtClean="0"/>
              <a:t>Mobile digitale IT-Plattformen</a:t>
            </a:r>
            <a:endParaRPr lang="de-DE" dirty="0"/>
          </a:p>
        </p:txBody>
      </p:sp>
      <p:sp>
        <p:nvSpPr>
          <p:cNvPr id="73731" name="Rectangle 3"/>
          <p:cNvSpPr>
            <a:spLocks noGrp="1" noChangeArrowheads="1"/>
          </p:cNvSpPr>
          <p:nvPr>
            <p:ph sz="quarter" idx="12"/>
          </p:nvPr>
        </p:nvSpPr>
        <p:spPr/>
        <p:txBody>
          <a:bodyPr/>
          <a:lstStyle/>
          <a:p>
            <a:r>
              <a:rPr lang="de-DE" smtClean="0"/>
              <a:t>Mobile Endgeräte und viele weitere tragbare Geräte wie Tablets, Notebooks etc. sind zu Mehrzweckgeräten geworden</a:t>
            </a:r>
          </a:p>
          <a:p>
            <a:r>
              <a:rPr lang="de-DE" smtClean="0"/>
              <a:t>Innerhalb weniger Jahre werden diese Geräte mit einer neuen Generation von mobilen Prozessoren und schnelleren Mobilfunknetzen auf mobilen, digitalen IT-Plattformen arbeiten und viele Aufgaben von derzeit eingesetzten PCs übernehmen</a:t>
            </a:r>
          </a:p>
          <a:p>
            <a:r>
              <a:rPr lang="de-DE" smtClean="0"/>
              <a:t>Wearable-Computing-Geräte sind der jüngste Neuzugang auf der mobilen digitalen Plattform</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74</a:t>
            </a:fld>
            <a:endParaRPr lang="en-US" dirty="0"/>
          </a:p>
        </p:txBody>
      </p:sp>
    </p:spTree>
    <p:extLst>
      <p:ext uri="{BB962C8B-B14F-4D97-AF65-F5344CB8AC3E}">
        <p14:creationId xmlns:p14="http://schemas.microsoft.com/office/powerpoint/2010/main" val="22902898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e-DE" dirty="0" smtClean="0"/>
              <a:t>Consumerization von IT und BYOD</a:t>
            </a:r>
            <a:endParaRPr lang="de-DE" dirty="0"/>
          </a:p>
        </p:txBody>
      </p:sp>
      <p:sp>
        <p:nvSpPr>
          <p:cNvPr id="73731" name="Rectangle 3"/>
          <p:cNvSpPr>
            <a:spLocks noGrp="1" noChangeArrowheads="1"/>
          </p:cNvSpPr>
          <p:nvPr>
            <p:ph sz="quarter" idx="12"/>
          </p:nvPr>
        </p:nvSpPr>
        <p:spPr/>
        <p:txBody>
          <a:bodyPr/>
          <a:lstStyle/>
          <a:p>
            <a:r>
              <a:rPr lang="de-DE" smtClean="0"/>
              <a:t>Erlauben Unternehmen Mitarbeitern die Nutzung ihrer privaten digitalen Geräte am Arbeitsplatz, dann wird dies als BYOD (Bring Your Own Device) abgekürzt</a:t>
            </a:r>
          </a:p>
          <a:p>
            <a:r>
              <a:rPr lang="de-DE" smtClean="0"/>
              <a:t>BYOD ist einer der Aspekte der Konsumerisierung von IT, bei der neue Informationstechnik, die zuerst auf dem Konsumgütermarkt auftaucht, Einzug in die Unternehmen findet</a:t>
            </a:r>
          </a:p>
          <a:p>
            <a:r>
              <a:rPr lang="de-DE" smtClean="0"/>
              <a:t>Konsumerisierung bezieht sich auch auf die geschäftliche Nutzung von Softwarediensten wie Google, Yahoo, Dropbox etc.</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75</a:t>
            </a:fld>
            <a:endParaRPr lang="en-US" dirty="0"/>
          </a:p>
        </p:txBody>
      </p:sp>
    </p:spTree>
    <p:extLst>
      <p:ext uri="{BB962C8B-B14F-4D97-AF65-F5344CB8AC3E}">
        <p14:creationId xmlns:p14="http://schemas.microsoft.com/office/powerpoint/2010/main" val="28865386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850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b="1" dirty="0" smtClean="0"/>
              <a:t>Trends </a:t>
            </a:r>
            <a:r>
              <a:rPr lang="en-US" b="1" dirty="0" err="1" smtClean="0"/>
              <a:t>bei</a:t>
            </a:r>
            <a:r>
              <a:rPr lang="en-US" b="1" dirty="0" smtClean="0"/>
              <a:t> </a:t>
            </a:r>
            <a:r>
              <a:rPr lang="en-US" b="1" dirty="0" err="1" smtClean="0"/>
              <a:t>Hardwareplattformen</a:t>
            </a:r>
            <a:endParaRPr lang="en-US" b="1" dirty="0" smtClean="0"/>
          </a:p>
          <a:p>
            <a:pPr marL="812800" lvl="1" indent="-457200">
              <a:buFont typeface="+mj-lt"/>
              <a:buAutoNum type="arabicPeriod"/>
            </a:pPr>
            <a:r>
              <a:rPr lang="en-US" dirty="0" smtClean="0"/>
              <a:t>Mobile </a:t>
            </a:r>
            <a:r>
              <a:rPr lang="en-US" dirty="0" err="1" smtClean="0"/>
              <a:t>digitale</a:t>
            </a:r>
            <a:r>
              <a:rPr lang="en-US" dirty="0" smtClean="0"/>
              <a:t> IT-</a:t>
            </a:r>
            <a:r>
              <a:rPr lang="en-US" dirty="0" err="1" smtClean="0"/>
              <a:t>Plattformen</a:t>
            </a:r>
            <a:endParaRPr lang="en-US" dirty="0" smtClean="0"/>
          </a:p>
          <a:p>
            <a:pPr marL="812800" lvl="1" indent="-457200">
              <a:buFont typeface="+mj-lt"/>
              <a:buAutoNum type="arabicPeriod"/>
            </a:pPr>
            <a:r>
              <a:rPr lang="en-US" b="1" dirty="0" smtClean="0"/>
              <a:t>Cloud Computing</a:t>
            </a:r>
          </a:p>
          <a:p>
            <a:pPr marL="812800" lvl="1" indent="-457200">
              <a:buFont typeface="+mj-lt"/>
              <a:buAutoNum type="arabicPeriod"/>
            </a:pPr>
            <a:r>
              <a:rPr lang="en-US" dirty="0" err="1" smtClean="0"/>
              <a:t>Virtualisierung</a:t>
            </a:r>
            <a:endParaRPr lang="en-US" dirty="0" smtClean="0"/>
          </a:p>
          <a:p>
            <a:pPr marL="812800" lvl="1" indent="-457200">
              <a:buFont typeface="+mj-lt"/>
              <a:buAutoNum type="arabicPeriod"/>
            </a:pPr>
            <a:r>
              <a:rPr lang="en-US" dirty="0" smtClean="0"/>
              <a:t>Quantum Computing</a:t>
            </a:r>
          </a:p>
          <a:p>
            <a:pPr marL="812800" lvl="1" indent="-457200">
              <a:buFont typeface="+mj-lt"/>
              <a:buAutoNum type="arabicPeriod"/>
            </a:pPr>
            <a:r>
              <a:rPr lang="en-US" dirty="0" smtClean="0"/>
              <a:t>Green Computing</a:t>
            </a:r>
          </a:p>
          <a:p>
            <a:pPr marL="812800" lvl="1" indent="-457200">
              <a:buFont typeface="+mj-lt"/>
              <a:buAutoNum type="arabicPeriod"/>
            </a:pPr>
            <a:r>
              <a:rPr lang="en-US" dirty="0" err="1" smtClean="0"/>
              <a:t>Energiesparende</a:t>
            </a:r>
            <a:r>
              <a:rPr lang="en-US" dirty="0" smtClean="0"/>
              <a:t> </a:t>
            </a:r>
            <a:r>
              <a:rPr lang="en-US" dirty="0" err="1" smtClean="0"/>
              <a:t>Hochleistungspozessoren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76</a:t>
            </a:fld>
            <a:endParaRPr lang="en-US" dirty="0"/>
          </a:p>
        </p:txBody>
      </p:sp>
    </p:spTree>
    <p:extLst>
      <p:ext uri="{BB962C8B-B14F-4D97-AF65-F5344CB8AC3E}">
        <p14:creationId xmlns:p14="http://schemas.microsoft.com/office/powerpoint/2010/main" val="156830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e-DE" dirty="0" err="1" smtClean="0"/>
              <a:t>Cloud</a:t>
            </a:r>
            <a:r>
              <a:rPr lang="de-DE" dirty="0" smtClean="0"/>
              <a:t> Computing</a:t>
            </a:r>
            <a:endParaRPr lang="de-DE" dirty="0"/>
          </a:p>
        </p:txBody>
      </p:sp>
      <p:sp>
        <p:nvSpPr>
          <p:cNvPr id="73731" name="Rectangle 3"/>
          <p:cNvSpPr>
            <a:spLocks noGrp="1" noChangeArrowheads="1"/>
          </p:cNvSpPr>
          <p:nvPr>
            <p:ph sz="quarter" idx="12"/>
          </p:nvPr>
        </p:nvSpPr>
        <p:spPr/>
        <p:txBody>
          <a:bodyPr>
            <a:normAutofit fontScale="92500"/>
          </a:bodyPr>
          <a:lstStyle/>
          <a:p>
            <a:r>
              <a:rPr lang="de-DE" smtClean="0"/>
              <a:t>Cloud Computing ist ein Konzept, bei dem Rechenleistung, Speicher und andere Dienstleistungen als ein Pool virtualisierter Ressourcen bereitgestellt werden</a:t>
            </a:r>
          </a:p>
          <a:p>
            <a:r>
              <a:rPr lang="de-DE" smtClean="0"/>
              <a:t>Unternehmen, die Cloud Computing nutzen, müssen keine großen Investitionen für Infrastrukturkomponenten tätigen</a:t>
            </a:r>
          </a:p>
          <a:p>
            <a:r>
              <a:rPr lang="de-DE" smtClean="0"/>
              <a:t>Cloud Computing ist daher insbesondere für kleinere und mittlere Unternehmen attraktiv</a:t>
            </a:r>
          </a:p>
          <a:p>
            <a:r>
              <a:rPr lang="de-DE" smtClean="0"/>
              <a:t>Datenspeicherung und –kontrolle liegt in den Händen des Anbieters, dies kann ein Sicherheitsrisiko darstellen</a:t>
            </a:r>
          </a:p>
          <a:p>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77</a:t>
            </a:fld>
            <a:endParaRPr lang="en-US" dirty="0"/>
          </a:p>
        </p:txBody>
      </p:sp>
    </p:spTree>
    <p:extLst>
      <p:ext uri="{BB962C8B-B14F-4D97-AF65-F5344CB8AC3E}">
        <p14:creationId xmlns:p14="http://schemas.microsoft.com/office/powerpoint/2010/main" val="35132692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Cloud</a:t>
            </a:r>
            <a:r>
              <a:rPr lang="de-DE" dirty="0" smtClean="0"/>
              <a:t> Computing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78</a:t>
            </a:fld>
            <a:endParaRPr lang="en-US" dirty="0"/>
          </a:p>
        </p:txBody>
      </p:sp>
      <p:pic>
        <p:nvPicPr>
          <p:cNvPr id="14" name="Bild 13"/>
          <p:cNvPicPr>
            <a:picLocks noChangeAspect="1"/>
          </p:cNvPicPr>
          <p:nvPr/>
        </p:nvPicPr>
        <p:blipFill>
          <a:blip r:embed="rId2"/>
          <a:stretch>
            <a:fillRect/>
          </a:stretch>
        </p:blipFill>
        <p:spPr>
          <a:xfrm>
            <a:off x="1138171" y="838252"/>
            <a:ext cx="6838434" cy="5503783"/>
          </a:xfrm>
          <a:prstGeom prst="rect">
            <a:avLst/>
          </a:prstGeom>
        </p:spPr>
      </p:pic>
    </p:spTree>
    <p:extLst>
      <p:ext uri="{BB962C8B-B14F-4D97-AF65-F5344CB8AC3E}">
        <p14:creationId xmlns:p14="http://schemas.microsoft.com/office/powerpoint/2010/main" val="20566518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Cloud</a:t>
            </a:r>
            <a:r>
              <a:rPr lang="de-DE" dirty="0" smtClean="0"/>
              <a:t> Computing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79</a:t>
            </a:fld>
            <a:endParaRPr lang="en-US" dirty="0"/>
          </a:p>
        </p:txBody>
      </p:sp>
      <p:sp>
        <p:nvSpPr>
          <p:cNvPr id="4" name="Inhaltsplatzhalter 3"/>
          <p:cNvSpPr>
            <a:spLocks noGrp="1"/>
          </p:cNvSpPr>
          <p:nvPr>
            <p:ph sz="quarter" idx="12"/>
          </p:nvPr>
        </p:nvSpPr>
        <p:spPr/>
        <p:txBody>
          <a:bodyPr>
            <a:normAutofit lnSpcReduction="10000"/>
          </a:bodyPr>
          <a:lstStyle/>
          <a:p>
            <a:r>
              <a:rPr lang="de-DE" smtClean="0"/>
              <a:t>Bei Infrastructure-as-a-Service (IaaS) nutzen Kunden Rechenleistung, Speicher, Netze und andere Cloud-Ressourcen, um ihre Informationssysteme auszuführen</a:t>
            </a:r>
          </a:p>
          <a:p>
            <a:r>
              <a:rPr lang="de-DE" smtClean="0"/>
              <a:t>Bei Platform-as-a-Service (PaaS) entwickeln Kunden eigene Anwendungen mithilfe der Infrastruktur und Programmiertools, die vom Anbieter der Cloud-Dienste unterstützt werden</a:t>
            </a:r>
          </a:p>
          <a:p>
            <a:r>
              <a:rPr lang="de-DE" smtClean="0"/>
              <a:t>Bei Software-as-a-Service (SaaS) hostet der Anbieter auf seiner (Cloud-)Infrastruktur Software, die er über ein Netzwerk den Nutzern zur Verfügung stellt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951012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Reform der Verwaltungsprozesse für Baugenehmigungen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8</a:t>
            </a:fld>
            <a:endParaRPr lang="en-US" dirty="0"/>
          </a:p>
        </p:txBody>
      </p:sp>
      <p:sp>
        <p:nvSpPr>
          <p:cNvPr id="4" name="Inhaltsplatzhalter 3"/>
          <p:cNvSpPr>
            <a:spLocks noGrp="1"/>
          </p:cNvSpPr>
          <p:nvPr>
            <p:ph sz="quarter" idx="12"/>
          </p:nvPr>
        </p:nvSpPr>
        <p:spPr/>
        <p:txBody>
          <a:bodyPr>
            <a:normAutofit/>
          </a:bodyPr>
          <a:lstStyle/>
          <a:p>
            <a:r>
              <a:rPr lang="de-DE" dirty="0" smtClean="0"/>
              <a:t>In </a:t>
            </a:r>
            <a:r>
              <a:rPr lang="de-DE" dirty="0" smtClean="0"/>
              <a:t>wissensbasierten </a:t>
            </a:r>
            <a:r>
              <a:rPr lang="de-DE" dirty="0" smtClean="0"/>
              <a:t>Branche </a:t>
            </a:r>
            <a:r>
              <a:rPr lang="de-DE" dirty="0" smtClean="0"/>
              <a:t>müssen </a:t>
            </a:r>
            <a:r>
              <a:rPr lang="de-DE" dirty="0" smtClean="0"/>
              <a:t>Unternehmen Technologien einsetzen, um ihre Produktivität zu erhöhen, Kosten zu reduzieren und die Qualität ihrer Produkte und Dienstleistungen zu verbessern</a:t>
            </a:r>
          </a:p>
          <a:p>
            <a:r>
              <a:rPr lang="de-DE" dirty="0" smtClean="0"/>
              <a:t>Ziel </a:t>
            </a:r>
            <a:r>
              <a:rPr lang="de-DE" dirty="0" smtClean="0"/>
              <a:t>ist dabei, </a:t>
            </a:r>
            <a:r>
              <a:rPr lang="de-DE" dirty="0" smtClean="0"/>
              <a:t>die Geschäftsprozesse der Baubranche zu </a:t>
            </a:r>
            <a:r>
              <a:rPr lang="de-DE" dirty="0" smtClean="0"/>
              <a:t>optimieren</a:t>
            </a:r>
            <a:endParaRPr lang="de-DE" dirty="0" smtClean="0"/>
          </a:p>
          <a:p>
            <a:r>
              <a:rPr lang="de-DE" dirty="0" smtClean="0"/>
              <a:t>Implementierung einer geeigneten </a:t>
            </a:r>
            <a:r>
              <a:rPr lang="de-DE" dirty="0" smtClean="0"/>
              <a:t>IT-Infrastruktur, </a:t>
            </a:r>
            <a:r>
              <a:rPr lang="de-DE" dirty="0" smtClean="0"/>
              <a:t>um einen nahtlosen und schnellen Austausch von Daten zu bieten</a:t>
            </a:r>
            <a:endParaRPr lang="de-DE" dirty="0"/>
          </a:p>
        </p:txBody>
      </p:sp>
      <p:sp>
        <p:nvSpPr>
          <p:cNvPr id="9" name="Untertitel 8"/>
          <p:cNvSpPr>
            <a:spLocks noGrp="1"/>
          </p:cNvSpPr>
          <p:nvPr>
            <p:ph type="subTitle" idx="13"/>
          </p:nvPr>
        </p:nvSpPr>
        <p:spPr/>
        <p:txBody>
          <a:bodyPr/>
          <a:lstStyle/>
          <a:p>
            <a:r>
              <a:rPr lang="de-DE" dirty="0" smtClean="0"/>
              <a:t>Einführende Fallstudie</a:t>
            </a:r>
            <a:endParaRPr lang="de-DE" dirty="0"/>
          </a:p>
        </p:txBody>
      </p:sp>
    </p:spTree>
    <p:extLst>
      <p:ext uri="{BB962C8B-B14F-4D97-AF65-F5344CB8AC3E}">
        <p14:creationId xmlns:p14="http://schemas.microsoft.com/office/powerpoint/2010/main" val="7214723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Cloud</a:t>
            </a:r>
            <a:r>
              <a:rPr lang="de-DE" dirty="0" smtClean="0"/>
              <a:t> Computing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80</a:t>
            </a:fld>
            <a:endParaRPr lang="en-US" dirty="0"/>
          </a:p>
        </p:txBody>
      </p:sp>
      <p:sp>
        <p:nvSpPr>
          <p:cNvPr id="4" name="Inhaltsplatzhalter 3"/>
          <p:cNvSpPr>
            <a:spLocks noGrp="1"/>
          </p:cNvSpPr>
          <p:nvPr>
            <p:ph sz="quarter" idx="12"/>
          </p:nvPr>
        </p:nvSpPr>
        <p:spPr/>
        <p:txBody>
          <a:bodyPr>
            <a:normAutofit lnSpcReduction="10000"/>
          </a:bodyPr>
          <a:lstStyle/>
          <a:p>
            <a:r>
              <a:rPr lang="de-DE" dirty="0" smtClean="0"/>
              <a:t>Eine Cloud kann privat oder öffentlich sein</a:t>
            </a:r>
          </a:p>
          <a:p>
            <a:r>
              <a:rPr lang="de-DE" dirty="0" smtClean="0"/>
              <a:t>Eine öffentliche Cloud (</a:t>
            </a:r>
            <a:r>
              <a:rPr lang="de-DE" dirty="0" err="1" smtClean="0"/>
              <a:t>public</a:t>
            </a:r>
            <a:r>
              <a:rPr lang="de-DE" dirty="0" smtClean="0"/>
              <a:t> Cloud) gehört einem Cloud-Service-Anbieter, der die Cloud unterhält und der allgemeinen Öffentlichkeit zur Verfügung stellt</a:t>
            </a:r>
          </a:p>
          <a:p>
            <a:r>
              <a:rPr lang="de-DE" dirty="0" smtClean="0"/>
              <a:t>Eine private Cloud (private Cloud) wird ausschließlich für ein Unternehmen betrieben</a:t>
            </a:r>
          </a:p>
          <a:p>
            <a:r>
              <a:rPr lang="de-DE" dirty="0" smtClean="0"/>
              <a:t>Mischformen bezeichnet man als hybride Clouds</a:t>
            </a:r>
          </a:p>
          <a:p>
            <a:r>
              <a:rPr lang="de-DE" dirty="0" smtClean="0"/>
              <a:t>Technologien, die im Cloud Computing eingesetzt werden, sind wenig revolutionär, die Kosten </a:t>
            </a:r>
            <a:r>
              <a:rPr lang="de-DE" dirty="0" smtClean="0"/>
              <a:t>und </a:t>
            </a:r>
            <a:r>
              <a:rPr lang="de-DE" dirty="0" smtClean="0"/>
              <a:t>die Einstiegsbarrieren </a:t>
            </a:r>
            <a:r>
              <a:rPr lang="de-DE" dirty="0" smtClean="0"/>
              <a:t>aber gering</a:t>
            </a:r>
            <a:endParaRPr lang="de-DE" dirty="0" smtClean="0"/>
          </a:p>
          <a:p>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850987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Beispiel einer hybriden Cloud-Lösung</a:t>
            </a:r>
            <a:endParaRPr lang="en-US"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81</a:t>
            </a:fld>
            <a:endParaRPr lang="en-US" dirty="0"/>
          </a:p>
        </p:txBody>
      </p:sp>
      <p:pic>
        <p:nvPicPr>
          <p:cNvPr id="14" name="Bild 13"/>
          <p:cNvPicPr>
            <a:picLocks noChangeAspect="1"/>
          </p:cNvPicPr>
          <p:nvPr/>
        </p:nvPicPr>
        <p:blipFill rotWithShape="1">
          <a:blip r:embed="rId2"/>
          <a:srcRect r="39264"/>
          <a:stretch/>
        </p:blipFill>
        <p:spPr>
          <a:xfrm>
            <a:off x="910816" y="982997"/>
            <a:ext cx="7138217" cy="4056992"/>
          </a:xfrm>
          <a:prstGeom prst="rect">
            <a:avLst/>
          </a:prstGeom>
        </p:spPr>
      </p:pic>
      <p:pic>
        <p:nvPicPr>
          <p:cNvPr id="5" name="Bild 13"/>
          <p:cNvPicPr>
            <a:picLocks noChangeAspect="1"/>
          </p:cNvPicPr>
          <p:nvPr/>
        </p:nvPicPr>
        <p:blipFill rotWithShape="1">
          <a:blip r:embed="rId2"/>
          <a:srcRect l="60610" t="69462"/>
          <a:stretch/>
        </p:blipFill>
        <p:spPr>
          <a:xfrm>
            <a:off x="910816" y="5039989"/>
            <a:ext cx="3371208" cy="902202"/>
          </a:xfrm>
          <a:prstGeom prst="rect">
            <a:avLst/>
          </a:prstGeom>
        </p:spPr>
      </p:pic>
    </p:spTree>
    <p:extLst>
      <p:ext uri="{BB962C8B-B14F-4D97-AF65-F5344CB8AC3E}">
        <p14:creationId xmlns:p14="http://schemas.microsoft.com/office/powerpoint/2010/main" val="8892176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850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b="1" dirty="0" smtClean="0"/>
              <a:t>Trends </a:t>
            </a:r>
            <a:r>
              <a:rPr lang="en-US" b="1" dirty="0" err="1" smtClean="0"/>
              <a:t>bei</a:t>
            </a:r>
            <a:r>
              <a:rPr lang="en-US" b="1" dirty="0" smtClean="0"/>
              <a:t> </a:t>
            </a:r>
            <a:r>
              <a:rPr lang="en-US" b="1" dirty="0" err="1" smtClean="0"/>
              <a:t>Hardwareplattformen</a:t>
            </a:r>
            <a:endParaRPr lang="en-US" b="1" dirty="0" smtClean="0"/>
          </a:p>
          <a:p>
            <a:pPr marL="812800" lvl="1" indent="-457200">
              <a:buFont typeface="+mj-lt"/>
              <a:buAutoNum type="arabicPeriod"/>
            </a:pPr>
            <a:r>
              <a:rPr lang="en-US" dirty="0" smtClean="0"/>
              <a:t>Mobile </a:t>
            </a:r>
            <a:r>
              <a:rPr lang="en-US" dirty="0" err="1" smtClean="0"/>
              <a:t>digitale</a:t>
            </a:r>
            <a:r>
              <a:rPr lang="en-US" dirty="0" smtClean="0"/>
              <a:t> IT-</a:t>
            </a:r>
            <a:r>
              <a:rPr lang="en-US" dirty="0" err="1" smtClean="0"/>
              <a:t>Plattformen</a:t>
            </a:r>
            <a:endParaRPr lang="en-US" dirty="0" smtClean="0"/>
          </a:p>
          <a:p>
            <a:pPr marL="812800" lvl="1" indent="-457200">
              <a:buFont typeface="+mj-lt"/>
              <a:buAutoNum type="arabicPeriod"/>
            </a:pPr>
            <a:r>
              <a:rPr lang="en-US" dirty="0" smtClean="0"/>
              <a:t>Cloud Computing</a:t>
            </a:r>
          </a:p>
          <a:p>
            <a:pPr marL="812800" lvl="1" indent="-457200">
              <a:buFont typeface="+mj-lt"/>
              <a:buAutoNum type="arabicPeriod"/>
            </a:pPr>
            <a:r>
              <a:rPr lang="en-US" b="1" dirty="0" err="1" smtClean="0"/>
              <a:t>Virtualisierung</a:t>
            </a:r>
            <a:endParaRPr lang="en-US" b="1" dirty="0" smtClean="0"/>
          </a:p>
          <a:p>
            <a:pPr marL="812800" lvl="1" indent="-457200">
              <a:buFont typeface="+mj-lt"/>
              <a:buAutoNum type="arabicPeriod"/>
            </a:pPr>
            <a:r>
              <a:rPr lang="en-US" dirty="0" smtClean="0"/>
              <a:t>Quantum Computing</a:t>
            </a:r>
          </a:p>
          <a:p>
            <a:pPr marL="812800" lvl="1" indent="-457200">
              <a:buFont typeface="+mj-lt"/>
              <a:buAutoNum type="arabicPeriod"/>
            </a:pPr>
            <a:r>
              <a:rPr lang="en-US" dirty="0" smtClean="0"/>
              <a:t>Green Computing</a:t>
            </a:r>
          </a:p>
          <a:p>
            <a:pPr marL="812800" lvl="1" indent="-457200">
              <a:buFont typeface="+mj-lt"/>
              <a:buAutoNum type="arabicPeriod"/>
            </a:pPr>
            <a:r>
              <a:rPr lang="en-US" dirty="0" err="1" smtClean="0"/>
              <a:t>Energiesparende</a:t>
            </a:r>
            <a:r>
              <a:rPr lang="en-US" dirty="0" smtClean="0"/>
              <a:t> </a:t>
            </a:r>
            <a:r>
              <a:rPr lang="en-US" dirty="0" err="1" smtClean="0"/>
              <a:t>Hochleistungspozessoren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82</a:t>
            </a:fld>
            <a:endParaRPr lang="en-US" dirty="0"/>
          </a:p>
        </p:txBody>
      </p:sp>
    </p:spTree>
    <p:extLst>
      <p:ext uri="{BB962C8B-B14F-4D97-AF65-F5344CB8AC3E}">
        <p14:creationId xmlns:p14="http://schemas.microsoft.com/office/powerpoint/2010/main" val="371048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e-DE" dirty="0" err="1" smtClean="0"/>
              <a:t>Virtualisierung</a:t>
            </a:r>
            <a:endParaRPr lang="de-DE" dirty="0"/>
          </a:p>
        </p:txBody>
      </p:sp>
      <p:sp>
        <p:nvSpPr>
          <p:cNvPr id="73731" name="Rectangle 3"/>
          <p:cNvSpPr>
            <a:spLocks noGrp="1" noChangeArrowheads="1"/>
          </p:cNvSpPr>
          <p:nvPr>
            <p:ph sz="quarter" idx="12"/>
          </p:nvPr>
        </p:nvSpPr>
        <p:spPr/>
        <p:txBody>
          <a:bodyPr/>
          <a:lstStyle/>
          <a:p>
            <a:r>
              <a:rPr lang="de-DE" smtClean="0"/>
              <a:t>Unternehmen geben oftmals mehr für den Strom zur Energieversorgung und Kühlung ihrer Hardwaresysteme aus als vorher für den Kauf der Hardware</a:t>
            </a:r>
          </a:p>
          <a:p>
            <a:r>
              <a:rPr lang="de-DE" smtClean="0"/>
              <a:t>Um dem Ausufern von Hardware und Energieverbrauch entgegenzuwirken, ist der Einsatz von Virtualisierungstechnologien interessant </a:t>
            </a:r>
          </a:p>
          <a:p>
            <a:r>
              <a:rPr lang="de-DE" smtClean="0"/>
              <a:t>Mit diesen kann die Anzahl der erforderlichen physischen Computer reduziert werden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83</a:t>
            </a:fld>
            <a:endParaRPr lang="en-US" dirty="0"/>
          </a:p>
        </p:txBody>
      </p:sp>
    </p:spTree>
    <p:extLst>
      <p:ext uri="{BB962C8B-B14F-4D97-AF65-F5344CB8AC3E}">
        <p14:creationId xmlns:p14="http://schemas.microsoft.com/office/powerpoint/2010/main" val="38366836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e-DE" dirty="0" err="1" smtClean="0"/>
              <a:t>Virtualisierung</a:t>
            </a:r>
            <a:endParaRPr lang="de-DE" dirty="0"/>
          </a:p>
        </p:txBody>
      </p:sp>
      <p:sp>
        <p:nvSpPr>
          <p:cNvPr id="73731" name="Rectangle 3"/>
          <p:cNvSpPr>
            <a:spLocks noGrp="1" noChangeArrowheads="1"/>
          </p:cNvSpPr>
          <p:nvPr>
            <p:ph sz="quarter" idx="12"/>
          </p:nvPr>
        </p:nvSpPr>
        <p:spPr/>
        <p:txBody>
          <a:bodyPr/>
          <a:lstStyle/>
          <a:p>
            <a:r>
              <a:rPr lang="de-DE" smtClean="0"/>
              <a:t>Unter Virtualisierung versteht man die Unterscheidung von logischen Computerressourcen und physischen Computersystemen. Durch Virtualisierung können mehrere logische (virtuelle) Server auf einem physischen Serversystem betrieben werden. </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84</a:t>
            </a:fld>
            <a:endParaRPr lang="en-US" dirty="0"/>
          </a:p>
        </p:txBody>
      </p:sp>
    </p:spTree>
    <p:extLst>
      <p:ext uri="{BB962C8B-B14F-4D97-AF65-F5344CB8AC3E}">
        <p14:creationId xmlns:p14="http://schemas.microsoft.com/office/powerpoint/2010/main" val="27733510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Virtualisierung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85</a:t>
            </a:fld>
            <a:endParaRPr lang="en-US" dirty="0"/>
          </a:p>
        </p:txBody>
      </p:sp>
      <p:sp>
        <p:nvSpPr>
          <p:cNvPr id="4" name="Inhaltsplatzhalter 3"/>
          <p:cNvSpPr>
            <a:spLocks noGrp="1"/>
          </p:cNvSpPr>
          <p:nvPr>
            <p:ph sz="quarter" idx="12"/>
          </p:nvPr>
        </p:nvSpPr>
        <p:spPr/>
        <p:txBody>
          <a:bodyPr>
            <a:normAutofit fontScale="92500"/>
          </a:bodyPr>
          <a:lstStyle/>
          <a:p>
            <a:r>
              <a:rPr lang="de-DE" dirty="0" smtClean="0"/>
              <a:t>Durch die Virtualisierung lässt sich der </a:t>
            </a:r>
            <a:r>
              <a:rPr lang="de-DE" dirty="0" smtClean="0"/>
              <a:t>durchschnittliche Nutzungsgrad </a:t>
            </a:r>
            <a:r>
              <a:rPr lang="de-DE" dirty="0" smtClean="0"/>
              <a:t>eines Servers auf </a:t>
            </a:r>
            <a:r>
              <a:rPr lang="de-DE" dirty="0" smtClean="0"/>
              <a:t>70% </a:t>
            </a:r>
            <a:r>
              <a:rPr lang="de-DE" dirty="0" smtClean="0"/>
              <a:t>oder mehr steigern</a:t>
            </a:r>
          </a:p>
          <a:p>
            <a:r>
              <a:rPr lang="de-DE" dirty="0" smtClean="0"/>
              <a:t>Folge ist eine geringeren Anzahl von Computern, die für die Verarbeitung der gleichen Arbeitsmenge erforderlich ist</a:t>
            </a:r>
          </a:p>
          <a:p>
            <a:r>
              <a:rPr lang="de-DE" dirty="0" smtClean="0"/>
              <a:t>Außerdem lassen sich der Betrieb von Drittsystem-Anwendungen und älteren Versionen eines Betriebssystems auf dem gleichen Server realisieren</a:t>
            </a:r>
          </a:p>
          <a:p>
            <a:r>
              <a:rPr lang="de-DE" dirty="0" smtClean="0"/>
              <a:t>Virtualisierung vereinfacht zudem die zentrale Abwicklung der Hardwareverwaltung</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4993314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850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b="1" dirty="0" smtClean="0"/>
              <a:t>Trends </a:t>
            </a:r>
            <a:r>
              <a:rPr lang="en-US" b="1" dirty="0" err="1" smtClean="0"/>
              <a:t>bei</a:t>
            </a:r>
            <a:r>
              <a:rPr lang="en-US" b="1" dirty="0" smtClean="0"/>
              <a:t> </a:t>
            </a:r>
            <a:r>
              <a:rPr lang="en-US" b="1" dirty="0" err="1" smtClean="0"/>
              <a:t>Hardwareplattformen</a:t>
            </a:r>
            <a:endParaRPr lang="en-US" b="1" dirty="0" smtClean="0"/>
          </a:p>
          <a:p>
            <a:pPr marL="812800" lvl="1" indent="-457200">
              <a:buFont typeface="+mj-lt"/>
              <a:buAutoNum type="arabicPeriod"/>
            </a:pPr>
            <a:r>
              <a:rPr lang="en-US" dirty="0" smtClean="0"/>
              <a:t>Mobile </a:t>
            </a:r>
            <a:r>
              <a:rPr lang="en-US" dirty="0" err="1" smtClean="0"/>
              <a:t>digitale</a:t>
            </a:r>
            <a:r>
              <a:rPr lang="en-US" dirty="0" smtClean="0"/>
              <a:t> IT-</a:t>
            </a:r>
            <a:r>
              <a:rPr lang="en-US" dirty="0" err="1" smtClean="0"/>
              <a:t>Plattformen</a:t>
            </a:r>
            <a:endParaRPr lang="en-US" dirty="0" smtClean="0"/>
          </a:p>
          <a:p>
            <a:pPr marL="812800" lvl="1" indent="-457200">
              <a:buFont typeface="+mj-lt"/>
              <a:buAutoNum type="arabicPeriod"/>
            </a:pPr>
            <a:r>
              <a:rPr lang="en-US" dirty="0" smtClean="0"/>
              <a:t>Cloud Computing</a:t>
            </a:r>
          </a:p>
          <a:p>
            <a:pPr marL="812800" lvl="1" indent="-457200">
              <a:buFont typeface="+mj-lt"/>
              <a:buAutoNum type="arabicPeriod"/>
            </a:pPr>
            <a:r>
              <a:rPr lang="en-US" dirty="0" err="1" smtClean="0"/>
              <a:t>Virtualisierung</a:t>
            </a:r>
            <a:endParaRPr lang="en-US" dirty="0" smtClean="0"/>
          </a:p>
          <a:p>
            <a:pPr marL="812800" lvl="1" indent="-457200">
              <a:buFont typeface="+mj-lt"/>
              <a:buAutoNum type="arabicPeriod"/>
            </a:pPr>
            <a:r>
              <a:rPr lang="en-US" b="1" dirty="0" smtClean="0"/>
              <a:t>Quantum Computing</a:t>
            </a:r>
          </a:p>
          <a:p>
            <a:pPr marL="812800" lvl="1" indent="-457200">
              <a:buFont typeface="+mj-lt"/>
              <a:buAutoNum type="arabicPeriod"/>
            </a:pPr>
            <a:r>
              <a:rPr lang="en-US" dirty="0" smtClean="0"/>
              <a:t>Green Computing</a:t>
            </a:r>
          </a:p>
          <a:p>
            <a:pPr marL="812800" lvl="1" indent="-457200">
              <a:buFont typeface="+mj-lt"/>
              <a:buAutoNum type="arabicPeriod"/>
            </a:pPr>
            <a:r>
              <a:rPr lang="en-US" dirty="0" err="1" smtClean="0"/>
              <a:t>Energiesparende</a:t>
            </a:r>
            <a:r>
              <a:rPr lang="en-US" dirty="0" smtClean="0"/>
              <a:t> </a:t>
            </a:r>
            <a:r>
              <a:rPr lang="en-US" dirty="0" err="1" smtClean="0"/>
              <a:t>Hochleistungspozessoren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86</a:t>
            </a:fld>
            <a:endParaRPr lang="en-US" dirty="0"/>
          </a:p>
        </p:txBody>
      </p:sp>
    </p:spTree>
    <p:extLst>
      <p:ext uri="{BB962C8B-B14F-4D97-AF65-F5344CB8AC3E}">
        <p14:creationId xmlns:p14="http://schemas.microsoft.com/office/powerpoint/2010/main" val="17895802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e-DE" dirty="0" smtClean="0"/>
              <a:t>Quantum Computing</a:t>
            </a:r>
            <a:endParaRPr lang="de-DE" dirty="0"/>
          </a:p>
        </p:txBody>
      </p:sp>
      <p:sp>
        <p:nvSpPr>
          <p:cNvPr id="73731" name="Rectangle 3"/>
          <p:cNvSpPr>
            <a:spLocks noGrp="1" noChangeArrowheads="1"/>
          </p:cNvSpPr>
          <p:nvPr>
            <p:ph sz="quarter" idx="12"/>
          </p:nvPr>
        </p:nvSpPr>
        <p:spPr/>
        <p:txBody>
          <a:bodyPr/>
          <a:lstStyle/>
          <a:p>
            <a:r>
              <a:rPr lang="de-DE" dirty="0" smtClean="0"/>
              <a:t>Quantum Computing ist eine neue Technologie mit dem </a:t>
            </a:r>
            <a:r>
              <a:rPr lang="de-DE" dirty="0" smtClean="0"/>
              <a:t>Potenzial, </a:t>
            </a:r>
            <a:r>
              <a:rPr lang="de-DE" dirty="0" smtClean="0"/>
              <a:t>dramatisch die Rechenleistung zu steigern</a:t>
            </a:r>
          </a:p>
          <a:p>
            <a:r>
              <a:rPr lang="de-DE" dirty="0" smtClean="0"/>
              <a:t>Probleme, die heute noch Jahre Rechenzeit erfordern, würden sich in einem Bruchteil der Zeit berechnen lassen</a:t>
            </a:r>
          </a:p>
          <a:p>
            <a:r>
              <a:rPr lang="de-DE" dirty="0" smtClean="0"/>
              <a:t>Der Schlüssel sei dafür die Nutzung von Prinzipien der Quantenphysik zur Darstellung von Daten und Operationen auf diesen Daten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87</a:t>
            </a:fld>
            <a:endParaRPr lang="en-US" dirty="0"/>
          </a:p>
        </p:txBody>
      </p:sp>
    </p:spTree>
    <p:extLst>
      <p:ext uri="{BB962C8B-B14F-4D97-AF65-F5344CB8AC3E}">
        <p14:creationId xmlns:p14="http://schemas.microsoft.com/office/powerpoint/2010/main" val="5448522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850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b="1" dirty="0" smtClean="0"/>
              <a:t>Trends </a:t>
            </a:r>
            <a:r>
              <a:rPr lang="en-US" b="1" dirty="0" err="1" smtClean="0"/>
              <a:t>bei</a:t>
            </a:r>
            <a:r>
              <a:rPr lang="en-US" b="1" dirty="0" smtClean="0"/>
              <a:t> </a:t>
            </a:r>
            <a:r>
              <a:rPr lang="en-US" b="1" dirty="0" err="1" smtClean="0"/>
              <a:t>Hardwareplattformen</a:t>
            </a:r>
            <a:endParaRPr lang="en-US" b="1" dirty="0" smtClean="0"/>
          </a:p>
          <a:p>
            <a:pPr marL="812800" lvl="1" indent="-457200">
              <a:buFont typeface="+mj-lt"/>
              <a:buAutoNum type="arabicPeriod"/>
            </a:pPr>
            <a:r>
              <a:rPr lang="en-US" dirty="0" smtClean="0"/>
              <a:t>Mobile </a:t>
            </a:r>
            <a:r>
              <a:rPr lang="en-US" dirty="0" err="1" smtClean="0"/>
              <a:t>digitale</a:t>
            </a:r>
            <a:r>
              <a:rPr lang="en-US" dirty="0" smtClean="0"/>
              <a:t> IT-</a:t>
            </a:r>
            <a:r>
              <a:rPr lang="en-US" dirty="0" err="1" smtClean="0"/>
              <a:t>Plattformen</a:t>
            </a:r>
            <a:endParaRPr lang="en-US" dirty="0" smtClean="0"/>
          </a:p>
          <a:p>
            <a:pPr marL="812800" lvl="1" indent="-457200">
              <a:buFont typeface="+mj-lt"/>
              <a:buAutoNum type="arabicPeriod"/>
            </a:pPr>
            <a:r>
              <a:rPr lang="en-US" dirty="0" smtClean="0"/>
              <a:t>Cloud Computing</a:t>
            </a:r>
          </a:p>
          <a:p>
            <a:pPr marL="812800" lvl="1" indent="-457200">
              <a:buFont typeface="+mj-lt"/>
              <a:buAutoNum type="arabicPeriod"/>
            </a:pPr>
            <a:r>
              <a:rPr lang="en-US" dirty="0" err="1" smtClean="0"/>
              <a:t>Virtualisierung</a:t>
            </a:r>
            <a:endParaRPr lang="en-US" dirty="0" smtClean="0"/>
          </a:p>
          <a:p>
            <a:pPr marL="812800" lvl="1" indent="-457200">
              <a:buFont typeface="+mj-lt"/>
              <a:buAutoNum type="arabicPeriod"/>
            </a:pPr>
            <a:r>
              <a:rPr lang="en-US" dirty="0" smtClean="0"/>
              <a:t>Quantum Computing</a:t>
            </a:r>
          </a:p>
          <a:p>
            <a:pPr marL="812800" lvl="1" indent="-457200">
              <a:buFont typeface="+mj-lt"/>
              <a:buAutoNum type="arabicPeriod"/>
            </a:pPr>
            <a:r>
              <a:rPr lang="en-US" b="1" dirty="0" smtClean="0"/>
              <a:t>Green Computing</a:t>
            </a:r>
          </a:p>
          <a:p>
            <a:pPr marL="812800" lvl="1" indent="-457200">
              <a:buFont typeface="+mj-lt"/>
              <a:buAutoNum type="arabicPeriod"/>
            </a:pPr>
            <a:r>
              <a:rPr lang="en-US" dirty="0" err="1" smtClean="0"/>
              <a:t>Energiesparende</a:t>
            </a:r>
            <a:r>
              <a:rPr lang="en-US" dirty="0" smtClean="0"/>
              <a:t> </a:t>
            </a:r>
            <a:r>
              <a:rPr lang="en-US" dirty="0" err="1" smtClean="0"/>
              <a:t>Hochleistungspozessoren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88</a:t>
            </a:fld>
            <a:endParaRPr lang="en-US" dirty="0"/>
          </a:p>
        </p:txBody>
      </p:sp>
    </p:spTree>
    <p:extLst>
      <p:ext uri="{BB962C8B-B14F-4D97-AF65-F5344CB8AC3E}">
        <p14:creationId xmlns:p14="http://schemas.microsoft.com/office/powerpoint/2010/main" val="29913722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e-DE" dirty="0" smtClean="0"/>
              <a:t>Green Computing</a:t>
            </a:r>
            <a:endParaRPr lang="de-DE" dirty="0"/>
          </a:p>
        </p:txBody>
      </p:sp>
      <p:sp>
        <p:nvSpPr>
          <p:cNvPr id="73731" name="Rectangle 3"/>
          <p:cNvSpPr>
            <a:spLocks noGrp="1" noChangeArrowheads="1"/>
          </p:cNvSpPr>
          <p:nvPr>
            <p:ph sz="quarter" idx="12"/>
          </p:nvPr>
        </p:nvSpPr>
        <p:spPr/>
        <p:txBody>
          <a:bodyPr/>
          <a:lstStyle/>
          <a:p>
            <a:r>
              <a:rPr lang="de-DE" dirty="0" smtClean="0"/>
              <a:t>Green Computing und Green IT beziehen sich auf umweltschonende Verfahren und Technologien für die Gestaltung, Herstellung, Verwendung und Entsorgung von Computern und andere Hardware</a:t>
            </a:r>
          </a:p>
          <a:p>
            <a:r>
              <a:rPr lang="de-DE" dirty="0" smtClean="0"/>
              <a:t>Die Reduzierung des Computer-Stromverbrauchs hat in Unternehmen zunehmend eine höhere Priorität</a:t>
            </a:r>
          </a:p>
          <a:p>
            <a:r>
              <a:rPr lang="de-DE" dirty="0" smtClean="0"/>
              <a:t>Der Stromverbrauch für Informationstechnologie ist für ca. 2 Prozent der weltweit entstehenden Treibhausgase verantwortlich</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89</a:t>
            </a:fld>
            <a:endParaRPr lang="en-US" dirty="0"/>
          </a:p>
        </p:txBody>
      </p:sp>
    </p:spTree>
    <p:extLst>
      <p:ext uri="{BB962C8B-B14F-4D97-AF65-F5344CB8AC3E}">
        <p14:creationId xmlns:p14="http://schemas.microsoft.com/office/powerpoint/2010/main" val="1665762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Reform der Verwaltungsprozesse für Baugenehmigungen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9</a:t>
            </a:fld>
            <a:endParaRPr lang="en-US" dirty="0"/>
          </a:p>
        </p:txBody>
      </p:sp>
      <p:sp>
        <p:nvSpPr>
          <p:cNvPr id="4" name="Inhaltsplatzhalter 3"/>
          <p:cNvSpPr>
            <a:spLocks noGrp="1"/>
          </p:cNvSpPr>
          <p:nvPr>
            <p:ph sz="quarter" idx="12"/>
          </p:nvPr>
        </p:nvSpPr>
        <p:spPr/>
        <p:txBody>
          <a:bodyPr/>
          <a:lstStyle/>
          <a:p>
            <a:r>
              <a:rPr lang="de-DE" dirty="0" smtClean="0"/>
              <a:t>Wie kann eine IT-Infrastruktur dazu beitragen, </a:t>
            </a:r>
            <a:r>
              <a:rPr lang="de-DE" dirty="0" smtClean="0"/>
              <a:t>die </a:t>
            </a:r>
            <a:r>
              <a:rPr lang="de-DE" dirty="0" smtClean="0"/>
              <a:t>Antragstellung zu verbessern?</a:t>
            </a:r>
          </a:p>
          <a:p>
            <a:pPr lvl="1"/>
            <a:r>
              <a:rPr lang="de-DE" dirty="0" smtClean="0"/>
              <a:t>Elektronisches System </a:t>
            </a:r>
            <a:r>
              <a:rPr lang="de-DE" dirty="0" smtClean="0"/>
              <a:t>für </a:t>
            </a:r>
            <a:r>
              <a:rPr lang="de-DE" dirty="0" smtClean="0"/>
              <a:t>das Einreichen von	</a:t>
            </a:r>
            <a:r>
              <a:rPr lang="de-DE" dirty="0" smtClean="0"/>
              <a:t>Anträgen – realisiert als „virtueller Schalter“ </a:t>
            </a:r>
            <a:r>
              <a:rPr lang="de-DE" dirty="0" smtClean="0"/>
              <a:t>mit Rund-um-die-Uhr-Service</a:t>
            </a:r>
          </a:p>
          <a:p>
            <a:pPr lvl="1"/>
            <a:r>
              <a:rPr lang="de-DE" dirty="0" smtClean="0"/>
              <a:t>Integrierte Antragstellung mit </a:t>
            </a:r>
            <a:r>
              <a:rPr lang="de-DE" dirty="0" smtClean="0"/>
              <a:t>Gebühreneinzug</a:t>
            </a:r>
            <a:r>
              <a:rPr lang="de-DE" dirty="0" smtClean="0"/>
              <a:t>, schnellere Bearbeitung und </a:t>
            </a:r>
            <a:r>
              <a:rPr lang="de-DE" dirty="0" smtClean="0"/>
              <a:t>k</a:t>
            </a:r>
            <a:r>
              <a:rPr lang="de-DE" dirty="0" smtClean="0"/>
              <a:t>ür</a:t>
            </a:r>
            <a:r>
              <a:rPr lang="de-DE" dirty="0" smtClean="0"/>
              <a:t>zere </a:t>
            </a:r>
            <a:r>
              <a:rPr lang="de-DE" dirty="0" smtClean="0"/>
              <a:t>Durchlaufzeit eines Antrags und </a:t>
            </a:r>
            <a:r>
              <a:rPr lang="de-DE" dirty="0" smtClean="0"/>
              <a:t>dem Vorteil, </a:t>
            </a:r>
            <a:r>
              <a:rPr lang="de-DE" dirty="0" smtClean="0"/>
              <a:t>Papier einzusparen, da auf </a:t>
            </a:r>
            <a:r>
              <a:rPr lang="de-DE" dirty="0" smtClean="0"/>
              <a:t>Ausdrucke </a:t>
            </a:r>
            <a:r>
              <a:rPr lang="de-DE" dirty="0" smtClean="0"/>
              <a:t>verzichtet werden kann</a:t>
            </a:r>
          </a:p>
          <a:p>
            <a:pPr lvl="1"/>
            <a:r>
              <a:rPr lang="de-DE" dirty="0" smtClean="0"/>
              <a:t>Als Nebeneffekt </a:t>
            </a:r>
            <a:r>
              <a:rPr lang="de-DE" dirty="0" smtClean="0"/>
              <a:t>wird die </a:t>
            </a:r>
            <a:r>
              <a:rPr lang="de-DE" dirty="0" smtClean="0"/>
              <a:t>Transparenz erhöht, da alle Beteiligten online den Status und Fortschritt der Anmeldungsbearbeitung </a:t>
            </a:r>
            <a:r>
              <a:rPr lang="de-DE" dirty="0"/>
              <a:t>ü</a:t>
            </a:r>
            <a:r>
              <a:rPr lang="de-DE" dirty="0" smtClean="0"/>
              <a:t>berwachen </a:t>
            </a:r>
            <a:r>
              <a:rPr lang="de-DE" dirty="0" smtClean="0"/>
              <a:t>können</a:t>
            </a:r>
            <a:endParaRPr lang="de-DE" dirty="0"/>
          </a:p>
        </p:txBody>
      </p:sp>
      <p:sp>
        <p:nvSpPr>
          <p:cNvPr id="9" name="Untertitel 8"/>
          <p:cNvSpPr>
            <a:spLocks noGrp="1"/>
          </p:cNvSpPr>
          <p:nvPr>
            <p:ph type="subTitle" idx="13"/>
          </p:nvPr>
        </p:nvSpPr>
        <p:spPr/>
        <p:txBody>
          <a:bodyPr/>
          <a:lstStyle/>
          <a:p>
            <a:r>
              <a:rPr lang="de-DE" dirty="0"/>
              <a:t>Einführende Fallstudie</a:t>
            </a:r>
          </a:p>
        </p:txBody>
      </p:sp>
    </p:spTree>
    <p:extLst>
      <p:ext uri="{BB962C8B-B14F-4D97-AF65-F5344CB8AC3E}">
        <p14:creationId xmlns:p14="http://schemas.microsoft.com/office/powerpoint/2010/main" val="4699903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850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b="1" dirty="0" smtClean="0"/>
              <a:t>Trends </a:t>
            </a:r>
            <a:r>
              <a:rPr lang="en-US" b="1" dirty="0" err="1" smtClean="0"/>
              <a:t>bei</a:t>
            </a:r>
            <a:r>
              <a:rPr lang="en-US" b="1" dirty="0" smtClean="0"/>
              <a:t> </a:t>
            </a:r>
            <a:r>
              <a:rPr lang="en-US" b="1" dirty="0" err="1" smtClean="0"/>
              <a:t>Hardwareplattformen</a:t>
            </a:r>
            <a:endParaRPr lang="en-US" b="1" dirty="0" smtClean="0"/>
          </a:p>
          <a:p>
            <a:pPr marL="812800" lvl="1" indent="-457200">
              <a:buFont typeface="+mj-lt"/>
              <a:buAutoNum type="arabicPeriod"/>
            </a:pPr>
            <a:r>
              <a:rPr lang="en-US" dirty="0" smtClean="0"/>
              <a:t>Mobile </a:t>
            </a:r>
            <a:r>
              <a:rPr lang="en-US" dirty="0" err="1" smtClean="0"/>
              <a:t>digitale</a:t>
            </a:r>
            <a:r>
              <a:rPr lang="en-US" dirty="0" smtClean="0"/>
              <a:t> IT-</a:t>
            </a:r>
            <a:r>
              <a:rPr lang="en-US" dirty="0" err="1" smtClean="0"/>
              <a:t>Plattformen</a:t>
            </a:r>
            <a:endParaRPr lang="en-US" dirty="0" smtClean="0"/>
          </a:p>
          <a:p>
            <a:pPr marL="812800" lvl="1" indent="-457200">
              <a:buFont typeface="+mj-lt"/>
              <a:buAutoNum type="arabicPeriod"/>
            </a:pPr>
            <a:r>
              <a:rPr lang="en-US" dirty="0" smtClean="0"/>
              <a:t>Cloud Computing</a:t>
            </a:r>
          </a:p>
          <a:p>
            <a:pPr marL="812800" lvl="1" indent="-457200">
              <a:buFont typeface="+mj-lt"/>
              <a:buAutoNum type="arabicPeriod"/>
            </a:pPr>
            <a:r>
              <a:rPr lang="en-US" dirty="0" err="1" smtClean="0"/>
              <a:t>Virtualisierung</a:t>
            </a:r>
            <a:endParaRPr lang="en-US" dirty="0" smtClean="0"/>
          </a:p>
          <a:p>
            <a:pPr marL="812800" lvl="1" indent="-457200">
              <a:buFont typeface="+mj-lt"/>
              <a:buAutoNum type="arabicPeriod"/>
            </a:pPr>
            <a:r>
              <a:rPr lang="en-US" dirty="0" smtClean="0"/>
              <a:t>Quantum Computing</a:t>
            </a:r>
          </a:p>
          <a:p>
            <a:pPr marL="812800" lvl="1" indent="-457200">
              <a:buFont typeface="+mj-lt"/>
              <a:buAutoNum type="arabicPeriod"/>
            </a:pPr>
            <a:r>
              <a:rPr lang="en-US" dirty="0" smtClean="0"/>
              <a:t>Green Computing</a:t>
            </a:r>
          </a:p>
          <a:p>
            <a:pPr marL="812800" lvl="1" indent="-457200">
              <a:buFont typeface="+mj-lt"/>
              <a:buAutoNum type="arabicPeriod"/>
            </a:pPr>
            <a:r>
              <a:rPr lang="en-US" b="1" dirty="0" err="1" smtClean="0"/>
              <a:t>Energiesparende</a:t>
            </a:r>
            <a:r>
              <a:rPr lang="en-US" b="1" dirty="0" smtClean="0"/>
              <a:t> </a:t>
            </a:r>
            <a:r>
              <a:rPr lang="en-US" b="1" dirty="0" err="1" smtClean="0"/>
              <a:t>Hochleistungspozessoren</a:t>
            </a:r>
            <a:endParaRPr lang="en-US" b="1"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Softwareplattformen</a:t>
            </a:r>
            <a:endParaRPr lang="en-US" dirty="0" smtClean="0"/>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90</a:t>
            </a:fld>
            <a:endParaRPr lang="en-US" dirty="0"/>
          </a:p>
        </p:txBody>
      </p:sp>
    </p:spTree>
    <p:extLst>
      <p:ext uri="{BB962C8B-B14F-4D97-AF65-F5344CB8AC3E}">
        <p14:creationId xmlns:p14="http://schemas.microsoft.com/office/powerpoint/2010/main" val="2548421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e-DE" dirty="0" smtClean="0"/>
              <a:t>Energiesparende Hochleistungsprozessoren</a:t>
            </a:r>
            <a:endParaRPr lang="de-DE" dirty="0"/>
          </a:p>
        </p:txBody>
      </p:sp>
      <p:sp>
        <p:nvSpPr>
          <p:cNvPr id="73731" name="Rectangle 3"/>
          <p:cNvSpPr>
            <a:spLocks noGrp="1" noChangeArrowheads="1"/>
          </p:cNvSpPr>
          <p:nvPr>
            <p:ph sz="quarter" idx="12"/>
          </p:nvPr>
        </p:nvSpPr>
        <p:spPr/>
        <p:txBody>
          <a:bodyPr/>
          <a:lstStyle/>
          <a:p>
            <a:r>
              <a:rPr lang="de-DE" smtClean="0"/>
              <a:t>Moderne Mikroprozessoren verfügen zurzeit über mehrere Prozessorkerne auf einem einzigen Chip</a:t>
            </a:r>
          </a:p>
          <a:p>
            <a:r>
              <a:rPr lang="de-DE" smtClean="0"/>
              <a:t>Dank dieser Technologie können heute zwei oder mehr Verarbeitungseinheiten die Aufgaben schneller ausführen als frühere ressourcenhungrige Chips mit nur einem Prozessorkern</a:t>
            </a:r>
          </a:p>
          <a:p>
            <a:r>
              <a:rPr lang="de-DE" smtClean="0"/>
              <a:t>Der Zweikernprozessor A5, der im iPhone 4S und im iPad2 verbaut wurde, hat ungefähr 1/50 oder 1/30 des Strombedarfs eines Zweikernprozessors für Laptops</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91</a:t>
            </a:fld>
            <a:endParaRPr lang="en-US" dirty="0"/>
          </a:p>
        </p:txBody>
      </p:sp>
    </p:spTree>
    <p:extLst>
      <p:ext uri="{BB962C8B-B14F-4D97-AF65-F5344CB8AC3E}">
        <p14:creationId xmlns:p14="http://schemas.microsoft.com/office/powerpoint/2010/main" val="32506013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Nordea</a:t>
            </a:r>
            <a:r>
              <a:rPr lang="de-DE" dirty="0" smtClean="0"/>
              <a:t> </a:t>
            </a:r>
            <a:r>
              <a:rPr lang="de-DE" dirty="0" err="1" smtClean="0"/>
              <a:t>goes</a:t>
            </a:r>
            <a:r>
              <a:rPr lang="de-DE" dirty="0" smtClean="0"/>
              <a:t> </a:t>
            </a:r>
            <a:r>
              <a:rPr lang="de-DE" dirty="0" err="1" smtClean="0"/>
              <a:t>green</a:t>
            </a:r>
            <a:r>
              <a:rPr lang="de-DE" dirty="0" smtClean="0"/>
              <a:t>“ mit IT</a:t>
            </a:r>
            <a:endParaRPr lang="de-DE" dirty="0"/>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92</a:t>
            </a:fld>
            <a:endParaRPr lang="en-US" dirty="0"/>
          </a:p>
        </p:txBody>
      </p:sp>
      <p:sp>
        <p:nvSpPr>
          <p:cNvPr id="4" name="Inhaltsplatzhalter 3"/>
          <p:cNvSpPr>
            <a:spLocks noGrp="1"/>
          </p:cNvSpPr>
          <p:nvPr>
            <p:ph sz="quarter" idx="12"/>
          </p:nvPr>
        </p:nvSpPr>
        <p:spPr/>
        <p:txBody>
          <a:bodyPr/>
          <a:lstStyle/>
          <a:p>
            <a:r>
              <a:rPr lang="de-DE" dirty="0"/>
              <a:t>Welche Kosten in geschäftlicher, </a:t>
            </a:r>
            <a:r>
              <a:rPr lang="de-DE" dirty="0" smtClean="0"/>
              <a:t>persönlicher und </a:t>
            </a:r>
            <a:r>
              <a:rPr lang="de-DE" dirty="0"/>
              <a:t>sozialer Hinsicht fallen bei einer </a:t>
            </a:r>
            <a:r>
              <a:rPr lang="de-DE" dirty="0" smtClean="0"/>
              <a:t>Geschäftsreise von </a:t>
            </a:r>
            <a:r>
              <a:rPr lang="de-DE" dirty="0"/>
              <a:t>Kopenhagen nach </a:t>
            </a:r>
            <a:r>
              <a:rPr lang="de-DE" dirty="0" smtClean="0"/>
              <a:t>Helsinki an?</a:t>
            </a:r>
          </a:p>
          <a:p>
            <a:r>
              <a:rPr lang="de-DE" dirty="0"/>
              <a:t>Wie kann IT hinsichtlich der </a:t>
            </a:r>
            <a:r>
              <a:rPr lang="de-DE" dirty="0" smtClean="0"/>
              <a:t>Umweltprobleme sowohl </a:t>
            </a:r>
            <a:r>
              <a:rPr lang="de-DE" dirty="0"/>
              <a:t>Auslöser als auch Lösung sein</a:t>
            </a:r>
            <a:r>
              <a:rPr lang="de-DE" dirty="0" smtClean="0"/>
              <a:t>?</a:t>
            </a:r>
          </a:p>
          <a:p>
            <a:r>
              <a:rPr lang="de-DE" dirty="0"/>
              <a:t>Wie lauten die Argumente gegen eine </a:t>
            </a:r>
            <a:r>
              <a:rPr lang="de-DE" dirty="0" smtClean="0"/>
              <a:t>soziale Verantwortung </a:t>
            </a:r>
            <a:r>
              <a:rPr lang="de-DE" dirty="0"/>
              <a:t>der Unternehmen</a:t>
            </a:r>
            <a:r>
              <a:rPr lang="de-DE" dirty="0" smtClean="0"/>
              <a:t>?</a:t>
            </a:r>
          </a:p>
          <a:p>
            <a:r>
              <a:rPr lang="de-DE" dirty="0"/>
              <a:t>Warum sollten sich Unternehmen </a:t>
            </a:r>
            <a:r>
              <a:rPr lang="de-DE" dirty="0" err="1"/>
              <a:t>dafür</a:t>
            </a:r>
            <a:r>
              <a:rPr lang="de-DE" dirty="0"/>
              <a:t> engagieren</a:t>
            </a:r>
            <a:r>
              <a:rPr lang="de-DE" dirty="0" smtClean="0"/>
              <a:t>, eine </a:t>
            </a:r>
            <a:r>
              <a:rPr lang="de-DE" dirty="0"/>
              <a:t>nachhaltigere Welt zu schaffen?</a:t>
            </a:r>
          </a:p>
        </p:txBody>
      </p:sp>
      <p:sp>
        <p:nvSpPr>
          <p:cNvPr id="5" name="Untertitel 4"/>
          <p:cNvSpPr>
            <a:spLocks noGrp="1"/>
          </p:cNvSpPr>
          <p:nvPr>
            <p:ph type="subTitle" idx="13"/>
          </p:nvPr>
        </p:nvSpPr>
        <p:spPr/>
        <p:txBody>
          <a:bodyPr/>
          <a:lstStyle/>
          <a:p>
            <a:r>
              <a:rPr lang="de-DE" dirty="0" smtClean="0"/>
              <a:t>Blickpunkt Organisation</a:t>
            </a:r>
            <a:endParaRPr lang="de-DE" dirty="0"/>
          </a:p>
        </p:txBody>
      </p:sp>
    </p:spTree>
    <p:extLst>
      <p:ext uri="{BB962C8B-B14F-4D97-AF65-F5344CB8AC3E}">
        <p14:creationId xmlns:p14="http://schemas.microsoft.com/office/powerpoint/2010/main" val="131800969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925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b="1" dirty="0" smtClean="0"/>
              <a:t>Trends </a:t>
            </a:r>
            <a:r>
              <a:rPr lang="en-US" b="1" dirty="0" err="1" smtClean="0"/>
              <a:t>bei</a:t>
            </a:r>
            <a:r>
              <a:rPr lang="en-US" b="1" dirty="0" smtClean="0"/>
              <a:t> </a:t>
            </a:r>
            <a:r>
              <a:rPr lang="en-US" b="1" dirty="0" err="1" smtClean="0"/>
              <a:t>Softwareplattformen</a:t>
            </a:r>
            <a:endParaRPr lang="en-US" b="1" dirty="0" smtClean="0"/>
          </a:p>
          <a:p>
            <a:pPr marL="812800" lvl="1" indent="-457200">
              <a:buFont typeface="+mj-lt"/>
              <a:buAutoNum type="arabicPeriod"/>
            </a:pPr>
            <a:r>
              <a:rPr lang="en-US" b="1" dirty="0" smtClean="0"/>
              <a:t>Linux und Open-Source-Software</a:t>
            </a:r>
          </a:p>
          <a:p>
            <a:pPr marL="812800" lvl="1" indent="-457200">
              <a:buFont typeface="+mj-lt"/>
              <a:buAutoNum type="arabicPeriod"/>
            </a:pPr>
            <a:r>
              <a:rPr lang="en-US" dirty="0" smtClean="0"/>
              <a:t>Software </a:t>
            </a:r>
            <a:r>
              <a:rPr lang="en-US" dirty="0" err="1" smtClean="0"/>
              <a:t>für</a:t>
            </a:r>
            <a:r>
              <a:rPr lang="en-US" dirty="0" smtClean="0"/>
              <a:t> </a:t>
            </a:r>
            <a:r>
              <a:rPr lang="en-US" dirty="0" err="1" smtClean="0"/>
              <a:t>Webapplikationen</a:t>
            </a:r>
            <a:r>
              <a:rPr lang="en-US" dirty="0" smtClean="0"/>
              <a:t>: Java, JavaScript, HTML5 und </a:t>
            </a:r>
            <a:r>
              <a:rPr lang="en-US" dirty="0" err="1" smtClean="0"/>
              <a:t>WebSockets</a:t>
            </a:r>
            <a:endParaRPr lang="en-US" dirty="0" smtClean="0"/>
          </a:p>
          <a:p>
            <a:pPr marL="812800" lvl="1" indent="-457200">
              <a:buFont typeface="+mj-lt"/>
              <a:buAutoNum type="arabicPeriod"/>
            </a:pPr>
            <a:r>
              <a:rPr lang="en-US" dirty="0" smtClean="0"/>
              <a:t>Web Services und </a:t>
            </a:r>
            <a:r>
              <a:rPr lang="en-US" dirty="0" err="1" smtClean="0"/>
              <a:t>serviceorientierte</a:t>
            </a:r>
            <a:r>
              <a:rPr lang="en-US" dirty="0" smtClean="0"/>
              <a:t> </a:t>
            </a:r>
            <a:r>
              <a:rPr lang="en-US" dirty="0" err="1" smtClean="0"/>
              <a:t>Architekturen</a:t>
            </a:r>
            <a:r>
              <a:rPr lang="en-US" dirty="0" smtClean="0"/>
              <a:t> (SOA)</a:t>
            </a:r>
          </a:p>
          <a:p>
            <a:pPr marL="812800" lvl="1" indent="-457200">
              <a:buFont typeface="+mj-lt"/>
              <a:buAutoNum type="arabicPeriod"/>
            </a:pPr>
            <a:r>
              <a:rPr lang="en-US" dirty="0" smtClean="0"/>
              <a:t>Software-Outsourcing und Cloud Computing</a:t>
            </a:r>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93</a:t>
            </a:fld>
            <a:endParaRPr lang="en-US" dirty="0"/>
          </a:p>
        </p:txBody>
      </p:sp>
    </p:spTree>
    <p:extLst>
      <p:ext uri="{BB962C8B-B14F-4D97-AF65-F5344CB8AC3E}">
        <p14:creationId xmlns:p14="http://schemas.microsoft.com/office/powerpoint/2010/main" val="204049061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de-DE" dirty="0" smtClean="0"/>
              <a:t>Linux und Open-Source-Software</a:t>
            </a:r>
            <a:endParaRPr lang="de-DE" dirty="0"/>
          </a:p>
        </p:txBody>
      </p:sp>
      <p:sp>
        <p:nvSpPr>
          <p:cNvPr id="95235" name="Rectangle 3"/>
          <p:cNvSpPr>
            <a:spLocks noGrp="1" noChangeArrowheads="1"/>
          </p:cNvSpPr>
          <p:nvPr>
            <p:ph sz="quarter" idx="12"/>
          </p:nvPr>
        </p:nvSpPr>
        <p:spPr/>
        <p:txBody>
          <a:bodyPr/>
          <a:lstStyle/>
          <a:p>
            <a:r>
              <a:rPr lang="de-DE" dirty="0" smtClean="0"/>
              <a:t>Open-Source-Software wird von einer Community von mehreren Hunderttausend Programmierern auf der ganzen Welt produziert</a:t>
            </a:r>
          </a:p>
          <a:p>
            <a:r>
              <a:rPr lang="de-DE" dirty="0" smtClean="0"/>
              <a:t>Mittlerweile stehen Tausende von Open-Source- Programmen auf Hunderten von Websites zur </a:t>
            </a:r>
            <a:r>
              <a:rPr lang="de-DE" dirty="0" err="1" smtClean="0"/>
              <a:t>Verfügung</a:t>
            </a:r>
            <a:r>
              <a:rPr lang="de-DE" dirty="0" smtClean="0"/>
              <a:t>, </a:t>
            </a:r>
            <a:r>
              <a:rPr lang="de-DE" dirty="0" smtClean="0"/>
              <a:t>u.a</a:t>
            </a:r>
            <a:r>
              <a:rPr lang="de-DE" dirty="0" smtClean="0"/>
              <a:t>.:</a:t>
            </a:r>
          </a:p>
          <a:p>
            <a:pPr lvl="1"/>
            <a:r>
              <a:rPr lang="de-DE" dirty="0" smtClean="0"/>
              <a:t>Betriebssysteme wie Linux</a:t>
            </a:r>
          </a:p>
          <a:p>
            <a:pPr lvl="1"/>
            <a:r>
              <a:rPr lang="de-DE" dirty="0" smtClean="0"/>
              <a:t>Webserver (</a:t>
            </a:r>
            <a:r>
              <a:rPr lang="de-DE" dirty="0" smtClean="0"/>
              <a:t>z.B</a:t>
            </a:r>
            <a:r>
              <a:rPr lang="de-DE" dirty="0" smtClean="0"/>
              <a:t>. </a:t>
            </a:r>
            <a:r>
              <a:rPr lang="de-DE" dirty="0" smtClean="0"/>
              <a:t>Apache)</a:t>
            </a:r>
            <a:endParaRPr lang="de-DE" dirty="0" smtClean="0"/>
          </a:p>
          <a:p>
            <a:pPr lvl="1"/>
            <a:r>
              <a:rPr lang="de-DE" dirty="0" smtClean="0"/>
              <a:t>Browser (</a:t>
            </a:r>
            <a:r>
              <a:rPr lang="de-DE" dirty="0" smtClean="0"/>
              <a:t>z.B</a:t>
            </a:r>
            <a:r>
              <a:rPr lang="de-DE" dirty="0" smtClean="0"/>
              <a:t>. Mozilla Firefox)</a:t>
            </a:r>
          </a:p>
          <a:p>
            <a:pPr lvl="1"/>
            <a:r>
              <a:rPr lang="de-DE" dirty="0" smtClean="0"/>
              <a:t>B</a:t>
            </a:r>
            <a:r>
              <a:rPr lang="de-DE" dirty="0" smtClean="0"/>
              <a:t>ür</a:t>
            </a:r>
            <a:r>
              <a:rPr lang="de-DE" dirty="0" smtClean="0"/>
              <a:t>o-Anwendungspakete </a:t>
            </a:r>
            <a:r>
              <a:rPr lang="de-DE" dirty="0" smtClean="0"/>
              <a:t>(</a:t>
            </a:r>
            <a:r>
              <a:rPr lang="de-DE" dirty="0" smtClean="0"/>
              <a:t>z.B</a:t>
            </a:r>
            <a:r>
              <a:rPr lang="de-DE" dirty="0" smtClean="0"/>
              <a:t>. Open Office)</a:t>
            </a:r>
          </a:p>
          <a:p>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94</a:t>
            </a:fld>
            <a:endParaRPr lang="en-US" dirty="0"/>
          </a:p>
        </p:txBody>
      </p:sp>
    </p:spTree>
    <p:extLst>
      <p:ext uri="{BB962C8B-B14F-4D97-AF65-F5344CB8AC3E}">
        <p14:creationId xmlns:p14="http://schemas.microsoft.com/office/powerpoint/2010/main" val="11246241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de-DE" smtClean="0"/>
              <a:t>Open-Source-Software</a:t>
            </a:r>
            <a:endParaRPr lang="de-DE" dirty="0"/>
          </a:p>
        </p:txBody>
      </p:sp>
      <p:sp>
        <p:nvSpPr>
          <p:cNvPr id="96259" name="Rectangle 3"/>
          <p:cNvSpPr>
            <a:spLocks noGrp="1" noChangeArrowheads="1"/>
          </p:cNvSpPr>
          <p:nvPr>
            <p:ph sz="quarter" idx="12"/>
          </p:nvPr>
        </p:nvSpPr>
        <p:spPr/>
        <p:txBody>
          <a:bodyPr/>
          <a:lstStyle/>
          <a:p>
            <a:r>
              <a:rPr lang="de-DE" smtClean="0"/>
              <a:t>Open-Source-Software ist Software, deren Quelltexte frei verfügbar sind und die kostenlos bezogen werden kann. Meist wird Open-Source-Software von intrinsisch motivierten, kostenlos arbeitenden Programmierern geschrieben, die sich in einer Community selbst organisieren. Die bekannteste Open-Source-Software ist Linux.</a:t>
            </a:r>
            <a:endParaRPr lang="de-DE"/>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95</a:t>
            </a:fld>
            <a:endParaRPr lang="en-US" dirty="0"/>
          </a:p>
        </p:txBody>
      </p:sp>
    </p:spTree>
    <p:extLst>
      <p:ext uri="{BB962C8B-B14F-4D97-AF65-F5344CB8AC3E}">
        <p14:creationId xmlns:p14="http://schemas.microsoft.com/office/powerpoint/2010/main" val="5909094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de-DE" smtClean="0"/>
              <a:t>Linux</a:t>
            </a:r>
            <a:endParaRPr lang="de-DE" dirty="0"/>
          </a:p>
        </p:txBody>
      </p:sp>
      <p:sp>
        <p:nvSpPr>
          <p:cNvPr id="97283" name="Rectangle 3"/>
          <p:cNvSpPr>
            <a:spLocks noGrp="1" noChangeArrowheads="1"/>
          </p:cNvSpPr>
          <p:nvPr>
            <p:ph sz="quarter" idx="12"/>
          </p:nvPr>
        </p:nvSpPr>
        <p:spPr/>
        <p:txBody>
          <a:bodyPr/>
          <a:lstStyle/>
          <a:p>
            <a:r>
              <a:rPr lang="de-DE" dirty="0" smtClean="0"/>
              <a:t>Die wahrscheinlich bekannteste Open-Source- Software ist Linux, ein von Unix abgeleitetes Betriebssystem. Linux wurde von dem finnischen Programmierer Linus </a:t>
            </a:r>
            <a:r>
              <a:rPr lang="de-DE" dirty="0" err="1" smtClean="0"/>
              <a:t>Torvalds</a:t>
            </a:r>
            <a:r>
              <a:rPr lang="de-DE" dirty="0" smtClean="0"/>
              <a:t> entwickelt und erstmals im August 1991 ins Internet gestellt.</a:t>
            </a:r>
          </a:p>
          <a:p>
            <a:r>
              <a:rPr lang="de-DE" dirty="0" smtClean="0"/>
              <a:t>IBM, HP, Intel, Dell und Sun haben Linux zu einem Kernstück ihrer Angebote für Unternehmen gemacht.</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96</a:t>
            </a:fld>
            <a:endParaRPr lang="en-US" dirty="0"/>
          </a:p>
        </p:txBody>
      </p:sp>
    </p:spTree>
    <p:extLst>
      <p:ext uri="{BB962C8B-B14F-4D97-AF65-F5344CB8AC3E}">
        <p14:creationId xmlns:p14="http://schemas.microsoft.com/office/powerpoint/2010/main" val="15754284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r>
              <a:rPr lang="de-DE" smtClean="0"/>
              <a:t> Gliederung</a:t>
            </a:r>
            <a:endParaRPr lang="de-DE"/>
          </a:p>
        </p:txBody>
      </p:sp>
      <p:sp>
        <p:nvSpPr>
          <p:cNvPr id="27651" name="Rectangle 5"/>
          <p:cNvSpPr>
            <a:spLocks noGrp="1" noChangeArrowheads="1"/>
          </p:cNvSpPr>
          <p:nvPr>
            <p:ph sz="quarter" idx="12"/>
          </p:nvPr>
        </p:nvSpPr>
        <p:spPr/>
        <p:txBody>
          <a:bodyPr>
            <a:normAutofit fontScale="92500" lnSpcReduction="20000"/>
          </a:bodyPr>
          <a:lstStyle/>
          <a:p>
            <a:pPr marL="457200" indent="-457200">
              <a:buFont typeface="+mj-lt"/>
              <a:buAutoNum type="arabicPeriod"/>
            </a:pPr>
            <a:r>
              <a:rPr lang="en-US" dirty="0" smtClean="0"/>
              <a:t>IT-</a:t>
            </a:r>
            <a:r>
              <a:rPr lang="en-US" dirty="0" err="1" smtClean="0"/>
              <a:t>Infrastrukturen</a:t>
            </a:r>
            <a:endParaRPr lang="en-US" dirty="0" smtClean="0"/>
          </a:p>
          <a:p>
            <a:pPr marL="457200" indent="-457200">
              <a:buFont typeface="+mj-lt"/>
              <a:buAutoNum type="arabicPeriod"/>
            </a:pPr>
            <a:r>
              <a:rPr lang="en-US" dirty="0" err="1" smtClean="0"/>
              <a:t>Infrastrukturkomponenten</a:t>
            </a:r>
            <a:endParaRPr lang="en-US" dirty="0" smtClean="0"/>
          </a:p>
          <a:p>
            <a:pPr marL="457200" indent="-457200">
              <a:buFont typeface="+mj-lt"/>
              <a:buAutoNum type="arabicPeriod"/>
            </a:pPr>
            <a:r>
              <a:rPr lang="en-US" dirty="0" smtClean="0"/>
              <a:t>Trends </a:t>
            </a:r>
            <a:r>
              <a:rPr lang="en-US" dirty="0" err="1" smtClean="0"/>
              <a:t>bei</a:t>
            </a:r>
            <a:r>
              <a:rPr lang="en-US" dirty="0" smtClean="0"/>
              <a:t> </a:t>
            </a:r>
            <a:r>
              <a:rPr lang="en-US" dirty="0" err="1" smtClean="0"/>
              <a:t>Hardwareplattformen</a:t>
            </a:r>
            <a:endParaRPr lang="en-US" dirty="0" smtClean="0"/>
          </a:p>
          <a:p>
            <a:pPr marL="457200" indent="-457200">
              <a:buFont typeface="+mj-lt"/>
              <a:buAutoNum type="arabicPeriod"/>
            </a:pPr>
            <a:r>
              <a:rPr lang="en-US" b="1" dirty="0" smtClean="0"/>
              <a:t>Trends </a:t>
            </a:r>
            <a:r>
              <a:rPr lang="en-US" b="1" dirty="0" err="1" smtClean="0"/>
              <a:t>bei</a:t>
            </a:r>
            <a:r>
              <a:rPr lang="en-US" b="1" dirty="0" smtClean="0"/>
              <a:t> </a:t>
            </a:r>
            <a:r>
              <a:rPr lang="en-US" b="1" dirty="0" err="1" smtClean="0"/>
              <a:t>Softwareplattformen</a:t>
            </a:r>
            <a:endParaRPr lang="en-US" b="1" dirty="0" smtClean="0"/>
          </a:p>
          <a:p>
            <a:pPr marL="812800" lvl="1" indent="-457200">
              <a:buFont typeface="+mj-lt"/>
              <a:buAutoNum type="arabicPeriod"/>
            </a:pPr>
            <a:r>
              <a:rPr lang="en-US" dirty="0" smtClean="0"/>
              <a:t>Linux und Open-Source-Software</a:t>
            </a:r>
          </a:p>
          <a:p>
            <a:pPr marL="812800" lvl="1" indent="-457200">
              <a:buFont typeface="+mj-lt"/>
              <a:buAutoNum type="arabicPeriod"/>
            </a:pPr>
            <a:r>
              <a:rPr lang="en-US" b="1" dirty="0" smtClean="0"/>
              <a:t>Software </a:t>
            </a:r>
            <a:r>
              <a:rPr lang="en-US" b="1" dirty="0" err="1" smtClean="0"/>
              <a:t>für</a:t>
            </a:r>
            <a:r>
              <a:rPr lang="en-US" b="1" dirty="0" smtClean="0"/>
              <a:t> </a:t>
            </a:r>
            <a:r>
              <a:rPr lang="en-US" b="1" dirty="0" err="1" smtClean="0"/>
              <a:t>Webapplikationen</a:t>
            </a:r>
            <a:r>
              <a:rPr lang="en-US" b="1" dirty="0" smtClean="0"/>
              <a:t>: Java, JavaScript, HTML5 und </a:t>
            </a:r>
            <a:r>
              <a:rPr lang="en-US" b="1" dirty="0" err="1" smtClean="0"/>
              <a:t>WebSockets</a:t>
            </a:r>
            <a:endParaRPr lang="en-US" b="1" dirty="0" smtClean="0"/>
          </a:p>
          <a:p>
            <a:pPr marL="812800" lvl="1" indent="-457200">
              <a:buFont typeface="+mj-lt"/>
              <a:buAutoNum type="arabicPeriod"/>
            </a:pPr>
            <a:r>
              <a:rPr lang="en-US" dirty="0" smtClean="0"/>
              <a:t>Web Services und </a:t>
            </a:r>
            <a:r>
              <a:rPr lang="en-US" dirty="0" err="1" smtClean="0"/>
              <a:t>serviceorientierte</a:t>
            </a:r>
            <a:r>
              <a:rPr lang="en-US" dirty="0" smtClean="0"/>
              <a:t> </a:t>
            </a:r>
            <a:r>
              <a:rPr lang="en-US" dirty="0" err="1" smtClean="0"/>
              <a:t>Architekturen</a:t>
            </a:r>
            <a:r>
              <a:rPr lang="en-US" dirty="0" smtClean="0"/>
              <a:t> (SOA)</a:t>
            </a:r>
          </a:p>
          <a:p>
            <a:pPr marL="812800" lvl="1" indent="-457200">
              <a:buFont typeface="+mj-lt"/>
              <a:buAutoNum type="arabicPeriod"/>
            </a:pPr>
            <a:r>
              <a:rPr lang="en-US" dirty="0" smtClean="0"/>
              <a:t>Software-Outsourcing und Cloud Computing</a:t>
            </a:r>
          </a:p>
          <a:p>
            <a:pPr marL="457200" indent="-457200">
              <a:buFont typeface="+mj-lt"/>
              <a:buAutoNum type="arabicPeriod"/>
            </a:pPr>
            <a:r>
              <a:rPr lang="en-US" dirty="0" smtClean="0"/>
              <a:t>Trends der Informatisierung der (</a:t>
            </a:r>
            <a:r>
              <a:rPr lang="en-US" dirty="0" err="1" smtClean="0"/>
              <a:t>Alltags</a:t>
            </a:r>
            <a:r>
              <a:rPr lang="en-US" dirty="0" smtClean="0"/>
              <a:t>-) Welt – Das </a:t>
            </a:r>
            <a:r>
              <a:rPr lang="en-US" dirty="0" err="1" smtClean="0"/>
              <a:t>Beispiel</a:t>
            </a:r>
            <a:r>
              <a:rPr lang="en-US" dirty="0" smtClean="0"/>
              <a:t> Internet der Dinge</a:t>
            </a:r>
          </a:p>
          <a:p>
            <a:pPr marL="457200" indent="-457200">
              <a:buFont typeface="+mj-lt"/>
              <a:buAutoNum type="arabicPeriod"/>
            </a:pPr>
            <a:r>
              <a:rPr lang="en-US" dirty="0" err="1" smtClean="0"/>
              <a:t>Managementmaßnahmen</a:t>
            </a:r>
            <a:endParaRPr lang="en-US" dirty="0" smtClean="0"/>
          </a:p>
          <a:p>
            <a:endParaRPr lang="en-US" dirty="0"/>
          </a:p>
        </p:txBody>
      </p:sp>
      <p:sp>
        <p:nvSpPr>
          <p:cNvPr id="5" name="Untertitel 4"/>
          <p:cNvSpPr>
            <a:spLocks noGrp="1"/>
          </p:cNvSpPr>
          <p:nvPr>
            <p:ph type="subTitle" idx="13"/>
          </p:nvPr>
        </p:nvSpPr>
        <p:spPr/>
        <p:txBody>
          <a:bodyPr/>
          <a:lstStyle/>
          <a:p>
            <a:r>
              <a:rPr lang="de-DE" dirty="0" smtClean="0"/>
              <a:t>Kapitel 5</a:t>
            </a:r>
            <a:endParaRPr lang="de-DE" dirty="0"/>
          </a:p>
        </p:txBody>
      </p:sp>
      <p:sp>
        <p:nvSpPr>
          <p:cNvPr id="2" name="Foliennummernplatzhalter 1"/>
          <p:cNvSpPr>
            <a:spLocks noGrp="1"/>
          </p:cNvSpPr>
          <p:nvPr>
            <p:ph type="sldNum" sz="quarter" idx="11"/>
          </p:nvPr>
        </p:nvSpPr>
        <p:spPr/>
        <p:txBody>
          <a:bodyPr/>
          <a:lstStyle/>
          <a:p>
            <a:pPr>
              <a:defRPr/>
            </a:pPr>
            <a:fld id="{0D2F3B65-5D26-4378-875C-153D63999E65}" type="slidenum">
              <a:rPr lang="en-US" smtClean="0"/>
              <a:pPr>
                <a:defRPr/>
              </a:pPr>
              <a:t>97</a:t>
            </a:fld>
            <a:endParaRPr lang="en-US" dirty="0"/>
          </a:p>
        </p:txBody>
      </p:sp>
    </p:spTree>
    <p:extLst>
      <p:ext uri="{BB962C8B-B14F-4D97-AF65-F5344CB8AC3E}">
        <p14:creationId xmlns:p14="http://schemas.microsoft.com/office/powerpoint/2010/main" val="277979447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de-DE" dirty="0" smtClean="0"/>
              <a:t>Software für Web-Applikationen: </a:t>
            </a:r>
            <a:br>
              <a:rPr lang="de-DE" dirty="0" smtClean="0"/>
            </a:br>
            <a:r>
              <a:rPr lang="de-DE" dirty="0" smtClean="0"/>
              <a:t>Java, JavaScript, HTML5 und </a:t>
            </a:r>
            <a:r>
              <a:rPr lang="de-DE" dirty="0" err="1" smtClean="0"/>
              <a:t>WebSockets</a:t>
            </a:r>
            <a:endParaRPr lang="de-DE" dirty="0"/>
          </a:p>
        </p:txBody>
      </p:sp>
      <p:sp>
        <p:nvSpPr>
          <p:cNvPr id="98307" name="Rectangle 3"/>
          <p:cNvSpPr>
            <a:spLocks noGrp="1" noChangeArrowheads="1"/>
          </p:cNvSpPr>
          <p:nvPr>
            <p:ph sz="quarter" idx="12"/>
          </p:nvPr>
        </p:nvSpPr>
        <p:spPr/>
        <p:txBody>
          <a:bodyPr>
            <a:normAutofit/>
          </a:bodyPr>
          <a:lstStyle/>
          <a:p>
            <a:r>
              <a:rPr lang="de-DE" dirty="0" smtClean="0"/>
              <a:t>Java ist eine objektorientierte, betriebssystem- und prozessortypunabhängige Programmiersprache</a:t>
            </a:r>
          </a:p>
          <a:p>
            <a:r>
              <a:rPr lang="de-DE" dirty="0" smtClean="0"/>
              <a:t>Java wurde 1992 von James </a:t>
            </a:r>
            <a:r>
              <a:rPr lang="de-DE" dirty="0" err="1" smtClean="0"/>
              <a:t>Gosling</a:t>
            </a:r>
            <a:r>
              <a:rPr lang="de-DE" dirty="0" smtClean="0"/>
              <a:t> und dem Green Team bei Sun Microsystems entwickelt</a:t>
            </a:r>
          </a:p>
          <a:p>
            <a:r>
              <a:rPr lang="de-DE" dirty="0" smtClean="0"/>
              <a:t>Heute sind auf allen gängigen Betriebssystemen Java-Programme ausführbar, </a:t>
            </a:r>
            <a:r>
              <a:rPr lang="de-DE" dirty="0" smtClean="0"/>
              <a:t>außerdem </a:t>
            </a:r>
            <a:r>
              <a:rPr lang="de-DE" dirty="0" smtClean="0"/>
              <a:t>findet man die Java-Plattform in Mobiltelefonen, Autos, Musikwiedergabegeräten und Spielkonsolen</a:t>
            </a:r>
            <a:endParaRPr lang="de-DE" dirty="0"/>
          </a:p>
        </p:txBody>
      </p:sp>
      <p:sp>
        <p:nvSpPr>
          <p:cNvPr id="5" name="Untertitel 4"/>
          <p:cNvSpPr>
            <a:spLocks noGrp="1"/>
          </p:cNvSpPr>
          <p:nvPr>
            <p:ph type="subTitle" idx="13"/>
          </p:nvPr>
        </p:nvSpPr>
        <p:spPr/>
        <p:txBody>
          <a:bodyPr/>
          <a:lstStyle/>
          <a:p>
            <a:endParaRPr lang="de-DE"/>
          </a:p>
        </p:txBody>
      </p:sp>
      <p:sp>
        <p:nvSpPr>
          <p:cNvPr id="6" name="Foliennummernplatzhalter 5"/>
          <p:cNvSpPr>
            <a:spLocks noGrp="1"/>
          </p:cNvSpPr>
          <p:nvPr>
            <p:ph type="sldNum" sz="quarter" idx="11"/>
          </p:nvPr>
        </p:nvSpPr>
        <p:spPr/>
        <p:txBody>
          <a:bodyPr/>
          <a:lstStyle/>
          <a:p>
            <a:pPr>
              <a:defRPr/>
            </a:pPr>
            <a:fld id="{0D2F3B65-5D26-4378-875C-153D63999E65}" type="slidenum">
              <a:rPr lang="en-US" smtClean="0"/>
              <a:pPr>
                <a:defRPr/>
              </a:pPr>
              <a:t>98</a:t>
            </a:fld>
            <a:endParaRPr lang="en-US" dirty="0"/>
          </a:p>
        </p:txBody>
      </p:sp>
    </p:spTree>
    <p:extLst>
      <p:ext uri="{BB962C8B-B14F-4D97-AF65-F5344CB8AC3E}">
        <p14:creationId xmlns:p14="http://schemas.microsoft.com/office/powerpoint/2010/main" val="28642559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JavaScript</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99</a:t>
            </a:fld>
            <a:endParaRPr lang="en-US" dirty="0"/>
          </a:p>
        </p:txBody>
      </p:sp>
      <p:sp>
        <p:nvSpPr>
          <p:cNvPr id="4" name="Inhaltsplatzhalter 3"/>
          <p:cNvSpPr>
            <a:spLocks noGrp="1"/>
          </p:cNvSpPr>
          <p:nvPr>
            <p:ph sz="quarter" idx="12"/>
          </p:nvPr>
        </p:nvSpPr>
        <p:spPr/>
        <p:txBody>
          <a:bodyPr>
            <a:normAutofit fontScale="92500"/>
          </a:bodyPr>
          <a:lstStyle/>
          <a:p>
            <a:r>
              <a:rPr lang="de-DE" dirty="0" smtClean="0"/>
              <a:t>JavaScript ist eine Skriptsprache, die </a:t>
            </a:r>
            <a:r>
              <a:rPr lang="de-DE" dirty="0" smtClean="0"/>
              <a:t>ursprünglich für </a:t>
            </a:r>
            <a:r>
              <a:rPr lang="de-DE" dirty="0" smtClean="0"/>
              <a:t>dynamisches HTML primär clientseitig in Webbrowsern seit etwa Mitte der 90er Jahre entwickelt wurde</a:t>
            </a:r>
          </a:p>
          <a:p>
            <a:r>
              <a:rPr lang="de-DE" dirty="0" smtClean="0"/>
              <a:t>Mittlerweile wird JavaScript auch außerhalb von Browser-Anwendungen serverseitig eingesetzt</a:t>
            </a:r>
          </a:p>
          <a:p>
            <a:r>
              <a:rPr lang="de-DE" dirty="0" smtClean="0"/>
              <a:t>Eine wachsende Beliebtheit erfährt dabei Node.js, eine serverseitige Plattform zum Betrieb von Netzwerkanwendungen, wie etwa Webserver</a:t>
            </a:r>
          </a:p>
          <a:p>
            <a:r>
              <a:rPr lang="de-DE" dirty="0" smtClean="0"/>
              <a:t>Auf Unternehmensebene wird Java und JavaScript </a:t>
            </a:r>
            <a:r>
              <a:rPr lang="de-DE" dirty="0" smtClean="0"/>
              <a:t>für </a:t>
            </a:r>
            <a:r>
              <a:rPr lang="de-DE" dirty="0" smtClean="0"/>
              <a:t>komplexere E-Commerce- und E-Business-Anwendungen verwendet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48363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395A45-E1D4-4179-AE66-0AED8DA88C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6A156FF-D65E-40FB-9CC9-38E326BA9851}">
  <ds:schemaRefs>
    <ds:schemaRef ds:uri="http://schemas.microsoft.com/sharepoint/v3/contenttype/forms"/>
  </ds:schemaRefs>
</ds:datastoreItem>
</file>

<file path=customXml/itemProps3.xml><?xml version="1.0" encoding="utf-8"?>
<ds:datastoreItem xmlns:ds="http://schemas.openxmlformats.org/officeDocument/2006/customXml" ds:itemID="{27B28FC9-FE7B-4783-9A80-A4D890872F36}">
  <ds:schemaRefs>
    <ds:schemaRef ds:uri="http://schemas.microsoft.com/office/2006/metadata/properties"/>
    <ds:schemaRef ds:uri="http://purl.org/dc/terms/"/>
    <ds:schemaRef ds:uri="http://purl.org/dc/dcmitype/"/>
    <ds:schemaRef ds:uri="http://schemas.microsoft.com/office/infopath/2007/PartnerControls"/>
    <ds:schemaRef ds:uri="http://www.w3.org/XML/1998/namespace"/>
    <ds:schemaRef ds:uri="http://schemas.microsoft.com/office/2006/documentManagement/type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7669</Words>
  <Application>Microsoft Office PowerPoint</Application>
  <PresentationFormat>Bildschirmpräsentation (4:3)</PresentationFormat>
  <Paragraphs>1184</Paragraphs>
  <Slides>174</Slides>
  <Notes>121</Notes>
  <HiddenSlides>0</HiddenSlides>
  <MMClips>0</MMClips>
  <ScaleCrop>false</ScaleCrop>
  <HeadingPairs>
    <vt:vector size="4" baseType="variant">
      <vt:variant>
        <vt:lpstr>Design</vt:lpstr>
      </vt:variant>
      <vt:variant>
        <vt:i4>1</vt:i4>
      </vt:variant>
      <vt:variant>
        <vt:lpstr>Folientitel</vt:lpstr>
      </vt:variant>
      <vt:variant>
        <vt:i4>174</vt:i4>
      </vt:variant>
    </vt:vector>
  </HeadingPairs>
  <TitlesOfParts>
    <vt:vector size="175" baseType="lpstr">
      <vt:lpstr>Custom Design</vt:lpstr>
      <vt:lpstr>PowerPoint-Präsentation</vt:lpstr>
      <vt:lpstr>Laudon/Laudon/Schoder Wirtschaftsinformatik 3., vollständig überarbeitete Auflage</vt:lpstr>
      <vt:lpstr>Kapitel 5</vt:lpstr>
      <vt:lpstr>Gegenstand des Kapitels</vt:lpstr>
      <vt:lpstr> Gliederung</vt:lpstr>
      <vt:lpstr>Lernziele</vt:lpstr>
      <vt:lpstr>Lernziele</vt:lpstr>
      <vt:lpstr>Reform der Verwaltungsprozesse für Baugenehmigungen</vt:lpstr>
      <vt:lpstr>Reform der Verwaltungsprozesse für Baugenehmigungen</vt:lpstr>
      <vt:lpstr>Reform der Verwaltungsprozesse für Baugenehmigungen</vt:lpstr>
      <vt:lpstr>Herausforderungen für das Management</vt:lpstr>
      <vt:lpstr>Herausforderungen für das Management</vt:lpstr>
      <vt:lpstr>Reform der Verwaltungsprozesse für Baugenehmigungen </vt:lpstr>
      <vt:lpstr> Gliederung</vt:lpstr>
      <vt:lpstr>Verbindung zwischen Unternehmen, IT-Infrastruktur und Unternehmensressourcen</vt:lpstr>
      <vt:lpstr> Gliederung</vt:lpstr>
      <vt:lpstr>Historische Entwicklung</vt:lpstr>
      <vt:lpstr>Epoche der Groß- und Minirechner</vt:lpstr>
      <vt:lpstr>Epoche der Groß- und Minirechner (1959 bis heute)</vt:lpstr>
      <vt:lpstr>Epoche der Groß- und Minirechner (1959 bis heute)</vt:lpstr>
      <vt:lpstr>Epoche des Personal Computings (1981 bis heute)</vt:lpstr>
      <vt:lpstr>Epoche des Personal Computings (1981 bis heute)</vt:lpstr>
      <vt:lpstr>Epoche des Client-Server-Computing (1983 bis heute)</vt:lpstr>
      <vt:lpstr>Epoche des Client-Server-Computing (1983 bis heute)</vt:lpstr>
      <vt:lpstr>Mehrschichtiges Client-Server-Computing (N-tier)</vt:lpstr>
      <vt:lpstr>Epoche des Client-Server-Computing (1983 bis heute)</vt:lpstr>
      <vt:lpstr>Epoche der betrieblichen und internetbasierten Informationssysteme (1982 bis heute)</vt:lpstr>
      <vt:lpstr>Epoche der betrieblichen und internetbasierten Informationssysteme (1982 bis heute)</vt:lpstr>
      <vt:lpstr>Epoche der betrieblichen und internetbasierten Informationssysteme (1982 bis heute)</vt:lpstr>
      <vt:lpstr>Epoche des Cloud Computing (2000 bis heute)</vt:lpstr>
      <vt:lpstr>Epoche des Cloud Computing (2000 bis heute)</vt:lpstr>
      <vt:lpstr>Cloud Computing</vt:lpstr>
      <vt:lpstr>Vergleich der Epochen (1)</vt:lpstr>
      <vt:lpstr>Vergleich der Epochen (2)</vt:lpstr>
      <vt:lpstr>Vergleich der Epochen (3)</vt:lpstr>
      <vt:lpstr> Gliederung</vt:lpstr>
      <vt:lpstr>Treiber: Technischer Fortschritt</vt:lpstr>
      <vt:lpstr>Treiber: Technischer Fortschritt</vt:lpstr>
      <vt:lpstr>Moore’sches Gesetz und  Mikroprozessor-Leistung</vt:lpstr>
      <vt:lpstr>Moore’sches Gesetz</vt:lpstr>
      <vt:lpstr>Moore’sches Gesetz und  Mikroprozessor-Leistung</vt:lpstr>
      <vt:lpstr>Moore’sches Gesetz und Mikroprozessor-Leistung</vt:lpstr>
      <vt:lpstr>Sinkende Kosten für Prozessoren</vt:lpstr>
      <vt:lpstr>Moore’sches Gesetz und  Mikroprozessor-Leistung</vt:lpstr>
      <vt:lpstr>Nanoröhren</vt:lpstr>
      <vt:lpstr>Digitale Massenspeicher: Exponentieller Leistungszuwachs bei fallenden Kosten</vt:lpstr>
      <vt:lpstr>Abnahme der Speicherkosten</vt:lpstr>
      <vt:lpstr>Gesetz von Metcalfe: Nichtlineare Nutzenzusammenhänge bei Netzwerken</vt:lpstr>
      <vt:lpstr>Metcalfe’sches Gesetz</vt:lpstr>
      <vt:lpstr>Sinkende Kommunikationskosten und das Wachstum des Internets</vt:lpstr>
      <vt:lpstr>Abnahme der Kommunikationskosten im Internet</vt:lpstr>
      <vt:lpstr>Standardisierung und Netzwerkeffekte</vt:lpstr>
      <vt:lpstr>Wichtige Standards der rechnergestützten Informationsverarbeitung (1)</vt:lpstr>
      <vt:lpstr>Wichtige Standards der rechnergestützten Informationsverarbeitung (2)</vt:lpstr>
      <vt:lpstr> Gliederung</vt:lpstr>
      <vt:lpstr>Das Ökosystem der IT-Infrastrukturen</vt:lpstr>
      <vt:lpstr> Gliederung</vt:lpstr>
      <vt:lpstr>Hardwareplattformen</vt:lpstr>
      <vt:lpstr> Gliederung</vt:lpstr>
      <vt:lpstr>Betriebssystem-Plattformen</vt:lpstr>
      <vt:lpstr>Unix</vt:lpstr>
      <vt:lpstr> Gliederung</vt:lpstr>
      <vt:lpstr>Unternehmensweite Anwendungssysteme</vt:lpstr>
      <vt:lpstr> Gliederung</vt:lpstr>
      <vt:lpstr>Datenverwaltung und –speicherung </vt:lpstr>
      <vt:lpstr> Gliederung</vt:lpstr>
      <vt:lpstr>Netzwerke und Telekommunikation </vt:lpstr>
      <vt:lpstr> Gliederung</vt:lpstr>
      <vt:lpstr>Internet als Plattform</vt:lpstr>
      <vt:lpstr> Gliederung</vt:lpstr>
      <vt:lpstr>Unternehmensberatungen und Systemintegratoren</vt:lpstr>
      <vt:lpstr> Gliederung</vt:lpstr>
      <vt:lpstr> Gliederung</vt:lpstr>
      <vt:lpstr>Mobile digitale IT-Plattformen</vt:lpstr>
      <vt:lpstr>Consumerization von IT und BYOD</vt:lpstr>
      <vt:lpstr> Gliederung</vt:lpstr>
      <vt:lpstr>Cloud Computing</vt:lpstr>
      <vt:lpstr>Cloud Computing</vt:lpstr>
      <vt:lpstr>Cloud Computing</vt:lpstr>
      <vt:lpstr>Cloud Computing</vt:lpstr>
      <vt:lpstr>Beispiel einer hybriden Cloud-Lösung</vt:lpstr>
      <vt:lpstr> Gliederung</vt:lpstr>
      <vt:lpstr>Virtualisierung</vt:lpstr>
      <vt:lpstr>Virtualisierung</vt:lpstr>
      <vt:lpstr>Virtualisierung</vt:lpstr>
      <vt:lpstr> Gliederung</vt:lpstr>
      <vt:lpstr>Quantum Computing</vt:lpstr>
      <vt:lpstr> Gliederung</vt:lpstr>
      <vt:lpstr>Green Computing</vt:lpstr>
      <vt:lpstr> Gliederung</vt:lpstr>
      <vt:lpstr>Energiesparende Hochleistungsprozessoren</vt:lpstr>
      <vt:lpstr>„Nordea goes green“ mit IT</vt:lpstr>
      <vt:lpstr> Gliederung</vt:lpstr>
      <vt:lpstr>Linux und Open-Source-Software</vt:lpstr>
      <vt:lpstr>Open-Source-Software</vt:lpstr>
      <vt:lpstr>Linux</vt:lpstr>
      <vt:lpstr> Gliederung</vt:lpstr>
      <vt:lpstr>Software für Web-Applikationen:  Java, JavaScript, HTML5 und WebSockets</vt:lpstr>
      <vt:lpstr>JavaScript</vt:lpstr>
      <vt:lpstr>Webbrowser</vt:lpstr>
      <vt:lpstr>HTML5</vt:lpstr>
      <vt:lpstr>WebSockets</vt:lpstr>
      <vt:lpstr> Gliederung</vt:lpstr>
      <vt:lpstr>Web Services und serviceorientierte Architekturen (SOA)</vt:lpstr>
      <vt:lpstr>XML</vt:lpstr>
      <vt:lpstr>Web Services und serviceorientierte Architekturen (SOA)</vt:lpstr>
      <vt:lpstr>Beispielausdrücke für XML</vt:lpstr>
      <vt:lpstr>Web Services und serviceorientierte Architekturen (SOA)</vt:lpstr>
      <vt:lpstr>So nutzt “Dollar Rent A Car” Webdienste</vt:lpstr>
      <vt:lpstr> Gliederung</vt:lpstr>
      <vt:lpstr>Software-Outsourcing und Cloud Computing</vt:lpstr>
      <vt:lpstr>Software-Outsourcing</vt:lpstr>
      <vt:lpstr>Softwarepakete</vt:lpstr>
      <vt:lpstr>Software-as-a-Service</vt:lpstr>
      <vt:lpstr>Bedeutung verschiedener Bezugsquellen für Software</vt:lpstr>
      <vt:lpstr>Mashups und Apps</vt:lpstr>
      <vt:lpstr> Gliederung</vt:lpstr>
      <vt:lpstr>Trends der Informatisierung der (Alltags-)Welt</vt:lpstr>
      <vt:lpstr>Trends der Informatisierung der (Alltags-)Welt</vt:lpstr>
      <vt:lpstr>Überblicksdarstellung – Informatisierung der Welt</vt:lpstr>
      <vt:lpstr>Internet der Dinge</vt:lpstr>
      <vt:lpstr>Ubiquitous Computing</vt:lpstr>
      <vt:lpstr>Smarte Objekte und smarte Umgebungen</vt:lpstr>
      <vt:lpstr>Smartes Objekt</vt:lpstr>
      <vt:lpstr>Smarte Umgebung</vt:lpstr>
      <vt:lpstr> Gliederung</vt:lpstr>
      <vt:lpstr> Gliederung</vt:lpstr>
      <vt:lpstr>Technische Aspekte</vt:lpstr>
      <vt:lpstr>Einbettung</vt:lpstr>
      <vt:lpstr>Vernetzung</vt:lpstr>
      <vt:lpstr>Skalen der Netzwerktechnologien</vt:lpstr>
      <vt:lpstr>PAN (Personal Area Network)</vt:lpstr>
      <vt:lpstr>BAN (Body Area Network)</vt:lpstr>
      <vt:lpstr>IBAN (Intra-Body Area Network)</vt:lpstr>
      <vt:lpstr>Sensoren</vt:lpstr>
      <vt:lpstr>Aktoren</vt:lpstr>
      <vt:lpstr>Energieversorgung</vt:lpstr>
      <vt:lpstr>Entwicklung der Leistungsfähigkeit von Batterien im Vergleich zu anderen Computerkomponenten</vt:lpstr>
      <vt:lpstr>Identifizierung</vt:lpstr>
      <vt:lpstr>Lokalisierung</vt:lpstr>
      <vt:lpstr> Gliederung</vt:lpstr>
      <vt:lpstr>Ubiquität</vt:lpstr>
      <vt:lpstr>Intuitive Interaktion</vt:lpstr>
      <vt:lpstr>Kontextsensitivität</vt:lpstr>
      <vt:lpstr>Adaptivität und Proaktivität</vt:lpstr>
      <vt:lpstr>Adaptivität und Proaktivität</vt:lpstr>
      <vt:lpstr>Höhere Datenqualität</vt:lpstr>
      <vt:lpstr>Dimensionen von Datenqualität</vt:lpstr>
      <vt:lpstr> Gliederung</vt:lpstr>
      <vt:lpstr>Potenziale für Produkt-, Prozess- und Geschäftsmodellinnovationen</vt:lpstr>
      <vt:lpstr>Probleminitiierte Innovation</vt:lpstr>
      <vt:lpstr>Technologiegetriebene Innovationen</vt:lpstr>
      <vt:lpstr>Neue Produkte</vt:lpstr>
      <vt:lpstr>Neue Prozesse</vt:lpstr>
      <vt:lpstr>Neue Geschäftsmodelle</vt:lpstr>
      <vt:lpstr>Kontextbasierte Dienste</vt:lpstr>
      <vt:lpstr>Automatisierung und Integration</vt:lpstr>
      <vt:lpstr>Reduktion von Medienbrüchen durch das Internet der Dinge</vt:lpstr>
      <vt:lpstr> Gliederung</vt:lpstr>
      <vt:lpstr>Neue Märkte</vt:lpstr>
      <vt:lpstr>Veränderte Wertschöpfung</vt:lpstr>
      <vt:lpstr>Veränderte Informationsräumen</vt:lpstr>
      <vt:lpstr>Veränderte Lebens- und Arbeitsweisen</vt:lpstr>
      <vt:lpstr>Anwendungsbeispiel einer smarten Umgebung – das smarte Zuhause</vt:lpstr>
      <vt:lpstr>Soziale, ethische und rechtliche Aspekte</vt:lpstr>
      <vt:lpstr> Gliederung</vt:lpstr>
      <vt:lpstr>Managementaufgaben bei Aufbau und Verwaltung einer kohärenten IT-Infrastruktur </vt:lpstr>
      <vt:lpstr>Bewältigung von Infrastrukturänderungen</vt:lpstr>
      <vt:lpstr>IT-Governance</vt:lpstr>
      <vt:lpstr>Sinnvolle Infrastruktur-Investitionen</vt:lpstr>
      <vt:lpstr>Wettbewerbskräftemodell für Investitionen in die IT-Infrastruktur</vt:lpstr>
      <vt:lpstr>Wettbewerbskräftemodell für Investitionen in die IT-Infrastruktur</vt:lpstr>
      <vt:lpstr>Total Cost of Ownership für IT-Infrastrukturkomponenten</vt:lpstr>
      <vt:lpstr>Sollten Unternehmen in der Cloud aktiv sein?</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ds</cp:lastModifiedBy>
  <cp:revision>489</cp:revision>
  <dcterms:created xsi:type="dcterms:W3CDTF">2010-11-30T15:26:50Z</dcterms:created>
  <dcterms:modified xsi:type="dcterms:W3CDTF">2015-11-10T17:03:52Z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