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106"/>
  </p:notesMasterIdLst>
  <p:handoutMasterIdLst>
    <p:handoutMasterId r:id="rId107"/>
  </p:handoutMasterIdLst>
  <p:sldIdLst>
    <p:sldId id="276" r:id="rId5"/>
    <p:sldId id="303" r:id="rId6"/>
    <p:sldId id="307"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386" r:id="rId83"/>
    <p:sldId id="387" r:id="rId84"/>
    <p:sldId id="388" r:id="rId85"/>
    <p:sldId id="389" r:id="rId86"/>
    <p:sldId id="390" r:id="rId87"/>
    <p:sldId id="391" r:id="rId88"/>
    <p:sldId id="392" r:id="rId89"/>
    <p:sldId id="393" r:id="rId90"/>
    <p:sldId id="394" r:id="rId91"/>
    <p:sldId id="395" r:id="rId92"/>
    <p:sldId id="399" r:id="rId93"/>
    <p:sldId id="400" r:id="rId94"/>
    <p:sldId id="401" r:id="rId95"/>
    <p:sldId id="402" r:id="rId96"/>
    <p:sldId id="403" r:id="rId97"/>
    <p:sldId id="404" r:id="rId98"/>
    <p:sldId id="405" r:id="rId99"/>
    <p:sldId id="406" r:id="rId100"/>
    <p:sldId id="407" r:id="rId101"/>
    <p:sldId id="408" r:id="rId102"/>
    <p:sldId id="409" r:id="rId103"/>
    <p:sldId id="410" r:id="rId104"/>
    <p:sldId id="411" r:id="rId105"/>
  </p:sldIdLst>
  <p:sldSz cx="9144000" cy="6858000" type="screen4x3"/>
  <p:notesSz cx="7099300" cy="10234613"/>
  <p:defaultTextStyle>
    <a:defPPr>
      <a:defRPr lang="en-GB"/>
    </a:defPPr>
    <a:lvl1pPr algn="l" rtl="0" fontAlgn="base">
      <a:spcBef>
        <a:spcPct val="50000"/>
      </a:spcBef>
      <a:spcAft>
        <a:spcPct val="0"/>
      </a:spcAft>
      <a:defRPr sz="1400" kern="1200">
        <a:solidFill>
          <a:schemeClr val="tx1"/>
        </a:solidFill>
        <a:latin typeface="Verdana" pitchFamily="1"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p:defaultTextStyle>
  <p:extLst>
    <p:ext uri="{EFAFB233-063F-42B5-8137-9DF3F51BA10A}">
      <p15:sldGuideLst xmlns:p15="http://schemas.microsoft.com/office/powerpoint/2012/main" xmlns="">
        <p15:guide id="1" orient="horz" pos="2180">
          <p15:clr>
            <a:srgbClr val="A4A3A4"/>
          </p15:clr>
        </p15:guide>
        <p15:guide id="2" orient="horz" pos="3838">
          <p15:clr>
            <a:srgbClr val="A4A3A4"/>
          </p15:clr>
        </p15:guide>
        <p15:guide id="3" orient="horz" pos="1356">
          <p15:clr>
            <a:srgbClr val="A4A3A4"/>
          </p15:clr>
        </p15:guide>
        <p15:guide id="4" orient="horz" pos="966">
          <p15:clr>
            <a:srgbClr val="A4A3A4"/>
          </p15:clr>
        </p15:guide>
        <p15:guide id="5" pos="240">
          <p15:clr>
            <a:srgbClr val="A4A3A4"/>
          </p15:clr>
        </p15:guide>
        <p15:guide id="6" pos="2875">
          <p15:clr>
            <a:srgbClr val="A4A3A4"/>
          </p15:clr>
        </p15:guide>
        <p15:guide id="7" pos="562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essa Beule" initials="V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7191"/>
    <a:srgbClr val="B1426D"/>
    <a:srgbClr val="BA5A7F"/>
    <a:srgbClr val="C471A3"/>
    <a:srgbClr val="A72B5A"/>
    <a:srgbClr val="D8A1B6"/>
    <a:srgbClr val="FBF5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79" autoAdjust="0"/>
    <p:restoredTop sz="94402" autoAdjust="0"/>
  </p:normalViewPr>
  <p:slideViewPr>
    <p:cSldViewPr snapToGrid="0">
      <p:cViewPr varScale="1">
        <p:scale>
          <a:sx n="93" d="100"/>
          <a:sy n="93" d="100"/>
        </p:scale>
        <p:origin x="-898" y="-62"/>
      </p:cViewPr>
      <p:guideLst>
        <p:guide orient="horz" pos="2180"/>
        <p:guide orient="horz" pos="3838"/>
        <p:guide orient="horz" pos="1356"/>
        <p:guide orient="horz" pos="966"/>
        <p:guide pos="240"/>
        <p:guide pos="2875"/>
        <p:guide pos="5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03" d="100"/>
          <a:sy n="103" d="100"/>
        </p:scale>
        <p:origin x="-4674"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640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48640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atin typeface="Arial" charset="0"/>
              </a:defRPr>
            </a:lvl1pPr>
          </a:lstStyle>
          <a:p>
            <a:pPr>
              <a:defRPr/>
            </a:pPr>
            <a:endParaRPr lang="en-US"/>
          </a:p>
        </p:txBody>
      </p:sp>
      <p:sp>
        <p:nvSpPr>
          <p:cNvPr id="48640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D8E92E66-36F2-4C70-AD25-4898FD03F8FB}" type="slidenum">
              <a:rPr lang="en-US"/>
              <a:pPr>
                <a:defRPr/>
              </a:pPr>
              <a:t>‹Nr.›</a:t>
            </a:fld>
            <a:endParaRPr lang="en-US"/>
          </a:p>
        </p:txBody>
      </p:sp>
    </p:spTree>
    <p:extLst>
      <p:ext uri="{BB962C8B-B14F-4D97-AF65-F5344CB8AC3E}">
        <p14:creationId xmlns:p14="http://schemas.microsoft.com/office/powerpoint/2010/main" val="1062914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47" name="Rectangle 3"/>
          <p:cNvSpPr>
            <a:spLocks noGrp="1" noChangeArrowheads="1"/>
          </p:cNvSpPr>
          <p:nvPr>
            <p:ph type="dt"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lvl1pPr algn="r" defTabSz="947738">
              <a:spcBef>
                <a:spcPct val="0"/>
              </a:spcBef>
              <a:defRPr sz="1200">
                <a:latin typeface="Arial" charset="0"/>
              </a:defRPr>
            </a:lvl1pPr>
          </a:lstStyle>
          <a:p>
            <a:pPr>
              <a:defRPr/>
            </a:pPr>
            <a:endParaRPr lang="en-GB"/>
          </a:p>
        </p:txBody>
      </p:sp>
      <p:sp>
        <p:nvSpPr>
          <p:cNvPr id="7172" name="Rectangle 4"/>
          <p:cNvSpPr>
            <a:spLocks noGrp="1" noRot="1" noChangeAspect="1" noChangeArrowheads="1" noTextEdit="1"/>
          </p:cNvSpPr>
          <p:nvPr>
            <p:ph type="sldImg" idx="2"/>
          </p:nvPr>
        </p:nvSpPr>
        <p:spPr bwMode="auto">
          <a:xfrm>
            <a:off x="989013" y="765175"/>
            <a:ext cx="5121275" cy="3840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09613" y="4862513"/>
            <a:ext cx="5680075" cy="460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defTabSz="947738">
              <a:spcBef>
                <a:spcPct val="0"/>
              </a:spcBef>
              <a:defRPr sz="1200">
                <a:latin typeface="Arial" charset="0"/>
              </a:defRPr>
            </a:lvl1pPr>
          </a:lstStyle>
          <a:p>
            <a:pPr>
              <a:defRPr/>
            </a:pPr>
            <a:endParaRPr lang="en-GB"/>
          </a:p>
        </p:txBody>
      </p:sp>
      <p:sp>
        <p:nvSpPr>
          <p:cNvPr id="6151" name="Rectangle 7"/>
          <p:cNvSpPr>
            <a:spLocks noGrp="1" noChangeArrowheads="1"/>
          </p:cNvSpPr>
          <p:nvPr>
            <p:ph type="sldNum" sz="quarter" idx="5"/>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51" tIns="47376" rIns="94751" bIns="47376" numCol="1" anchor="b" anchorCtr="0" compatLnSpc="1">
            <a:prstTxWarp prst="textNoShape">
              <a:avLst/>
            </a:prstTxWarp>
          </a:bodyPr>
          <a:lstStyle>
            <a:lvl1pPr algn="r" defTabSz="947738">
              <a:spcBef>
                <a:spcPct val="0"/>
              </a:spcBef>
              <a:defRPr sz="1200">
                <a:latin typeface="Arial" charset="0"/>
              </a:defRPr>
            </a:lvl1pPr>
          </a:lstStyle>
          <a:p>
            <a:pPr>
              <a:defRPr/>
            </a:pPr>
            <a:fld id="{D45DBDBB-69A1-4EF5-B9AC-2A20B331E44A}" type="slidenum">
              <a:rPr lang="en-GB"/>
              <a:pPr>
                <a:defRPr/>
              </a:pPr>
              <a:t>‹Nr.›</a:t>
            </a:fld>
            <a:endParaRPr lang="en-GB"/>
          </a:p>
        </p:txBody>
      </p:sp>
    </p:spTree>
    <p:extLst>
      <p:ext uri="{BB962C8B-B14F-4D97-AF65-F5344CB8AC3E}">
        <p14:creationId xmlns:p14="http://schemas.microsoft.com/office/powerpoint/2010/main" val="2835978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D45DBDBB-69A1-4EF5-B9AC-2A20B331E44A}" type="slidenum">
              <a:rPr lang="en-GB" smtClean="0"/>
              <a:pPr>
                <a:defRPr/>
              </a:pPr>
              <a:t>3</a:t>
            </a:fld>
            <a:endParaRPr lang="en-GB"/>
          </a:p>
        </p:txBody>
      </p:sp>
    </p:spTree>
    <p:extLst>
      <p:ext uri="{BB962C8B-B14F-4D97-AF65-F5344CB8AC3E}">
        <p14:creationId xmlns:p14="http://schemas.microsoft.com/office/powerpoint/2010/main" val="2106125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pic>
        <p:nvPicPr>
          <p:cNvPr id="3" name="Picture 10" descr="Pearson_Bound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2" descr="Pearson_Strap_Bound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Always_Learning_Text_Blue_RGB"/>
          <p:cNvPicPr preferRelativeResize="0">
            <a:picLocks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57263" y="2332038"/>
            <a:ext cx="7212012"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7286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836924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8934460"/>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4913005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1982466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5546377"/>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83778251"/>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29596111"/>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9057820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57776789"/>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2358228"/>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831190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7267687"/>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1211224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4979700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7492820"/>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3190314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6948999"/>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1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8327773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1047266"/>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20941169"/>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68878289"/>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328365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22512359"/>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5019681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1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4763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48885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1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2227972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2219271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0612084"/>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1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9435441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1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1782069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1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50984373"/>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1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5391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74845462"/>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1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19554880"/>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1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82995789"/>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66107307"/>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9711098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045982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32688479"/>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5250561"/>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3075940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1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79502123"/>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14115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61887363"/>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64757790"/>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82068950"/>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55371636"/>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50786676"/>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1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5339647"/>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1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31829816"/>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0179566"/>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892923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10009799"/>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867336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56476043"/>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61617036"/>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1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48526146"/>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1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29479736"/>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9008989"/>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84854180"/>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1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93052540"/>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1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10559847"/>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1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00887379"/>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10592942"/>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86861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84698999"/>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880898"/>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99769791"/>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6449802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68376327"/>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1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51648062"/>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01370229"/>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1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939482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00938363"/>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1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7492874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1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780829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9025742"/>
      </p:ext>
    </p:extLst>
  </p:cSld>
  <p:clrMapOvr>
    <a:masterClrMapping/>
  </p:clrMapOvr>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1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98159016"/>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1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3459187"/>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41775291"/>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3850736"/>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1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6908698"/>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1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51459769"/>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1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88831125"/>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1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59958091"/>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1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24170854"/>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4676231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36234767"/>
      </p:ext>
    </p:extLst>
  </p:cSld>
  <p:clrMapOvr>
    <a:masterClrMapping/>
  </p:clrMapOvr>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1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51887054"/>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1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14571156"/>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1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44792871"/>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1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9930982"/>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555033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2768922"/>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13139304"/>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1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5424568"/>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394131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1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54126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5928223"/>
      </p:ext>
    </p:extLst>
  </p:cSld>
  <p:clrMapOvr>
    <a:masterClrMapping/>
  </p:clrMapOvr>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1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4018977"/>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1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76524678"/>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1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81342590"/>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1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1366301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1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27320069"/>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75605649"/>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71817150"/>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1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58468556"/>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1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0380733"/>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34685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21149377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84918387"/>
      </p:ext>
    </p:extLst>
  </p:cSld>
  <p:clrMapOvr>
    <a:masterClrMapping/>
  </p:clrMapOvr>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1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12547677"/>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1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4558042"/>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1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91513939"/>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1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19923791"/>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2876117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64802202"/>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16998903"/>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2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00656755"/>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2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6529586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2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829844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01520790"/>
      </p:ext>
    </p:extLst>
  </p:cSld>
  <p:clrMapOvr>
    <a:masterClrMapping/>
  </p:clrMapOvr>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2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8548750"/>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2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74406843"/>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2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51000143"/>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36896493"/>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userDrawn="1">
  <p:cSld name="2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0956940"/>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2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3070823"/>
      </p:ext>
    </p:extLst>
  </p:cSld>
  <p:clrMapOvr>
    <a:masterClrMapping/>
  </p:clrMapOvr>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userDrawn="1">
  <p:cSld name="2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82100220"/>
      </p:ext>
    </p:extLst>
  </p:cSld>
  <p:clrMapOvr>
    <a:masterClrMapping/>
  </p:clrMapOvr>
  <p:timing>
    <p:tnLst>
      <p:par>
        <p:cTn id="1" dur="indefinite" restart="never" nodeType="tmRoot"/>
      </p:par>
    </p:tnLst>
  </p:timing>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3585095"/>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2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82178168"/>
      </p:ext>
    </p:extLst>
  </p:cSld>
  <p:clrMapOvr>
    <a:masterClrMapping/>
  </p:clrMapOvr>
  <p:timing>
    <p:tnLst>
      <p:par>
        <p:cTn id="1" dur="indefinite" restart="never" nodeType="tmRoot"/>
      </p:par>
    </p:tn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userDrawn="1">
  <p:cSld name="2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961108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72421976"/>
      </p:ext>
    </p:extLst>
  </p:cSld>
  <p:clrMapOvr>
    <a:masterClrMapping/>
  </p:clrMapOvr>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2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55468129"/>
      </p:ext>
    </p:extLst>
  </p:cSld>
  <p:clrMapOvr>
    <a:masterClrMapping/>
  </p:clrMapOvr>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userDrawn="1">
  <p:cSld name="2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9968635"/>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userDrawn="1">
  <p:cSld name="2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16001416"/>
      </p:ext>
    </p:extLst>
  </p:cSld>
  <p:clrMapOvr>
    <a:masterClrMapping/>
  </p:clrMapOvr>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2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333628"/>
      </p:ext>
    </p:extLst>
  </p:cSld>
  <p:clrMapOvr>
    <a:masterClrMapping/>
  </p:clrMapOvr>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userDrawn="1">
  <p:cSld name="2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7064731"/>
      </p:ext>
    </p:extLst>
  </p:cSld>
  <p:clrMapOvr>
    <a:masterClrMapping/>
  </p:clrMapOvr>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userDrawn="1">
  <p:cSld name="2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26941170"/>
      </p:ext>
    </p:extLst>
  </p:cSld>
  <p:clrMapOvr>
    <a:masterClrMapping/>
  </p:clrMapOvr>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2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2357830"/>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2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75512010"/>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2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456745337"/>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2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199350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3741943"/>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2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84312679"/>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2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09610091"/>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userDrawn="1">
  <p:cSld name="2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11983507"/>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userDrawn="1">
  <p:cSld name="2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03495376"/>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2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39541177"/>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2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24334315"/>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userDrawn="1">
  <p:cSld name="2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38560018"/>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userDrawn="1">
  <p:cSld name="2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62917218"/>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userDrawn="1">
  <p:cSld name="2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71953134"/>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userDrawn="1">
  <p:cSld name="2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384460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08215889"/>
      </p:ext>
    </p:extLst>
  </p:cSld>
  <p:clrMapOvr>
    <a:masterClrMapping/>
  </p:clrMapOvr>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2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19297745"/>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2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74062712"/>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2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5339991"/>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6228324"/>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2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12991754"/>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userDrawn="1">
  <p:cSld name="2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79736745"/>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08631926"/>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2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15403271"/>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2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70055837"/>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2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36690780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07246018"/>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2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57195319"/>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userDrawn="1">
  <p:cSld name="2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76995611"/>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userDrawn="1">
  <p:cSld name="2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44517035"/>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userDrawn="1">
  <p:cSld name="2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6992806"/>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userDrawn="1">
  <p:cSld name="2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21474508"/>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userDrawn="1">
  <p:cSld name="2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23394575"/>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userDrawn="1">
  <p:cSld name="2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99421859"/>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2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09203516"/>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userDrawn="1">
  <p:cSld name="2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00972849"/>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userDrawn="1">
  <p:cSld name="2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901027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7269892"/>
      </p:ext>
    </p:extLst>
  </p:cSld>
  <p:clrMapOvr>
    <a:masterClrMapping/>
  </p:clrMapOvr>
  <p:timing>
    <p:tnLst>
      <p:par>
        <p:cTn id="1" dur="indefinite" restart="never" nodeType="tmRoot"/>
      </p:par>
    </p:tnLst>
  </p:timing>
</p:sldLayout>
</file>

<file path=ppt/slideLayouts/slideLayout260.xml><?xml version="1.0" encoding="utf-8"?>
<p:sldLayout xmlns:a="http://schemas.openxmlformats.org/drawingml/2006/main" xmlns:r="http://schemas.openxmlformats.org/officeDocument/2006/relationships" xmlns:p="http://schemas.openxmlformats.org/presentationml/2006/main" userDrawn="1">
  <p:cSld name="2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57726953"/>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userDrawn="1">
  <p:cSld name="2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07881007"/>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2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70973501"/>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2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95963242"/>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userDrawn="1">
  <p:cSld name="2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47966235"/>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userDrawn="1">
  <p:cSld name="2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37729933"/>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userDrawn="1">
  <p:cSld name="2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6251861"/>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userDrawn="1">
  <p:cSld name="2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04678428"/>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userDrawn="1">
  <p:cSld name="2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35853153"/>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2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611616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87637316"/>
      </p:ext>
    </p:extLst>
  </p:cSld>
  <p:clrMapOvr>
    <a:masterClrMapping/>
  </p:clrMapOvr>
  <p:timing>
    <p:tnLst>
      <p:par>
        <p:cTn id="1" dur="indefinite" restart="never" nodeType="tmRoot"/>
      </p:par>
    </p:tnLst>
  </p:timing>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2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9034919"/>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userDrawn="1">
  <p:cSld name="2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42983637"/>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2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01988051"/>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2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06528298"/>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userDrawn="1">
  <p:cSld name="2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41843532"/>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userDrawn="1">
  <p:cSld name="2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04451510"/>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userDrawn="1">
  <p:cSld name="2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77366694"/>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55152301"/>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userDrawn="1">
  <p:cSld name="2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63893379"/>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2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5439441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93412477"/>
      </p:ext>
    </p:extLst>
  </p:cSld>
  <p:clrMapOvr>
    <a:masterClrMapping/>
  </p:clrMapOvr>
  <p:timing>
    <p:tnLst>
      <p:par>
        <p:cTn id="1" dur="indefinite" restart="never" nodeType="tmRoot"/>
      </p:par>
    </p:tnLst>
  </p:timing>
</p:sldLayout>
</file>

<file path=ppt/slideLayouts/slideLayout280.xml><?xml version="1.0" encoding="utf-8"?>
<p:sldLayout xmlns:a="http://schemas.openxmlformats.org/drawingml/2006/main" xmlns:r="http://schemas.openxmlformats.org/officeDocument/2006/relationships" xmlns:p="http://schemas.openxmlformats.org/presentationml/2006/main" userDrawn="1">
  <p:cSld name="2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28079491"/>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userDrawn="1">
  <p:cSld name="2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35734965"/>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userDrawn="1">
  <p:cSld name="2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6688499"/>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userDrawn="1">
  <p:cSld name="2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07301008"/>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userDrawn="1">
  <p:cSld name="2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94058643"/>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userDrawn="1">
  <p:cSld name="2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94490775"/>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userDrawn="1">
  <p:cSld name="2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18156219"/>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2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28858128"/>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2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07951201"/>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2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135429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99160561"/>
      </p:ext>
    </p:extLst>
  </p:cSld>
  <p:clrMapOvr>
    <a:masterClrMapping/>
  </p:clrMapOvr>
  <p:timing>
    <p:tnLst>
      <p:par>
        <p:cTn id="1" dur="indefinite" restart="never" nodeType="tmRoot"/>
      </p:par>
    </p:tnLst>
  </p:timing>
</p:sldLayout>
</file>

<file path=ppt/slideLayouts/slideLayout290.xml><?xml version="1.0" encoding="utf-8"?>
<p:sldLayout xmlns:a="http://schemas.openxmlformats.org/drawingml/2006/main" xmlns:r="http://schemas.openxmlformats.org/officeDocument/2006/relationships" xmlns:p="http://schemas.openxmlformats.org/presentationml/2006/main" userDrawn="1">
  <p:cSld name="2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92625103"/>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userDrawn="1">
  <p:cSld name="2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29873896"/>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userDrawn="1">
  <p:cSld name="2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88305194"/>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userDrawn="1">
  <p:cSld name="2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44355299"/>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2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052555321"/>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userDrawn="1">
  <p:cSld name="2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52622912"/>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userDrawn="1">
  <p:cSld name="2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90928157"/>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userDrawn="1">
  <p:cSld name="2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05782273"/>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2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40596550"/>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userDrawn="1">
  <p:cSld name="2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505507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de-DE" dirty="0" smtClean="0"/>
              <a:t>Mastertitelformat bearbeiten, bitte Titel eingeben</a:t>
            </a:r>
            <a:endParaRPr lang="de-DE" dirty="0"/>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marL="457200" indent="-457200">
              <a:buFont typeface="+mj-lt"/>
              <a:buAutoNum type="arabicPeriod"/>
              <a:defRPr b="0" baseline="0"/>
            </a:lvl1pPr>
            <a:lvl2pPr marL="693738" indent="-457200">
              <a:buFont typeface="+mj-lt"/>
              <a:buAutoNum type="arabicPeriod"/>
              <a:defRPr/>
            </a:lvl2pPr>
            <a:lvl3pPr marL="998537" indent="-457200">
              <a:buFont typeface="+mj-lt"/>
              <a:buAutoNum type="arabicPeriod"/>
              <a:tabLst/>
              <a:defRPr/>
            </a:lvl3pPr>
            <a:lvl4pPr marL="1219200" indent="-457200">
              <a:buFont typeface="+mj-lt"/>
              <a:buAutoNum type="arabicPeriod"/>
              <a:defRPr/>
            </a:lvl4pPr>
            <a:lvl5pPr marL="1438275" indent="-457200">
              <a:buFont typeface="+mj-lt"/>
              <a:buAutoNum type="arabicPeriod"/>
              <a:defRPr/>
            </a:lvl5pPr>
            <a:lvl6pPr marL="1474788" indent="-217488">
              <a:tabLst/>
              <a:defRPr/>
            </a:lvl6pPr>
            <a:lvl7pPr marL="2743200" indent="0">
              <a:buNone/>
              <a:defRPr/>
            </a:lvl7pPr>
          </a:lstStyle>
          <a:p>
            <a:pPr lvl="0"/>
            <a:r>
              <a:rPr lang="de-DE" dirty="0" smtClean="0"/>
              <a:t>Es gibt leider kein 1.1 in </a:t>
            </a:r>
            <a:r>
              <a:rPr lang="de-DE" dirty="0" err="1" smtClean="0"/>
              <a:t>Powerpoint</a:t>
            </a:r>
            <a:endParaRPr lang="de-DE" dirty="0" smtClean="0"/>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015010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9594220"/>
      </p:ext>
    </p:extLst>
  </p:cSld>
  <p:clrMapOvr>
    <a:masterClrMapping/>
  </p:clrMapOvr>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userDrawn="1">
  <p:cSld name="2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13133414"/>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userDrawn="1">
  <p:cSld name="2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53512372"/>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userDrawn="1">
  <p:cSld name="29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62490579"/>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userDrawn="1">
  <p:cSld name="29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62717223"/>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userDrawn="1">
  <p:cSld name="29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7067528"/>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userDrawn="1">
  <p:cSld name="29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205717418"/>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userDrawn="1">
  <p:cSld name="29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74195958"/>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userDrawn="1">
  <p:cSld name="29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88374705"/>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userDrawn="1">
  <p:cSld name="30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10703873"/>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userDrawn="1">
  <p:cSld name="30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0138021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12303048"/>
      </p:ext>
    </p:extLst>
  </p:cSld>
  <p:clrMapOvr>
    <a:masterClrMapping/>
  </p:clrMapOvr>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userDrawn="1">
  <p:cSld name="30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41511266"/>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userDrawn="1">
  <p:cSld name="30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327974"/>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userDrawn="1">
  <p:cSld name="30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7455963"/>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userDrawn="1">
  <p:cSld name="30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14421995"/>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30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74984833"/>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30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14597100"/>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userDrawn="1">
  <p:cSld name="30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45020"/>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userDrawn="1">
  <p:cSld name="30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80124066"/>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userDrawn="1">
  <p:cSld name="31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73315316"/>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userDrawn="1">
  <p:cSld name="31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4071098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02177066"/>
      </p:ext>
    </p:extLst>
  </p:cSld>
  <p:clrMapOvr>
    <a:masterClrMapping/>
  </p:clrMapOvr>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31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85056415"/>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userDrawn="1">
  <p:cSld name="31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05313145"/>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userDrawn="1">
  <p:cSld name="31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0903926"/>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userDrawn="1">
  <p:cSld name="31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21699784"/>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userDrawn="1">
  <p:cSld name="31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08268404"/>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userDrawn="1">
  <p:cSld name="31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559466205"/>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userDrawn="1">
  <p:cSld name="31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72912536"/>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userDrawn="1">
  <p:cSld name="31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07812726"/>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userDrawn="1">
  <p:cSld name="32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330946911"/>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userDrawn="1">
  <p:cSld name="32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93EB6A16-9F48-4CE0-BF9A-86B635BA54D5}"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5448920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27296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04389602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944411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818307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12290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8538365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705060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Inhaltsplatzhalter 5"/>
          <p:cNvSpPr>
            <a:spLocks noGrp="1"/>
          </p:cNvSpPr>
          <p:nvPr>
            <p:ph sz="quarter" idx="12"/>
          </p:nvPr>
        </p:nvSpPr>
        <p:spPr>
          <a:xfrm>
            <a:off x="365125"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Inhaltsplatzhalter 5"/>
          <p:cNvSpPr>
            <a:spLocks noGrp="1"/>
          </p:cNvSpPr>
          <p:nvPr>
            <p:ph sz="quarter" idx="13"/>
          </p:nvPr>
        </p:nvSpPr>
        <p:spPr>
          <a:xfrm>
            <a:off x="4570412" y="1463675"/>
            <a:ext cx="4024313" cy="4718050"/>
          </a:xfrm>
          <a:prstGeom prst="rect">
            <a:avLst/>
          </a:prstGeo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9" name="Subtitle 2"/>
          <p:cNvSpPr>
            <a:spLocks noGrp="1"/>
          </p:cNvSpPr>
          <p:nvPr>
            <p:ph type="subTitle" idx="14"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6306349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2873614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6662578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8366423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0827965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5256977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5302456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627822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149170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6126022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869699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5"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
        <p:nvSpPr>
          <p:cNvPr id="4" name="Subtitle 2"/>
          <p:cNvSpPr>
            <a:spLocks noGrp="1"/>
          </p:cNvSpPr>
          <p:nvPr>
            <p:ph type="subTitle" idx="13" hasCustomPrompt="1"/>
          </p:nvPr>
        </p:nvSpPr>
        <p:spPr>
          <a:xfrm>
            <a:off x="360363" y="1172918"/>
            <a:ext cx="8234362" cy="307777"/>
          </a:xfrm>
          <a:prstGeom prst="rect">
            <a:avLst/>
          </a:prstGeom>
        </p:spPr>
        <p:txBody>
          <a:bodyPr vert="horz" wrap="square" lIns="0" tIns="0" rIns="0" bIns="0" rtlCol="0">
            <a:spAutoFit/>
          </a:bodyPr>
          <a:lstStyle>
            <a:lvl1pPr marL="0" indent="0" algn="l" defTabSz="914400" rtl="0" eaLnBrk="1" latinLnBrk="0" hangingPunct="1">
              <a:spcBef>
                <a:spcPct val="20000"/>
              </a:spcBef>
              <a:buFontTx/>
              <a:buNone/>
              <a:defRPr lang="de-DE" sz="2000" b="1" kern="1200" baseline="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smtClean="0"/>
              <a:t>Anmerkung</a:t>
            </a:r>
            <a:r>
              <a:rPr lang="en-US" dirty="0" smtClean="0"/>
              <a:t>, </a:t>
            </a:r>
            <a:r>
              <a:rPr lang="en-US" dirty="0" err="1" smtClean="0"/>
              <a:t>z.B</a:t>
            </a:r>
            <a:r>
              <a:rPr lang="en-US" dirty="0" smtClean="0"/>
              <a:t>. </a:t>
            </a:r>
            <a:r>
              <a:rPr lang="en-US" dirty="0" err="1" smtClean="0"/>
              <a:t>Fallstudie</a:t>
            </a:r>
            <a:r>
              <a:rPr lang="en-US" dirty="0" smtClean="0"/>
              <a:t> </a:t>
            </a:r>
            <a:r>
              <a:rPr lang="en-US" dirty="0" err="1" smtClean="0"/>
              <a:t>oder</a:t>
            </a:r>
            <a:r>
              <a:rPr lang="en-US" dirty="0" smtClean="0"/>
              <a:t> </a:t>
            </a:r>
            <a:r>
              <a:rPr lang="en-US" dirty="0" err="1" smtClean="0"/>
              <a:t>Oberthema</a:t>
            </a:r>
            <a:endParaRPr lang="de-DE" dirty="0"/>
          </a:p>
        </p:txBody>
      </p:sp>
    </p:spTree>
    <p:extLst>
      <p:ext uri="{BB962C8B-B14F-4D97-AF65-F5344CB8AC3E}">
        <p14:creationId xmlns:p14="http://schemas.microsoft.com/office/powerpoint/2010/main" val="118421467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4136464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409983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17830059"/>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52073863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40536095"/>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58274260"/>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51105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61575158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3644611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1838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anfa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927707" y="1946294"/>
            <a:ext cx="5352769" cy="1236743"/>
          </a:xfrm>
        </p:spPr>
        <p:txBody>
          <a:bodyPr/>
          <a:lstStyle>
            <a:lvl1pPr algn="ctr">
              <a:defRPr sz="4000"/>
            </a:lvl1pPr>
          </a:lstStyle>
          <a:p>
            <a:r>
              <a:rPr lang="de-DE" dirty="0" smtClean="0"/>
              <a:t>Kapitel</a:t>
            </a:r>
            <a:endParaRPr lang="de-DE" dirty="0"/>
          </a:p>
        </p:txBody>
      </p:sp>
      <p:sp>
        <p:nvSpPr>
          <p:cNvPr id="9" name="Inhaltsplatzhalter 8"/>
          <p:cNvSpPr>
            <a:spLocks noGrp="1"/>
          </p:cNvSpPr>
          <p:nvPr>
            <p:ph sz="quarter" idx="12" hasCustomPrompt="1"/>
          </p:nvPr>
        </p:nvSpPr>
        <p:spPr>
          <a:xfrm>
            <a:off x="1927225" y="3403600"/>
            <a:ext cx="5353050" cy="2244725"/>
          </a:xfrm>
          <a:prstGeom prst="rect">
            <a:avLst/>
          </a:prstGeom>
        </p:spPr>
        <p:txBody>
          <a:bodyPr/>
          <a:lstStyle>
            <a:lvl1pPr marL="0" indent="0" algn="ctr">
              <a:buNone/>
              <a:defRPr b="1" baseline="0"/>
            </a:lvl1pPr>
          </a:lstStyle>
          <a:p>
            <a:pPr lvl="0"/>
            <a:r>
              <a:rPr lang="de-DE" dirty="0" smtClean="0"/>
              <a:t>Name des Kapitels</a:t>
            </a:r>
            <a:endParaRPr lang="de-DE" dirty="0"/>
          </a:p>
        </p:txBody>
      </p:sp>
      <p:sp>
        <p:nvSpPr>
          <p:cNvPr id="6"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extLst>
      <p:ext uri="{BB962C8B-B14F-4D97-AF65-F5344CB8AC3E}">
        <p14:creationId xmlns:p14="http://schemas.microsoft.com/office/powerpoint/2010/main" val="173041865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25662354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1652290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5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03857312"/>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30994147"/>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7001817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9883080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7844842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6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7700723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866336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4522542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8169689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39018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3796678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98168127"/>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6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174430932"/>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6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580442184"/>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6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771033481"/>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7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70267473"/>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7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27600083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7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993626395"/>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0057424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754870370"/>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7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14586816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7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15855453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64621091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7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091542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7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83270166"/>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7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9298628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8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4321938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8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422870950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8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730068875"/>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975620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97920725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84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4539205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85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283565200"/>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86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5240727"/>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87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32319449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8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65980664-B5CC-438B-8D1E-730E119096BA}"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6781121"/>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89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53898002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90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8700317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9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1422541462"/>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9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318437712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93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4" name="Foliennummernplatzhalter 3"/>
          <p:cNvSpPr>
            <a:spLocks noGrp="1"/>
          </p:cNvSpPr>
          <p:nvPr>
            <p:ph type="sldNum" sz="quarter" idx="11"/>
          </p:nvPr>
        </p:nvSpPr>
        <p:spPr>
          <a:xfrm>
            <a:off x="140208" y="6510339"/>
            <a:ext cx="688848" cy="177736"/>
          </a:xfrm>
          <a:prstGeom prst="rect">
            <a:avLst/>
          </a:prstGeom>
        </p:spPr>
        <p:txBody>
          <a:bodyPr/>
          <a:lstStyle>
            <a:lvl1pPr>
              <a:defRPr sz="900" b="1">
                <a:solidFill>
                  <a:schemeClr val="bg1"/>
                </a:solidFill>
              </a:defRPr>
            </a:lvl1pPr>
          </a:lstStyle>
          <a:p>
            <a:pPr>
              <a:defRPr/>
            </a:pPr>
            <a:fld id="{35E74F11-52B9-4224-A00F-B27318B8C481}" type="slidenum">
              <a:rPr lang="en-US" smtClean="0"/>
              <a:pPr>
                <a:defRPr/>
              </a:pPr>
              <a:t>‹Nr.›</a:t>
            </a:fld>
            <a:endParaRPr lang="en-US" dirty="0"/>
          </a:p>
        </p:txBody>
      </p:sp>
      <p:sp>
        <p:nvSpPr>
          <p:cNvPr id="7" name="Inhaltsplatzhalter 6"/>
          <p:cNvSpPr>
            <a:spLocks noGrp="1"/>
          </p:cNvSpPr>
          <p:nvPr>
            <p:ph sz="quarter" idx="12" hasCustomPrompt="1"/>
          </p:nvPr>
        </p:nvSpPr>
        <p:spPr>
          <a:xfrm>
            <a:off x="365125" y="1608138"/>
            <a:ext cx="8229600" cy="4589462"/>
          </a:xfrm>
          <a:prstGeom prst="rect">
            <a:avLst/>
          </a:prstGeom>
        </p:spPr>
        <p:txBody>
          <a:bodyPr>
            <a:normAutofit/>
          </a:bodyPr>
          <a:lstStyle>
            <a:lvl1pPr>
              <a:defRPr b="0" baseline="0"/>
            </a:lvl1pPr>
            <a:lvl3pPr marL="714375" indent="-173038">
              <a:tabLst/>
              <a:defRPr/>
            </a:lvl3pPr>
            <a:lvl6pPr marL="1474788" indent="-217488">
              <a:tabLst/>
              <a:defRPr/>
            </a:lvl6pPr>
            <a:lvl7pPr marL="2743200" indent="0">
              <a:buNone/>
              <a:defRPr/>
            </a:lvl7pPr>
          </a:lstStyle>
          <a:p>
            <a:pPr lvl="0"/>
            <a:r>
              <a:rPr lang="de-DE" dirty="0" smtClean="0"/>
              <a:t>Bitte Text eingeben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Tree>
    <p:extLst>
      <p:ext uri="{BB962C8B-B14F-4D97-AF65-F5344CB8AC3E}">
        <p14:creationId xmlns:p14="http://schemas.microsoft.com/office/powerpoint/2010/main" val="8118524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99" Type="http://schemas.openxmlformats.org/officeDocument/2006/relationships/slideLayout" Target="../slideLayouts/slideLayout299.xml"/><Relationship Id="rId303" Type="http://schemas.openxmlformats.org/officeDocument/2006/relationships/slideLayout" Target="../slideLayouts/slideLayout303.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324" Type="http://schemas.openxmlformats.org/officeDocument/2006/relationships/slideLayout" Target="../slideLayouts/slideLayout324.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slideLayout" Target="../slideLayouts/slideLayout268.xml"/><Relationship Id="rId289" Type="http://schemas.openxmlformats.org/officeDocument/2006/relationships/slideLayout" Target="../slideLayouts/slideLayout289.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314" Type="http://schemas.openxmlformats.org/officeDocument/2006/relationships/slideLayout" Target="../slideLayouts/slideLayout314.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79" Type="http://schemas.openxmlformats.org/officeDocument/2006/relationships/slideLayout" Target="../slideLayouts/slideLayout279.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290" Type="http://schemas.openxmlformats.org/officeDocument/2006/relationships/slideLayout" Target="../slideLayouts/slideLayout290.xml"/><Relationship Id="rId304" Type="http://schemas.openxmlformats.org/officeDocument/2006/relationships/slideLayout" Target="../slideLayouts/slideLayout304.xml"/><Relationship Id="rId325" Type="http://schemas.openxmlformats.org/officeDocument/2006/relationships/slideLayout" Target="../slideLayouts/slideLayout325.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269" Type="http://schemas.openxmlformats.org/officeDocument/2006/relationships/slideLayout" Target="../slideLayouts/slideLayout269.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280" Type="http://schemas.openxmlformats.org/officeDocument/2006/relationships/slideLayout" Target="../slideLayouts/slideLayout280.xml"/><Relationship Id="rId315" Type="http://schemas.openxmlformats.org/officeDocument/2006/relationships/slideLayout" Target="../slideLayouts/slideLayout315.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270" Type="http://schemas.openxmlformats.org/officeDocument/2006/relationships/slideLayout" Target="../slideLayouts/slideLayout270.xml"/><Relationship Id="rId291" Type="http://schemas.openxmlformats.org/officeDocument/2006/relationships/slideLayout" Target="../slideLayouts/slideLayout291.xml"/><Relationship Id="rId305" Type="http://schemas.openxmlformats.org/officeDocument/2006/relationships/slideLayout" Target="../slideLayouts/slideLayout305.xml"/><Relationship Id="rId326" Type="http://schemas.openxmlformats.org/officeDocument/2006/relationships/slideLayout" Target="../slideLayouts/slideLayout326.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228" Type="http://schemas.openxmlformats.org/officeDocument/2006/relationships/slideLayout" Target="../slideLayouts/slideLayout228.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81" Type="http://schemas.openxmlformats.org/officeDocument/2006/relationships/slideLayout" Target="../slideLayouts/slideLayout281.xml"/><Relationship Id="rId316" Type="http://schemas.openxmlformats.org/officeDocument/2006/relationships/slideLayout" Target="../slideLayouts/slideLayout316.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8" Type="http://schemas.openxmlformats.org/officeDocument/2006/relationships/slideLayout" Target="../slideLayouts/slideLayout218.xml"/><Relationship Id="rId239" Type="http://schemas.openxmlformats.org/officeDocument/2006/relationships/slideLayout" Target="../slideLayouts/slideLayout239.xml"/><Relationship Id="rId250" Type="http://schemas.openxmlformats.org/officeDocument/2006/relationships/slideLayout" Target="../slideLayouts/slideLayout250.xml"/><Relationship Id="rId271" Type="http://schemas.openxmlformats.org/officeDocument/2006/relationships/slideLayout" Target="../slideLayouts/slideLayout271.xml"/><Relationship Id="rId292" Type="http://schemas.openxmlformats.org/officeDocument/2006/relationships/slideLayout" Target="../slideLayouts/slideLayout292.xml"/><Relationship Id="rId306" Type="http://schemas.openxmlformats.org/officeDocument/2006/relationships/slideLayout" Target="../slideLayouts/slideLayout306.xml"/><Relationship Id="rId24" Type="http://schemas.openxmlformats.org/officeDocument/2006/relationships/slideLayout" Target="../slideLayouts/slideLayout24.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31" Type="http://schemas.openxmlformats.org/officeDocument/2006/relationships/slideLayout" Target="../slideLayouts/slideLayout131.xml"/><Relationship Id="rId327" Type="http://schemas.openxmlformats.org/officeDocument/2006/relationships/slideLayout" Target="../slideLayouts/slideLayout327.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240" Type="http://schemas.openxmlformats.org/officeDocument/2006/relationships/slideLayout" Target="../slideLayouts/slideLayout240.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282" Type="http://schemas.openxmlformats.org/officeDocument/2006/relationships/slideLayout" Target="../slideLayouts/slideLayout282.xml"/><Relationship Id="rId317" Type="http://schemas.openxmlformats.org/officeDocument/2006/relationships/slideLayout" Target="../slideLayouts/slideLayout31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77" Type="http://schemas.openxmlformats.org/officeDocument/2006/relationships/slideLayout" Target="../slideLayouts/slideLayout277.xml"/><Relationship Id="rId298" Type="http://schemas.openxmlformats.org/officeDocument/2006/relationships/slideLayout" Target="../slideLayouts/slideLayout298.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72" Type="http://schemas.openxmlformats.org/officeDocument/2006/relationships/slideLayout" Target="../slideLayouts/slideLayout272.xml"/><Relationship Id="rId293" Type="http://schemas.openxmlformats.org/officeDocument/2006/relationships/slideLayout" Target="../slideLayouts/slideLayout293.xml"/><Relationship Id="rId302" Type="http://schemas.openxmlformats.org/officeDocument/2006/relationships/slideLayout" Target="../slideLayouts/slideLayout302.xml"/><Relationship Id="rId307" Type="http://schemas.openxmlformats.org/officeDocument/2006/relationships/slideLayout" Target="../slideLayouts/slideLayout307.xml"/><Relationship Id="rId323" Type="http://schemas.openxmlformats.org/officeDocument/2006/relationships/slideLayout" Target="../slideLayouts/slideLayout323.xml"/><Relationship Id="rId328" Type="http://schemas.openxmlformats.org/officeDocument/2006/relationships/slideLayout" Target="../slideLayouts/slideLayout32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288" Type="http://schemas.openxmlformats.org/officeDocument/2006/relationships/slideLayout" Target="../slideLayouts/slideLayout288.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283" Type="http://schemas.openxmlformats.org/officeDocument/2006/relationships/slideLayout" Target="../slideLayouts/slideLayout283.xml"/><Relationship Id="rId313" Type="http://schemas.openxmlformats.org/officeDocument/2006/relationships/slideLayout" Target="../slideLayouts/slideLayout313.xml"/><Relationship Id="rId318" Type="http://schemas.openxmlformats.org/officeDocument/2006/relationships/slideLayout" Target="../slideLayouts/slideLayout318.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78" Type="http://schemas.openxmlformats.org/officeDocument/2006/relationships/slideLayout" Target="../slideLayouts/slideLayout278.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273" Type="http://schemas.openxmlformats.org/officeDocument/2006/relationships/slideLayout" Target="../slideLayouts/slideLayout273.xml"/><Relationship Id="rId294" Type="http://schemas.openxmlformats.org/officeDocument/2006/relationships/slideLayout" Target="../slideLayouts/slideLayout294.xml"/><Relationship Id="rId308" Type="http://schemas.openxmlformats.org/officeDocument/2006/relationships/slideLayout" Target="../slideLayouts/slideLayout308.xml"/><Relationship Id="rId329" Type="http://schemas.openxmlformats.org/officeDocument/2006/relationships/slideLayout" Target="../slideLayouts/slideLayout329.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284" Type="http://schemas.openxmlformats.org/officeDocument/2006/relationships/slideLayout" Target="../slideLayouts/slideLayout284.xml"/><Relationship Id="rId319" Type="http://schemas.openxmlformats.org/officeDocument/2006/relationships/slideLayout" Target="../slideLayouts/slideLayout319.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330" Type="http://schemas.openxmlformats.org/officeDocument/2006/relationships/theme" Target="../theme/theme1.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4" Type="http://schemas.openxmlformats.org/officeDocument/2006/relationships/slideLayout" Target="../slideLayouts/slideLayout274.xml"/><Relationship Id="rId295" Type="http://schemas.openxmlformats.org/officeDocument/2006/relationships/slideLayout" Target="../slideLayouts/slideLayout295.xml"/><Relationship Id="rId309" Type="http://schemas.openxmlformats.org/officeDocument/2006/relationships/slideLayout" Target="../slideLayouts/slideLayout309.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320" Type="http://schemas.openxmlformats.org/officeDocument/2006/relationships/slideLayout" Target="../slideLayouts/slideLayout320.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285" Type="http://schemas.openxmlformats.org/officeDocument/2006/relationships/slideLayout" Target="../slideLayouts/slideLayout285.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310" Type="http://schemas.openxmlformats.org/officeDocument/2006/relationships/slideLayout" Target="../slideLayouts/slideLayout310.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331" Type="http://schemas.openxmlformats.org/officeDocument/2006/relationships/image" Target="../media/image1.emf"/><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275" Type="http://schemas.openxmlformats.org/officeDocument/2006/relationships/slideLayout" Target="../slideLayouts/slideLayout275.xml"/><Relationship Id="rId296" Type="http://schemas.openxmlformats.org/officeDocument/2006/relationships/slideLayout" Target="../slideLayouts/slideLayout296.xml"/><Relationship Id="rId300" Type="http://schemas.openxmlformats.org/officeDocument/2006/relationships/slideLayout" Target="../slideLayouts/slideLayout300.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321" Type="http://schemas.openxmlformats.org/officeDocument/2006/relationships/slideLayout" Target="../slideLayouts/slideLayout321.xml"/><Relationship Id="rId202" Type="http://schemas.openxmlformats.org/officeDocument/2006/relationships/slideLayout" Target="../slideLayouts/slideLayout202.xml"/><Relationship Id="rId223" Type="http://schemas.openxmlformats.org/officeDocument/2006/relationships/slideLayout" Target="../slideLayouts/slideLayout223.xml"/><Relationship Id="rId244" Type="http://schemas.openxmlformats.org/officeDocument/2006/relationships/slideLayout" Target="../slideLayouts/slideLayout244.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265" Type="http://schemas.openxmlformats.org/officeDocument/2006/relationships/slideLayout" Target="../slideLayouts/slideLayout265.xml"/><Relationship Id="rId286" Type="http://schemas.openxmlformats.org/officeDocument/2006/relationships/slideLayout" Target="../slideLayouts/slideLayout286.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311" Type="http://schemas.openxmlformats.org/officeDocument/2006/relationships/slideLayout" Target="../slideLayouts/slideLayout311.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34" Type="http://schemas.openxmlformats.org/officeDocument/2006/relationships/slideLayout" Target="../slideLayouts/slideLayout234.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5" Type="http://schemas.openxmlformats.org/officeDocument/2006/relationships/slideLayout" Target="../slideLayouts/slideLayout255.xml"/><Relationship Id="rId276" Type="http://schemas.openxmlformats.org/officeDocument/2006/relationships/slideLayout" Target="../slideLayouts/slideLayout276.xml"/><Relationship Id="rId297" Type="http://schemas.openxmlformats.org/officeDocument/2006/relationships/slideLayout" Target="../slideLayouts/slideLayout297.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301" Type="http://schemas.openxmlformats.org/officeDocument/2006/relationships/slideLayout" Target="../slideLayouts/slideLayout301.xml"/><Relationship Id="rId322" Type="http://schemas.openxmlformats.org/officeDocument/2006/relationships/slideLayout" Target="../slideLayouts/slideLayout322.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5" Type="http://schemas.openxmlformats.org/officeDocument/2006/relationships/slideLayout" Target="../slideLayouts/slideLayout245.xml"/><Relationship Id="rId266" Type="http://schemas.openxmlformats.org/officeDocument/2006/relationships/slideLayout" Target="../slideLayouts/slideLayout266.xml"/><Relationship Id="rId287" Type="http://schemas.openxmlformats.org/officeDocument/2006/relationships/slideLayout" Target="../slideLayouts/slideLayout287.xml"/><Relationship Id="rId30" Type="http://schemas.openxmlformats.org/officeDocument/2006/relationships/slideLayout" Target="../slideLayouts/slideLayout3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312" Type="http://schemas.openxmlformats.org/officeDocument/2006/relationships/slideLayout" Target="../slideLayouts/slideLayout3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gray">
          <a:xfrm>
            <a:off x="0" y="6397625"/>
            <a:ext cx="9145588" cy="46037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e-DE"/>
          </a:p>
        </p:txBody>
      </p:sp>
      <p:sp>
        <p:nvSpPr>
          <p:cNvPr id="1027" name="Rectangle 2"/>
          <p:cNvSpPr>
            <a:spLocks noGrp="1" noChangeArrowheads="1"/>
          </p:cNvSpPr>
          <p:nvPr>
            <p:ph type="title"/>
          </p:nvPr>
        </p:nvSpPr>
        <p:spPr bwMode="auto">
          <a:xfrm>
            <a:off x="365125" y="395288"/>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45720" numCol="1" anchor="t" anchorCtr="0" compatLnSpc="1">
            <a:prstTxWarp prst="textNoShape">
              <a:avLst/>
            </a:prstTxWarp>
          </a:bodyPr>
          <a:lstStyle/>
          <a:p>
            <a:pPr lvl="0"/>
            <a:r>
              <a:rPr lang="en-US" dirty="0" smtClean="0"/>
              <a:t>Click to edit Master title style</a:t>
            </a:r>
          </a:p>
        </p:txBody>
      </p:sp>
      <p:pic>
        <p:nvPicPr>
          <p:cNvPr id="1031" name="Picture 12" descr="Pearson_Bound_White"/>
          <p:cNvPicPr>
            <a:picLocks noChangeAspect="1" noChangeArrowheads="1"/>
          </p:cNvPicPr>
          <p:nvPr userDrawn="1"/>
        </p:nvPicPr>
        <p:blipFill>
          <a:blip r:embed="rId331"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ChangeArrowheads="1"/>
          </p:cNvSpPr>
          <p:nvPr userDrawn="1"/>
        </p:nvSpPr>
        <p:spPr bwMode="gray">
          <a:xfrm>
            <a:off x="7696742" y="6724143"/>
            <a:ext cx="279571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sz="600" dirty="0" smtClean="0"/>
              <a:t>© </a:t>
            </a:r>
            <a:r>
              <a:rPr lang="en-US" sz="600" dirty="0" err="1" smtClean="0"/>
              <a:t>Laudon</a:t>
            </a:r>
            <a:r>
              <a:rPr lang="en-US" sz="600" dirty="0" smtClean="0"/>
              <a:t> /</a:t>
            </a:r>
            <a:r>
              <a:rPr lang="en-US" sz="600" dirty="0" err="1" smtClean="0"/>
              <a:t>Laudon</a:t>
            </a:r>
            <a:r>
              <a:rPr lang="en-US" sz="600" dirty="0" smtClean="0"/>
              <a:t> /</a:t>
            </a:r>
            <a:r>
              <a:rPr lang="en-US" sz="600" dirty="0" err="1" smtClean="0"/>
              <a:t>Schoder</a:t>
            </a:r>
            <a:endParaRPr lang="en-US" sz="600" dirty="0"/>
          </a:p>
        </p:txBody>
      </p:sp>
      <p:sp>
        <p:nvSpPr>
          <p:cNvPr id="10" name="Rectangle 5"/>
          <p:cNvSpPr txBox="1">
            <a:spLocks noChangeArrowheads="1"/>
          </p:cNvSpPr>
          <p:nvPr userDrawn="1"/>
        </p:nvSpPr>
        <p:spPr bwMode="gray">
          <a:xfrm>
            <a:off x="936216" y="6545881"/>
            <a:ext cx="6088697" cy="16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GB"/>
            </a:defPPr>
            <a:lvl1pPr algn="l" rtl="0" fontAlgn="base">
              <a:spcBef>
                <a:spcPct val="0"/>
              </a:spcBef>
              <a:spcAft>
                <a:spcPct val="0"/>
              </a:spcAft>
              <a:defRPr sz="900" b="1" kern="1200">
                <a:solidFill>
                  <a:schemeClr val="bg1"/>
                </a:solidFill>
                <a:latin typeface="Verdana" pitchFamily="34" charset="0"/>
                <a:ea typeface="+mn-ea"/>
                <a:cs typeface="Arial" charset="0"/>
              </a:defRPr>
            </a:lvl1pPr>
            <a:lvl2pPr marL="457200" algn="l" rtl="0" fontAlgn="base">
              <a:spcBef>
                <a:spcPct val="50000"/>
              </a:spcBef>
              <a:spcAft>
                <a:spcPct val="0"/>
              </a:spcAft>
              <a:defRPr sz="1400" kern="1200">
                <a:solidFill>
                  <a:schemeClr val="tx1"/>
                </a:solidFill>
                <a:latin typeface="Verdana" pitchFamily="1" charset="0"/>
                <a:ea typeface="+mn-ea"/>
                <a:cs typeface="Arial" charset="0"/>
              </a:defRPr>
            </a:lvl2pPr>
            <a:lvl3pPr marL="914400" algn="l" rtl="0" fontAlgn="base">
              <a:spcBef>
                <a:spcPct val="50000"/>
              </a:spcBef>
              <a:spcAft>
                <a:spcPct val="0"/>
              </a:spcAft>
              <a:defRPr sz="1400" kern="1200">
                <a:solidFill>
                  <a:schemeClr val="tx1"/>
                </a:solidFill>
                <a:latin typeface="Verdana" pitchFamily="1" charset="0"/>
                <a:ea typeface="+mn-ea"/>
                <a:cs typeface="Arial" charset="0"/>
              </a:defRPr>
            </a:lvl3pPr>
            <a:lvl4pPr marL="1371600" algn="l" rtl="0" fontAlgn="base">
              <a:spcBef>
                <a:spcPct val="50000"/>
              </a:spcBef>
              <a:spcAft>
                <a:spcPct val="0"/>
              </a:spcAft>
              <a:defRPr sz="1400" kern="1200">
                <a:solidFill>
                  <a:schemeClr val="tx1"/>
                </a:solidFill>
                <a:latin typeface="Verdana" pitchFamily="1" charset="0"/>
                <a:ea typeface="+mn-ea"/>
                <a:cs typeface="Arial" charset="0"/>
              </a:defRPr>
            </a:lvl4pPr>
            <a:lvl5pPr marL="1828800" algn="l" rtl="0" fontAlgn="base">
              <a:spcBef>
                <a:spcPct val="50000"/>
              </a:spcBef>
              <a:spcAft>
                <a:spcPct val="0"/>
              </a:spcAft>
              <a:defRPr sz="1400" kern="1200">
                <a:solidFill>
                  <a:schemeClr val="tx1"/>
                </a:solidFill>
                <a:latin typeface="Verdana" pitchFamily="1" charset="0"/>
                <a:ea typeface="+mn-ea"/>
                <a:cs typeface="Arial" charset="0"/>
              </a:defRPr>
            </a:lvl5pPr>
            <a:lvl6pPr marL="2286000" algn="l" defTabSz="914400" rtl="0" eaLnBrk="1" latinLnBrk="0" hangingPunct="1">
              <a:defRPr sz="1400" kern="1200">
                <a:solidFill>
                  <a:schemeClr val="tx1"/>
                </a:solidFill>
                <a:latin typeface="Verdana" pitchFamily="1" charset="0"/>
                <a:ea typeface="+mn-ea"/>
                <a:cs typeface="Arial" charset="0"/>
              </a:defRPr>
            </a:lvl6pPr>
            <a:lvl7pPr marL="2743200" algn="l" defTabSz="914400" rtl="0" eaLnBrk="1" latinLnBrk="0" hangingPunct="1">
              <a:defRPr sz="1400" kern="1200">
                <a:solidFill>
                  <a:schemeClr val="tx1"/>
                </a:solidFill>
                <a:latin typeface="Verdana" pitchFamily="1" charset="0"/>
                <a:ea typeface="+mn-ea"/>
                <a:cs typeface="Arial" charset="0"/>
              </a:defRPr>
            </a:lvl7pPr>
            <a:lvl8pPr marL="3200400" algn="l" defTabSz="914400" rtl="0" eaLnBrk="1" latinLnBrk="0" hangingPunct="1">
              <a:defRPr sz="1400" kern="1200">
                <a:solidFill>
                  <a:schemeClr val="tx1"/>
                </a:solidFill>
                <a:latin typeface="Verdana" pitchFamily="1" charset="0"/>
                <a:ea typeface="+mn-ea"/>
                <a:cs typeface="Arial" charset="0"/>
              </a:defRPr>
            </a:lvl8pPr>
            <a:lvl9pPr marL="3657600" algn="l" defTabSz="914400" rtl="0" eaLnBrk="1" latinLnBrk="0" hangingPunct="1">
              <a:defRPr sz="1400" kern="1200">
                <a:solidFill>
                  <a:schemeClr val="tx1"/>
                </a:solidFill>
                <a:latin typeface="Verdana" pitchFamily="1" charset="0"/>
                <a:ea typeface="+mn-ea"/>
                <a:cs typeface="Arial" charset="0"/>
              </a:defRPr>
            </a:lvl9pPr>
          </a:lstStyle>
          <a:p>
            <a:pPr>
              <a:defRPr/>
            </a:pPr>
            <a:r>
              <a:rPr lang="en-US" dirty="0" smtClean="0"/>
              <a:t>Name des</a:t>
            </a:r>
            <a:r>
              <a:rPr lang="en-US" baseline="0" dirty="0" smtClean="0"/>
              <a:t> </a:t>
            </a:r>
            <a:r>
              <a:rPr lang="en-US" baseline="0" dirty="0" err="1" smtClean="0"/>
              <a:t>Dozenten</a:t>
            </a:r>
            <a:r>
              <a:rPr lang="en-US" baseline="0" dirty="0" smtClean="0"/>
              <a:t>		Name der </a:t>
            </a:r>
            <a:r>
              <a:rPr lang="en-US" baseline="0" dirty="0" err="1" smtClean="0"/>
              <a:t>Vorlesung</a:t>
            </a:r>
            <a:endParaRPr lang="en-US" dirty="0"/>
          </a:p>
        </p:txBody>
      </p:sp>
      <p:sp>
        <p:nvSpPr>
          <p:cNvPr id="11" name="Foliennummernplatzhalter 3"/>
          <p:cNvSpPr>
            <a:spLocks noGrp="1"/>
          </p:cNvSpPr>
          <p:nvPr>
            <p:ph type="sldNum" sz="quarter" idx="4"/>
          </p:nvPr>
        </p:nvSpPr>
        <p:spPr>
          <a:xfrm>
            <a:off x="140208" y="6510339"/>
            <a:ext cx="688848" cy="177736"/>
          </a:xfrm>
          <a:prstGeom prst="rect">
            <a:avLst/>
          </a:prstGeom>
        </p:spPr>
        <p:txBody>
          <a:bodyPr/>
          <a:lstStyle>
            <a:lvl1pPr>
              <a:defRPr sz="900" b="1">
                <a:solidFill>
                  <a:schemeClr val="bg1"/>
                </a:solidFill>
              </a:defRPr>
            </a:lvl1pPr>
          </a:lstStyle>
          <a:p>
            <a:pPr>
              <a:defRPr/>
            </a:pPr>
            <a:fld id="{0D2F3B65-5D26-4378-875C-153D63999E65}" type="slidenum">
              <a:rPr lang="en-US" smtClean="0"/>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701" r:id="rId2"/>
    <p:sldLayoutId id="2147483705" r:id="rId3"/>
    <p:sldLayoutId id="2147483703" r:id="rId4"/>
    <p:sldLayoutId id="2147483702" r:id="rId5"/>
    <p:sldLayoutId id="2147483704"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 id="2147483738" r:id="rId38"/>
    <p:sldLayoutId id="2147483739" r:id="rId39"/>
    <p:sldLayoutId id="2147483740" r:id="rId40"/>
    <p:sldLayoutId id="2147483741" r:id="rId41"/>
    <p:sldLayoutId id="2147483742" r:id="rId42"/>
    <p:sldLayoutId id="2147483743" r:id="rId43"/>
    <p:sldLayoutId id="2147483744" r:id="rId44"/>
    <p:sldLayoutId id="2147483745" r:id="rId45"/>
    <p:sldLayoutId id="2147483746" r:id="rId46"/>
    <p:sldLayoutId id="2147483747" r:id="rId47"/>
    <p:sldLayoutId id="2147483748" r:id="rId48"/>
    <p:sldLayoutId id="2147483749" r:id="rId49"/>
    <p:sldLayoutId id="2147483750" r:id="rId50"/>
    <p:sldLayoutId id="2147483751" r:id="rId51"/>
    <p:sldLayoutId id="2147483752" r:id="rId52"/>
    <p:sldLayoutId id="2147483753" r:id="rId53"/>
    <p:sldLayoutId id="2147483754" r:id="rId54"/>
    <p:sldLayoutId id="2147483755" r:id="rId55"/>
    <p:sldLayoutId id="2147483756" r:id="rId56"/>
    <p:sldLayoutId id="2147483757" r:id="rId57"/>
    <p:sldLayoutId id="2147483758" r:id="rId58"/>
    <p:sldLayoutId id="2147483759" r:id="rId59"/>
    <p:sldLayoutId id="2147483760" r:id="rId60"/>
    <p:sldLayoutId id="2147483761" r:id="rId61"/>
    <p:sldLayoutId id="2147483762" r:id="rId62"/>
    <p:sldLayoutId id="2147483763" r:id="rId63"/>
    <p:sldLayoutId id="2147483764" r:id="rId64"/>
    <p:sldLayoutId id="2147483765" r:id="rId65"/>
    <p:sldLayoutId id="2147483766" r:id="rId66"/>
    <p:sldLayoutId id="2147483767" r:id="rId67"/>
    <p:sldLayoutId id="2147483768" r:id="rId68"/>
    <p:sldLayoutId id="2147483769" r:id="rId69"/>
    <p:sldLayoutId id="2147483770" r:id="rId70"/>
    <p:sldLayoutId id="2147483771" r:id="rId71"/>
    <p:sldLayoutId id="2147483772" r:id="rId72"/>
    <p:sldLayoutId id="2147483773" r:id="rId73"/>
    <p:sldLayoutId id="2147483774" r:id="rId74"/>
    <p:sldLayoutId id="2147483775" r:id="rId75"/>
    <p:sldLayoutId id="2147483776" r:id="rId76"/>
    <p:sldLayoutId id="2147483777" r:id="rId77"/>
    <p:sldLayoutId id="2147483778" r:id="rId78"/>
    <p:sldLayoutId id="2147483779" r:id="rId79"/>
    <p:sldLayoutId id="2147483780" r:id="rId80"/>
    <p:sldLayoutId id="2147483781" r:id="rId81"/>
    <p:sldLayoutId id="2147483782" r:id="rId82"/>
    <p:sldLayoutId id="2147483783" r:id="rId83"/>
    <p:sldLayoutId id="2147483784" r:id="rId84"/>
    <p:sldLayoutId id="2147483785" r:id="rId85"/>
    <p:sldLayoutId id="2147483786" r:id="rId86"/>
    <p:sldLayoutId id="2147483787" r:id="rId87"/>
    <p:sldLayoutId id="2147483788" r:id="rId88"/>
    <p:sldLayoutId id="2147483789" r:id="rId89"/>
    <p:sldLayoutId id="2147483790" r:id="rId90"/>
    <p:sldLayoutId id="2147483791" r:id="rId91"/>
    <p:sldLayoutId id="2147483792" r:id="rId92"/>
    <p:sldLayoutId id="2147483793" r:id="rId93"/>
    <p:sldLayoutId id="2147483794" r:id="rId94"/>
    <p:sldLayoutId id="2147483795" r:id="rId95"/>
    <p:sldLayoutId id="2147483796" r:id="rId96"/>
    <p:sldLayoutId id="2147483797" r:id="rId97"/>
    <p:sldLayoutId id="2147483798" r:id="rId98"/>
    <p:sldLayoutId id="2147483799" r:id="rId99"/>
    <p:sldLayoutId id="2147483800" r:id="rId100"/>
    <p:sldLayoutId id="2147483801" r:id="rId101"/>
    <p:sldLayoutId id="2147483802" r:id="rId102"/>
    <p:sldLayoutId id="2147483803" r:id="rId103"/>
    <p:sldLayoutId id="2147483804" r:id="rId104"/>
    <p:sldLayoutId id="2147483805" r:id="rId105"/>
    <p:sldLayoutId id="2147483806" r:id="rId106"/>
    <p:sldLayoutId id="2147483807" r:id="rId107"/>
    <p:sldLayoutId id="2147483808" r:id="rId108"/>
    <p:sldLayoutId id="2147483809" r:id="rId109"/>
    <p:sldLayoutId id="2147483810" r:id="rId110"/>
    <p:sldLayoutId id="2147483811" r:id="rId111"/>
    <p:sldLayoutId id="2147483812" r:id="rId112"/>
    <p:sldLayoutId id="2147483813" r:id="rId113"/>
    <p:sldLayoutId id="2147483814" r:id="rId114"/>
    <p:sldLayoutId id="2147483815" r:id="rId115"/>
    <p:sldLayoutId id="2147483816" r:id="rId116"/>
    <p:sldLayoutId id="2147483817" r:id="rId117"/>
    <p:sldLayoutId id="2147483818" r:id="rId118"/>
    <p:sldLayoutId id="2147483819" r:id="rId119"/>
    <p:sldLayoutId id="2147483820" r:id="rId120"/>
    <p:sldLayoutId id="2147483821" r:id="rId121"/>
    <p:sldLayoutId id="2147483822" r:id="rId122"/>
    <p:sldLayoutId id="2147483823" r:id="rId123"/>
    <p:sldLayoutId id="2147483824" r:id="rId124"/>
    <p:sldLayoutId id="2147483825" r:id="rId125"/>
    <p:sldLayoutId id="2147483826" r:id="rId126"/>
    <p:sldLayoutId id="2147483827" r:id="rId127"/>
    <p:sldLayoutId id="2147483828" r:id="rId128"/>
    <p:sldLayoutId id="2147483829" r:id="rId129"/>
    <p:sldLayoutId id="2147483830" r:id="rId130"/>
    <p:sldLayoutId id="2147483831" r:id="rId131"/>
    <p:sldLayoutId id="2147483832" r:id="rId132"/>
    <p:sldLayoutId id="2147483833" r:id="rId133"/>
    <p:sldLayoutId id="2147483834" r:id="rId134"/>
    <p:sldLayoutId id="2147483835" r:id="rId135"/>
    <p:sldLayoutId id="2147483836" r:id="rId136"/>
    <p:sldLayoutId id="2147483837" r:id="rId137"/>
    <p:sldLayoutId id="2147483838" r:id="rId138"/>
    <p:sldLayoutId id="2147483839" r:id="rId139"/>
    <p:sldLayoutId id="2147483840" r:id="rId140"/>
    <p:sldLayoutId id="2147483841" r:id="rId141"/>
    <p:sldLayoutId id="2147483842" r:id="rId142"/>
    <p:sldLayoutId id="2147483843" r:id="rId143"/>
    <p:sldLayoutId id="2147483844" r:id="rId144"/>
    <p:sldLayoutId id="2147483845" r:id="rId145"/>
    <p:sldLayoutId id="2147483846" r:id="rId146"/>
    <p:sldLayoutId id="2147483847" r:id="rId147"/>
    <p:sldLayoutId id="2147483848" r:id="rId148"/>
    <p:sldLayoutId id="2147483849" r:id="rId149"/>
    <p:sldLayoutId id="2147483850" r:id="rId150"/>
    <p:sldLayoutId id="2147483851" r:id="rId151"/>
    <p:sldLayoutId id="2147483852" r:id="rId152"/>
    <p:sldLayoutId id="2147483853" r:id="rId153"/>
    <p:sldLayoutId id="2147483854" r:id="rId154"/>
    <p:sldLayoutId id="2147483855" r:id="rId155"/>
    <p:sldLayoutId id="2147483856" r:id="rId156"/>
    <p:sldLayoutId id="2147483857" r:id="rId157"/>
    <p:sldLayoutId id="2147483858" r:id="rId158"/>
    <p:sldLayoutId id="2147483859" r:id="rId159"/>
    <p:sldLayoutId id="2147483860" r:id="rId160"/>
    <p:sldLayoutId id="2147483861" r:id="rId161"/>
    <p:sldLayoutId id="2147483862" r:id="rId162"/>
    <p:sldLayoutId id="2147483863" r:id="rId163"/>
    <p:sldLayoutId id="2147483864" r:id="rId164"/>
    <p:sldLayoutId id="2147483865" r:id="rId165"/>
    <p:sldLayoutId id="2147483866" r:id="rId166"/>
    <p:sldLayoutId id="2147483867" r:id="rId167"/>
    <p:sldLayoutId id="2147483868" r:id="rId168"/>
    <p:sldLayoutId id="2147483869" r:id="rId169"/>
    <p:sldLayoutId id="2147483870" r:id="rId170"/>
    <p:sldLayoutId id="2147483871" r:id="rId171"/>
    <p:sldLayoutId id="2147483872" r:id="rId172"/>
    <p:sldLayoutId id="2147483873" r:id="rId173"/>
    <p:sldLayoutId id="2147483874" r:id="rId174"/>
    <p:sldLayoutId id="2147483875" r:id="rId175"/>
    <p:sldLayoutId id="2147483876" r:id="rId176"/>
    <p:sldLayoutId id="2147483877" r:id="rId177"/>
    <p:sldLayoutId id="2147483878" r:id="rId178"/>
    <p:sldLayoutId id="2147483879" r:id="rId179"/>
    <p:sldLayoutId id="2147483880" r:id="rId180"/>
    <p:sldLayoutId id="2147483881" r:id="rId181"/>
    <p:sldLayoutId id="2147483882" r:id="rId182"/>
    <p:sldLayoutId id="2147483883" r:id="rId183"/>
    <p:sldLayoutId id="2147483884" r:id="rId184"/>
    <p:sldLayoutId id="2147483885" r:id="rId185"/>
    <p:sldLayoutId id="2147483886" r:id="rId186"/>
    <p:sldLayoutId id="2147483887" r:id="rId187"/>
    <p:sldLayoutId id="2147483888" r:id="rId188"/>
    <p:sldLayoutId id="2147483889" r:id="rId189"/>
    <p:sldLayoutId id="2147483890" r:id="rId190"/>
    <p:sldLayoutId id="2147483891" r:id="rId191"/>
    <p:sldLayoutId id="2147483892" r:id="rId192"/>
    <p:sldLayoutId id="2147483893" r:id="rId193"/>
    <p:sldLayoutId id="2147483894" r:id="rId194"/>
    <p:sldLayoutId id="2147483895" r:id="rId195"/>
    <p:sldLayoutId id="2147483896" r:id="rId196"/>
    <p:sldLayoutId id="2147483897" r:id="rId197"/>
    <p:sldLayoutId id="2147483898" r:id="rId198"/>
    <p:sldLayoutId id="2147483899" r:id="rId199"/>
    <p:sldLayoutId id="2147483900" r:id="rId200"/>
    <p:sldLayoutId id="2147483901" r:id="rId201"/>
    <p:sldLayoutId id="2147483902" r:id="rId202"/>
    <p:sldLayoutId id="2147483903" r:id="rId203"/>
    <p:sldLayoutId id="2147483904" r:id="rId204"/>
    <p:sldLayoutId id="2147483905" r:id="rId205"/>
    <p:sldLayoutId id="2147483906" r:id="rId206"/>
    <p:sldLayoutId id="2147483907" r:id="rId207"/>
    <p:sldLayoutId id="2147483908" r:id="rId208"/>
    <p:sldLayoutId id="2147483909" r:id="rId209"/>
    <p:sldLayoutId id="2147483910" r:id="rId210"/>
    <p:sldLayoutId id="2147483911" r:id="rId211"/>
    <p:sldLayoutId id="2147483912" r:id="rId212"/>
    <p:sldLayoutId id="2147483913" r:id="rId213"/>
    <p:sldLayoutId id="2147483914" r:id="rId214"/>
    <p:sldLayoutId id="2147483915" r:id="rId215"/>
    <p:sldLayoutId id="2147483916" r:id="rId216"/>
    <p:sldLayoutId id="2147483917" r:id="rId217"/>
    <p:sldLayoutId id="2147483918" r:id="rId218"/>
    <p:sldLayoutId id="2147483919" r:id="rId219"/>
    <p:sldLayoutId id="2147483920" r:id="rId220"/>
    <p:sldLayoutId id="2147483921" r:id="rId221"/>
    <p:sldLayoutId id="2147483922" r:id="rId222"/>
    <p:sldLayoutId id="2147483923" r:id="rId223"/>
    <p:sldLayoutId id="2147483924" r:id="rId224"/>
    <p:sldLayoutId id="2147483925" r:id="rId225"/>
    <p:sldLayoutId id="2147483926" r:id="rId226"/>
    <p:sldLayoutId id="2147483927" r:id="rId227"/>
    <p:sldLayoutId id="2147483928" r:id="rId228"/>
    <p:sldLayoutId id="2147483929" r:id="rId229"/>
    <p:sldLayoutId id="2147483930" r:id="rId230"/>
    <p:sldLayoutId id="2147483931" r:id="rId231"/>
    <p:sldLayoutId id="2147483932" r:id="rId232"/>
    <p:sldLayoutId id="2147483933" r:id="rId233"/>
    <p:sldLayoutId id="2147483934" r:id="rId234"/>
    <p:sldLayoutId id="2147483935" r:id="rId235"/>
    <p:sldLayoutId id="2147483936" r:id="rId236"/>
    <p:sldLayoutId id="2147483937" r:id="rId237"/>
    <p:sldLayoutId id="2147483938" r:id="rId238"/>
    <p:sldLayoutId id="2147483939" r:id="rId239"/>
    <p:sldLayoutId id="2147483940" r:id="rId240"/>
    <p:sldLayoutId id="2147483941" r:id="rId241"/>
    <p:sldLayoutId id="2147483942" r:id="rId242"/>
    <p:sldLayoutId id="2147483943" r:id="rId243"/>
    <p:sldLayoutId id="2147483944" r:id="rId244"/>
    <p:sldLayoutId id="2147483945" r:id="rId245"/>
    <p:sldLayoutId id="2147483946" r:id="rId246"/>
    <p:sldLayoutId id="2147483947" r:id="rId247"/>
    <p:sldLayoutId id="2147483948" r:id="rId248"/>
    <p:sldLayoutId id="2147483949" r:id="rId249"/>
    <p:sldLayoutId id="2147483950" r:id="rId250"/>
    <p:sldLayoutId id="2147483951" r:id="rId251"/>
    <p:sldLayoutId id="2147483952" r:id="rId252"/>
    <p:sldLayoutId id="2147483953" r:id="rId253"/>
    <p:sldLayoutId id="2147483954" r:id="rId254"/>
    <p:sldLayoutId id="2147483955" r:id="rId255"/>
    <p:sldLayoutId id="2147483956" r:id="rId256"/>
    <p:sldLayoutId id="2147483957" r:id="rId257"/>
    <p:sldLayoutId id="2147483958" r:id="rId258"/>
    <p:sldLayoutId id="2147483959" r:id="rId259"/>
    <p:sldLayoutId id="2147483960" r:id="rId260"/>
    <p:sldLayoutId id="2147483961" r:id="rId261"/>
    <p:sldLayoutId id="2147483962" r:id="rId262"/>
    <p:sldLayoutId id="2147483963" r:id="rId263"/>
    <p:sldLayoutId id="2147483964" r:id="rId264"/>
    <p:sldLayoutId id="2147483965" r:id="rId265"/>
    <p:sldLayoutId id="2147483966" r:id="rId266"/>
    <p:sldLayoutId id="2147483967" r:id="rId267"/>
    <p:sldLayoutId id="2147483968" r:id="rId268"/>
    <p:sldLayoutId id="2147483969" r:id="rId269"/>
    <p:sldLayoutId id="2147483970" r:id="rId270"/>
    <p:sldLayoutId id="2147483971" r:id="rId271"/>
    <p:sldLayoutId id="2147483972" r:id="rId272"/>
    <p:sldLayoutId id="2147483973" r:id="rId273"/>
    <p:sldLayoutId id="2147483974" r:id="rId274"/>
    <p:sldLayoutId id="2147483975" r:id="rId275"/>
    <p:sldLayoutId id="2147483976" r:id="rId276"/>
    <p:sldLayoutId id="2147483977" r:id="rId277"/>
    <p:sldLayoutId id="2147483978" r:id="rId278"/>
    <p:sldLayoutId id="2147483979" r:id="rId279"/>
    <p:sldLayoutId id="2147483980" r:id="rId280"/>
    <p:sldLayoutId id="2147483981" r:id="rId281"/>
    <p:sldLayoutId id="2147483982" r:id="rId282"/>
    <p:sldLayoutId id="2147483983" r:id="rId283"/>
    <p:sldLayoutId id="2147483984" r:id="rId284"/>
    <p:sldLayoutId id="2147483985" r:id="rId285"/>
    <p:sldLayoutId id="2147483986" r:id="rId286"/>
    <p:sldLayoutId id="2147483987" r:id="rId287"/>
    <p:sldLayoutId id="2147483988" r:id="rId288"/>
    <p:sldLayoutId id="2147483989" r:id="rId289"/>
    <p:sldLayoutId id="2147483990" r:id="rId290"/>
    <p:sldLayoutId id="2147483991" r:id="rId291"/>
    <p:sldLayoutId id="2147483992" r:id="rId292"/>
    <p:sldLayoutId id="2147483993" r:id="rId293"/>
    <p:sldLayoutId id="2147483994" r:id="rId294"/>
    <p:sldLayoutId id="2147483995" r:id="rId295"/>
    <p:sldLayoutId id="2147483996" r:id="rId296"/>
    <p:sldLayoutId id="2147483997" r:id="rId297"/>
    <p:sldLayoutId id="2147483998" r:id="rId298"/>
    <p:sldLayoutId id="2147483999" r:id="rId299"/>
    <p:sldLayoutId id="2147484000" r:id="rId300"/>
    <p:sldLayoutId id="2147484001" r:id="rId301"/>
    <p:sldLayoutId id="2147484002" r:id="rId302"/>
    <p:sldLayoutId id="2147484003" r:id="rId303"/>
    <p:sldLayoutId id="2147484004" r:id="rId304"/>
    <p:sldLayoutId id="2147484005" r:id="rId305"/>
    <p:sldLayoutId id="2147484006" r:id="rId306"/>
    <p:sldLayoutId id="2147484007" r:id="rId307"/>
    <p:sldLayoutId id="2147484008" r:id="rId308"/>
    <p:sldLayoutId id="2147484009" r:id="rId309"/>
    <p:sldLayoutId id="2147484010" r:id="rId310"/>
    <p:sldLayoutId id="2147484011" r:id="rId311"/>
    <p:sldLayoutId id="2147484012" r:id="rId312"/>
    <p:sldLayoutId id="2147484013" r:id="rId313"/>
    <p:sldLayoutId id="2147484014" r:id="rId314"/>
    <p:sldLayoutId id="2147484015" r:id="rId315"/>
    <p:sldLayoutId id="2147484016" r:id="rId316"/>
    <p:sldLayoutId id="2147484017" r:id="rId317"/>
    <p:sldLayoutId id="2147484018" r:id="rId318"/>
    <p:sldLayoutId id="2147484019" r:id="rId319"/>
    <p:sldLayoutId id="2147484020" r:id="rId320"/>
    <p:sldLayoutId id="2147484021" r:id="rId321"/>
    <p:sldLayoutId id="2147484022" r:id="rId322"/>
    <p:sldLayoutId id="2147484023" r:id="rId323"/>
    <p:sldLayoutId id="2147484024" r:id="rId324"/>
    <p:sldLayoutId id="2147484025" r:id="rId325"/>
    <p:sldLayoutId id="2147484026" r:id="rId326"/>
    <p:sldLayoutId id="2147484027" r:id="rId327"/>
    <p:sldLayoutId id="2147484028" r:id="rId328"/>
    <p:sldLayoutId id="2147484029" r:id="rId329"/>
  </p:sldLayoutIdLst>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accent1"/>
          </a:solidFill>
          <a:latin typeface="+mj-lt"/>
          <a:ea typeface="+mj-ea"/>
          <a:cs typeface="+mj-cs"/>
        </a:defRPr>
      </a:lvl1pPr>
      <a:lvl2pPr algn="l" rtl="0" eaLnBrk="0" fontAlgn="base" hangingPunct="0">
        <a:spcBef>
          <a:spcPct val="0"/>
        </a:spcBef>
        <a:spcAft>
          <a:spcPct val="0"/>
        </a:spcAft>
        <a:defRPr sz="2400" b="1">
          <a:solidFill>
            <a:schemeClr val="accent1"/>
          </a:solidFill>
          <a:latin typeface="Verdana" pitchFamily="34" charset="0"/>
          <a:cs typeface="Arial" charset="0"/>
        </a:defRPr>
      </a:lvl2pPr>
      <a:lvl3pPr algn="l" rtl="0" eaLnBrk="0" fontAlgn="base" hangingPunct="0">
        <a:spcBef>
          <a:spcPct val="0"/>
        </a:spcBef>
        <a:spcAft>
          <a:spcPct val="0"/>
        </a:spcAft>
        <a:defRPr sz="2400" b="1">
          <a:solidFill>
            <a:schemeClr val="accent1"/>
          </a:solidFill>
          <a:latin typeface="Verdana" pitchFamily="34" charset="0"/>
          <a:cs typeface="Arial" charset="0"/>
        </a:defRPr>
      </a:lvl3pPr>
      <a:lvl4pPr algn="l" rtl="0" eaLnBrk="0" fontAlgn="base" hangingPunct="0">
        <a:spcBef>
          <a:spcPct val="0"/>
        </a:spcBef>
        <a:spcAft>
          <a:spcPct val="0"/>
        </a:spcAft>
        <a:defRPr sz="2400" b="1">
          <a:solidFill>
            <a:schemeClr val="accent1"/>
          </a:solidFill>
          <a:latin typeface="Verdana" pitchFamily="34" charset="0"/>
          <a:cs typeface="Arial" charset="0"/>
        </a:defRPr>
      </a:lvl4pPr>
      <a:lvl5pPr algn="l" rtl="0" eaLnBrk="0" fontAlgn="base" hangingPunct="0">
        <a:spcBef>
          <a:spcPct val="0"/>
        </a:spcBef>
        <a:spcAft>
          <a:spcPct val="0"/>
        </a:spcAft>
        <a:defRPr sz="2400" b="1">
          <a:solidFill>
            <a:schemeClr val="accent1"/>
          </a:solidFill>
          <a:latin typeface="Verdana" pitchFamily="34" charset="0"/>
          <a:cs typeface="Arial" charset="0"/>
        </a:defRPr>
      </a:lvl5pPr>
      <a:lvl6pPr marL="457200" algn="l" rtl="0" fontAlgn="base">
        <a:spcBef>
          <a:spcPct val="0"/>
        </a:spcBef>
        <a:spcAft>
          <a:spcPct val="0"/>
        </a:spcAft>
        <a:defRPr sz="2400" b="1">
          <a:solidFill>
            <a:schemeClr val="accent1"/>
          </a:solidFill>
          <a:latin typeface="Verdana" pitchFamily="34" charset="0"/>
          <a:cs typeface="Arial" charset="0"/>
        </a:defRPr>
      </a:lvl6pPr>
      <a:lvl7pPr marL="914400" algn="l" rtl="0" fontAlgn="base">
        <a:spcBef>
          <a:spcPct val="0"/>
        </a:spcBef>
        <a:spcAft>
          <a:spcPct val="0"/>
        </a:spcAft>
        <a:defRPr sz="2400" b="1">
          <a:solidFill>
            <a:schemeClr val="accent1"/>
          </a:solidFill>
          <a:latin typeface="Verdana" pitchFamily="34" charset="0"/>
          <a:cs typeface="Arial" charset="0"/>
        </a:defRPr>
      </a:lvl7pPr>
      <a:lvl8pPr marL="1371600" algn="l" rtl="0" fontAlgn="base">
        <a:spcBef>
          <a:spcPct val="0"/>
        </a:spcBef>
        <a:spcAft>
          <a:spcPct val="0"/>
        </a:spcAft>
        <a:defRPr sz="2400" b="1">
          <a:solidFill>
            <a:schemeClr val="accent1"/>
          </a:solidFill>
          <a:latin typeface="Verdana" pitchFamily="34" charset="0"/>
          <a:cs typeface="Arial" charset="0"/>
        </a:defRPr>
      </a:lvl8pPr>
      <a:lvl9pPr marL="1828800" algn="l" rtl="0" fontAlgn="base">
        <a:spcBef>
          <a:spcPct val="0"/>
        </a:spcBef>
        <a:spcAft>
          <a:spcPct val="0"/>
        </a:spcAft>
        <a:defRPr sz="2400" b="1">
          <a:solidFill>
            <a:schemeClr val="accent1"/>
          </a:solidFill>
          <a:latin typeface="Verdana" pitchFamily="34" charset="0"/>
          <a:cs typeface="Arial" charset="0"/>
        </a:defRPr>
      </a:lvl9pPr>
    </p:titleStyle>
    <p:bodyStyle>
      <a:lvl1pPr marL="185738" indent="-185738" algn="l" rtl="0" eaLnBrk="0" fontAlgn="base" hangingPunct="0">
        <a:spcBef>
          <a:spcPct val="50000"/>
        </a:spcBef>
        <a:spcAft>
          <a:spcPct val="0"/>
        </a:spcAft>
        <a:buSzPct val="80000"/>
        <a:buFont typeface="Arial" charset="0"/>
        <a:buChar char="•"/>
        <a:tabLst/>
        <a:defRPr sz="2400">
          <a:solidFill>
            <a:schemeClr val="tx1"/>
          </a:solidFill>
          <a:latin typeface="+mn-lt"/>
          <a:ea typeface="+mn-ea"/>
          <a:cs typeface="+mn-cs"/>
        </a:defRPr>
      </a:lvl1pPr>
      <a:lvl2pPr marL="541338" indent="-304800" algn="l" rtl="0" eaLnBrk="0" fontAlgn="base" hangingPunct="0">
        <a:spcBef>
          <a:spcPct val="50000"/>
        </a:spcBef>
        <a:spcAft>
          <a:spcPct val="0"/>
        </a:spcAft>
        <a:buSzPct val="80000"/>
        <a:buFont typeface="Wingdings" charset="2"/>
        <a:buChar char="Ø"/>
        <a:tabLst/>
        <a:defRPr sz="2000">
          <a:solidFill>
            <a:schemeClr val="tx1"/>
          </a:solidFill>
          <a:latin typeface="+mn-lt"/>
          <a:cs typeface="+mn-cs"/>
        </a:defRPr>
      </a:lvl2pPr>
      <a:lvl3pPr marL="541338" indent="220663" algn="l" rtl="0" eaLnBrk="0" fontAlgn="base" hangingPunct="0">
        <a:spcBef>
          <a:spcPct val="20000"/>
        </a:spcBef>
        <a:spcAft>
          <a:spcPct val="0"/>
        </a:spcAft>
        <a:buSzPct val="80000"/>
        <a:buFont typeface="Arial" charset="0"/>
        <a:buChar char="•"/>
        <a:tabLst/>
        <a:defRPr sz="2000">
          <a:solidFill>
            <a:schemeClr val="tx1"/>
          </a:solidFill>
          <a:latin typeface="+mn-lt"/>
          <a:cs typeface="+mn-cs"/>
        </a:defRPr>
      </a:lvl3pPr>
      <a:lvl4pPr marL="947738" indent="-185738" algn="l" rtl="0" eaLnBrk="0" fontAlgn="base" hangingPunct="0">
        <a:spcBef>
          <a:spcPct val="20000"/>
        </a:spcBef>
        <a:spcAft>
          <a:spcPct val="0"/>
        </a:spcAft>
        <a:buSzPct val="80000"/>
        <a:buFont typeface="Symbol" charset="2"/>
        <a:buChar char="-"/>
        <a:tabLst/>
        <a:defRPr sz="2000">
          <a:solidFill>
            <a:schemeClr val="tx1"/>
          </a:solidFill>
          <a:latin typeface="+mn-lt"/>
          <a:cs typeface="+mn-cs"/>
        </a:defRPr>
      </a:lvl4pPr>
      <a:lvl5pPr marL="1201738" indent="-220663" algn="l" rtl="0" eaLnBrk="0" fontAlgn="base" hangingPunct="0">
        <a:lnSpc>
          <a:spcPct val="120000"/>
        </a:lnSpc>
        <a:spcBef>
          <a:spcPct val="0"/>
        </a:spcBef>
        <a:spcAft>
          <a:spcPct val="0"/>
        </a:spcAft>
        <a:buSzPct val="80000"/>
        <a:buFont typeface="Courier New" charset="0"/>
        <a:buChar char="o"/>
        <a:tabLst/>
        <a:defRPr sz="2000">
          <a:solidFill>
            <a:schemeClr val="tx1"/>
          </a:solidFill>
          <a:latin typeface="+mn-lt"/>
          <a:cs typeface="+mn-cs"/>
        </a:defRPr>
      </a:lvl5pPr>
      <a:lvl6pPr marL="25146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6pPr>
      <a:lvl7pPr marL="29718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7pPr>
      <a:lvl8pPr marL="34290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8pPr>
      <a:lvl9pPr marL="3886200" indent="-228600" algn="l" rtl="0" fontAlgn="base">
        <a:lnSpc>
          <a:spcPct val="120000"/>
        </a:lnSpc>
        <a:spcBef>
          <a:spcPct val="0"/>
        </a:spcBef>
        <a:spcAft>
          <a:spcPct val="0"/>
        </a:spcAft>
        <a:buSzPct val="80000"/>
        <a:buFont typeface="Verdana" pitchFamily="34" charset="0"/>
        <a:buChar char="•"/>
        <a:defRPr sz="20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4"/>
          <p:cNvSpPr>
            <a:spLocks noGrp="1"/>
          </p:cNvSpPr>
          <p:nvPr>
            <p:ph type="title"/>
          </p:nvPr>
        </p:nvSpPr>
        <p:spPr/>
        <p:txBody>
          <a:bodyPr/>
          <a:lstStyle/>
          <a:p>
            <a:r>
              <a:rPr lang="de-DE" altLang="de-DE" smtClean="0"/>
              <a:t>Herausforderungen für das Management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a:t>
            </a:fld>
            <a:endParaRPr lang="en-US" dirty="0"/>
          </a:p>
        </p:txBody>
      </p:sp>
      <p:sp>
        <p:nvSpPr>
          <p:cNvPr id="25603" name="Inhaltsplatzhalter 5"/>
          <p:cNvSpPr>
            <a:spLocks noGrp="1"/>
          </p:cNvSpPr>
          <p:nvPr>
            <p:ph sz="quarter" idx="12"/>
          </p:nvPr>
        </p:nvSpPr>
        <p:spPr/>
        <p:txBody>
          <a:bodyPr/>
          <a:lstStyle/>
          <a:p>
            <a:r>
              <a:rPr lang="de-DE" altLang="de-DE" smtClean="0"/>
              <a:t>Verständnis der ethischen, sozialen und politischen Implikationen des Technikeinsatzes</a:t>
            </a:r>
          </a:p>
          <a:p>
            <a:r>
              <a:rPr lang="de-DE" altLang="de-DE" smtClean="0"/>
              <a:t>Festlegen ethischer Unternehmensrichtlinien, welche die mit Informationssystemen  verbundenen Fragen berücksichtigen</a:t>
            </a:r>
          </a:p>
        </p:txBody>
      </p:sp>
      <p:sp>
        <p:nvSpPr>
          <p:cNvPr id="7" name="Untertitel 6"/>
          <p:cNvSpPr>
            <a:spLocks noGrp="1"/>
          </p:cNvSpPr>
          <p:nvPr>
            <p:ph type="subTitle" idx="13"/>
          </p:nvPr>
        </p:nvSpPr>
        <p:spPr/>
        <p:txBody>
          <a:bodyPr/>
          <a:lstStyle/>
          <a:p>
            <a:r>
              <a:rPr lang="de-DE" dirty="0" smtClean="0"/>
              <a:t>Blickpunkt Management</a:t>
            </a:r>
            <a:endParaRPr lang="de-DE" dirty="0"/>
          </a:p>
        </p:txBody>
      </p:sp>
    </p:spTree>
    <p:extLst>
      <p:ext uri="{BB962C8B-B14F-4D97-AF65-F5344CB8AC3E}">
        <p14:creationId xmlns:p14="http://schemas.microsoft.com/office/powerpoint/2010/main" val="20569636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r>
              <a:rPr lang="de-DE" dirty="0" smtClean="0"/>
              <a:t>Privatsphäre bei Facebook: Es gibt keinen Datenschutz</a:t>
            </a:r>
            <a:endParaRPr lang="de-DE" altLang="de-DE" dirty="0" smtClean="0"/>
          </a:p>
        </p:txBody>
      </p:sp>
      <p:sp>
        <p:nvSpPr>
          <p:cNvPr id="4" name="Foliennummernplatzhalter 3"/>
          <p:cNvSpPr>
            <a:spLocks noGrp="1"/>
          </p:cNvSpPr>
          <p:nvPr>
            <p:ph type="sldNum" sz="quarter" idx="11"/>
          </p:nvPr>
        </p:nvSpPr>
        <p:spPr/>
        <p:txBody>
          <a:bodyPr/>
          <a:lstStyle/>
          <a:p>
            <a:fld id="{93EB6A16-9F48-4CE0-BF9A-86B635BA54D5}" type="slidenum">
              <a:rPr lang="en-US" smtClean="0"/>
              <a:pPr/>
              <a:t>99</a:t>
            </a:fld>
            <a:endParaRPr lang="en-US" dirty="0"/>
          </a:p>
        </p:txBody>
      </p:sp>
      <p:sp>
        <p:nvSpPr>
          <p:cNvPr id="114691" name="Inhaltsplatzhalter 2"/>
          <p:cNvSpPr>
            <a:spLocks noGrp="1"/>
          </p:cNvSpPr>
          <p:nvPr>
            <p:ph sz="quarter" idx="12"/>
          </p:nvPr>
        </p:nvSpPr>
        <p:spPr/>
        <p:txBody>
          <a:bodyPr/>
          <a:lstStyle/>
          <a:p>
            <a:r>
              <a:rPr lang="de-DE" altLang="de-DE" dirty="0" smtClean="0"/>
              <a:t>Privatsphäre bei Facebook: Es gibt keinen Datenschutz</a:t>
            </a:r>
          </a:p>
          <a:p>
            <a:r>
              <a:rPr lang="de-DE" dirty="0" smtClean="0"/>
              <a:t>Welche Beziehung besteht zwischen der Privatsphäre und dem Geschäftsmodell von Facebook?</a:t>
            </a:r>
          </a:p>
          <a:p>
            <a:r>
              <a:rPr lang="de-DE" dirty="0" smtClean="0"/>
              <a:t>Beschreiben Sie die Schwächen von </a:t>
            </a:r>
            <a:r>
              <a:rPr lang="de-DE" dirty="0" err="1" smtClean="0"/>
              <a:t>Facebooks</a:t>
            </a:r>
            <a:r>
              <a:rPr lang="de-DE" dirty="0" smtClean="0"/>
              <a:t> Datenschutzrichtlinien und -</a:t>
            </a:r>
            <a:r>
              <a:rPr lang="de-DE" dirty="0" err="1" smtClean="0"/>
              <a:t>maßnahmen</a:t>
            </a:r>
            <a:r>
              <a:rPr lang="de-DE" dirty="0" smtClean="0"/>
              <a:t>. Welche Faktoren in Management, Organisation und Technik haben zu diesen Schwächen beigetragen?</a:t>
            </a:r>
            <a:endParaRPr lang="de-DE" alt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35173162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el 1"/>
          <p:cNvSpPr>
            <a:spLocks noGrp="1"/>
          </p:cNvSpPr>
          <p:nvPr>
            <p:ph type="title"/>
          </p:nvPr>
        </p:nvSpPr>
        <p:spPr/>
        <p:txBody>
          <a:bodyPr/>
          <a:lstStyle/>
          <a:p>
            <a:r>
              <a:rPr lang="de-DE" dirty="0" smtClean="0"/>
              <a:t>Privatsphäre bei Facebook: Es gibt keinen Datenschutz</a:t>
            </a:r>
            <a:endParaRPr lang="de-DE" altLang="de-DE" dirty="0" smtClean="0"/>
          </a:p>
        </p:txBody>
      </p:sp>
      <p:sp>
        <p:nvSpPr>
          <p:cNvPr id="4" name="Foliennummernplatzhalter 3"/>
          <p:cNvSpPr>
            <a:spLocks noGrp="1"/>
          </p:cNvSpPr>
          <p:nvPr>
            <p:ph type="sldNum" sz="quarter" idx="11"/>
          </p:nvPr>
        </p:nvSpPr>
        <p:spPr/>
        <p:txBody>
          <a:bodyPr/>
          <a:lstStyle/>
          <a:p>
            <a:fld id="{93EB6A16-9F48-4CE0-BF9A-86B635BA54D5}" type="slidenum">
              <a:rPr lang="en-US" smtClean="0"/>
              <a:pPr/>
              <a:t>100</a:t>
            </a:fld>
            <a:endParaRPr lang="en-US" dirty="0"/>
          </a:p>
        </p:txBody>
      </p:sp>
      <p:sp>
        <p:nvSpPr>
          <p:cNvPr id="114691" name="Inhaltsplatzhalter 2"/>
          <p:cNvSpPr>
            <a:spLocks noGrp="1"/>
          </p:cNvSpPr>
          <p:nvPr>
            <p:ph sz="quarter" idx="12"/>
          </p:nvPr>
        </p:nvSpPr>
        <p:spPr/>
        <p:txBody>
          <a:bodyPr/>
          <a:lstStyle/>
          <a:p>
            <a:r>
              <a:rPr lang="de-DE" smtClean="0"/>
              <a:t>Ist Facebook mit seinem Geschäftsmodell auch dann noch erfolgreich, wenn es nicht die Privatsphäre seiner Nutzer verletzt? Erläutern Sie Ihre Antwort. Gibt es irgendwelche Maßnahmen, die Facebook zu diesem Zweck ergreifen könnte?</a:t>
            </a:r>
            <a:endParaRPr 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4035572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4"/>
          <p:cNvSpPr>
            <a:spLocks noGrp="1"/>
          </p:cNvSpPr>
          <p:nvPr>
            <p:ph type="title"/>
          </p:nvPr>
        </p:nvSpPr>
        <p:spPr/>
        <p:txBody>
          <a:bodyPr/>
          <a:lstStyle/>
          <a:p>
            <a:r>
              <a:rPr lang="de-DE" altLang="de-DE" dirty="0" smtClean="0"/>
              <a:t>Ortung des Standortes und Privatsphäre</a:t>
            </a:r>
          </a:p>
        </p:txBody>
      </p:sp>
      <p:sp>
        <p:nvSpPr>
          <p:cNvPr id="5" name="Foliennummernplatzhalter 4"/>
          <p:cNvSpPr>
            <a:spLocks noGrp="1"/>
          </p:cNvSpPr>
          <p:nvPr>
            <p:ph type="sldNum" sz="quarter" idx="11"/>
          </p:nvPr>
        </p:nvSpPr>
        <p:spPr/>
        <p:txBody>
          <a:bodyPr/>
          <a:lstStyle/>
          <a:p>
            <a:fld id="{93EB6A16-9F48-4CE0-BF9A-86B635BA54D5}" type="slidenum">
              <a:rPr lang="en-US" smtClean="0"/>
              <a:pPr/>
              <a:t>10</a:t>
            </a:fld>
            <a:endParaRPr lang="en-US" dirty="0"/>
          </a:p>
        </p:txBody>
      </p:sp>
      <p:pic>
        <p:nvPicPr>
          <p:cNvPr id="6" name="Inhaltsplatzhalter 5"/>
          <p:cNvPicPr>
            <a:picLocks noGrp="1" noChangeAspect="1"/>
          </p:cNvPicPr>
          <p:nvPr>
            <p:ph sz="quarter" idx="12"/>
          </p:nvPr>
        </p:nvPicPr>
        <p:blipFill>
          <a:blip r:embed="rId2"/>
          <a:stretch>
            <a:fillRect/>
          </a:stretch>
        </p:blipFill>
        <p:spPr>
          <a:xfrm>
            <a:off x="365125" y="2082292"/>
            <a:ext cx="8229600" cy="3641153"/>
          </a:xfrm>
        </p:spPr>
      </p:pic>
      <p:sp>
        <p:nvSpPr>
          <p:cNvPr id="8" name="Untertitel 7"/>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797201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Ethik</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11</a:t>
            </a:fld>
            <a:endParaRPr lang="en-US" dirty="0"/>
          </a:p>
        </p:txBody>
      </p:sp>
      <p:sp>
        <p:nvSpPr>
          <p:cNvPr id="4" name="Inhaltsplatzhalter 3"/>
          <p:cNvSpPr>
            <a:spLocks noGrp="1"/>
          </p:cNvSpPr>
          <p:nvPr>
            <p:ph sz="quarter" idx="12"/>
          </p:nvPr>
        </p:nvSpPr>
        <p:spPr/>
        <p:txBody>
          <a:bodyPr/>
          <a:lstStyle/>
          <a:p>
            <a:r>
              <a:rPr lang="de-DE" smtClean="0"/>
              <a:t>Traditionelle gesellschaftliche Prinzipien einer guten Lebensführung und des richtigen Handelns, die den Menschen eine Orientierungshilfe für ihr Verhalten sein können.</a:t>
            </a:r>
            <a:endParaRPr lang="de-DE" dirty="0"/>
          </a:p>
        </p:txBody>
      </p:sp>
      <p:sp>
        <p:nvSpPr>
          <p:cNvPr id="9" name="Untertitel 8"/>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841749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el 2"/>
          <p:cNvSpPr>
            <a:spLocks noGrp="1"/>
          </p:cNvSpPr>
          <p:nvPr>
            <p:ph type="title"/>
          </p:nvPr>
        </p:nvSpPr>
        <p:spPr/>
        <p:txBody>
          <a:bodyPr/>
          <a:lstStyle/>
          <a:p>
            <a:r>
              <a:rPr lang="de-DE" altLang="de-DE" smtClean="0"/>
              <a:t>Beispiele verfehlter ethischer Entscheidungen von Managern</a:t>
            </a:r>
          </a:p>
        </p:txBody>
      </p:sp>
      <p:sp>
        <p:nvSpPr>
          <p:cNvPr id="5" name="Foliennummernplatzhalter 4"/>
          <p:cNvSpPr>
            <a:spLocks noGrp="1"/>
          </p:cNvSpPr>
          <p:nvPr>
            <p:ph type="sldNum" sz="quarter" idx="11"/>
          </p:nvPr>
        </p:nvSpPr>
        <p:spPr/>
        <p:txBody>
          <a:bodyPr/>
          <a:lstStyle/>
          <a:p>
            <a:fld id="{93EB6A16-9F48-4CE0-BF9A-86B635BA54D5}" type="slidenum">
              <a:rPr lang="en-US" smtClean="0"/>
              <a:pPr/>
              <a:t>12</a:t>
            </a:fld>
            <a:endParaRPr lang="en-US" dirty="0"/>
          </a:p>
        </p:txBody>
      </p:sp>
      <p:pic>
        <p:nvPicPr>
          <p:cNvPr id="6" name="Inhaltsplatzhalter 5"/>
          <p:cNvPicPr>
            <a:picLocks noGrp="1" noChangeAspect="1"/>
          </p:cNvPicPr>
          <p:nvPr>
            <p:ph sz="quarter" idx="12"/>
          </p:nvPr>
        </p:nvPicPr>
        <p:blipFill>
          <a:blip r:embed="rId2"/>
          <a:stretch>
            <a:fillRect/>
          </a:stretch>
        </p:blipFill>
        <p:spPr>
          <a:xfrm>
            <a:off x="1576083" y="1608138"/>
            <a:ext cx="5807683" cy="4589462"/>
          </a:xfrm>
        </p:spPr>
      </p:pic>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54557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13</a:t>
            </a:fld>
            <a:endParaRPr lang="en-US" dirty="0"/>
          </a:p>
        </p:txBody>
      </p:sp>
      <p:sp>
        <p:nvSpPr>
          <p:cNvPr id="4" name="Inhaltsplatzhalter 3"/>
          <p:cNvSpPr>
            <a:spLocks noGrp="1"/>
          </p:cNvSpPr>
          <p:nvPr>
            <p:ph sz="quarter" idx="12"/>
          </p:nvPr>
        </p:nvSpPr>
        <p:spPr/>
        <p:txBody>
          <a:bodyPr/>
          <a:lstStyle/>
          <a:p>
            <a:pPr marL="457200" indent="-457200">
              <a:buFont typeface="+mj-lt"/>
              <a:buAutoNum type="arabicPeriod"/>
            </a:pPr>
            <a:r>
              <a:rPr lang="de-DE" altLang="de-DE" b="1" dirty="0" smtClean="0"/>
              <a:t>Modell zur Betrachtung ethischer, sozialer und politischer Fragen</a:t>
            </a:r>
          </a:p>
          <a:p>
            <a:pPr marL="457200" indent="-457200">
              <a:buFont typeface="+mj-lt"/>
              <a:buAutoNum type="arabicPeriod"/>
            </a:pPr>
            <a:r>
              <a:rPr lang="de-DE" altLang="de-DE" dirty="0" smtClean="0"/>
              <a:t>Kontroverse Themenfelder des Informationszeitalters</a:t>
            </a:r>
          </a:p>
          <a:p>
            <a:pPr marL="457200" indent="-457200">
              <a:buFont typeface="+mj-lt"/>
              <a:buAutoNum type="arabicPeriod"/>
            </a:pPr>
            <a:r>
              <a:rPr lang="de-DE" altLang="de-DE" dirty="0" smtClean="0"/>
              <a:t>Ethik in einer Informationsgesellschaft</a:t>
            </a:r>
          </a:p>
          <a:p>
            <a:pPr marL="457200" indent="-457200">
              <a:buFont typeface="+mj-lt"/>
              <a:buAutoNum type="arabicPeriod"/>
            </a:pPr>
            <a:r>
              <a:rPr lang="de-DE" altLang="de-DE" dirty="0" smtClean="0"/>
              <a:t>Herausforderungen aus der Praxis</a:t>
            </a:r>
          </a:p>
          <a:p>
            <a:pPr marL="457200" indent="-457200">
              <a:buFont typeface="+mj-lt"/>
              <a:buAutoNum type="arabicPeriod"/>
            </a:pPr>
            <a:r>
              <a:rPr lang="de-DE" altLang="de-DE" dirty="0" smtClean="0"/>
              <a:t>Managementmaßnahmen</a:t>
            </a:r>
          </a:p>
          <a:p>
            <a:endParaRPr lang="de-DE" dirty="0"/>
          </a:p>
        </p:txBody>
      </p:sp>
      <p:sp>
        <p:nvSpPr>
          <p:cNvPr id="9" name="Untertitel 8"/>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2630637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r>
              <a:rPr lang="de-DE" altLang="de-DE" smtClean="0"/>
              <a:t>Die Beziehungen zwischen ethischen, sozialen und politischen Fragen in einer Informationsgesellschaft</a:t>
            </a:r>
          </a:p>
        </p:txBody>
      </p:sp>
      <p:sp>
        <p:nvSpPr>
          <p:cNvPr id="5" name="Foliennummernplatzhalter 4"/>
          <p:cNvSpPr>
            <a:spLocks noGrp="1"/>
          </p:cNvSpPr>
          <p:nvPr>
            <p:ph type="sldNum" sz="quarter" idx="11"/>
          </p:nvPr>
        </p:nvSpPr>
        <p:spPr/>
        <p:txBody>
          <a:bodyPr/>
          <a:lstStyle/>
          <a:p>
            <a:fld id="{93EB6A16-9F48-4CE0-BF9A-86B635BA54D5}" type="slidenum">
              <a:rPr lang="en-US" smtClean="0"/>
              <a:pPr/>
              <a:t>14</a:t>
            </a:fld>
            <a:endParaRPr lang="en-US" dirty="0"/>
          </a:p>
        </p:txBody>
      </p:sp>
      <p:sp>
        <p:nvSpPr>
          <p:cNvPr id="3" name="Inhaltsplatzhalter 2"/>
          <p:cNvSpPr>
            <a:spLocks noGrp="1"/>
          </p:cNvSpPr>
          <p:nvPr>
            <p:ph sz="quarter" idx="12"/>
          </p:nvPr>
        </p:nvSpPr>
        <p:spPr/>
        <p:txBody>
          <a:bodyPr>
            <a:normAutofit fontScale="92500" lnSpcReduction="10000"/>
          </a:bodyPr>
          <a:lstStyle/>
          <a:p>
            <a:r>
              <a:rPr lang="de-DE" smtClean="0"/>
              <a:t>Die Einführung neuer IT hat eine sich allmählich ausbreitende Wirkung auf viele Bereiche und wirft neue ethische, soziale und politische Fragen auf, mit denen man sich auf individueller, gesellschaftlicher und politischer Ebene auseinandersetzen muss.</a:t>
            </a:r>
          </a:p>
          <a:p>
            <a:r>
              <a:rPr lang="de-DE" smtClean="0"/>
              <a:t>Diese Fragen betreffen fünf kontrovers diskutierte Themenfelder:</a:t>
            </a:r>
          </a:p>
          <a:p>
            <a:pPr lvl="1"/>
            <a:r>
              <a:rPr lang="de-DE" smtClean="0"/>
              <a:t>Informationsschutzrechte</a:t>
            </a:r>
          </a:p>
          <a:p>
            <a:pPr lvl="1"/>
            <a:r>
              <a:rPr lang="de-DE" smtClean="0"/>
              <a:t>Eigentumsrechte</a:t>
            </a:r>
          </a:p>
          <a:p>
            <a:pPr lvl="1"/>
            <a:r>
              <a:rPr lang="de-DE" smtClean="0"/>
              <a:t>Systemqualität</a:t>
            </a:r>
          </a:p>
          <a:p>
            <a:pPr lvl="1"/>
            <a:r>
              <a:rPr lang="de-DE" smtClean="0"/>
              <a:t>Lebensqualität</a:t>
            </a:r>
          </a:p>
          <a:p>
            <a:pPr lvl="1"/>
            <a:r>
              <a:rPr lang="de-DE" smtClean="0"/>
              <a:t>Zurechenbarkeit und Kontrolle</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199874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15</a:t>
            </a:fld>
            <a:endParaRPr lang="en-US" dirty="0"/>
          </a:p>
        </p:txBody>
      </p:sp>
      <p:sp>
        <p:nvSpPr>
          <p:cNvPr id="4" name="Inhaltsplatzhalter 3"/>
          <p:cNvSpPr>
            <a:spLocks noGrp="1"/>
          </p:cNvSpPr>
          <p:nvPr>
            <p:ph sz="quarter" idx="12"/>
          </p:nvPr>
        </p:nvSpPr>
        <p:spPr/>
        <p:txBody>
          <a:bodyPr/>
          <a:lstStyle/>
          <a:p>
            <a:pPr marL="457200" indent="-457200">
              <a:buFont typeface="+mj-lt"/>
              <a:buAutoNum type="arabicPeriod"/>
            </a:pPr>
            <a:r>
              <a:rPr lang="de-DE" altLang="de-DE" dirty="0" smtClean="0"/>
              <a:t>Modell zur Betrachtung ethischer, sozialer und politischer Fragen</a:t>
            </a:r>
          </a:p>
          <a:p>
            <a:pPr marL="457200" indent="-457200">
              <a:buFont typeface="+mj-lt"/>
              <a:buAutoNum type="arabicPeriod"/>
            </a:pPr>
            <a:r>
              <a:rPr lang="de-DE" altLang="de-DE" b="1" dirty="0" smtClean="0"/>
              <a:t>Kontroverse Themenfelder des Informationszeitalters</a:t>
            </a:r>
          </a:p>
          <a:p>
            <a:pPr marL="457200" indent="-457200">
              <a:buFont typeface="+mj-lt"/>
              <a:buAutoNum type="arabicPeriod"/>
            </a:pPr>
            <a:r>
              <a:rPr lang="de-DE" altLang="de-DE" dirty="0" smtClean="0"/>
              <a:t>Ethik in einer Informationsgesellschaft</a:t>
            </a:r>
          </a:p>
          <a:p>
            <a:pPr marL="457200" indent="-457200">
              <a:buFont typeface="+mj-lt"/>
              <a:buAutoNum type="arabicPeriod"/>
            </a:pPr>
            <a:r>
              <a:rPr lang="de-DE" altLang="de-DE" dirty="0" smtClean="0"/>
              <a:t>Herausforderungen aus der Praxis</a:t>
            </a:r>
          </a:p>
          <a:p>
            <a:pPr marL="457200" indent="-457200">
              <a:buFont typeface="+mj-lt"/>
              <a:buAutoNum type="arabicPeriod"/>
            </a:pPr>
            <a:r>
              <a:rPr lang="de-DE" altLang="de-DE" dirty="0" smtClean="0"/>
              <a:t>Managementmaßnahmen</a:t>
            </a:r>
          </a:p>
          <a:p>
            <a:endParaRPr lang="de-DE" dirty="0"/>
          </a:p>
        </p:txBody>
      </p:sp>
      <p:sp>
        <p:nvSpPr>
          <p:cNvPr id="9" name="Untertitel 8"/>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41470713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4"/>
          <p:cNvSpPr>
            <a:spLocks noGrp="1"/>
          </p:cNvSpPr>
          <p:nvPr>
            <p:ph type="title"/>
          </p:nvPr>
        </p:nvSpPr>
        <p:spPr/>
        <p:txBody>
          <a:bodyPr/>
          <a:lstStyle/>
          <a:p>
            <a:r>
              <a:rPr lang="de-DE" smtClean="0"/>
              <a:t>Die Beziehungen zwischen ethischen, sozialen und politischen Fragen in einer Informationsgesellschaft</a:t>
            </a:r>
            <a:endParaRPr lang="de-DE" altLang="de-DE" dirty="0" smtClean="0"/>
          </a:p>
        </p:txBody>
      </p:sp>
      <p:sp>
        <p:nvSpPr>
          <p:cNvPr id="4" name="Foliennummernplatzhalter 3"/>
          <p:cNvSpPr>
            <a:spLocks noGrp="1"/>
          </p:cNvSpPr>
          <p:nvPr>
            <p:ph type="sldNum" sz="quarter" idx="11"/>
          </p:nvPr>
        </p:nvSpPr>
        <p:spPr/>
        <p:txBody>
          <a:bodyPr/>
          <a:lstStyle/>
          <a:p>
            <a:fld id="{93EB6A16-9F48-4CE0-BF9A-86B635BA54D5}" type="slidenum">
              <a:rPr lang="en-US" smtClean="0"/>
              <a:pPr/>
              <a:t>16</a:t>
            </a:fld>
            <a:endParaRPr lang="en-US" dirty="0"/>
          </a:p>
        </p:txBody>
      </p:sp>
      <p:pic>
        <p:nvPicPr>
          <p:cNvPr id="6" name="Inhaltsplatzhalter 5"/>
          <p:cNvPicPr>
            <a:picLocks noGrp="1" noChangeAspect="1"/>
          </p:cNvPicPr>
          <p:nvPr>
            <p:ph sz="quarter" idx="12"/>
          </p:nvPr>
        </p:nvPicPr>
        <p:blipFill>
          <a:blip r:embed="rId2"/>
          <a:stretch>
            <a:fillRect/>
          </a:stretch>
        </p:blipFill>
        <p:spPr>
          <a:xfrm>
            <a:off x="484632" y="1573579"/>
            <a:ext cx="6210780" cy="4320000"/>
          </a:xfrm>
        </p:spPr>
      </p:pic>
      <p:sp>
        <p:nvSpPr>
          <p:cNvPr id="9" name="Untertitel 8"/>
          <p:cNvSpPr>
            <a:spLocks noGrp="1"/>
          </p:cNvSpPr>
          <p:nvPr>
            <p:ph type="subTitle" idx="13"/>
          </p:nvPr>
        </p:nvSpPr>
        <p:spPr/>
        <p:txBody>
          <a:bodyPr/>
          <a:lstStyle/>
          <a:p>
            <a:endParaRPr lang="de-DE"/>
          </a:p>
        </p:txBody>
      </p:sp>
      <p:sp>
        <p:nvSpPr>
          <p:cNvPr id="8" name="Textfeld 7"/>
          <p:cNvSpPr txBox="1"/>
          <p:nvPr/>
        </p:nvSpPr>
        <p:spPr>
          <a:xfrm>
            <a:off x="381000" y="5986463"/>
            <a:ext cx="1385316" cy="276999"/>
          </a:xfrm>
          <a:prstGeom prst="rect">
            <a:avLst/>
          </a:prstGeom>
          <a:noFill/>
        </p:spPr>
        <p:txBody>
          <a:bodyPr wrap="none" rtlCol="0">
            <a:spAutoFit/>
          </a:bodyPr>
          <a:lstStyle/>
          <a:p>
            <a:r>
              <a:rPr lang="de-DE" sz="1200" b="1" dirty="0" smtClean="0"/>
              <a:t>Abbildung 4.1</a:t>
            </a:r>
            <a:endParaRPr lang="de-DE" sz="1200" b="1" dirty="0"/>
          </a:p>
        </p:txBody>
      </p:sp>
      <p:sp>
        <p:nvSpPr>
          <p:cNvPr id="10" name="Textfeld 9"/>
          <p:cNvSpPr txBox="1"/>
          <p:nvPr/>
        </p:nvSpPr>
        <p:spPr>
          <a:xfrm>
            <a:off x="6695412" y="1917396"/>
            <a:ext cx="2226338" cy="3785652"/>
          </a:xfrm>
          <a:prstGeom prst="rect">
            <a:avLst/>
          </a:prstGeom>
          <a:noFill/>
        </p:spPr>
        <p:txBody>
          <a:bodyPr wrap="square" rtlCol="0">
            <a:spAutoFit/>
          </a:bodyPr>
          <a:lstStyle/>
          <a:p>
            <a:r>
              <a:rPr lang="de-DE" sz="1200" dirty="0"/>
              <a:t>Die Einführung neuer IT hat eine sich </a:t>
            </a:r>
            <a:r>
              <a:rPr lang="de-DE" sz="1200" dirty="0" smtClean="0"/>
              <a:t>allmählich </a:t>
            </a:r>
            <a:r>
              <a:rPr lang="de-DE" sz="1200" dirty="0"/>
              <a:t>ausbreitende Wirkung auf viele Bereiche und wirft neue ethische, soziale und politische Fragen auf, </a:t>
            </a:r>
            <a:r>
              <a:rPr lang="de-DE" sz="1200" dirty="0" smtClean="0"/>
              <a:t>mit denen </a:t>
            </a:r>
            <a:r>
              <a:rPr lang="de-DE" sz="1200" dirty="0"/>
              <a:t>man sich auf individueller, gesellschaftlicher und politischer Ebene auseinandersetzen muss. Diese Fragen betreffen fünf kontrovers </a:t>
            </a:r>
            <a:r>
              <a:rPr lang="de-DE" sz="1200" dirty="0" smtClean="0"/>
              <a:t>diskutierte Themenfelder</a:t>
            </a:r>
            <a:r>
              <a:rPr lang="de-DE" sz="1200" dirty="0"/>
              <a:t>: Informationsschutzrechte, Eigentumsrechte, Systemqualität, Lebensqualität sowie Zurechenbarkeit und Kontrolle.</a:t>
            </a:r>
          </a:p>
        </p:txBody>
      </p:sp>
    </p:spTree>
    <p:extLst>
      <p:ext uri="{BB962C8B-B14F-4D97-AF65-F5344CB8AC3E}">
        <p14:creationId xmlns:p14="http://schemas.microsoft.com/office/powerpoint/2010/main" val="281849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r>
              <a:rPr lang="de-DE" altLang="de-DE" smtClean="0"/>
              <a:t>Intensiv diskutierte Themenfeldern</a:t>
            </a:r>
          </a:p>
        </p:txBody>
      </p:sp>
      <p:sp>
        <p:nvSpPr>
          <p:cNvPr id="4" name="Foliennummernplatzhalter 3"/>
          <p:cNvSpPr>
            <a:spLocks noGrp="1"/>
          </p:cNvSpPr>
          <p:nvPr>
            <p:ph type="sldNum" sz="quarter" idx="11"/>
          </p:nvPr>
        </p:nvSpPr>
        <p:spPr/>
        <p:txBody>
          <a:bodyPr/>
          <a:lstStyle/>
          <a:p>
            <a:fld id="{93EB6A16-9F48-4CE0-BF9A-86B635BA54D5}" type="slidenum">
              <a:rPr lang="en-US" smtClean="0"/>
              <a:pPr/>
              <a:t>17</a:t>
            </a:fld>
            <a:endParaRPr lang="en-US" dirty="0"/>
          </a:p>
        </p:txBody>
      </p:sp>
      <p:sp>
        <p:nvSpPr>
          <p:cNvPr id="30723" name="Inhaltsplatzhalter 2"/>
          <p:cNvSpPr>
            <a:spLocks noGrp="1"/>
          </p:cNvSpPr>
          <p:nvPr>
            <p:ph sz="quarter" idx="12"/>
          </p:nvPr>
        </p:nvSpPr>
        <p:spPr/>
        <p:txBody>
          <a:bodyPr/>
          <a:lstStyle/>
          <a:p>
            <a:r>
              <a:rPr lang="de-DE" altLang="de-DE" smtClean="0"/>
              <a:t>Informationsschutzrechte (Rechte/Pflichten?)</a:t>
            </a:r>
          </a:p>
          <a:p>
            <a:r>
              <a:rPr lang="de-DE" altLang="de-DE" smtClean="0"/>
              <a:t>Eigentumsrechte (Schutz geistigen Eigentums))</a:t>
            </a:r>
          </a:p>
          <a:p>
            <a:r>
              <a:rPr lang="de-DE" altLang="de-DE" smtClean="0"/>
              <a:t>Zurechenbarkeit und Kontrolle (Haftung)</a:t>
            </a:r>
          </a:p>
          <a:p>
            <a:r>
              <a:rPr lang="de-DE" altLang="de-DE" smtClean="0"/>
              <a:t>Systemqualität (Sicherheitsstandards)</a:t>
            </a:r>
          </a:p>
          <a:p>
            <a:r>
              <a:rPr lang="de-DE" altLang="de-DE" smtClean="0"/>
              <a:t>Lebensqualität (Werte einer Informations- und Wissenschaftsgesellschaft)</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22975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4"/>
          <p:cNvSpPr>
            <a:spLocks noGrp="1"/>
          </p:cNvSpPr>
          <p:nvPr>
            <p:ph type="title"/>
          </p:nvPr>
        </p:nvSpPr>
        <p:spPr/>
        <p:txBody>
          <a:bodyPr/>
          <a:lstStyle/>
          <a:p>
            <a:r>
              <a:rPr lang="de-DE" altLang="de-DE" smtClean="0"/>
              <a:t>Techniktrends, die zu Kontroversen führen</a:t>
            </a:r>
          </a:p>
        </p:txBody>
      </p:sp>
      <p:sp>
        <p:nvSpPr>
          <p:cNvPr id="5" name="Foliennummernplatzhalter 4"/>
          <p:cNvSpPr>
            <a:spLocks noGrp="1"/>
          </p:cNvSpPr>
          <p:nvPr>
            <p:ph type="sldNum" sz="quarter" idx="11"/>
          </p:nvPr>
        </p:nvSpPr>
        <p:spPr/>
        <p:txBody>
          <a:bodyPr/>
          <a:lstStyle/>
          <a:p>
            <a:fld id="{93EB6A16-9F48-4CE0-BF9A-86B635BA54D5}" type="slidenum">
              <a:rPr lang="en-US" smtClean="0"/>
              <a:pPr/>
              <a:t>18</a:t>
            </a:fld>
            <a:endParaRPr lang="en-US" dirty="0"/>
          </a:p>
        </p:txBody>
      </p:sp>
      <p:pic>
        <p:nvPicPr>
          <p:cNvPr id="6" name="Inhaltsplatzhalter 5"/>
          <p:cNvPicPr>
            <a:picLocks noGrp="1" noChangeAspect="1"/>
          </p:cNvPicPr>
          <p:nvPr>
            <p:ph sz="quarter" idx="12"/>
          </p:nvPr>
        </p:nvPicPr>
        <p:blipFill>
          <a:blip r:embed="rId2"/>
          <a:stretch>
            <a:fillRect/>
          </a:stretch>
        </p:blipFill>
        <p:spPr>
          <a:xfrm>
            <a:off x="463293" y="1608138"/>
            <a:ext cx="8033263" cy="4589462"/>
          </a:xfrm>
        </p:spPr>
      </p:pic>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886183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Laudon/Laudon/</a:t>
            </a:r>
            <a:r>
              <a:rPr lang="en-GB" dirty="0" err="1" smtClean="0"/>
              <a:t>Schoder</a:t>
            </a:r>
            <a:r>
              <a:rPr lang="en-GB" dirty="0" smtClean="0"/>
              <a:t/>
            </a:r>
            <a:br>
              <a:rPr lang="en-GB" dirty="0" smtClean="0"/>
            </a:br>
            <a:r>
              <a:rPr lang="en-GB" dirty="0" err="1" smtClean="0"/>
              <a:t>Wirtschaftsinformatik</a:t>
            </a:r>
            <a:r>
              <a:rPr lang="en-GB" dirty="0" smtClean="0"/>
              <a:t/>
            </a:r>
            <a:br>
              <a:rPr lang="en-GB" dirty="0" smtClean="0"/>
            </a:br>
            <a:r>
              <a:rPr lang="de-DE" dirty="0"/>
              <a:t>3., vollständig überarbeitete Auflage</a:t>
            </a:r>
          </a:p>
        </p:txBody>
      </p:sp>
      <p:sp>
        <p:nvSpPr>
          <p:cNvPr id="4" name="Foliennummernplatzhalter 3"/>
          <p:cNvSpPr>
            <a:spLocks noGrp="1"/>
          </p:cNvSpPr>
          <p:nvPr>
            <p:ph type="sldNum" sz="quarter" idx="11"/>
          </p:nvPr>
        </p:nvSpPr>
        <p:spPr/>
        <p:txBody>
          <a:bodyPr/>
          <a:lstStyle/>
          <a:p>
            <a:fld id="{0D2F3B65-5D26-4378-875C-153D63999E65}" type="slidenum">
              <a:rPr lang="en-US" smtClean="0"/>
              <a:pPr/>
              <a:t>1</a:t>
            </a:fld>
            <a:endParaRPr lang="en-US" dirty="0"/>
          </a:p>
        </p:txBody>
      </p:sp>
      <p:sp>
        <p:nvSpPr>
          <p:cNvPr id="7" name="Rectangle 5"/>
          <p:cNvSpPr txBox="1">
            <a:spLocks noChangeArrowheads="1"/>
          </p:cNvSpPr>
          <p:nvPr/>
        </p:nvSpPr>
        <p:spPr bwMode="auto">
          <a:xfrm>
            <a:off x="3802063" y="2513912"/>
            <a:ext cx="5341937" cy="241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a:lstStyle>
            <a:lvl1pPr eaLnBrk="0" hangingPunct="0">
              <a:defRPr sz="1400">
                <a:solidFill>
                  <a:schemeClr val="tx1"/>
                </a:solidFill>
                <a:latin typeface="Verdana" pitchFamily="1" charset="0"/>
                <a:cs typeface="Arial" charset="0"/>
              </a:defRPr>
            </a:lvl1pPr>
            <a:lvl2pPr marL="742950" indent="-285750" eaLnBrk="0" hangingPunct="0">
              <a:defRPr sz="1400">
                <a:solidFill>
                  <a:schemeClr val="tx1"/>
                </a:solidFill>
                <a:latin typeface="Verdana" pitchFamily="1" charset="0"/>
                <a:cs typeface="Arial" charset="0"/>
              </a:defRPr>
            </a:lvl2pPr>
            <a:lvl3pPr marL="1143000" indent="-228600" eaLnBrk="0" hangingPunct="0">
              <a:defRPr sz="1400">
                <a:solidFill>
                  <a:schemeClr val="tx1"/>
                </a:solidFill>
                <a:latin typeface="Verdana" pitchFamily="1" charset="0"/>
                <a:cs typeface="Arial" charset="0"/>
              </a:defRPr>
            </a:lvl3pPr>
            <a:lvl4pPr marL="1600200" indent="-228600" eaLnBrk="0" hangingPunct="0">
              <a:defRPr sz="1400">
                <a:solidFill>
                  <a:schemeClr val="tx1"/>
                </a:solidFill>
                <a:latin typeface="Verdana" pitchFamily="1" charset="0"/>
                <a:cs typeface="Arial" charset="0"/>
              </a:defRPr>
            </a:lvl4pPr>
            <a:lvl5pPr marL="2057400" indent="-228600" eaLnBrk="0" hangingPunct="0">
              <a:defRPr sz="1400">
                <a:solidFill>
                  <a:schemeClr val="tx1"/>
                </a:solidFill>
                <a:latin typeface="Verdana" pitchFamily="1" charset="0"/>
                <a:cs typeface="Arial" charset="0"/>
              </a:defRPr>
            </a:lvl5pPr>
            <a:lvl6pPr marL="2514600" indent="-228600" eaLnBrk="0" fontAlgn="base" hangingPunct="0">
              <a:spcBef>
                <a:spcPct val="50000"/>
              </a:spcBef>
              <a:spcAft>
                <a:spcPct val="0"/>
              </a:spcAft>
              <a:defRPr sz="1400">
                <a:solidFill>
                  <a:schemeClr val="tx1"/>
                </a:solidFill>
                <a:latin typeface="Verdana" pitchFamily="1" charset="0"/>
                <a:cs typeface="Arial" charset="0"/>
              </a:defRPr>
            </a:lvl6pPr>
            <a:lvl7pPr marL="2971800" indent="-228600" eaLnBrk="0" fontAlgn="base" hangingPunct="0">
              <a:spcBef>
                <a:spcPct val="50000"/>
              </a:spcBef>
              <a:spcAft>
                <a:spcPct val="0"/>
              </a:spcAft>
              <a:defRPr sz="1400">
                <a:solidFill>
                  <a:schemeClr val="tx1"/>
                </a:solidFill>
                <a:latin typeface="Verdana" pitchFamily="1" charset="0"/>
                <a:cs typeface="Arial" charset="0"/>
              </a:defRPr>
            </a:lvl7pPr>
            <a:lvl8pPr marL="3429000" indent="-228600" eaLnBrk="0" fontAlgn="base" hangingPunct="0">
              <a:spcBef>
                <a:spcPct val="50000"/>
              </a:spcBef>
              <a:spcAft>
                <a:spcPct val="0"/>
              </a:spcAft>
              <a:defRPr sz="1400">
                <a:solidFill>
                  <a:schemeClr val="tx1"/>
                </a:solidFill>
                <a:latin typeface="Verdana" pitchFamily="1" charset="0"/>
                <a:cs typeface="Arial" charset="0"/>
              </a:defRPr>
            </a:lvl8pPr>
            <a:lvl9pPr marL="3886200" indent="-228600" eaLnBrk="0" fontAlgn="base" hangingPunct="0">
              <a:spcBef>
                <a:spcPct val="50000"/>
              </a:spcBef>
              <a:spcAft>
                <a:spcPct val="0"/>
              </a:spcAft>
              <a:defRPr sz="1400">
                <a:solidFill>
                  <a:schemeClr val="tx1"/>
                </a:solidFill>
                <a:latin typeface="Verdana" pitchFamily="1" charset="0"/>
                <a:cs typeface="Arial" charset="0"/>
              </a:defRPr>
            </a:lvl9pPr>
          </a:lstStyle>
          <a:p>
            <a:pPr eaLnBrk="1" hangingPunct="1">
              <a:spcBef>
                <a:spcPct val="0"/>
              </a:spcBef>
              <a:buSzPct val="80000"/>
              <a:buFont typeface="Verdana" pitchFamily="1" charset="0"/>
              <a:buNone/>
            </a:pPr>
            <a:r>
              <a:rPr lang="de-DE" b="1" dirty="0" err="1">
                <a:solidFill>
                  <a:schemeClr val="accent1"/>
                </a:solidFill>
              </a:rPr>
              <a:t>Laudon</a:t>
            </a:r>
            <a:r>
              <a:rPr lang="de-DE" b="1" dirty="0">
                <a:solidFill>
                  <a:schemeClr val="accent1"/>
                </a:solidFill>
              </a:rPr>
              <a:t>/</a:t>
            </a:r>
            <a:r>
              <a:rPr lang="de-DE" b="1" dirty="0" err="1">
                <a:solidFill>
                  <a:schemeClr val="accent1"/>
                </a:solidFill>
              </a:rPr>
              <a:t>Laudon</a:t>
            </a:r>
            <a:r>
              <a:rPr lang="de-DE" b="1" dirty="0">
                <a:solidFill>
                  <a:schemeClr val="accent1"/>
                </a:solidFill>
              </a:rPr>
              <a:t>/</a:t>
            </a:r>
            <a:r>
              <a:rPr lang="de-DE" b="1" dirty="0" err="1">
                <a:solidFill>
                  <a:schemeClr val="accent1"/>
                </a:solidFill>
              </a:rPr>
              <a:t>Schoder</a:t>
            </a:r>
            <a:r>
              <a:rPr lang="de-DE" b="1" dirty="0">
                <a:solidFill>
                  <a:schemeClr val="accent1"/>
                </a:solidFill>
              </a:rPr>
              <a:t/>
            </a:r>
            <a:br>
              <a:rPr lang="de-DE" b="1" dirty="0">
                <a:solidFill>
                  <a:schemeClr val="accent1"/>
                </a:solidFill>
              </a:rPr>
            </a:br>
            <a:r>
              <a:rPr lang="de-DE" b="1" dirty="0" smtClean="0">
                <a:solidFill>
                  <a:schemeClr val="accent1"/>
                </a:solidFill>
              </a:rPr>
              <a:t>Wirtschaftsinformatik</a:t>
            </a:r>
          </a:p>
          <a:p>
            <a:pPr eaLnBrk="1" hangingPunct="1">
              <a:spcBef>
                <a:spcPct val="0"/>
              </a:spcBef>
              <a:buSzPct val="80000"/>
              <a:buFont typeface="Verdana" pitchFamily="1" charset="0"/>
              <a:buNone/>
            </a:pPr>
            <a:r>
              <a:rPr lang="de-DE" b="1" dirty="0">
                <a:solidFill>
                  <a:schemeClr val="accent1"/>
                </a:solidFill>
              </a:rPr>
              <a:t>3., vollständig überarbeitete Auflage</a:t>
            </a:r>
            <a:r>
              <a:rPr lang="en-GB" b="1" dirty="0">
                <a:solidFill>
                  <a:schemeClr val="accent1"/>
                </a:solidFill>
              </a:rPr>
              <a:t/>
            </a:r>
            <a:br>
              <a:rPr lang="en-GB" b="1" dirty="0">
                <a:solidFill>
                  <a:schemeClr val="accent1"/>
                </a:solidFill>
              </a:rPr>
            </a:br>
            <a:r>
              <a:rPr lang="en-GB" dirty="0">
                <a:solidFill>
                  <a:schemeClr val="accent1"/>
                </a:solidFill>
              </a:rPr>
              <a:t>ISBN </a:t>
            </a:r>
            <a:r>
              <a:rPr lang="en-GB" dirty="0" smtClean="0">
                <a:solidFill>
                  <a:schemeClr val="accent1"/>
                </a:solidFill>
              </a:rPr>
              <a:t>97838689-4269-9</a:t>
            </a:r>
          </a:p>
          <a:p>
            <a:pPr eaLnBrk="1" hangingPunct="1">
              <a:spcBef>
                <a:spcPct val="0"/>
              </a:spcBef>
              <a:buSzPct val="80000"/>
              <a:buFont typeface="Verdana" pitchFamily="1" charset="0"/>
              <a:buNone/>
            </a:pPr>
            <a:r>
              <a:rPr lang="en-GB" dirty="0" smtClean="0">
                <a:solidFill>
                  <a:schemeClr val="accent1"/>
                </a:solidFill>
              </a:rPr>
              <a:t>1200 </a:t>
            </a:r>
            <a:r>
              <a:rPr lang="en-GB" dirty="0" err="1">
                <a:solidFill>
                  <a:schemeClr val="accent1"/>
                </a:solidFill>
              </a:rPr>
              <a:t>Seiten</a:t>
            </a:r>
            <a:r>
              <a:rPr lang="en-GB" dirty="0">
                <a:solidFill>
                  <a:schemeClr val="accent1"/>
                </a:solidFill>
              </a:rPr>
              <a:t> |  4-farbig</a:t>
            </a:r>
            <a:br>
              <a:rPr lang="en-GB" dirty="0">
                <a:solidFill>
                  <a:schemeClr val="accent1"/>
                </a:solidFill>
              </a:rPr>
            </a:br>
            <a:endParaRPr lang="en-GB" dirty="0">
              <a:solidFill>
                <a:schemeClr val="accent1"/>
              </a:solidFill>
            </a:endParaRPr>
          </a:p>
          <a:p>
            <a:pPr eaLnBrk="1" hangingPunct="1">
              <a:spcBef>
                <a:spcPct val="0"/>
              </a:spcBef>
              <a:buSzPct val="80000"/>
              <a:buFont typeface="Verdana" pitchFamily="1" charset="0"/>
              <a:buNone/>
            </a:pPr>
            <a:r>
              <a:rPr lang="en-GB" dirty="0" smtClean="0">
                <a:solidFill>
                  <a:schemeClr val="accent1"/>
                </a:solidFill>
              </a:rPr>
              <a:t>www.pearson-studium.de</a:t>
            </a:r>
            <a:r>
              <a:rPr lang="en-GB" dirty="0">
                <a:solidFill>
                  <a:schemeClr val="accent1"/>
                </a:solidFill>
              </a:rPr>
              <a:t/>
            </a:r>
            <a:br>
              <a:rPr lang="en-GB" dirty="0">
                <a:solidFill>
                  <a:schemeClr val="accent1"/>
                </a:solidFill>
              </a:rPr>
            </a:br>
            <a:r>
              <a:rPr lang="en-GB" dirty="0">
                <a:solidFill>
                  <a:schemeClr val="accent1"/>
                </a:solidFill>
              </a:rPr>
              <a:t>www.pearson.ch</a:t>
            </a:r>
          </a:p>
        </p:txBody>
      </p:sp>
      <p:pic>
        <p:nvPicPr>
          <p:cNvPr id="8"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688" y="2068414"/>
            <a:ext cx="2416063" cy="3703835"/>
          </a:xfrm>
          <a:prstGeom prst="rect">
            <a:avLst/>
          </a:prstGeom>
        </p:spPr>
      </p:pic>
    </p:spTree>
    <p:extLst>
      <p:ext uri="{BB962C8B-B14F-4D97-AF65-F5344CB8AC3E}">
        <p14:creationId xmlns:p14="http://schemas.microsoft.com/office/powerpoint/2010/main" val="1232056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4"/>
          <p:cNvSpPr>
            <a:spLocks noGrp="1"/>
          </p:cNvSpPr>
          <p:nvPr>
            <p:ph type="title"/>
          </p:nvPr>
        </p:nvSpPr>
        <p:spPr/>
        <p:txBody>
          <a:bodyPr/>
          <a:lstStyle/>
          <a:p>
            <a:r>
              <a:rPr lang="de-DE" altLang="de-DE" smtClean="0"/>
              <a:t>Informationsschutzrecht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19</a:t>
            </a:fld>
            <a:endParaRPr lang="en-US" dirty="0"/>
          </a:p>
        </p:txBody>
      </p:sp>
      <p:sp>
        <p:nvSpPr>
          <p:cNvPr id="32771" name="Inhaltsplatzhalter 5"/>
          <p:cNvSpPr>
            <a:spLocks noGrp="1"/>
          </p:cNvSpPr>
          <p:nvPr>
            <p:ph sz="quarter" idx="12"/>
          </p:nvPr>
        </p:nvSpPr>
        <p:spPr/>
        <p:txBody>
          <a:bodyPr/>
          <a:lstStyle/>
          <a:p>
            <a:r>
              <a:rPr lang="de-DE" smtClean="0"/>
              <a:t>Das Recht des Einzelnen oder einer Organisation, grundsätzlich selbst über die Erhebung, Speicherung, Verwendung und Weitergabe personenbezogener Daten zu bestimmen. In Deutschland wird dieses garantiert durch das Recht auf informationelle Selbstbestimmung.</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265711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el 3"/>
          <p:cNvSpPr>
            <a:spLocks noGrp="1"/>
          </p:cNvSpPr>
          <p:nvPr>
            <p:ph type="title"/>
          </p:nvPr>
        </p:nvSpPr>
        <p:spPr/>
        <p:txBody>
          <a:bodyPr/>
          <a:lstStyle/>
          <a:p>
            <a:r>
              <a:rPr lang="de-DE" altLang="de-DE" smtClean="0"/>
              <a:t>Profilerstellung</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20</a:t>
            </a:fld>
            <a:endParaRPr lang="en-US" dirty="0"/>
          </a:p>
        </p:txBody>
      </p:sp>
      <p:sp>
        <p:nvSpPr>
          <p:cNvPr id="33795" name="Inhaltsplatzhalter 4"/>
          <p:cNvSpPr>
            <a:spLocks noGrp="1"/>
          </p:cNvSpPr>
          <p:nvPr>
            <p:ph sz="quarter" idx="12"/>
          </p:nvPr>
        </p:nvSpPr>
        <p:spPr/>
        <p:txBody>
          <a:bodyPr/>
          <a:lstStyle/>
          <a:p>
            <a:r>
              <a:rPr lang="de-DE" smtClean="0"/>
              <a:t>Die Zusammenstellung eines Dossiers mit detaillierten Informationen über charakteristische Einstellungen und Verhaltensweisen einzelner Personen, zumeist unter Verwendung eines Informationssystems, das Daten aus verschiedenen Quellen kombiniert.</a:t>
            </a:r>
            <a:endParaRPr lang="de-DE" altLang="de-DE" dirty="0" smtClean="0"/>
          </a:p>
        </p:txBody>
      </p:sp>
      <p:sp>
        <p:nvSpPr>
          <p:cNvPr id="7" name="Untertitel 6"/>
          <p:cNvSpPr>
            <a:spLocks noGrp="1"/>
          </p:cNvSpPr>
          <p:nvPr>
            <p:ph type="subTitle" idx="13"/>
          </p:nvPr>
        </p:nvSpPr>
        <p:spPr>
          <a:xfrm>
            <a:off x="360363" y="1172918"/>
            <a:ext cx="8234362" cy="307777"/>
          </a:xfrm>
        </p:spPr>
        <p:txBody>
          <a:bodyPr/>
          <a:lstStyle/>
          <a:p>
            <a:r>
              <a:rPr lang="de-DE" dirty="0" smtClean="0"/>
              <a:t>Definition</a:t>
            </a:r>
            <a:endParaRPr lang="de-DE" dirty="0"/>
          </a:p>
        </p:txBody>
      </p:sp>
    </p:spTree>
    <p:extLst>
      <p:ext uri="{BB962C8B-B14F-4D97-AF65-F5344CB8AC3E}">
        <p14:creationId xmlns:p14="http://schemas.microsoft.com/office/powerpoint/2010/main" val="2173369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3"/>
          <p:cNvSpPr>
            <a:spLocks noGrp="1"/>
          </p:cNvSpPr>
          <p:nvPr>
            <p:ph type="title"/>
          </p:nvPr>
        </p:nvSpPr>
        <p:spPr/>
        <p:txBody>
          <a:bodyPr/>
          <a:lstStyle/>
          <a:p>
            <a:r>
              <a:rPr lang="de-DE" altLang="de-DE" smtClean="0"/>
              <a:t>NonObvious Relationship Awareness (NORA)</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21</a:t>
            </a:fld>
            <a:endParaRPr lang="en-US" dirty="0"/>
          </a:p>
        </p:txBody>
      </p:sp>
      <p:pic>
        <p:nvPicPr>
          <p:cNvPr id="6" name="Inhaltsplatzhalter 5"/>
          <p:cNvPicPr>
            <a:picLocks noGrp="1" noChangeAspect="1"/>
          </p:cNvPicPr>
          <p:nvPr>
            <p:ph sz="quarter" idx="12"/>
          </p:nvPr>
        </p:nvPicPr>
        <p:blipFill>
          <a:blip r:embed="rId2"/>
          <a:stretch>
            <a:fillRect/>
          </a:stretch>
        </p:blipFill>
        <p:spPr>
          <a:xfrm>
            <a:off x="3426789" y="1533525"/>
            <a:ext cx="4863119" cy="4589462"/>
          </a:xfrm>
        </p:spPr>
      </p:pic>
      <p:sp>
        <p:nvSpPr>
          <p:cNvPr id="10" name="Untertitel 9"/>
          <p:cNvSpPr>
            <a:spLocks noGrp="1"/>
          </p:cNvSpPr>
          <p:nvPr>
            <p:ph type="subTitle" idx="13"/>
          </p:nvPr>
        </p:nvSpPr>
        <p:spPr/>
        <p:txBody>
          <a:bodyPr/>
          <a:lstStyle/>
          <a:p>
            <a:endParaRPr lang="de-DE"/>
          </a:p>
        </p:txBody>
      </p:sp>
      <p:sp>
        <p:nvSpPr>
          <p:cNvPr id="7" name="Textfeld 6"/>
          <p:cNvSpPr txBox="1"/>
          <p:nvPr/>
        </p:nvSpPr>
        <p:spPr>
          <a:xfrm>
            <a:off x="360363" y="2421582"/>
            <a:ext cx="2928938" cy="2400657"/>
          </a:xfrm>
          <a:prstGeom prst="rect">
            <a:avLst/>
          </a:prstGeom>
          <a:noFill/>
        </p:spPr>
        <p:txBody>
          <a:bodyPr>
            <a:spAutoFit/>
          </a:bodyPr>
          <a:lstStyle/>
          <a:p>
            <a:r>
              <a:rPr lang="de-DE" sz="1200" dirty="0"/>
              <a:t>Die NORA-Technik kann Daten über Personen aus völlig verschiedenen Quellen sammeln und verborgene, nicht offensichtliche Beziehungen aufdecken.</a:t>
            </a:r>
          </a:p>
          <a:p>
            <a:r>
              <a:rPr lang="de-DE" sz="1200" dirty="0"/>
              <a:t>Sie kann beispielsweise erkennen, dass ein Bewerber für eine Stelle in einem Kasino dieselbe Telefonnummer wie ein bekannter Krimineller besitzt, </a:t>
            </a:r>
            <a:r>
              <a:rPr lang="de-DE" sz="1200" dirty="0" smtClean="0"/>
              <a:t>und dem </a:t>
            </a:r>
            <a:r>
              <a:rPr lang="de-DE" sz="1200" dirty="0"/>
              <a:t>zuständigen Personalleiter eine Warnung zusenden.</a:t>
            </a:r>
            <a:endParaRPr lang="de-DE" sz="1200" dirty="0">
              <a:latin typeface="+mn-lt"/>
            </a:endParaRPr>
          </a:p>
        </p:txBody>
      </p:sp>
      <p:sp>
        <p:nvSpPr>
          <p:cNvPr id="8" name="Textfeld 7"/>
          <p:cNvSpPr txBox="1"/>
          <p:nvPr/>
        </p:nvSpPr>
        <p:spPr>
          <a:xfrm>
            <a:off x="484632" y="6092825"/>
            <a:ext cx="1385316" cy="276999"/>
          </a:xfrm>
          <a:prstGeom prst="rect">
            <a:avLst/>
          </a:prstGeom>
          <a:noFill/>
        </p:spPr>
        <p:txBody>
          <a:bodyPr wrap="none" rtlCol="0">
            <a:spAutoFit/>
          </a:bodyPr>
          <a:lstStyle/>
          <a:p>
            <a:r>
              <a:rPr lang="de-DE" sz="1200" b="1" dirty="0" smtClean="0"/>
              <a:t>Abbildung 4.2</a:t>
            </a:r>
            <a:endParaRPr lang="de-DE" sz="1200" b="1" dirty="0"/>
          </a:p>
        </p:txBody>
      </p:sp>
    </p:spTree>
    <p:extLst>
      <p:ext uri="{BB962C8B-B14F-4D97-AF65-F5344CB8AC3E}">
        <p14:creationId xmlns:p14="http://schemas.microsoft.com/office/powerpoint/2010/main" val="3032417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altLang="de-DE" smtClean="0"/>
              <a:t>NonObvious Relationship Awareness (NORA)</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22</a:t>
            </a:fld>
            <a:endParaRPr lang="en-US" dirty="0"/>
          </a:p>
        </p:txBody>
      </p:sp>
      <p:sp>
        <p:nvSpPr>
          <p:cNvPr id="34819" name="Inhaltsplatzhalter 2"/>
          <p:cNvSpPr>
            <a:spLocks noGrp="1"/>
          </p:cNvSpPr>
          <p:nvPr>
            <p:ph sz="quarter" idx="12"/>
          </p:nvPr>
        </p:nvSpPr>
        <p:spPr/>
        <p:txBody>
          <a:bodyPr/>
          <a:lstStyle/>
          <a:p>
            <a:r>
              <a:rPr lang="de-DE" dirty="0" smtClean="0"/>
              <a:t>Ein Prinzip, Daten aus verschiedenen Quellen zu analysieren und verborgene Verbindungen zwischen Personen oder anderen Entitäten durch Korrelation von Beziehungen aufzuspüren.</a:t>
            </a:r>
            <a:endParaRPr lang="de-DE" altLang="de-DE" dirty="0" smtClean="0"/>
          </a:p>
        </p:txBody>
      </p:sp>
      <p:sp>
        <p:nvSpPr>
          <p:cNvPr id="7" name="Untertitel 6"/>
          <p:cNvSpPr>
            <a:spLocks noGrp="1"/>
          </p:cNvSpPr>
          <p:nvPr>
            <p:ph type="subTitle" idx="13"/>
          </p:nvPr>
        </p:nvSpPr>
        <p:spPr>
          <a:xfrm>
            <a:off x="360363" y="1172918"/>
            <a:ext cx="8234362" cy="307777"/>
          </a:xfrm>
        </p:spPr>
        <p:txBody>
          <a:bodyPr/>
          <a:lstStyle/>
          <a:p>
            <a:r>
              <a:rPr lang="de-DE" dirty="0" smtClean="0"/>
              <a:t>Definition</a:t>
            </a:r>
            <a:endParaRPr lang="de-DE" dirty="0"/>
          </a:p>
        </p:txBody>
      </p:sp>
    </p:spTree>
    <p:extLst>
      <p:ext uri="{BB962C8B-B14F-4D97-AF65-F5344CB8AC3E}">
        <p14:creationId xmlns:p14="http://schemas.microsoft.com/office/powerpoint/2010/main" val="15067640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23</a:t>
            </a:fld>
            <a:endParaRPr lang="en-US" dirty="0"/>
          </a:p>
        </p:txBody>
      </p:sp>
      <p:sp>
        <p:nvSpPr>
          <p:cNvPr id="4" name="Inhaltsplatzhalter 3"/>
          <p:cNvSpPr>
            <a:spLocks noGrp="1"/>
          </p:cNvSpPr>
          <p:nvPr>
            <p:ph sz="quarter" idx="12"/>
          </p:nvPr>
        </p:nvSpPr>
        <p:spPr/>
        <p:txBody>
          <a:bodyPr/>
          <a:lstStyle/>
          <a:p>
            <a:pPr marL="457200" indent="-457200">
              <a:buFont typeface="+mj-lt"/>
              <a:buAutoNum type="arabicPeriod"/>
            </a:pPr>
            <a:r>
              <a:rPr lang="de-DE" altLang="de-DE" dirty="0" smtClean="0"/>
              <a:t>Modell zur Betrachtung ethischer, sozialer und politischer Fragen</a:t>
            </a:r>
          </a:p>
          <a:p>
            <a:pPr marL="457200" indent="-457200">
              <a:buFont typeface="+mj-lt"/>
              <a:buAutoNum type="arabicPeriod"/>
            </a:pPr>
            <a:r>
              <a:rPr lang="de-DE" altLang="de-DE" dirty="0" smtClean="0"/>
              <a:t>Kontroverse Themenfelder des Informationszeitalters</a:t>
            </a:r>
          </a:p>
          <a:p>
            <a:pPr marL="457200" indent="-457200">
              <a:buFont typeface="+mj-lt"/>
              <a:buAutoNum type="arabicPeriod"/>
            </a:pPr>
            <a:r>
              <a:rPr lang="de-DE" altLang="de-DE" b="1" dirty="0" smtClean="0"/>
              <a:t>Ethik in einer Informationsgesellschaft</a:t>
            </a:r>
          </a:p>
          <a:p>
            <a:pPr marL="457200" indent="-457200">
              <a:buFont typeface="+mj-lt"/>
              <a:buAutoNum type="arabicPeriod"/>
            </a:pPr>
            <a:r>
              <a:rPr lang="de-DE" altLang="de-DE" dirty="0" smtClean="0"/>
              <a:t>Herausforderungen aus der Praxis</a:t>
            </a:r>
          </a:p>
          <a:p>
            <a:pPr marL="457200" indent="-457200">
              <a:buFont typeface="+mj-lt"/>
              <a:buAutoNum type="arabicPeriod"/>
            </a:pPr>
            <a:r>
              <a:rPr lang="de-DE" altLang="de-DE" dirty="0" smtClean="0"/>
              <a:t>Managementmaßnahmen</a:t>
            </a:r>
          </a:p>
          <a:p>
            <a:endParaRPr lang="de-DE" dirty="0"/>
          </a:p>
        </p:txBody>
      </p:sp>
      <p:sp>
        <p:nvSpPr>
          <p:cNvPr id="9" name="Untertitel 8"/>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1664061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p:txBody>
          <a:bodyPr/>
          <a:lstStyle/>
          <a:p>
            <a:r>
              <a:rPr lang="de-DE" altLang="de-DE" smtClean="0"/>
              <a:t>Grundkonzepte</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24</a:t>
            </a:fld>
            <a:endParaRPr lang="en-US" dirty="0"/>
          </a:p>
        </p:txBody>
      </p:sp>
      <p:sp>
        <p:nvSpPr>
          <p:cNvPr id="36867" name="Rectangle 3"/>
          <p:cNvSpPr>
            <a:spLocks noGrp="1"/>
          </p:cNvSpPr>
          <p:nvPr>
            <p:ph sz="quarter" idx="12"/>
          </p:nvPr>
        </p:nvSpPr>
        <p:spPr/>
        <p:txBody>
          <a:bodyPr/>
          <a:lstStyle/>
          <a:p>
            <a:r>
              <a:rPr lang="de-DE" altLang="de-DE" dirty="0" smtClean="0"/>
              <a:t>Verantwortung: bei der Ausübung seiner Rechte und Pflichten ist der Einzelnen verpflichtet, seine Entscheidungen gewissenhaft zu treffen und für die Folgen einzustehen.</a:t>
            </a:r>
          </a:p>
          <a:p>
            <a:r>
              <a:rPr lang="de-DE" altLang="de-DE" dirty="0" smtClean="0"/>
              <a:t>Zurechenbarkeit: Voraussetzung, um Probleme ethisch analysieren und ethisch angemessen zu handeln zu können.</a:t>
            </a:r>
          </a:p>
          <a:p>
            <a:r>
              <a:rPr lang="de-DE" altLang="de-DE" dirty="0" smtClean="0"/>
              <a:t>Haftung: hierdurch soll sichergestellt werden, dass gültiges Recht tatsächlich angewendet wird.</a:t>
            </a:r>
          </a:p>
        </p:txBody>
      </p:sp>
      <p:sp>
        <p:nvSpPr>
          <p:cNvPr id="7" name="Untertitel 6"/>
          <p:cNvSpPr>
            <a:spLocks noGrp="1"/>
          </p:cNvSpPr>
          <p:nvPr>
            <p:ph type="subTitle" idx="13"/>
          </p:nvPr>
        </p:nvSpPr>
        <p:spPr/>
        <p:txBody>
          <a:bodyPr/>
          <a:lstStyle/>
          <a:p>
            <a:r>
              <a:rPr lang="de-DE" dirty="0" smtClean="0"/>
              <a:t>Ethik</a:t>
            </a:r>
            <a:endParaRPr lang="de-DE" dirty="0"/>
          </a:p>
        </p:txBody>
      </p:sp>
    </p:spTree>
    <p:extLst>
      <p:ext uri="{BB962C8B-B14F-4D97-AF65-F5344CB8AC3E}">
        <p14:creationId xmlns:p14="http://schemas.microsoft.com/office/powerpoint/2010/main" val="143623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4"/>
          <p:cNvSpPr>
            <a:spLocks noGrp="1"/>
          </p:cNvSpPr>
          <p:nvPr>
            <p:ph type="title"/>
          </p:nvPr>
        </p:nvSpPr>
        <p:spPr/>
        <p:txBody>
          <a:bodyPr/>
          <a:lstStyle/>
          <a:p>
            <a:r>
              <a:rPr lang="de-DE" altLang="de-DE" smtClean="0"/>
              <a:t>Verantwortung</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25</a:t>
            </a:fld>
            <a:endParaRPr lang="en-US" dirty="0"/>
          </a:p>
        </p:txBody>
      </p:sp>
      <p:sp>
        <p:nvSpPr>
          <p:cNvPr id="37891" name="Inhaltsplatzhalter 5"/>
          <p:cNvSpPr>
            <a:spLocks noGrp="1"/>
          </p:cNvSpPr>
          <p:nvPr>
            <p:ph sz="quarter" idx="12"/>
          </p:nvPr>
        </p:nvSpPr>
        <p:spPr/>
        <p:txBody>
          <a:bodyPr/>
          <a:lstStyle/>
          <a:p>
            <a:r>
              <a:rPr lang="de-DE" smtClean="0"/>
              <a:t>Verantwortung ist die Verpflichtung, bei der Ausübung von Rechten und Pflichten gewissenhafte Entscheidungen zu treffen und für die Folgen dieser Entscheidung einzustehen.</a:t>
            </a:r>
            <a:endParaRPr lang="de-DE" altLang="de-DE" dirty="0" smtClean="0"/>
          </a:p>
        </p:txBody>
      </p:sp>
      <p:sp>
        <p:nvSpPr>
          <p:cNvPr id="7" name="Untertitel 6"/>
          <p:cNvSpPr>
            <a:spLocks noGrp="1"/>
          </p:cNvSpPr>
          <p:nvPr>
            <p:ph type="subTitle" idx="13"/>
          </p:nvPr>
        </p:nvSpPr>
        <p:spPr>
          <a:xfrm>
            <a:off x="360363" y="1172918"/>
            <a:ext cx="8234362" cy="307777"/>
          </a:xfrm>
        </p:spPr>
        <p:txBody>
          <a:bodyPr/>
          <a:lstStyle/>
          <a:p>
            <a:r>
              <a:rPr lang="de-DE" dirty="0" smtClean="0"/>
              <a:t>Definition</a:t>
            </a:r>
            <a:endParaRPr lang="de-DE" dirty="0"/>
          </a:p>
        </p:txBody>
      </p:sp>
    </p:spTree>
    <p:extLst>
      <p:ext uri="{BB962C8B-B14F-4D97-AF65-F5344CB8AC3E}">
        <p14:creationId xmlns:p14="http://schemas.microsoft.com/office/powerpoint/2010/main" val="1547056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p:txBody>
          <a:bodyPr/>
          <a:lstStyle/>
          <a:p>
            <a:r>
              <a:rPr lang="de-DE" altLang="de-DE" smtClean="0"/>
              <a:t>Zurechenbarkeit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26</a:t>
            </a:fld>
            <a:endParaRPr lang="en-US" dirty="0"/>
          </a:p>
        </p:txBody>
      </p:sp>
      <p:sp>
        <p:nvSpPr>
          <p:cNvPr id="38915" name="Inhaltsplatzhalter 2"/>
          <p:cNvSpPr>
            <a:spLocks noGrp="1"/>
          </p:cNvSpPr>
          <p:nvPr>
            <p:ph sz="quarter" idx="12"/>
          </p:nvPr>
        </p:nvSpPr>
        <p:spPr/>
        <p:txBody>
          <a:bodyPr/>
          <a:lstStyle/>
          <a:p>
            <a:r>
              <a:rPr lang="de-DE" smtClean="0"/>
              <a:t>Vorhandensein von Mechanismen, mit deren Hilfe eindeutig bestimmt werden kann, wer die Verantwortung für Entscheidungen und deren Umsetzung trägt.</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1955888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p:txBody>
          <a:bodyPr/>
          <a:lstStyle/>
          <a:p>
            <a:r>
              <a:rPr lang="de-DE" altLang="de-DE" smtClean="0"/>
              <a:t>Haftung</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27</a:t>
            </a:fld>
            <a:endParaRPr lang="en-US" dirty="0"/>
          </a:p>
        </p:txBody>
      </p:sp>
      <p:sp>
        <p:nvSpPr>
          <p:cNvPr id="39939" name="Inhaltsplatzhalter 2"/>
          <p:cNvSpPr>
            <a:spLocks noGrp="1"/>
          </p:cNvSpPr>
          <p:nvPr>
            <p:ph sz="quarter" idx="12"/>
          </p:nvPr>
        </p:nvSpPr>
        <p:spPr/>
        <p:txBody>
          <a:bodyPr/>
          <a:lstStyle/>
          <a:p>
            <a:r>
              <a:rPr lang="de-DE" altLang="de-DE" smtClean="0"/>
              <a:t>Gesetzlich geregelte Verantwortung einer Person oder einer Organisation für die Verletzung von Rechten anderer einzustehen und daraus resultierende Schäden zu beheben.</a:t>
            </a:r>
            <a:endParaRPr lang="de-DE" altLang="de-DE" dirty="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34773980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r>
              <a:rPr lang="de-DE" altLang="de-DE" smtClean="0"/>
              <a:t>Rechtsverfahren</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28</a:t>
            </a:fld>
            <a:endParaRPr lang="en-US" dirty="0"/>
          </a:p>
        </p:txBody>
      </p:sp>
      <p:sp>
        <p:nvSpPr>
          <p:cNvPr id="40963" name="Inhaltsplatzhalter 2"/>
          <p:cNvSpPr>
            <a:spLocks noGrp="1"/>
          </p:cNvSpPr>
          <p:nvPr>
            <p:ph sz="quarter" idx="12"/>
          </p:nvPr>
        </p:nvSpPr>
        <p:spPr/>
        <p:txBody>
          <a:bodyPr/>
          <a:lstStyle/>
          <a:p>
            <a:r>
              <a:rPr lang="de-DE" smtClean="0"/>
              <a:t>Ein verfassungsrechtlich garantiertes Verfahren zum Schutz von Rechten einer Person oder einer Organisation, das auf rechtlichen Bestimmungen beruht und in der Regel eine Berufung oder Revision durch eine höhere Instanz zulässt, um die korrekte Anwendung gültigen Rechts sicherzustellen.</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1011053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Kapitel 4</a:t>
            </a:r>
            <a:endParaRPr lang="de-DE" dirty="0"/>
          </a:p>
        </p:txBody>
      </p:sp>
      <p:sp>
        <p:nvSpPr>
          <p:cNvPr id="5" name="Inhaltsplatzhalter 4"/>
          <p:cNvSpPr>
            <a:spLocks noGrp="1"/>
          </p:cNvSpPr>
          <p:nvPr>
            <p:ph sz="quarter" idx="12"/>
          </p:nvPr>
        </p:nvSpPr>
        <p:spPr/>
        <p:txBody>
          <a:bodyPr/>
          <a:lstStyle/>
          <a:p>
            <a:r>
              <a:rPr lang="de-DE" dirty="0"/>
              <a:t>Ethische, soziale und</a:t>
            </a:r>
          </a:p>
          <a:p>
            <a:r>
              <a:rPr lang="de-DE" dirty="0"/>
              <a:t>politische Fragen</a:t>
            </a:r>
          </a:p>
        </p:txBody>
      </p:sp>
      <p:sp>
        <p:nvSpPr>
          <p:cNvPr id="4" name="Foliennummernplatzhalter 3"/>
          <p:cNvSpPr>
            <a:spLocks noGrp="1"/>
          </p:cNvSpPr>
          <p:nvPr>
            <p:ph type="sldNum" sz="quarter" idx="11"/>
          </p:nvPr>
        </p:nvSpPr>
        <p:spPr/>
        <p:txBody>
          <a:bodyPr/>
          <a:lstStyle/>
          <a:p>
            <a:fld id="{0D2F3B65-5D26-4378-875C-153D63999E65}" type="slidenum">
              <a:rPr lang="en-US" smtClean="0"/>
              <a:pPr/>
              <a:t>2</a:t>
            </a:fld>
            <a:endParaRPr lang="en-US"/>
          </a:p>
        </p:txBody>
      </p:sp>
    </p:spTree>
    <p:extLst>
      <p:ext uri="{BB962C8B-B14F-4D97-AF65-F5344CB8AC3E}">
        <p14:creationId xmlns:p14="http://schemas.microsoft.com/office/powerpoint/2010/main" val="17380762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3"/>
          <p:cNvSpPr>
            <a:spLocks noGrp="1"/>
          </p:cNvSpPr>
          <p:nvPr>
            <p:ph type="title"/>
          </p:nvPr>
        </p:nvSpPr>
        <p:spPr/>
        <p:txBody>
          <a:bodyPr/>
          <a:lstStyle/>
          <a:p>
            <a:r>
              <a:rPr lang="de-DE" altLang="de-DE" smtClean="0"/>
              <a:t>Ethische Analyse</a:t>
            </a:r>
          </a:p>
        </p:txBody>
      </p:sp>
      <p:sp>
        <p:nvSpPr>
          <p:cNvPr id="4" name="Foliennummernplatzhalter 3"/>
          <p:cNvSpPr>
            <a:spLocks noGrp="1"/>
          </p:cNvSpPr>
          <p:nvPr>
            <p:ph type="sldNum" sz="quarter" idx="11"/>
          </p:nvPr>
        </p:nvSpPr>
        <p:spPr/>
        <p:txBody>
          <a:bodyPr/>
          <a:lstStyle/>
          <a:p>
            <a:fld id="{93EB6A16-9F48-4CE0-BF9A-86B635BA54D5}" type="slidenum">
              <a:rPr lang="en-US" smtClean="0"/>
              <a:pPr/>
              <a:t>29</a:t>
            </a:fld>
            <a:endParaRPr lang="en-US" dirty="0"/>
          </a:p>
        </p:txBody>
      </p:sp>
      <p:sp>
        <p:nvSpPr>
          <p:cNvPr id="41987" name="Inhaltsplatzhalter 4"/>
          <p:cNvSpPr>
            <a:spLocks noGrp="1"/>
          </p:cNvSpPr>
          <p:nvPr>
            <p:ph sz="quarter" idx="12"/>
          </p:nvPr>
        </p:nvSpPr>
        <p:spPr/>
        <p:txBody>
          <a:bodyPr/>
          <a:lstStyle/>
          <a:p>
            <a:r>
              <a:rPr lang="de-DE" altLang="de-DE" dirty="0" smtClean="0"/>
              <a:t>Fakten identifizieren und beschreiben</a:t>
            </a:r>
          </a:p>
          <a:p>
            <a:r>
              <a:rPr lang="de-DE" altLang="de-DE" dirty="0" smtClean="0"/>
              <a:t>Konflikt oder Dilemma klar definieren und die betroffenen Werte identifizieren</a:t>
            </a:r>
          </a:p>
          <a:p>
            <a:r>
              <a:rPr lang="de-DE" altLang="de-DE" dirty="0" smtClean="0"/>
              <a:t>Interessengruppen identifizieren</a:t>
            </a:r>
          </a:p>
          <a:p>
            <a:r>
              <a:rPr lang="de-DE" altLang="de-DE" dirty="0" smtClean="0"/>
              <a:t>Vernünftige Handlungsalternativen beschreiben</a:t>
            </a:r>
          </a:p>
          <a:p>
            <a:r>
              <a:rPr lang="de-DE" altLang="de-DE" dirty="0" smtClean="0"/>
              <a:t>Potenzielle Folgen der Handlungsalternativen identifizieren</a:t>
            </a:r>
          </a:p>
        </p:txBody>
      </p:sp>
      <p:sp>
        <p:nvSpPr>
          <p:cNvPr id="7" name="Untertitel 6"/>
          <p:cNvSpPr>
            <a:spLocks noGrp="1"/>
          </p:cNvSpPr>
          <p:nvPr>
            <p:ph type="subTitle" idx="13"/>
          </p:nvPr>
        </p:nvSpPr>
        <p:spPr/>
        <p:txBody>
          <a:bodyPr/>
          <a:lstStyle/>
          <a:p>
            <a:r>
              <a:rPr lang="de-DE" dirty="0" smtClean="0"/>
              <a:t>5 Schritte</a:t>
            </a:r>
            <a:endParaRPr lang="de-DE" dirty="0"/>
          </a:p>
        </p:txBody>
      </p:sp>
    </p:spTree>
    <p:extLst>
      <p:ext uri="{BB962C8B-B14F-4D97-AF65-F5344CB8AC3E}">
        <p14:creationId xmlns:p14="http://schemas.microsoft.com/office/powerpoint/2010/main" val="4249132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de-DE" altLang="de-DE" smtClean="0"/>
              <a:t>Ethische Prinzipien</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30</a:t>
            </a:fld>
            <a:endParaRPr lang="en-US" dirty="0"/>
          </a:p>
        </p:txBody>
      </p:sp>
      <p:sp>
        <p:nvSpPr>
          <p:cNvPr id="43011" name="Inhaltsplatzhalter 4"/>
          <p:cNvSpPr>
            <a:spLocks noGrp="1"/>
          </p:cNvSpPr>
          <p:nvPr>
            <p:ph sz="quarter" idx="12"/>
          </p:nvPr>
        </p:nvSpPr>
        <p:spPr/>
        <p:txBody>
          <a:bodyPr/>
          <a:lstStyle/>
          <a:p>
            <a:r>
              <a:rPr lang="de-DE" altLang="de-DE" smtClean="0"/>
              <a:t>Welche ethischen Prinzipien oder Regeln sollten herangezogen werden?</a:t>
            </a:r>
          </a:p>
          <a:p>
            <a:r>
              <a:rPr lang="de-DE" altLang="de-DE" smtClean="0"/>
              <a:t>Welche Werte sollten ein Urteil leiten?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581481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4"/>
          <p:cNvSpPr>
            <a:spLocks noGrp="1"/>
          </p:cNvSpPr>
          <p:nvPr>
            <p:ph type="title"/>
          </p:nvPr>
        </p:nvSpPr>
        <p:spPr/>
        <p:txBody>
          <a:bodyPr/>
          <a:lstStyle/>
          <a:p>
            <a:r>
              <a:rPr lang="de-DE" altLang="de-DE" smtClean="0"/>
              <a:t>Immanuel Kants kategorischer Imperativ</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31</a:t>
            </a:fld>
            <a:endParaRPr lang="en-US" dirty="0"/>
          </a:p>
        </p:txBody>
      </p:sp>
      <p:sp>
        <p:nvSpPr>
          <p:cNvPr id="44035" name="Inhaltsplatzhalter 5"/>
          <p:cNvSpPr>
            <a:spLocks noGrp="1"/>
          </p:cNvSpPr>
          <p:nvPr>
            <p:ph sz="quarter" idx="12"/>
          </p:nvPr>
        </p:nvSpPr>
        <p:spPr/>
        <p:txBody>
          <a:bodyPr/>
          <a:lstStyle/>
          <a:p>
            <a:r>
              <a:rPr lang="de-DE" altLang="de-DE" smtClean="0"/>
              <a:t>Ein Grundsatz, demzufolge man nur nach derjenigen Maxime handeln soll, von der man zugleich will, dass sie ein allgemeingültiges Gesetz wird.</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21458758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r>
              <a:rPr lang="de-DE" altLang="de-DE" smtClean="0"/>
              <a:t>Descartes‘ Änderungsregel</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32</a:t>
            </a:fld>
            <a:endParaRPr lang="en-US" dirty="0"/>
          </a:p>
        </p:txBody>
      </p:sp>
      <p:sp>
        <p:nvSpPr>
          <p:cNvPr id="45059" name="Inhaltsplatzhalter 2"/>
          <p:cNvSpPr>
            <a:spLocks noGrp="1"/>
          </p:cNvSpPr>
          <p:nvPr>
            <p:ph sz="quarter" idx="12"/>
          </p:nvPr>
        </p:nvSpPr>
        <p:spPr/>
        <p:txBody>
          <a:bodyPr/>
          <a:lstStyle/>
          <a:p>
            <a:r>
              <a:rPr lang="de-DE" altLang="de-DE" smtClean="0"/>
              <a:t>Ein Grundsatz, der besagt, dass eine Handlung überhaupt nur dann ethisch angemessen ist, wenn sie wiederholt ausgeführt werden kann, ohne eine negative Änderung der Situation herbeizuführen.</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1733253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p:nvPr>
        </p:nvSpPr>
        <p:spPr/>
        <p:txBody>
          <a:bodyPr/>
          <a:lstStyle/>
          <a:p>
            <a:r>
              <a:rPr lang="de-DE" altLang="de-DE" smtClean="0"/>
              <a:t>Utilitaristisches Prinzip</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33</a:t>
            </a:fld>
            <a:endParaRPr lang="en-US" dirty="0"/>
          </a:p>
        </p:txBody>
      </p:sp>
      <p:sp>
        <p:nvSpPr>
          <p:cNvPr id="46083" name="Inhaltsplatzhalter 2"/>
          <p:cNvSpPr>
            <a:spLocks noGrp="1"/>
          </p:cNvSpPr>
          <p:nvPr>
            <p:ph sz="quarter" idx="12"/>
          </p:nvPr>
        </p:nvSpPr>
        <p:spPr/>
        <p:txBody>
          <a:bodyPr/>
          <a:lstStyle/>
          <a:p>
            <a:r>
              <a:rPr lang="de-DE" altLang="de-DE" smtClean="0"/>
              <a:t>Ein Grundsatz, der diejenige Handlung als ethisch angemessen ansieht, durch die der größte Nutzen für alle Betroffenen erzielt werden kann.</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30527132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4"/>
          <p:cNvSpPr>
            <a:spLocks noGrp="1"/>
          </p:cNvSpPr>
          <p:nvPr>
            <p:ph type="title"/>
          </p:nvPr>
        </p:nvSpPr>
        <p:spPr/>
        <p:txBody>
          <a:bodyPr/>
          <a:lstStyle/>
          <a:p>
            <a:r>
              <a:rPr lang="de-DE" altLang="de-DE" smtClean="0"/>
              <a:t>Prinzip der Risikovermeidung</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34</a:t>
            </a:fld>
            <a:endParaRPr lang="en-US" dirty="0"/>
          </a:p>
        </p:txBody>
      </p:sp>
      <p:sp>
        <p:nvSpPr>
          <p:cNvPr id="47107" name="Inhaltsplatzhalter 5"/>
          <p:cNvSpPr>
            <a:spLocks noGrp="1"/>
          </p:cNvSpPr>
          <p:nvPr>
            <p:ph sz="quarter" idx="12"/>
          </p:nvPr>
        </p:nvSpPr>
        <p:spPr/>
        <p:txBody>
          <a:bodyPr/>
          <a:lstStyle/>
          <a:p>
            <a:r>
              <a:rPr lang="de-DE" altLang="de-DE" smtClean="0"/>
              <a:t>Ein Prinzip, demzufolge man sich für das Vorgehen entscheiden soll, das potenziell am wenigsten schadet bzw. die geringsten Kosten verursacht.</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3937215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DE" altLang="de-DE" smtClean="0"/>
              <a:t>Ethische „Alles hat seinen Preis“-Regel</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35</a:t>
            </a:fld>
            <a:endParaRPr lang="en-US" dirty="0"/>
          </a:p>
        </p:txBody>
      </p:sp>
      <p:sp>
        <p:nvSpPr>
          <p:cNvPr id="48131" name="Inhaltsplatzhalter 2"/>
          <p:cNvSpPr>
            <a:spLocks noGrp="1"/>
          </p:cNvSpPr>
          <p:nvPr>
            <p:ph sz="quarter" idx="12"/>
          </p:nvPr>
        </p:nvSpPr>
        <p:spPr/>
        <p:txBody>
          <a:bodyPr/>
          <a:lstStyle/>
          <a:p>
            <a:r>
              <a:rPr lang="de-DE" altLang="de-DE" smtClean="0"/>
              <a:t>Annahme, dass alle materiellen und immateriellen Güter jemand anderem gehören, sofern nicht ausdrücklich etwas anderes festgelegt ist, und dass der Besitzer für deren Nutzung entlohnt werden möchte.</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820050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36</a:t>
            </a:fld>
            <a:endParaRPr lang="en-US" dirty="0"/>
          </a:p>
        </p:txBody>
      </p:sp>
      <p:sp>
        <p:nvSpPr>
          <p:cNvPr id="4" name="Inhaltsplatzhalter 3"/>
          <p:cNvSpPr>
            <a:spLocks noGrp="1"/>
          </p:cNvSpPr>
          <p:nvPr>
            <p:ph sz="quarter" idx="12"/>
          </p:nvPr>
        </p:nvSpPr>
        <p:spPr/>
        <p:txBody>
          <a:bodyPr/>
          <a:lstStyle/>
          <a:p>
            <a:pPr marL="457200" indent="-457200">
              <a:buFont typeface="+mj-lt"/>
              <a:buAutoNum type="arabicPeriod"/>
            </a:pPr>
            <a:r>
              <a:rPr lang="de-DE" altLang="de-DE" dirty="0" smtClean="0"/>
              <a:t>Modell zur Betrachtung ethischer, sozialer und politischer Fragen</a:t>
            </a:r>
          </a:p>
          <a:p>
            <a:pPr marL="457200" indent="-457200">
              <a:buFont typeface="+mj-lt"/>
              <a:buAutoNum type="arabicPeriod"/>
            </a:pPr>
            <a:r>
              <a:rPr lang="de-DE" altLang="de-DE" dirty="0" smtClean="0"/>
              <a:t>Kontroverse Themenfelder des Informationszeitalters</a:t>
            </a:r>
          </a:p>
          <a:p>
            <a:pPr marL="457200" indent="-457200">
              <a:buFont typeface="+mj-lt"/>
              <a:buAutoNum type="arabicPeriod"/>
            </a:pPr>
            <a:r>
              <a:rPr lang="de-DE" altLang="de-DE" dirty="0" smtClean="0"/>
              <a:t>Ethik in einer Informationsgesellschaft</a:t>
            </a:r>
          </a:p>
          <a:p>
            <a:pPr marL="457200" indent="-457200">
              <a:buFont typeface="+mj-lt"/>
              <a:buAutoNum type="arabicPeriod"/>
            </a:pPr>
            <a:r>
              <a:rPr lang="de-DE" altLang="de-DE" b="1" dirty="0" smtClean="0"/>
              <a:t>Herausforderungen aus der Praxis</a:t>
            </a:r>
          </a:p>
          <a:p>
            <a:pPr marL="457200" indent="-457200">
              <a:buFont typeface="+mj-lt"/>
              <a:buAutoNum type="arabicPeriod"/>
            </a:pPr>
            <a:r>
              <a:rPr lang="de-DE" altLang="de-DE" dirty="0" smtClean="0"/>
              <a:t>Managementmaßnahmen</a:t>
            </a:r>
          </a:p>
          <a:p>
            <a:pPr marL="457200" indent="-457200">
              <a:buFont typeface="+mj-lt"/>
              <a:buAutoNum type="arabicPeriod"/>
            </a:pPr>
            <a:endParaRPr lang="de-DE" dirty="0"/>
          </a:p>
        </p:txBody>
      </p:sp>
      <p:sp>
        <p:nvSpPr>
          <p:cNvPr id="9" name="Untertitel 8"/>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4215916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3"/>
          <p:cNvSpPr>
            <a:spLocks noGrp="1"/>
          </p:cNvSpPr>
          <p:nvPr>
            <p:ph type="title"/>
          </p:nvPr>
        </p:nvSpPr>
        <p:spPr/>
        <p:txBody>
          <a:bodyPr/>
          <a:lstStyle/>
          <a:p>
            <a:r>
              <a:rPr lang="de-DE" altLang="de-DE" smtClean="0"/>
              <a:t>Informationsschutzrechte:</a:t>
            </a:r>
            <a:br>
              <a:rPr lang="de-DE" altLang="de-DE" smtClean="0"/>
            </a:br>
            <a:r>
              <a:rPr lang="de-DE" altLang="de-DE" smtClean="0"/>
              <a:t>Privatsphäre und Freiheit im Internetzeitalter</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37</a:t>
            </a:fld>
            <a:endParaRPr lang="en-US" dirty="0"/>
          </a:p>
        </p:txBody>
      </p:sp>
      <p:sp>
        <p:nvSpPr>
          <p:cNvPr id="49155" name="Inhaltsplatzhalter 4"/>
          <p:cNvSpPr>
            <a:spLocks noGrp="1"/>
          </p:cNvSpPr>
          <p:nvPr>
            <p:ph sz="quarter" idx="12"/>
          </p:nvPr>
        </p:nvSpPr>
        <p:spPr/>
        <p:txBody>
          <a:bodyPr/>
          <a:lstStyle/>
          <a:p>
            <a:r>
              <a:rPr lang="de-DE" altLang="de-DE" smtClean="0"/>
              <a:t>Privatsphäre jedes einzelnen ist geschützt</a:t>
            </a:r>
          </a:p>
          <a:p>
            <a:r>
              <a:rPr lang="de-DE" altLang="de-DE" smtClean="0"/>
              <a:t>Eingriffe müssen jedoch hingenommen werden, die zum Schutz berechtigter Interessen Dritter oder der Öffentlichkeit erforderlich sind</a:t>
            </a:r>
          </a:p>
          <a:p>
            <a:r>
              <a:rPr lang="de-DE" altLang="de-DE" smtClean="0"/>
              <a:t>Bereich der Privatsphäre geht über den häuslichen Bereich hinaus, kann sich auch auf den Arbeitsplatz erstrecken</a:t>
            </a:r>
          </a:p>
          <a:p>
            <a:r>
              <a:rPr lang="de-DE" altLang="de-DE" smtClean="0"/>
              <a:t>Moderne IT bedroht das Recht des Einzelnen auf Datenschutz</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313366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el 1"/>
          <p:cNvSpPr>
            <a:spLocks noGrp="1"/>
          </p:cNvSpPr>
          <p:nvPr>
            <p:ph type="title"/>
          </p:nvPr>
        </p:nvSpPr>
        <p:spPr/>
        <p:txBody>
          <a:bodyPr/>
          <a:lstStyle/>
          <a:p>
            <a:r>
              <a:rPr lang="de-DE" altLang="de-DE" smtClean="0"/>
              <a:t>Privatsphäre</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38</a:t>
            </a:fld>
            <a:endParaRPr lang="en-US" dirty="0"/>
          </a:p>
        </p:txBody>
      </p:sp>
      <p:sp>
        <p:nvSpPr>
          <p:cNvPr id="50179" name="Inhaltsplatzhalter 2"/>
          <p:cNvSpPr>
            <a:spLocks noGrp="1"/>
          </p:cNvSpPr>
          <p:nvPr>
            <p:ph sz="quarter" idx="12"/>
          </p:nvPr>
        </p:nvSpPr>
        <p:spPr/>
        <p:txBody>
          <a:bodyPr/>
          <a:lstStyle/>
          <a:p>
            <a:r>
              <a:rPr lang="de-DE" smtClean="0"/>
              <a:t>Der Bereich der Lebensgestaltung eines Einzelnen, der von der Gesellschaft gemeinhin als privat angesehen wird und in dem der Einzelne das Recht hat, in Ruhe gelassen zu werden, d.h. von anderen Personen, Organisationen oder dem Staat weder überwacht noch gestört zu werden.</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74677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mtClean="0"/>
              <a:t>Gegenstand</a:t>
            </a:r>
            <a:endParaRPr lang="de-DE" dirty="0"/>
          </a:p>
        </p:txBody>
      </p:sp>
      <p:sp>
        <p:nvSpPr>
          <p:cNvPr id="5" name="Foliennummernplatzhalter 4"/>
          <p:cNvSpPr>
            <a:spLocks noGrp="1"/>
          </p:cNvSpPr>
          <p:nvPr>
            <p:ph type="sldNum" sz="quarter" idx="11"/>
          </p:nvPr>
        </p:nvSpPr>
        <p:spPr/>
        <p:txBody>
          <a:bodyPr/>
          <a:lstStyle/>
          <a:p>
            <a:fld id="{93EB6A16-9F48-4CE0-BF9A-86B635BA54D5}" type="slidenum">
              <a:rPr lang="en-US" smtClean="0"/>
              <a:pPr/>
              <a:t>3</a:t>
            </a:fld>
            <a:endParaRPr lang="en-US" dirty="0"/>
          </a:p>
        </p:txBody>
      </p:sp>
      <p:sp>
        <p:nvSpPr>
          <p:cNvPr id="19459" name="Rectangle 3"/>
          <p:cNvSpPr>
            <a:spLocks noGrp="1" noChangeArrowheads="1"/>
          </p:cNvSpPr>
          <p:nvPr>
            <p:ph sz="quarter" idx="12"/>
          </p:nvPr>
        </p:nvSpPr>
        <p:spPr/>
        <p:txBody>
          <a:bodyPr/>
          <a:lstStyle/>
          <a:p>
            <a:r>
              <a:rPr lang="de-DE" altLang="de-DE" smtClean="0"/>
              <a:t>Schutz personenbezogener Daten und geistigen Eigentums</a:t>
            </a:r>
          </a:p>
          <a:p>
            <a:r>
              <a:rPr lang="de-DE" altLang="de-DE" smtClean="0"/>
              <a:t>Fragen im Zusammenhang mit dem Einsatz von IT </a:t>
            </a:r>
          </a:p>
          <a:p>
            <a:pPr lvl="1"/>
            <a:r>
              <a:rPr lang="de-DE" altLang="de-DE" smtClean="0"/>
              <a:t>Zurechenbarkeit der Folgen eines IT-Einsatzes</a:t>
            </a:r>
          </a:p>
          <a:p>
            <a:pPr lvl="1"/>
            <a:r>
              <a:rPr lang="de-DE" altLang="de-DE" smtClean="0"/>
              <a:t>Kontrolle und Haftung bei Schäden </a:t>
            </a:r>
          </a:p>
          <a:p>
            <a:pPr lvl="1"/>
            <a:r>
              <a:rPr lang="de-DE" altLang="de-DE" smtClean="0"/>
              <a:t>Richtlinien zur Sicherstellung von Systemqualität</a:t>
            </a:r>
          </a:p>
          <a:p>
            <a:pPr lvl="1"/>
            <a:r>
              <a:rPr lang="de-DE" altLang="de-DE" smtClean="0"/>
              <a:t>Werte und Normen für die Sicherung der Lebensqualität in einer Informationsgesellschaft</a:t>
            </a:r>
          </a:p>
          <a:p>
            <a:r>
              <a:rPr lang="de-DE" altLang="de-DE" smtClean="0"/>
              <a:t>Besonderes Augenmerk auf ethische Fragen</a:t>
            </a:r>
          </a:p>
        </p:txBody>
      </p:sp>
      <p:sp>
        <p:nvSpPr>
          <p:cNvPr id="8" name="Untertitel 7"/>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1953675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p:cNvSpPr>
            <a:spLocks noGrp="1"/>
          </p:cNvSpPr>
          <p:nvPr>
            <p:ph type="title"/>
          </p:nvPr>
        </p:nvSpPr>
        <p:spPr/>
        <p:txBody>
          <a:bodyPr/>
          <a:lstStyle/>
          <a:p>
            <a:r>
              <a:rPr lang="de-DE" altLang="de-DE" smtClean="0"/>
              <a:t>Datenschutz</a:t>
            </a:r>
          </a:p>
        </p:txBody>
      </p:sp>
      <p:sp>
        <p:nvSpPr>
          <p:cNvPr id="4" name="Foliennummernplatzhalter 3"/>
          <p:cNvSpPr>
            <a:spLocks noGrp="1"/>
          </p:cNvSpPr>
          <p:nvPr>
            <p:ph type="sldNum" sz="quarter" idx="11"/>
          </p:nvPr>
        </p:nvSpPr>
        <p:spPr/>
        <p:txBody>
          <a:bodyPr/>
          <a:lstStyle/>
          <a:p>
            <a:fld id="{93EB6A16-9F48-4CE0-BF9A-86B635BA54D5}" type="slidenum">
              <a:rPr lang="en-US" smtClean="0"/>
              <a:pPr/>
              <a:t>39</a:t>
            </a:fld>
            <a:endParaRPr lang="en-US" dirty="0"/>
          </a:p>
        </p:txBody>
      </p:sp>
      <p:sp>
        <p:nvSpPr>
          <p:cNvPr id="51203" name="Inhaltsplatzhalter 2"/>
          <p:cNvSpPr>
            <a:spLocks noGrp="1"/>
          </p:cNvSpPr>
          <p:nvPr>
            <p:ph sz="quarter" idx="12"/>
          </p:nvPr>
        </p:nvSpPr>
        <p:spPr/>
        <p:txBody>
          <a:bodyPr/>
          <a:lstStyle/>
          <a:p>
            <a:r>
              <a:rPr lang="de-DE" smtClean="0"/>
              <a:t>System aus Gesetzen, Regeln und Maßnahmen, die den Einzelnen davor schützen, dass Dritte unzulässigerweise personenbezogene Daten über ihn sammeln, speichern, verarbeiten und weiterverbreiten und somit sein Persönlichkeitsrecht verletzen.</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39337057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DE" altLang="de-DE" smtClean="0"/>
              <a:t>Datensicherheit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40</a:t>
            </a:fld>
            <a:endParaRPr lang="en-US" dirty="0"/>
          </a:p>
        </p:txBody>
      </p:sp>
      <p:sp>
        <p:nvSpPr>
          <p:cNvPr id="52227" name="Inhaltsplatzhalter 2"/>
          <p:cNvSpPr>
            <a:spLocks noGrp="1"/>
          </p:cNvSpPr>
          <p:nvPr>
            <p:ph sz="quarter" idx="12"/>
          </p:nvPr>
        </p:nvSpPr>
        <p:spPr/>
        <p:txBody>
          <a:bodyPr/>
          <a:lstStyle/>
          <a:p>
            <a:r>
              <a:rPr lang="de-DE" smtClean="0"/>
              <a:t>System aus Regeln und Maßnahmen, welche die Verfügbarkeit, Vertraulichkeit und Integrität von Daten soweit möglich sicherstellen, indem Informationssysteme vor schädlichen externen Einflüssen, technischen Fehlern, fahrlässigem Verhalten und Sabotage geschützt werden.</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12748724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el 3"/>
          <p:cNvSpPr>
            <a:spLocks noGrp="1"/>
          </p:cNvSpPr>
          <p:nvPr>
            <p:ph type="title"/>
          </p:nvPr>
        </p:nvSpPr>
        <p:spPr/>
        <p:txBody>
          <a:bodyPr/>
          <a:lstStyle/>
          <a:p>
            <a:r>
              <a:rPr lang="de-DE" smtClean="0"/>
              <a:t>Von der Federal Trade Commission/USA</a:t>
            </a:r>
            <a:br>
              <a:rPr lang="de-DE" smtClean="0"/>
            </a:br>
            <a:r>
              <a:rPr lang="de-DE" smtClean="0"/>
              <a:t>formulierte Grundsätze für eine Politik</a:t>
            </a:r>
            <a:br>
              <a:rPr lang="de-DE" smtClean="0"/>
            </a:br>
            <a:r>
              <a:rPr lang="de-DE" smtClean="0"/>
              <a:t>des fairen Umgangs mit Daten</a:t>
            </a:r>
            <a:endParaRPr lang="de-DE" altLang="de-DE" dirty="0" smtClean="0"/>
          </a:p>
        </p:txBody>
      </p:sp>
      <p:sp>
        <p:nvSpPr>
          <p:cNvPr id="5" name="Foliennummernplatzhalter 4"/>
          <p:cNvSpPr>
            <a:spLocks noGrp="1"/>
          </p:cNvSpPr>
          <p:nvPr>
            <p:ph type="sldNum" sz="quarter" idx="11"/>
          </p:nvPr>
        </p:nvSpPr>
        <p:spPr/>
        <p:txBody>
          <a:bodyPr/>
          <a:lstStyle/>
          <a:p>
            <a:fld id="{93EB6A16-9F48-4CE0-BF9A-86B635BA54D5}" type="slidenum">
              <a:rPr lang="en-US" smtClean="0"/>
              <a:pPr/>
              <a:t>41</a:t>
            </a:fld>
            <a:endParaRPr lang="en-US" dirty="0"/>
          </a:p>
        </p:txBody>
      </p:sp>
      <p:pic>
        <p:nvPicPr>
          <p:cNvPr id="6" name="Inhaltsplatzhalter 5"/>
          <p:cNvPicPr>
            <a:picLocks noGrp="1" noChangeAspect="1"/>
          </p:cNvPicPr>
          <p:nvPr>
            <p:ph sz="quarter" idx="12"/>
          </p:nvPr>
        </p:nvPicPr>
        <p:blipFill>
          <a:blip r:embed="rId2"/>
          <a:stretch>
            <a:fillRect/>
          </a:stretch>
        </p:blipFill>
        <p:spPr>
          <a:xfrm>
            <a:off x="2593072" y="1482131"/>
            <a:ext cx="3919871" cy="4767225"/>
          </a:xfrm>
        </p:spPr>
      </p:pic>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201533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el 3"/>
          <p:cNvSpPr>
            <a:spLocks noGrp="1"/>
          </p:cNvSpPr>
          <p:nvPr>
            <p:ph type="title"/>
          </p:nvPr>
        </p:nvSpPr>
        <p:spPr/>
        <p:txBody>
          <a:bodyPr/>
          <a:lstStyle/>
          <a:p>
            <a:r>
              <a:rPr lang="de-DE" smtClean="0"/>
              <a:t>Von der Federal Trade Commission/USA</a:t>
            </a:r>
            <a:br>
              <a:rPr lang="de-DE" smtClean="0"/>
            </a:br>
            <a:r>
              <a:rPr lang="de-DE" smtClean="0"/>
              <a:t>formulierte Grundsätze für eine Politik</a:t>
            </a:r>
            <a:br>
              <a:rPr lang="de-DE" smtClean="0"/>
            </a:br>
            <a:r>
              <a:rPr lang="de-DE" smtClean="0"/>
              <a:t>des fairen Umgangs mit Daten</a:t>
            </a:r>
            <a:endParaRPr lang="de-DE" altLang="de-DE" dirty="0" smtClean="0"/>
          </a:p>
        </p:txBody>
      </p:sp>
      <p:sp>
        <p:nvSpPr>
          <p:cNvPr id="5" name="Foliennummernplatzhalter 4"/>
          <p:cNvSpPr>
            <a:spLocks noGrp="1"/>
          </p:cNvSpPr>
          <p:nvPr>
            <p:ph type="sldNum" sz="quarter" idx="11"/>
          </p:nvPr>
        </p:nvSpPr>
        <p:spPr/>
        <p:txBody>
          <a:bodyPr/>
          <a:lstStyle/>
          <a:p>
            <a:fld id="{93EB6A16-9F48-4CE0-BF9A-86B635BA54D5}" type="slidenum">
              <a:rPr lang="en-US" smtClean="0"/>
              <a:pPr/>
              <a:t>42</a:t>
            </a:fld>
            <a:endParaRPr lang="en-US" dirty="0"/>
          </a:p>
        </p:txBody>
      </p:sp>
      <p:pic>
        <p:nvPicPr>
          <p:cNvPr id="4" name="Inhaltsplatzhalter 3"/>
          <p:cNvPicPr>
            <a:picLocks noGrp="1" noChangeAspect="1"/>
          </p:cNvPicPr>
          <p:nvPr>
            <p:ph sz="quarter" idx="12"/>
          </p:nvPr>
        </p:nvPicPr>
        <p:blipFill>
          <a:blip r:embed="rId2"/>
          <a:stretch>
            <a:fillRect/>
          </a:stretch>
        </p:blipFill>
        <p:spPr>
          <a:xfrm>
            <a:off x="2043131" y="2515792"/>
            <a:ext cx="4918376" cy="3050088"/>
          </a:xfrm>
        </p:spPr>
      </p:pic>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5657352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DE" altLang="de-DE" smtClean="0"/>
              <a:t>Datenschutz in Europa</a:t>
            </a:r>
            <a:endParaRPr lang="de-DE" altLang="de-DE" dirty="0" smtClean="0"/>
          </a:p>
        </p:txBody>
      </p:sp>
      <p:sp>
        <p:nvSpPr>
          <p:cNvPr id="4" name="Foliennummernplatzhalter 3"/>
          <p:cNvSpPr>
            <a:spLocks noGrp="1"/>
          </p:cNvSpPr>
          <p:nvPr>
            <p:ph type="sldNum" sz="quarter" idx="11"/>
          </p:nvPr>
        </p:nvSpPr>
        <p:spPr/>
        <p:txBody>
          <a:bodyPr/>
          <a:lstStyle/>
          <a:p>
            <a:fld id="{93EB6A16-9F48-4CE0-BF9A-86B635BA54D5}" type="slidenum">
              <a:rPr lang="en-US" smtClean="0"/>
              <a:pPr/>
              <a:t>43</a:t>
            </a:fld>
            <a:endParaRPr lang="en-US" dirty="0"/>
          </a:p>
        </p:txBody>
      </p:sp>
      <p:sp>
        <p:nvSpPr>
          <p:cNvPr id="54275" name="Inhaltsplatzhalter 2"/>
          <p:cNvSpPr>
            <a:spLocks noGrp="1"/>
          </p:cNvSpPr>
          <p:nvPr>
            <p:ph sz="quarter" idx="12"/>
          </p:nvPr>
        </p:nvSpPr>
        <p:spPr/>
        <p:txBody>
          <a:bodyPr/>
          <a:lstStyle/>
          <a:p>
            <a:r>
              <a:rPr lang="de-DE" altLang="de-DE" smtClean="0"/>
              <a:t>Wesentlich strenger als in den USA</a:t>
            </a:r>
          </a:p>
          <a:p>
            <a:r>
              <a:rPr lang="de-DE" altLang="de-DE" smtClean="0"/>
              <a:t>Keine identifizierbaren personenbezogenen Daten ohne die vorherige Zustimmung des Verbrauchers</a:t>
            </a:r>
          </a:p>
          <a:p>
            <a:r>
              <a:rPr lang="de-DE" altLang="de-DE" smtClean="0"/>
              <a:t>Unternehmen müssen die Personen, deren Daten sie erfassen möchten, über den Zweck der Datenverwendung informieren</a:t>
            </a:r>
          </a:p>
          <a:p>
            <a:r>
              <a:rPr lang="de-DE" altLang="de-DE" smtClean="0"/>
              <a:t>Gemeinsame EU-Datenschutzrichtlinie</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241689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de-DE" altLang="de-DE" smtClean="0"/>
              <a:t>Einwilligung</a:t>
            </a:r>
          </a:p>
        </p:txBody>
      </p:sp>
      <p:sp>
        <p:nvSpPr>
          <p:cNvPr id="4" name="Foliennummernplatzhalter 3"/>
          <p:cNvSpPr>
            <a:spLocks noGrp="1"/>
          </p:cNvSpPr>
          <p:nvPr>
            <p:ph type="sldNum" sz="quarter" idx="11"/>
          </p:nvPr>
        </p:nvSpPr>
        <p:spPr/>
        <p:txBody>
          <a:bodyPr/>
          <a:lstStyle/>
          <a:p>
            <a:fld id="{93EB6A16-9F48-4CE0-BF9A-86B635BA54D5}" type="slidenum">
              <a:rPr lang="en-US" smtClean="0"/>
              <a:pPr/>
              <a:t>44</a:t>
            </a:fld>
            <a:endParaRPr lang="en-US" dirty="0"/>
          </a:p>
        </p:txBody>
      </p:sp>
      <p:sp>
        <p:nvSpPr>
          <p:cNvPr id="55299" name="Inhaltsplatzhalter 2"/>
          <p:cNvSpPr>
            <a:spLocks noGrp="1"/>
          </p:cNvSpPr>
          <p:nvPr>
            <p:ph sz="quarter" idx="12"/>
          </p:nvPr>
        </p:nvSpPr>
        <p:spPr/>
        <p:txBody>
          <a:bodyPr/>
          <a:lstStyle/>
          <a:p>
            <a:r>
              <a:rPr lang="de-DE" smtClean="0"/>
              <a:t>Erteilung der Erlaubnis für eine bestimmte Handlung Dritter, die sowohl ausdrücklich als auch konkludent durch eine Handlung gegeben werden kann. Die Einwilligung muss in Kenntnis aller für die Entscheidungsfindung notwendigen Tatsachen gegeben und kann sowohl durch eine Handlung als auch eine Aussage ausgedrückt werden.</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27272960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4"/>
          <p:cNvSpPr>
            <a:spLocks noGrp="1"/>
          </p:cNvSpPr>
          <p:nvPr>
            <p:ph type="title"/>
          </p:nvPr>
        </p:nvSpPr>
        <p:spPr/>
        <p:txBody>
          <a:bodyPr/>
          <a:lstStyle/>
          <a:p>
            <a:r>
              <a:rPr lang="de-DE" altLang="de-DE" smtClean="0"/>
              <a:t>Safe Harbor Principles</a:t>
            </a:r>
          </a:p>
        </p:txBody>
      </p:sp>
      <p:sp>
        <p:nvSpPr>
          <p:cNvPr id="4" name="Foliennummernplatzhalter 3"/>
          <p:cNvSpPr>
            <a:spLocks noGrp="1"/>
          </p:cNvSpPr>
          <p:nvPr>
            <p:ph type="sldNum" sz="quarter" idx="11"/>
          </p:nvPr>
        </p:nvSpPr>
        <p:spPr/>
        <p:txBody>
          <a:bodyPr/>
          <a:lstStyle/>
          <a:p>
            <a:fld id="{93EB6A16-9F48-4CE0-BF9A-86B635BA54D5}" type="slidenum">
              <a:rPr lang="en-US" smtClean="0"/>
              <a:pPr/>
              <a:t>45</a:t>
            </a:fld>
            <a:endParaRPr lang="en-US" dirty="0"/>
          </a:p>
        </p:txBody>
      </p:sp>
      <p:sp>
        <p:nvSpPr>
          <p:cNvPr id="56323" name="Inhaltsplatzhalter 5"/>
          <p:cNvSpPr>
            <a:spLocks noGrp="1"/>
          </p:cNvSpPr>
          <p:nvPr>
            <p:ph sz="quarter" idx="12"/>
          </p:nvPr>
        </p:nvSpPr>
        <p:spPr/>
        <p:txBody>
          <a:bodyPr/>
          <a:lstStyle/>
          <a:p>
            <a:r>
              <a:rPr lang="de-DE" dirty="0" smtClean="0"/>
              <a:t>Prinzipien, denen sich </a:t>
            </a:r>
            <a:r>
              <a:rPr lang="de-DE" dirty="0" smtClean="0"/>
              <a:t>US-amerikanische </a:t>
            </a:r>
            <a:r>
              <a:rPr lang="de-DE" dirty="0" smtClean="0"/>
              <a:t>Unternehmen freiwillig unterwerfen müssen, damit ein Datentransfer aus einem Land der EU zu diesem Unternehmen nach europäischem Recht zulässig ist. Die Prinzipien umfassen die Bereiche Informationspflicht, Wahlmöglichkeit, Weitergabe, Sicherheit, Datenintegrität, Auskunftsrecht und Durchsetzung.</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26306883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t>Datenschutz in Europa</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46</a:t>
            </a:fld>
            <a:endParaRPr lang="en-US" dirty="0"/>
          </a:p>
        </p:txBody>
      </p:sp>
      <p:sp>
        <p:nvSpPr>
          <p:cNvPr id="4" name="Inhaltsplatzhalter 3"/>
          <p:cNvSpPr>
            <a:spLocks noGrp="1"/>
          </p:cNvSpPr>
          <p:nvPr>
            <p:ph sz="quarter" idx="12"/>
          </p:nvPr>
        </p:nvSpPr>
        <p:spPr/>
        <p:txBody>
          <a:bodyPr/>
          <a:lstStyle/>
          <a:p>
            <a:r>
              <a:rPr lang="de-DE" smtClean="0"/>
              <a:t>E-Privacy-Richtlinie (auch: E-Cookie-Richtlinie der EU)</a:t>
            </a:r>
          </a:p>
          <a:p>
            <a:pPr lvl="1"/>
            <a:r>
              <a:rPr lang="de-DE" smtClean="0"/>
              <a:t>Seit 2011 schreibt die Europäische Union einen einheitlichen Umgang mit Cookies vor.</a:t>
            </a:r>
          </a:p>
          <a:p>
            <a:pPr lvl="1"/>
            <a:r>
              <a:rPr lang="de-DE" smtClean="0"/>
              <a:t>Fehlt es am Personenbezug, ist das Datenschutzrecht für Cookies nicht einschlägig</a:t>
            </a:r>
          </a:p>
          <a:p>
            <a:r>
              <a:rPr lang="de-DE" smtClean="0"/>
              <a:t>EU-Datenschutz-Grundverordnung</a:t>
            </a:r>
          </a:p>
          <a:p>
            <a:pPr lvl="1"/>
            <a:r>
              <a:rPr lang="de-DE" smtClean="0"/>
              <a:t>Eine aktuell in der Diskussion geplante Verordnung der Europäischen Union, mit der die Regeln für die Verarbeitung von personenbezogenen Daten durch private Unternehmen und öffentliche Stellen EU-weit vereinheitlicht werden sollen.</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677835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4"/>
          <p:cNvSpPr>
            <a:spLocks noGrp="1"/>
          </p:cNvSpPr>
          <p:nvPr>
            <p:ph type="title"/>
          </p:nvPr>
        </p:nvSpPr>
        <p:spPr/>
        <p:txBody>
          <a:bodyPr/>
          <a:lstStyle/>
          <a:p>
            <a:r>
              <a:rPr lang="de-DE" altLang="de-DE" smtClean="0"/>
              <a:t>Die wichtigsten europäischen Richtlinien und deutschen Gesetze zum Schutz personenbezogener Daten</a:t>
            </a:r>
          </a:p>
        </p:txBody>
      </p:sp>
      <p:sp>
        <p:nvSpPr>
          <p:cNvPr id="5" name="Foliennummernplatzhalter 4"/>
          <p:cNvSpPr>
            <a:spLocks noGrp="1"/>
          </p:cNvSpPr>
          <p:nvPr>
            <p:ph type="sldNum" sz="quarter" idx="11"/>
          </p:nvPr>
        </p:nvSpPr>
        <p:spPr/>
        <p:txBody>
          <a:bodyPr/>
          <a:lstStyle/>
          <a:p>
            <a:fld id="{93EB6A16-9F48-4CE0-BF9A-86B635BA54D5}" type="slidenum">
              <a:rPr lang="en-US" smtClean="0"/>
              <a:pPr/>
              <a:t>47</a:t>
            </a:fld>
            <a:endParaRPr lang="en-US" dirty="0"/>
          </a:p>
        </p:txBody>
      </p:sp>
      <p:pic>
        <p:nvPicPr>
          <p:cNvPr id="6" name="Inhaltsplatzhalter 5"/>
          <p:cNvPicPr>
            <a:picLocks noGrp="1" noChangeAspect="1"/>
          </p:cNvPicPr>
          <p:nvPr>
            <p:ph sz="quarter" idx="12"/>
          </p:nvPr>
        </p:nvPicPr>
        <p:blipFill>
          <a:blip r:embed="rId2"/>
          <a:stretch>
            <a:fillRect/>
          </a:stretch>
        </p:blipFill>
        <p:spPr>
          <a:xfrm>
            <a:off x="2691703" y="1608138"/>
            <a:ext cx="3576444" cy="4589462"/>
          </a:xfrm>
        </p:spPr>
      </p:pic>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845975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DE" altLang="de-DE" smtClean="0"/>
              <a:t>Datenschutz in Deutschland</a:t>
            </a:r>
          </a:p>
        </p:txBody>
      </p:sp>
      <p:sp>
        <p:nvSpPr>
          <p:cNvPr id="4" name="Foliennummernplatzhalter 3"/>
          <p:cNvSpPr>
            <a:spLocks noGrp="1"/>
          </p:cNvSpPr>
          <p:nvPr>
            <p:ph type="sldNum" sz="quarter" idx="11"/>
          </p:nvPr>
        </p:nvSpPr>
        <p:spPr/>
        <p:txBody>
          <a:bodyPr/>
          <a:lstStyle/>
          <a:p>
            <a:fld id="{93EB6A16-9F48-4CE0-BF9A-86B635BA54D5}" type="slidenum">
              <a:rPr lang="en-US" smtClean="0"/>
              <a:pPr/>
              <a:t>48</a:t>
            </a:fld>
            <a:endParaRPr lang="en-US" dirty="0"/>
          </a:p>
        </p:txBody>
      </p:sp>
      <p:sp>
        <p:nvSpPr>
          <p:cNvPr id="58371" name="Inhaltsplatzhalter 3"/>
          <p:cNvSpPr>
            <a:spLocks noGrp="1"/>
          </p:cNvSpPr>
          <p:nvPr>
            <p:ph sz="quarter" idx="12"/>
          </p:nvPr>
        </p:nvSpPr>
        <p:spPr/>
        <p:txBody>
          <a:bodyPr>
            <a:normAutofit fontScale="92500" lnSpcReduction="10000"/>
          </a:bodyPr>
          <a:lstStyle/>
          <a:p>
            <a:r>
              <a:rPr lang="de-DE" altLang="de-DE" smtClean="0"/>
              <a:t>Im internationalen Vergleich als sehr restriktiv einzuschätzen</a:t>
            </a:r>
          </a:p>
          <a:p>
            <a:r>
              <a:rPr lang="de-DE" altLang="de-DE" smtClean="0"/>
              <a:t>Im Kern wird jedem Menschen das Recht auf informationelle Selbstbestimmung zugesichert</a:t>
            </a:r>
          </a:p>
          <a:p>
            <a:r>
              <a:rPr lang="de-DE" altLang="de-DE" smtClean="0"/>
              <a:t>Durch das Bundesdatenschutzgesetz festgeschrieben</a:t>
            </a:r>
          </a:p>
          <a:p>
            <a:r>
              <a:rPr lang="de-DE" altLang="de-DE" smtClean="0"/>
              <a:t>Betrieblicher Datenschutzbeauftragter für jedes Unternehmen verpflichtend, in dem mehr als fünf Arbeitnehmer an einer automatisierten Datenverarbeitung beteiligt sind</a:t>
            </a:r>
          </a:p>
          <a:p>
            <a:r>
              <a:rPr lang="de-DE" altLang="de-DE" smtClean="0"/>
              <a:t>Seit 2014: KRITIS und IT-Sicherheitsgesetz für </a:t>
            </a:r>
            <a:r>
              <a:rPr lang="de-DE" smtClean="0"/>
              <a:t>Betreiber „kritischer Infrastrukturen“ (auch Telemedien-Anbieter)</a:t>
            </a:r>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5037414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4</a:t>
            </a:fld>
            <a:endParaRPr lang="en-US" dirty="0"/>
          </a:p>
        </p:txBody>
      </p:sp>
      <p:sp>
        <p:nvSpPr>
          <p:cNvPr id="4" name="Inhaltsplatzhalter 3"/>
          <p:cNvSpPr>
            <a:spLocks noGrp="1"/>
          </p:cNvSpPr>
          <p:nvPr>
            <p:ph sz="quarter" idx="12"/>
          </p:nvPr>
        </p:nvSpPr>
        <p:spPr/>
        <p:txBody>
          <a:bodyPr/>
          <a:lstStyle/>
          <a:p>
            <a:pPr marL="457200" indent="-457200">
              <a:buFont typeface="+mj-lt"/>
              <a:buAutoNum type="arabicPeriod"/>
            </a:pPr>
            <a:r>
              <a:rPr lang="de-DE" altLang="de-DE" dirty="0" smtClean="0"/>
              <a:t>Modell zur Betrachtung ethischer, sozialer und politischer Fragen</a:t>
            </a:r>
          </a:p>
          <a:p>
            <a:pPr marL="457200" indent="-457200">
              <a:buFont typeface="+mj-lt"/>
              <a:buAutoNum type="arabicPeriod"/>
            </a:pPr>
            <a:r>
              <a:rPr lang="de-DE" altLang="de-DE" dirty="0" smtClean="0"/>
              <a:t>Kontroverse Themenfelder des Informationszeitalters</a:t>
            </a:r>
          </a:p>
          <a:p>
            <a:pPr marL="457200" indent="-457200">
              <a:buFont typeface="+mj-lt"/>
              <a:buAutoNum type="arabicPeriod"/>
            </a:pPr>
            <a:r>
              <a:rPr lang="de-DE" altLang="de-DE" dirty="0" smtClean="0"/>
              <a:t>Ethik in einer Informationsgesellschaft</a:t>
            </a:r>
          </a:p>
          <a:p>
            <a:pPr marL="457200" indent="-457200">
              <a:buFont typeface="+mj-lt"/>
              <a:buAutoNum type="arabicPeriod"/>
            </a:pPr>
            <a:r>
              <a:rPr lang="de-DE" altLang="de-DE" dirty="0" smtClean="0"/>
              <a:t>Herausforderungen aus der Praxis</a:t>
            </a:r>
          </a:p>
          <a:p>
            <a:pPr marL="457200" indent="-457200">
              <a:buFont typeface="+mj-lt"/>
              <a:buAutoNum type="arabicPeriod"/>
            </a:pPr>
            <a:r>
              <a:rPr lang="de-DE" altLang="de-DE" dirty="0" smtClean="0"/>
              <a:t>Managementmaßnahmen</a:t>
            </a:r>
          </a:p>
          <a:p>
            <a:endParaRPr lang="de-DE" dirty="0"/>
          </a:p>
        </p:txBody>
      </p:sp>
      <p:sp>
        <p:nvSpPr>
          <p:cNvPr id="9" name="Untertitel 8"/>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20909013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altLang="de-DE" smtClean="0"/>
              <a:t>Informationelle Selbstbestimmung</a:t>
            </a:r>
          </a:p>
        </p:txBody>
      </p:sp>
      <p:sp>
        <p:nvSpPr>
          <p:cNvPr id="4" name="Foliennummernplatzhalter 3"/>
          <p:cNvSpPr>
            <a:spLocks noGrp="1"/>
          </p:cNvSpPr>
          <p:nvPr>
            <p:ph type="sldNum" sz="quarter" idx="11"/>
          </p:nvPr>
        </p:nvSpPr>
        <p:spPr/>
        <p:txBody>
          <a:bodyPr/>
          <a:lstStyle/>
          <a:p>
            <a:fld id="{93EB6A16-9F48-4CE0-BF9A-86B635BA54D5}" type="slidenum">
              <a:rPr lang="en-US" smtClean="0"/>
              <a:pPr/>
              <a:t>49</a:t>
            </a:fld>
            <a:endParaRPr lang="en-US" dirty="0"/>
          </a:p>
        </p:txBody>
      </p:sp>
      <p:sp>
        <p:nvSpPr>
          <p:cNvPr id="59395" name="Inhaltsplatzhalter 2"/>
          <p:cNvSpPr>
            <a:spLocks noGrp="1"/>
          </p:cNvSpPr>
          <p:nvPr>
            <p:ph sz="quarter" idx="12"/>
          </p:nvPr>
        </p:nvSpPr>
        <p:spPr/>
        <p:txBody>
          <a:bodyPr/>
          <a:lstStyle/>
          <a:p>
            <a:r>
              <a:rPr lang="de-DE" altLang="de-DE" smtClean="0"/>
              <a:t>Recht, welches dem Einzelnen die Möglichkeit gibt, selbst über die Weitergabe und Nutzung personenbezogener Daten zu bestimmen, auch wenn diese Daten nicht die Privat- oder Intimssphäre betreffen.</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14741630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de-DE" altLang="de-DE" smtClean="0"/>
              <a:t>Herausforderungen für den Datenschutz</a:t>
            </a:r>
            <a:br>
              <a:rPr lang="de-DE" altLang="de-DE" smtClean="0"/>
            </a:br>
            <a:r>
              <a:rPr lang="de-DE" altLang="de-DE" smtClean="0"/>
              <a:t>im Internet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50</a:t>
            </a:fld>
            <a:endParaRPr lang="en-US" dirty="0"/>
          </a:p>
        </p:txBody>
      </p:sp>
      <p:sp>
        <p:nvSpPr>
          <p:cNvPr id="60419" name="Inhaltsplatzhalter 3"/>
          <p:cNvSpPr>
            <a:spLocks noGrp="1"/>
          </p:cNvSpPr>
          <p:nvPr>
            <p:ph sz="quarter" idx="12"/>
          </p:nvPr>
        </p:nvSpPr>
        <p:spPr/>
        <p:txBody>
          <a:bodyPr/>
          <a:lstStyle/>
          <a:p>
            <a:r>
              <a:rPr lang="de-DE" altLang="de-DE" dirty="0" smtClean="0"/>
              <a:t>Daten, die über das Internet gesendet werden, passieren viele verschiedene Computersysteme, bevor sie ihr Ziel erreichen</a:t>
            </a:r>
          </a:p>
          <a:p>
            <a:r>
              <a:rPr lang="de-DE" altLang="de-DE" dirty="0" smtClean="0"/>
              <a:t>Onlineaktivitäten können aufgezeichnet werden</a:t>
            </a:r>
          </a:p>
          <a:p>
            <a:r>
              <a:rPr lang="de-DE" altLang="de-DE" dirty="0" smtClean="0"/>
              <a:t>Unternehmen überwachen die Internetnutzung ihrer Mitarbeiter, um festzustellen, für welche Zwecke die Ressourcen genutzt werden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651036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4"/>
          <p:cNvSpPr>
            <a:spLocks noGrp="1"/>
          </p:cNvSpPr>
          <p:nvPr>
            <p:ph type="title"/>
          </p:nvPr>
        </p:nvSpPr>
        <p:spPr/>
        <p:txBody>
          <a:bodyPr/>
          <a:lstStyle/>
          <a:p>
            <a:r>
              <a:rPr lang="de-DE" altLang="de-DE" smtClean="0"/>
              <a:t>Cookie</a:t>
            </a:r>
          </a:p>
        </p:txBody>
      </p:sp>
      <p:sp>
        <p:nvSpPr>
          <p:cNvPr id="4" name="Foliennummernplatzhalter 3"/>
          <p:cNvSpPr>
            <a:spLocks noGrp="1"/>
          </p:cNvSpPr>
          <p:nvPr>
            <p:ph type="sldNum" sz="quarter" idx="11"/>
          </p:nvPr>
        </p:nvSpPr>
        <p:spPr/>
        <p:txBody>
          <a:bodyPr/>
          <a:lstStyle/>
          <a:p>
            <a:fld id="{93EB6A16-9F48-4CE0-BF9A-86B635BA54D5}" type="slidenum">
              <a:rPr lang="en-US" smtClean="0"/>
              <a:pPr/>
              <a:t>51</a:t>
            </a:fld>
            <a:endParaRPr lang="en-US" dirty="0"/>
          </a:p>
        </p:txBody>
      </p:sp>
      <p:sp>
        <p:nvSpPr>
          <p:cNvPr id="61443" name="Inhaltsplatzhalter 5"/>
          <p:cNvSpPr>
            <a:spLocks noGrp="1"/>
          </p:cNvSpPr>
          <p:nvPr>
            <p:ph sz="quarter" idx="12"/>
          </p:nvPr>
        </p:nvSpPr>
        <p:spPr/>
        <p:txBody>
          <a:bodyPr/>
          <a:lstStyle/>
          <a:p>
            <a:r>
              <a:rPr lang="de-DE" smtClean="0"/>
              <a:t>Informationen, die eine Website zumeist als Datei auf dem Computer eines Nutzers speichert. Die Website kann auf diese Informationen transparent zugreifen, bis ein definierter Zeitpunkt überschritten ist oder der Nutzer den Zugriff auf diese Informationen verwehrt.</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24538841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3"/>
          <p:cNvSpPr>
            <a:spLocks noGrp="1"/>
          </p:cNvSpPr>
          <p:nvPr>
            <p:ph type="title"/>
          </p:nvPr>
        </p:nvSpPr>
        <p:spPr/>
        <p:txBody>
          <a:bodyPr/>
          <a:lstStyle/>
          <a:p>
            <a:r>
              <a:rPr lang="de-DE" smtClean="0"/>
              <a:t>Identifizierung des Besuchers einer Website mithilfe eines Cookies</a:t>
            </a:r>
            <a:endParaRPr lang="de-DE" altLang="de-DE" dirty="0" smtClean="0"/>
          </a:p>
        </p:txBody>
      </p:sp>
      <p:sp>
        <p:nvSpPr>
          <p:cNvPr id="5" name="Foliennummernplatzhalter 4"/>
          <p:cNvSpPr>
            <a:spLocks noGrp="1"/>
          </p:cNvSpPr>
          <p:nvPr>
            <p:ph type="sldNum" sz="quarter" idx="11"/>
          </p:nvPr>
        </p:nvSpPr>
        <p:spPr/>
        <p:txBody>
          <a:bodyPr/>
          <a:lstStyle/>
          <a:p>
            <a:fld id="{93EB6A16-9F48-4CE0-BF9A-86B635BA54D5}" type="slidenum">
              <a:rPr lang="en-US" smtClean="0"/>
              <a:pPr/>
              <a:t>52</a:t>
            </a:fld>
            <a:endParaRPr lang="en-US" dirty="0"/>
          </a:p>
        </p:txBody>
      </p:sp>
      <p:pic>
        <p:nvPicPr>
          <p:cNvPr id="6" name="Inhaltsplatzhalter 5"/>
          <p:cNvPicPr>
            <a:picLocks noGrp="1" noChangeAspect="1"/>
          </p:cNvPicPr>
          <p:nvPr>
            <p:ph sz="quarter" idx="12"/>
          </p:nvPr>
        </p:nvPicPr>
        <p:blipFill>
          <a:blip r:embed="rId2"/>
          <a:stretch>
            <a:fillRect/>
          </a:stretch>
        </p:blipFill>
        <p:spPr>
          <a:xfrm>
            <a:off x="478941" y="1328222"/>
            <a:ext cx="7997206" cy="4589462"/>
          </a:xfrm>
        </p:spPr>
      </p:pic>
      <p:sp>
        <p:nvSpPr>
          <p:cNvPr id="9" name="Untertitel 8"/>
          <p:cNvSpPr>
            <a:spLocks noGrp="1"/>
          </p:cNvSpPr>
          <p:nvPr>
            <p:ph type="subTitle" idx="13"/>
          </p:nvPr>
        </p:nvSpPr>
        <p:spPr/>
        <p:txBody>
          <a:bodyPr/>
          <a:lstStyle/>
          <a:p>
            <a:endParaRPr lang="de-DE"/>
          </a:p>
        </p:txBody>
      </p:sp>
      <p:sp>
        <p:nvSpPr>
          <p:cNvPr id="7" name="Textfeld 6"/>
          <p:cNvSpPr txBox="1"/>
          <p:nvPr/>
        </p:nvSpPr>
        <p:spPr>
          <a:xfrm>
            <a:off x="365125" y="6092825"/>
            <a:ext cx="1385316" cy="276999"/>
          </a:xfrm>
          <a:prstGeom prst="rect">
            <a:avLst/>
          </a:prstGeom>
          <a:noFill/>
        </p:spPr>
        <p:txBody>
          <a:bodyPr wrap="none" rtlCol="0">
            <a:spAutoFit/>
          </a:bodyPr>
          <a:lstStyle/>
          <a:p>
            <a:r>
              <a:rPr lang="de-DE" sz="1200" b="1" dirty="0" smtClean="0"/>
              <a:t>Abbildung 4.3</a:t>
            </a:r>
            <a:endParaRPr lang="de-DE" sz="1200" b="1" dirty="0"/>
          </a:p>
        </p:txBody>
      </p:sp>
    </p:spTree>
    <p:extLst>
      <p:ext uri="{BB962C8B-B14F-4D97-AF65-F5344CB8AC3E}">
        <p14:creationId xmlns:p14="http://schemas.microsoft.com/office/powerpoint/2010/main" val="4075378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r>
              <a:rPr lang="de-DE" altLang="de-DE" smtClean="0"/>
              <a:t>Web-Bug</a:t>
            </a:r>
          </a:p>
        </p:txBody>
      </p:sp>
      <p:sp>
        <p:nvSpPr>
          <p:cNvPr id="4" name="Foliennummernplatzhalter 3"/>
          <p:cNvSpPr>
            <a:spLocks noGrp="1"/>
          </p:cNvSpPr>
          <p:nvPr>
            <p:ph type="sldNum" sz="quarter" idx="11"/>
          </p:nvPr>
        </p:nvSpPr>
        <p:spPr/>
        <p:txBody>
          <a:bodyPr/>
          <a:lstStyle/>
          <a:p>
            <a:fld id="{93EB6A16-9F48-4CE0-BF9A-86B635BA54D5}" type="slidenum">
              <a:rPr lang="en-US" smtClean="0"/>
              <a:pPr/>
              <a:t>53</a:t>
            </a:fld>
            <a:endParaRPr lang="en-US" dirty="0"/>
          </a:p>
        </p:txBody>
      </p:sp>
      <p:sp>
        <p:nvSpPr>
          <p:cNvPr id="62467" name="Inhaltsplatzhalter 2"/>
          <p:cNvSpPr>
            <a:spLocks noGrp="1"/>
          </p:cNvSpPr>
          <p:nvPr>
            <p:ph sz="quarter" idx="12"/>
          </p:nvPr>
        </p:nvSpPr>
        <p:spPr/>
        <p:txBody>
          <a:bodyPr/>
          <a:lstStyle/>
          <a:p>
            <a:r>
              <a:rPr lang="de-DE" smtClean="0"/>
              <a:t>Ein in einer E-Mail oder einer Webseite eingebetteter Verweis auf eine kleine Grafik, die auf einem entfernten Server gespeichert ist. Der Aufruf der Grafik wird vom Server registriert und kann damit von Dritten nachvollzogen werden.</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9283901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r>
              <a:rPr lang="de-DE" altLang="de-DE" smtClean="0"/>
              <a:t>Opt-out-Prinzip</a:t>
            </a:r>
          </a:p>
        </p:txBody>
      </p:sp>
      <p:sp>
        <p:nvSpPr>
          <p:cNvPr id="4" name="Foliennummernplatzhalter 3"/>
          <p:cNvSpPr>
            <a:spLocks noGrp="1"/>
          </p:cNvSpPr>
          <p:nvPr>
            <p:ph type="sldNum" sz="quarter" idx="11"/>
          </p:nvPr>
        </p:nvSpPr>
        <p:spPr/>
        <p:txBody>
          <a:bodyPr/>
          <a:lstStyle/>
          <a:p>
            <a:fld id="{93EB6A16-9F48-4CE0-BF9A-86B635BA54D5}" type="slidenum">
              <a:rPr lang="en-US" smtClean="0"/>
              <a:pPr/>
              <a:t>54</a:t>
            </a:fld>
            <a:endParaRPr lang="en-US" dirty="0"/>
          </a:p>
        </p:txBody>
      </p:sp>
      <p:sp>
        <p:nvSpPr>
          <p:cNvPr id="64515" name="Inhaltsplatzhalter 2"/>
          <p:cNvSpPr>
            <a:spLocks noGrp="1"/>
          </p:cNvSpPr>
          <p:nvPr>
            <p:ph sz="quarter" idx="12"/>
          </p:nvPr>
        </p:nvSpPr>
        <p:spPr/>
        <p:txBody>
          <a:bodyPr/>
          <a:lstStyle/>
          <a:p>
            <a:r>
              <a:rPr lang="de-DE" altLang="de-DE" smtClean="0"/>
              <a:t>Prinzip, nach dem die Erfassung und Verwendung personenbezogener Daten so lange zulässig ist, bis der Betroffene dies ausdrücklich untersagt.</a:t>
            </a:r>
          </a:p>
        </p:txBody>
      </p:sp>
      <p:sp>
        <p:nvSpPr>
          <p:cNvPr id="7" name="Untertitel 6"/>
          <p:cNvSpPr>
            <a:spLocks noGrp="1"/>
          </p:cNvSpPr>
          <p:nvPr>
            <p:ph type="subTitle" idx="13"/>
          </p:nvPr>
        </p:nvSpPr>
        <p:spPr/>
        <p:txBody>
          <a:bodyPr/>
          <a:lstStyle/>
          <a:p>
            <a:r>
              <a:rPr lang="de-DE"/>
              <a:t>Definition</a:t>
            </a:r>
            <a:endParaRPr lang="de-DE" dirty="0"/>
          </a:p>
        </p:txBody>
      </p:sp>
    </p:spTree>
    <p:extLst>
      <p:ext uri="{BB962C8B-B14F-4D97-AF65-F5344CB8AC3E}">
        <p14:creationId xmlns:p14="http://schemas.microsoft.com/office/powerpoint/2010/main" val="780757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r>
              <a:rPr lang="de-DE" altLang="de-DE" smtClean="0"/>
              <a:t>Opt-in-Prinzip</a:t>
            </a:r>
          </a:p>
        </p:txBody>
      </p:sp>
      <p:sp>
        <p:nvSpPr>
          <p:cNvPr id="4" name="Foliennummernplatzhalter 3"/>
          <p:cNvSpPr>
            <a:spLocks noGrp="1"/>
          </p:cNvSpPr>
          <p:nvPr>
            <p:ph type="sldNum" sz="quarter" idx="11"/>
          </p:nvPr>
        </p:nvSpPr>
        <p:spPr/>
        <p:txBody>
          <a:bodyPr/>
          <a:lstStyle/>
          <a:p>
            <a:fld id="{93EB6A16-9F48-4CE0-BF9A-86B635BA54D5}" type="slidenum">
              <a:rPr lang="en-US" smtClean="0"/>
              <a:pPr/>
              <a:t>55</a:t>
            </a:fld>
            <a:endParaRPr lang="en-US" dirty="0"/>
          </a:p>
        </p:txBody>
      </p:sp>
      <p:sp>
        <p:nvSpPr>
          <p:cNvPr id="65539" name="Inhaltsplatzhalter 2"/>
          <p:cNvSpPr>
            <a:spLocks noGrp="1"/>
          </p:cNvSpPr>
          <p:nvPr>
            <p:ph sz="quarter" idx="12"/>
          </p:nvPr>
        </p:nvSpPr>
        <p:spPr/>
        <p:txBody>
          <a:bodyPr/>
          <a:lstStyle/>
          <a:p>
            <a:r>
              <a:rPr lang="de-DE" dirty="0" smtClean="0"/>
              <a:t>Prinzip, nach dem die Erfassung und Verwendung personenbezogener Daten so lange unzulässig ist, bis der Betroffene nicht ausdrücklich in die Erfassung und Verwendung seiner personenbezogenen Daten einwilligt.</a:t>
            </a:r>
            <a:endParaRPr lang="de-DE" altLang="de-DE" dirty="0" smtClean="0"/>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33087186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Post-Cookie-World: Nachspüren von Web-Surfern ohne Cookies</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56</a:t>
            </a:fld>
            <a:endParaRPr lang="en-US" dirty="0"/>
          </a:p>
        </p:txBody>
      </p:sp>
      <p:sp>
        <p:nvSpPr>
          <p:cNvPr id="4" name="Inhaltsplatzhalter 3"/>
          <p:cNvSpPr>
            <a:spLocks noGrp="1"/>
          </p:cNvSpPr>
          <p:nvPr>
            <p:ph sz="quarter" idx="12"/>
          </p:nvPr>
        </p:nvSpPr>
        <p:spPr/>
        <p:txBody>
          <a:bodyPr/>
          <a:lstStyle/>
          <a:p>
            <a:pPr marL="0" indent="0">
              <a:buNone/>
            </a:pPr>
            <a:r>
              <a:rPr lang="de-DE" dirty="0" smtClean="0"/>
              <a:t>Zu den Post-Cookie-Ansätze zählen (Schutzmann, 2014):</a:t>
            </a:r>
          </a:p>
          <a:p>
            <a:r>
              <a:rPr lang="de-DE" dirty="0" smtClean="0"/>
              <a:t>Aus Gerätedetails hergeleitete Identifizierung</a:t>
            </a:r>
          </a:p>
          <a:p>
            <a:r>
              <a:rPr lang="de-DE" dirty="0" smtClean="0"/>
              <a:t>Vom Client generierte ID</a:t>
            </a:r>
          </a:p>
          <a:p>
            <a:r>
              <a:rPr lang="de-DE" dirty="0" smtClean="0"/>
              <a:t>Vom Netzwerkprovider verwalteter Status</a:t>
            </a:r>
          </a:p>
          <a:p>
            <a:r>
              <a:rPr lang="de-DE" dirty="0" smtClean="0"/>
              <a:t>In der Cloud synchronisierter Status</a:t>
            </a:r>
          </a:p>
          <a:p>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6004417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Post-Cookie-World: Nachspüren von Web-Surfern ohne Cookies</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57</a:t>
            </a:fld>
            <a:endParaRPr lang="en-US" dirty="0"/>
          </a:p>
        </p:txBody>
      </p:sp>
      <p:sp>
        <p:nvSpPr>
          <p:cNvPr id="4" name="Inhaltsplatzhalter 3"/>
          <p:cNvSpPr>
            <a:spLocks noGrp="1"/>
          </p:cNvSpPr>
          <p:nvPr>
            <p:ph sz="quarter" idx="12"/>
          </p:nvPr>
        </p:nvSpPr>
        <p:spPr/>
        <p:txBody>
          <a:bodyPr/>
          <a:lstStyle/>
          <a:p>
            <a:r>
              <a:rPr lang="de-DE" smtClean="0"/>
              <a:t>(Canvas) Fingerprinting / Device Recognition</a:t>
            </a:r>
          </a:p>
          <a:p>
            <a:r>
              <a:rPr lang="de-DE" smtClean="0"/>
              <a:t>Kombination von Cookie und Canvas Fingerprinting</a:t>
            </a:r>
            <a:endParaRPr lang="de-DE" dirty="0"/>
          </a:p>
        </p:txBody>
      </p:sp>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982355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Canvas Fingerprinting</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58</a:t>
            </a:fld>
            <a:endParaRPr lang="en-US" dirty="0"/>
          </a:p>
        </p:txBody>
      </p:sp>
      <p:sp>
        <p:nvSpPr>
          <p:cNvPr id="4" name="Inhaltsplatzhalter 3"/>
          <p:cNvSpPr>
            <a:spLocks noGrp="1"/>
          </p:cNvSpPr>
          <p:nvPr>
            <p:ph sz="quarter" idx="12"/>
          </p:nvPr>
        </p:nvSpPr>
        <p:spPr/>
        <p:txBody>
          <a:bodyPr/>
          <a:lstStyle/>
          <a:p>
            <a:r>
              <a:rPr lang="de-DE" smtClean="0"/>
              <a:t>Technik, mit der man aus den technischen Parametern eines Gerätes eine eindeutige  (Nutzer-)Kennung ableitet.</a:t>
            </a:r>
            <a:endParaRPr lang="de-DE" dirty="0"/>
          </a:p>
        </p:txBody>
      </p:sp>
      <p:sp>
        <p:nvSpPr>
          <p:cNvPr id="9" name="Untertitel 8"/>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3508261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93EB6A16-9F48-4CE0-BF9A-86B635BA54D5}" type="slidenum">
              <a:rPr lang="en-US" smtClean="0"/>
              <a:pPr/>
              <a:t>5</a:t>
            </a:fld>
            <a:endParaRPr lang="en-US" dirty="0"/>
          </a:p>
        </p:txBody>
      </p:sp>
      <p:sp>
        <p:nvSpPr>
          <p:cNvPr id="21507" name="Inhaltsplatzhalter 5"/>
          <p:cNvSpPr>
            <a:spLocks noGrp="1"/>
          </p:cNvSpPr>
          <p:nvPr>
            <p:ph sz="quarter" idx="12"/>
          </p:nvPr>
        </p:nvSpPr>
        <p:spPr/>
        <p:txBody>
          <a:bodyPr/>
          <a:lstStyle/>
          <a:p>
            <a:r>
              <a:rPr lang="de-DE" altLang="de-DE" smtClean="0"/>
              <a:t>Welche ethischen, sozialen und politischen Fragen ergeben sich im Zusammenhang mit dem Einsatz von Informationssystemen?</a:t>
            </a:r>
          </a:p>
          <a:p>
            <a:r>
              <a:rPr lang="de-DE" altLang="de-DE" smtClean="0"/>
              <a:t>Welche Verhaltensgrundsätze gibt es, die als Orientierungshilfe für Entscheidungen in einem ethischen Dilemma dienen können?</a:t>
            </a:r>
          </a:p>
          <a:p>
            <a:r>
              <a:rPr lang="de-DE" altLang="de-DE" smtClean="0"/>
              <a:t>Warum sind der Schutz personenbezogener Daten und der Schutz geistigen Eigentums durch die moderne Informationstechnik gefährdet?</a:t>
            </a:r>
          </a:p>
        </p:txBody>
      </p:sp>
      <p:sp>
        <p:nvSpPr>
          <p:cNvPr id="7" name="Untertitel 6"/>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12089679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Immer online – ein Leben im Netz: iPhone wird zu </a:t>
            </a:r>
            <a:r>
              <a:rPr lang="de-DE" dirty="0" err="1" smtClean="0"/>
              <a:t>iTrack</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59</a:t>
            </a:fld>
            <a:endParaRPr lang="en-US" dirty="0"/>
          </a:p>
        </p:txBody>
      </p:sp>
      <p:sp>
        <p:nvSpPr>
          <p:cNvPr id="4" name="Inhaltsplatzhalter 3"/>
          <p:cNvSpPr>
            <a:spLocks noGrp="1"/>
          </p:cNvSpPr>
          <p:nvPr>
            <p:ph sz="quarter" idx="12"/>
          </p:nvPr>
        </p:nvSpPr>
        <p:spPr/>
        <p:txBody>
          <a:bodyPr>
            <a:normAutofit/>
          </a:bodyPr>
          <a:lstStyle/>
          <a:p>
            <a:r>
              <a:rPr lang="de-DE" dirty="0" smtClean="0"/>
              <a:t>Warum möchten die Handy-Hersteller (Apple, Google und BlackBerry) </a:t>
            </a:r>
            <a:r>
              <a:rPr lang="de-DE" dirty="0" err="1" smtClean="0"/>
              <a:t>tracken</a:t>
            </a:r>
            <a:r>
              <a:rPr lang="de-DE" dirty="0" smtClean="0"/>
              <a:t>, wohin ihre Kunden gehen?</a:t>
            </a:r>
          </a:p>
          <a:p>
            <a:r>
              <a:rPr lang="de-DE" dirty="0" smtClean="0"/>
              <a:t>Sind Sie der Meinung, dass Handy-Benutzer in der Lage sein sollten, das Tracking auszuschalten? Sollten Kunden informiert werden, wenn sie </a:t>
            </a:r>
            <a:r>
              <a:rPr lang="de-DE" dirty="0" err="1" smtClean="0"/>
              <a:t>getrackt</a:t>
            </a:r>
            <a:r>
              <a:rPr lang="de-DE" dirty="0" smtClean="0"/>
              <a:t> werden? Warum bzw. warum nicht?</a:t>
            </a:r>
          </a:p>
          <a:p>
            <a:r>
              <a:rPr lang="de-DE" dirty="0" smtClean="0"/>
              <a:t>Glauben Sie, dass Handy-Tracking eine Verletzung der persönlichen Privatsphäre bedeutet? Warum bzw. warum nicht?</a:t>
            </a:r>
            <a:endParaRPr lang="de-DE" dirty="0"/>
          </a:p>
        </p:txBody>
      </p:sp>
      <p:sp>
        <p:nvSpPr>
          <p:cNvPr id="9" name="Untertitel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3789271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r>
              <a:rPr lang="de-DE" altLang="de-DE" smtClean="0"/>
              <a:t>Ethische Fragen</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60</a:t>
            </a:fld>
            <a:endParaRPr lang="en-US" dirty="0"/>
          </a:p>
        </p:txBody>
      </p:sp>
      <p:sp>
        <p:nvSpPr>
          <p:cNvPr id="69635" name="Inhaltsplatzhalter 2"/>
          <p:cNvSpPr>
            <a:spLocks noGrp="1"/>
          </p:cNvSpPr>
          <p:nvPr>
            <p:ph sz="quarter" idx="12"/>
          </p:nvPr>
        </p:nvSpPr>
        <p:spPr/>
        <p:txBody>
          <a:bodyPr/>
          <a:lstStyle/>
          <a:p>
            <a:r>
              <a:rPr lang="de-DE" altLang="de-DE" smtClean="0"/>
              <a:t>Unter welchen Umständen soll / darf man in die Privatsphäre anderer eindringen?</a:t>
            </a:r>
          </a:p>
          <a:p>
            <a:r>
              <a:rPr lang="de-DE" altLang="de-DE" smtClean="0"/>
              <a:t>Was legitimiert ein heimliches Eindringen in die Privatsphäre, z. B. durch eine Überwachung oder Auswertung von Daten?</a:t>
            </a:r>
          </a:p>
        </p:txBody>
      </p:sp>
      <p:sp>
        <p:nvSpPr>
          <p:cNvPr id="7" name="Untertitel 6"/>
          <p:cNvSpPr>
            <a:spLocks noGrp="1"/>
          </p:cNvSpPr>
          <p:nvPr>
            <p:ph type="subTitle" idx="13"/>
          </p:nvPr>
        </p:nvSpPr>
        <p:spPr>
          <a:xfrm>
            <a:off x="360363" y="1172918"/>
            <a:ext cx="8234362" cy="307777"/>
          </a:xfrm>
        </p:spPr>
        <p:txBody>
          <a:bodyPr/>
          <a:lstStyle/>
          <a:p>
            <a:r>
              <a:rPr lang="de-DE" dirty="0"/>
              <a:t>Herausforderungen aus der Praxis</a:t>
            </a:r>
          </a:p>
        </p:txBody>
      </p:sp>
    </p:spTree>
    <p:extLst>
      <p:ext uri="{BB962C8B-B14F-4D97-AF65-F5344CB8AC3E}">
        <p14:creationId xmlns:p14="http://schemas.microsoft.com/office/powerpoint/2010/main" val="4037332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r>
              <a:rPr lang="de-DE" altLang="de-DE" smtClean="0"/>
              <a:t>Soziale Fragen</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61</a:t>
            </a:fld>
            <a:endParaRPr lang="en-US" dirty="0"/>
          </a:p>
        </p:txBody>
      </p:sp>
      <p:sp>
        <p:nvSpPr>
          <p:cNvPr id="70659" name="Inhaltsplatzhalter 4"/>
          <p:cNvSpPr>
            <a:spLocks noGrp="1"/>
          </p:cNvSpPr>
          <p:nvPr>
            <p:ph sz="quarter" idx="12"/>
          </p:nvPr>
        </p:nvSpPr>
        <p:spPr/>
        <p:txBody>
          <a:bodyPr/>
          <a:lstStyle/>
          <a:p>
            <a:r>
              <a:rPr lang="de-DE" altLang="de-DE" smtClean="0"/>
              <a:t>Was sollte eine Gesellschaft als Bereich privater Lebensgestaltung ansehen?</a:t>
            </a:r>
          </a:p>
          <a:p>
            <a:r>
              <a:rPr lang="de-DE" altLang="de-DE" smtClean="0"/>
              <a:t>Soll eine Gesellschaft beispielsweise darauf hinwirken, dass Bürger einen Schutz ihrer Privatsphäre erwarten, wenn sie E-Mails, Mobiltelefone u.ä. nutzen oder wenn sie sich am Arbeitsplatz oder auf der Straße aufhalten?</a:t>
            </a:r>
          </a:p>
          <a:p>
            <a:r>
              <a:rPr lang="de-DE" altLang="de-DE" smtClean="0"/>
              <a:t>Sollte auch die Privatsphäre von Mitgliedern krimineller Vereinigungen oder Terrororganisationen geschützt werden?</a:t>
            </a:r>
          </a:p>
        </p:txBody>
      </p:sp>
      <p:sp>
        <p:nvSpPr>
          <p:cNvPr id="7" name="Untertitel 6"/>
          <p:cNvSpPr>
            <a:spLocks noGrp="1"/>
          </p:cNvSpPr>
          <p:nvPr>
            <p:ph type="subTitle" idx="13"/>
          </p:nvPr>
        </p:nvSpPr>
        <p:spPr>
          <a:xfrm>
            <a:off x="360363" y="1172918"/>
            <a:ext cx="8234362" cy="677108"/>
          </a:xfrm>
        </p:spPr>
        <p:txBody>
          <a:bodyPr/>
          <a:lstStyle/>
          <a:p>
            <a:r>
              <a:rPr lang="de-DE" dirty="0"/>
              <a:t>Herausforderungen aus der Praxis</a:t>
            </a:r>
          </a:p>
          <a:p>
            <a:endParaRPr lang="de-DE" dirty="0"/>
          </a:p>
        </p:txBody>
      </p:sp>
    </p:spTree>
    <p:extLst>
      <p:ext uri="{BB962C8B-B14F-4D97-AF65-F5344CB8AC3E}">
        <p14:creationId xmlns:p14="http://schemas.microsoft.com/office/powerpoint/2010/main" val="20554277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4"/>
          <p:cNvSpPr>
            <a:spLocks noGrp="1"/>
          </p:cNvSpPr>
          <p:nvPr>
            <p:ph type="title"/>
          </p:nvPr>
        </p:nvSpPr>
        <p:spPr/>
        <p:txBody>
          <a:bodyPr/>
          <a:lstStyle/>
          <a:p>
            <a:r>
              <a:rPr lang="de-DE" altLang="de-DE" smtClean="0"/>
              <a:t>Politische Fragen</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62</a:t>
            </a:fld>
            <a:endParaRPr lang="en-US" dirty="0"/>
          </a:p>
        </p:txBody>
      </p:sp>
      <p:sp>
        <p:nvSpPr>
          <p:cNvPr id="71683" name="Inhaltsplatzhalter 5"/>
          <p:cNvSpPr>
            <a:spLocks noGrp="1"/>
          </p:cNvSpPr>
          <p:nvPr>
            <p:ph sz="quarter" idx="12"/>
          </p:nvPr>
        </p:nvSpPr>
        <p:spPr/>
        <p:txBody>
          <a:bodyPr/>
          <a:lstStyle/>
          <a:p>
            <a:r>
              <a:rPr lang="de-DE" altLang="de-DE" smtClean="0"/>
              <a:t>Unter welchen Bedingungen und in welcher Form sollte es etwa dem Bundeskriminalamt und den Geheimdiensten erlaubt sein, den E-Mail-Verkehr zu überwachen und diese Daten miteinander auszutauschen, um mutmaßliche Straftäter oder Terroristen zu fassen?</a:t>
            </a:r>
          </a:p>
          <a:p>
            <a:r>
              <a:rPr lang="de-DE" altLang="de-DE" smtClean="0"/>
              <a:t>In welchem Umfang sollten E-Commerce-Anbieter und andere Unternehmen berechtigt sein, personenbezogene Daten zu speichern?</a:t>
            </a:r>
          </a:p>
        </p:txBody>
      </p:sp>
      <p:sp>
        <p:nvSpPr>
          <p:cNvPr id="7" name="Untertitel 6"/>
          <p:cNvSpPr>
            <a:spLocks noGrp="1"/>
          </p:cNvSpPr>
          <p:nvPr>
            <p:ph type="subTitle" idx="13"/>
          </p:nvPr>
        </p:nvSpPr>
        <p:spPr>
          <a:xfrm>
            <a:off x="360363" y="1172918"/>
            <a:ext cx="8234362" cy="677108"/>
          </a:xfrm>
        </p:spPr>
        <p:txBody>
          <a:bodyPr/>
          <a:lstStyle/>
          <a:p>
            <a:r>
              <a:rPr lang="de-DE" dirty="0"/>
              <a:t>Herausforderungen aus der Praxis</a:t>
            </a:r>
          </a:p>
          <a:p>
            <a:endParaRPr lang="de-DE" dirty="0"/>
          </a:p>
        </p:txBody>
      </p:sp>
    </p:spTree>
    <p:extLst>
      <p:ext uri="{BB962C8B-B14F-4D97-AF65-F5344CB8AC3E}">
        <p14:creationId xmlns:p14="http://schemas.microsoft.com/office/powerpoint/2010/main" val="6765313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r>
              <a:rPr lang="de-DE" altLang="de-DE" smtClean="0"/>
              <a:t>Eigentumsrechte: Geistiges Eigentum</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63</a:t>
            </a:fld>
            <a:endParaRPr lang="en-US" dirty="0"/>
          </a:p>
        </p:txBody>
      </p:sp>
      <p:sp>
        <p:nvSpPr>
          <p:cNvPr id="72707" name="Inhaltsplatzhalter 4"/>
          <p:cNvSpPr>
            <a:spLocks noGrp="1"/>
          </p:cNvSpPr>
          <p:nvPr>
            <p:ph sz="quarter" idx="12"/>
          </p:nvPr>
        </p:nvSpPr>
        <p:spPr/>
        <p:txBody>
          <a:bodyPr/>
          <a:lstStyle/>
          <a:p>
            <a:r>
              <a:rPr lang="de-DE" altLang="de-DE" smtClean="0"/>
              <a:t>Durch Fortschritt in der IT eine Herausforderung</a:t>
            </a:r>
          </a:p>
          <a:p>
            <a:r>
              <a:rPr lang="de-DE" altLang="de-DE" smtClean="0"/>
              <a:t>Manager müssen wissen, wie sie das geistige Eigentum des Unternehmens am besten schützen und die Verletzung von Eigentum Dritter vermeiden können.</a:t>
            </a:r>
          </a:p>
          <a:p>
            <a:r>
              <a:rPr lang="de-DE" altLang="de-DE" smtClean="0"/>
              <a:t>Ideen, Prinzipien und Verfahrensweisen, die Unternehmensprozessen und Produkten zugrunde liegen, können dem Geschäftsgeheimnisschutz unterliegen.</a:t>
            </a:r>
          </a:p>
        </p:txBody>
      </p:sp>
      <p:sp>
        <p:nvSpPr>
          <p:cNvPr id="7" name="Untertitel 6"/>
          <p:cNvSpPr>
            <a:spLocks noGrp="1"/>
          </p:cNvSpPr>
          <p:nvPr>
            <p:ph type="subTitle" idx="13"/>
          </p:nvPr>
        </p:nvSpPr>
        <p:spPr>
          <a:xfrm>
            <a:off x="360363" y="1172918"/>
            <a:ext cx="8234362" cy="677108"/>
          </a:xfrm>
        </p:spPr>
        <p:txBody>
          <a:bodyPr/>
          <a:lstStyle/>
          <a:p>
            <a:r>
              <a:rPr lang="de-DE" dirty="0"/>
              <a:t>Herausforderungen aus der Praxis</a:t>
            </a:r>
          </a:p>
          <a:p>
            <a:endParaRPr lang="de-DE" dirty="0"/>
          </a:p>
        </p:txBody>
      </p:sp>
    </p:spTree>
    <p:extLst>
      <p:ext uri="{BB962C8B-B14F-4D97-AF65-F5344CB8AC3E}">
        <p14:creationId xmlns:p14="http://schemas.microsoft.com/office/powerpoint/2010/main" val="485038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4"/>
          <p:cNvSpPr>
            <a:spLocks noGrp="1"/>
          </p:cNvSpPr>
          <p:nvPr>
            <p:ph type="title"/>
          </p:nvPr>
        </p:nvSpPr>
        <p:spPr/>
        <p:txBody>
          <a:bodyPr/>
          <a:lstStyle/>
          <a:p>
            <a:r>
              <a:rPr lang="de-DE" altLang="de-DE" smtClean="0"/>
              <a:t>Geistiges Eigentum</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64</a:t>
            </a:fld>
            <a:endParaRPr lang="en-US" dirty="0"/>
          </a:p>
        </p:txBody>
      </p:sp>
      <p:sp>
        <p:nvSpPr>
          <p:cNvPr id="73731" name="Inhaltsplatzhalter 5"/>
          <p:cNvSpPr>
            <a:spLocks noGrp="1"/>
          </p:cNvSpPr>
          <p:nvPr>
            <p:ph sz="quarter" idx="12"/>
          </p:nvPr>
        </p:nvSpPr>
        <p:spPr/>
        <p:txBody>
          <a:bodyPr/>
          <a:lstStyle/>
          <a:p>
            <a:r>
              <a:rPr lang="de-DE" altLang="de-DE" smtClean="0"/>
              <a:t>Exklusivrecht auf von einzelnen Personen geschaffene immaterielle Güter, das durch Gesetze zum Schutz von Geschäftsgeheimnissen, das Urheber- oder Patentrecht sowie im weiteren Sinne durch Gesetze zum Titelschutz und Markenrecht gewährt wird.</a:t>
            </a:r>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1266015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el 1"/>
          <p:cNvSpPr>
            <a:spLocks noGrp="1"/>
          </p:cNvSpPr>
          <p:nvPr>
            <p:ph type="title"/>
          </p:nvPr>
        </p:nvSpPr>
        <p:spPr/>
        <p:txBody>
          <a:bodyPr/>
          <a:lstStyle/>
          <a:p>
            <a:r>
              <a:rPr lang="de-DE" altLang="de-DE" smtClean="0"/>
              <a:t>Geschäftsgeheimnis</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65</a:t>
            </a:fld>
            <a:endParaRPr lang="en-US" dirty="0"/>
          </a:p>
        </p:txBody>
      </p:sp>
      <p:sp>
        <p:nvSpPr>
          <p:cNvPr id="74755" name="Inhaltsplatzhalter 2"/>
          <p:cNvSpPr>
            <a:spLocks noGrp="1"/>
          </p:cNvSpPr>
          <p:nvPr>
            <p:ph sz="quarter" idx="12"/>
          </p:nvPr>
        </p:nvSpPr>
        <p:spPr/>
        <p:txBody>
          <a:bodyPr/>
          <a:lstStyle/>
          <a:p>
            <a:r>
              <a:rPr lang="de-DE" altLang="de-DE" smtClean="0"/>
              <a:t>Zu Geschäftszwecken eingesetzte, nichtöffentliche Information, über die das betreffende Unternehmen verfügt, die nur einem beschränkten Personenkreis zugänglich ist und die der Unternehmensinhaber berechtigterweise und erkennbar geheim halten möchte.</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12021315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el 1"/>
          <p:cNvSpPr>
            <a:spLocks noGrp="1"/>
          </p:cNvSpPr>
          <p:nvPr>
            <p:ph type="title"/>
          </p:nvPr>
        </p:nvSpPr>
        <p:spPr/>
        <p:txBody>
          <a:bodyPr/>
          <a:lstStyle/>
          <a:p>
            <a:r>
              <a:rPr lang="de-DE" altLang="de-DE" smtClean="0"/>
              <a:t>Urheberrecht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66</a:t>
            </a:fld>
            <a:endParaRPr lang="en-US" dirty="0"/>
          </a:p>
        </p:txBody>
      </p:sp>
      <p:sp>
        <p:nvSpPr>
          <p:cNvPr id="75779" name="Inhaltsplatzhalter 2"/>
          <p:cNvSpPr>
            <a:spLocks noGrp="1"/>
          </p:cNvSpPr>
          <p:nvPr>
            <p:ph sz="quarter" idx="12"/>
          </p:nvPr>
        </p:nvSpPr>
        <p:spPr/>
        <p:txBody>
          <a:bodyPr/>
          <a:lstStyle/>
          <a:p>
            <a:r>
              <a:rPr lang="de-DE" altLang="de-DE" smtClean="0"/>
              <a:t>Gesetzlich geregeltes Recht, das dem Urheber einer persönlichen geistigen Schöpfung ein Monopol zur Verwertung seines Werkes für einen bestimmten Zeitraum zusichert.</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41137321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3"/>
          <p:cNvSpPr>
            <a:spLocks noGrp="1"/>
          </p:cNvSpPr>
          <p:nvPr>
            <p:ph type="title"/>
          </p:nvPr>
        </p:nvSpPr>
        <p:spPr/>
        <p:txBody>
          <a:bodyPr/>
          <a:lstStyle/>
          <a:p>
            <a:r>
              <a:rPr lang="de-DE" altLang="de-DE" smtClean="0"/>
              <a:t>Urheberrecht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67</a:t>
            </a:fld>
            <a:endParaRPr lang="en-US" dirty="0"/>
          </a:p>
        </p:txBody>
      </p:sp>
      <p:sp>
        <p:nvSpPr>
          <p:cNvPr id="76803" name="Inhaltsplatzhalter 4"/>
          <p:cNvSpPr>
            <a:spLocks noGrp="1"/>
          </p:cNvSpPr>
          <p:nvPr>
            <p:ph sz="quarter" idx="12"/>
          </p:nvPr>
        </p:nvSpPr>
        <p:spPr/>
        <p:txBody>
          <a:bodyPr/>
          <a:lstStyle/>
          <a:p>
            <a:r>
              <a:rPr lang="de-DE" altLang="de-DE" dirty="0" smtClean="0"/>
              <a:t>Werke, deren Urheber ein Unternehmen ist, sind durch das amerikanische Urheberrecht ab dem Zeitpunkt ihrer Erstellung 95 Jahre lang geschützt.</a:t>
            </a:r>
          </a:p>
          <a:p>
            <a:r>
              <a:rPr lang="de-DE" altLang="de-DE" dirty="0" smtClean="0"/>
              <a:t>Bei </a:t>
            </a:r>
            <a:r>
              <a:rPr lang="de-DE" altLang="de-DE" dirty="0" smtClean="0"/>
              <a:t>natürlichen Personen, </a:t>
            </a:r>
            <a:r>
              <a:rPr lang="de-DE" altLang="de-DE" dirty="0" smtClean="0"/>
              <a:t>endet der Schutz in den USA wie auch in Deutschland 70 Jahre nach seinem Ableben.</a:t>
            </a:r>
          </a:p>
          <a:p>
            <a:r>
              <a:rPr lang="de-DE" altLang="de-DE" dirty="0" smtClean="0"/>
              <a:t>In Deutschland wird immer die schaffende Person als Urheber angesehen, nicht das sie beschäftigende Unternehmen.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78255255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altLang="de-DE" smtClean="0"/>
              <a:t>Patent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68</a:t>
            </a:fld>
            <a:endParaRPr lang="en-US" dirty="0"/>
          </a:p>
        </p:txBody>
      </p:sp>
      <p:sp>
        <p:nvSpPr>
          <p:cNvPr id="77827" name="Inhaltsplatzhalter 5"/>
          <p:cNvSpPr>
            <a:spLocks noGrp="1"/>
          </p:cNvSpPr>
          <p:nvPr>
            <p:ph sz="quarter" idx="12"/>
          </p:nvPr>
        </p:nvSpPr>
        <p:spPr/>
        <p:txBody>
          <a:bodyPr/>
          <a:lstStyle/>
          <a:p>
            <a:r>
              <a:rPr lang="de-DE" altLang="de-DE" smtClean="0"/>
              <a:t>Zugesprochenes Recht, das seinem Besitzer für einen gewissen Zeitraum das alleinige Recht zusichert, eine neuartige technische und gewerblich anwendbare Erfindung zu nutzen.</a:t>
            </a:r>
          </a:p>
        </p:txBody>
      </p:sp>
      <p:sp>
        <p:nvSpPr>
          <p:cNvPr id="7" name="Untertitel 6"/>
          <p:cNvSpPr>
            <a:spLocks noGrp="1"/>
          </p:cNvSpPr>
          <p:nvPr>
            <p:ph type="subTitle" idx="13"/>
          </p:nvPr>
        </p:nvSpPr>
        <p:spPr>
          <a:xfrm>
            <a:off x="360363" y="1172918"/>
            <a:ext cx="8234362" cy="677108"/>
          </a:xfrm>
        </p:spPr>
        <p:txBody>
          <a:bodyPr/>
          <a:lstStyle/>
          <a:p>
            <a:r>
              <a:rPr lang="de-DE" dirty="0"/>
              <a:t>Definition</a:t>
            </a:r>
          </a:p>
          <a:p>
            <a:endParaRPr lang="de-DE" dirty="0"/>
          </a:p>
        </p:txBody>
      </p:sp>
    </p:spTree>
    <p:extLst>
      <p:ext uri="{BB962C8B-B14F-4D97-AF65-F5344CB8AC3E}">
        <p14:creationId xmlns:p14="http://schemas.microsoft.com/office/powerpoint/2010/main" val="25980559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5"/>
          <p:cNvSpPr>
            <a:spLocks noGrp="1"/>
          </p:cNvSpPr>
          <p:nvPr>
            <p:ph type="title"/>
          </p:nvPr>
        </p:nvSpPr>
        <p:spPr/>
        <p:txBody>
          <a:bodyPr/>
          <a:lstStyle/>
          <a:p>
            <a:r>
              <a:rPr lang="de-DE" altLang="de-DE" smtClean="0"/>
              <a:t>Lernziele</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a:t>
            </a:fld>
            <a:endParaRPr lang="en-US" dirty="0"/>
          </a:p>
        </p:txBody>
      </p:sp>
      <p:sp>
        <p:nvSpPr>
          <p:cNvPr id="22531" name="Inhaltsplatzhalter 4"/>
          <p:cNvSpPr>
            <a:spLocks noGrp="1"/>
          </p:cNvSpPr>
          <p:nvPr>
            <p:ph sz="quarter" idx="12"/>
          </p:nvPr>
        </p:nvSpPr>
        <p:spPr/>
        <p:txBody>
          <a:bodyPr/>
          <a:lstStyle/>
          <a:p>
            <a:r>
              <a:rPr lang="de-DE" altLang="de-DE" smtClean="0"/>
              <a:t>In welcher Weise beeinflussen Informationssysteme das tägliche Leben?</a:t>
            </a:r>
          </a:p>
          <a:p>
            <a:r>
              <a:rPr lang="de-DE" altLang="de-DE" smtClean="0"/>
              <a:t>Wie können Unternehmen Richtlinien für ethisches Verhalten entwickeln?</a:t>
            </a:r>
          </a:p>
        </p:txBody>
      </p:sp>
      <p:sp>
        <p:nvSpPr>
          <p:cNvPr id="7" name="Untertitel 6"/>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383801688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el 1"/>
          <p:cNvSpPr>
            <a:spLocks noGrp="1"/>
          </p:cNvSpPr>
          <p:nvPr>
            <p:ph type="title"/>
          </p:nvPr>
        </p:nvSpPr>
        <p:spPr/>
        <p:txBody>
          <a:bodyPr/>
          <a:lstStyle/>
          <a:p>
            <a:r>
              <a:rPr lang="de-DE" altLang="de-DE" smtClean="0"/>
              <a:t>Gefahren für die Rechte an geistigem Eigentum</a:t>
            </a:r>
          </a:p>
        </p:txBody>
      </p:sp>
      <p:sp>
        <p:nvSpPr>
          <p:cNvPr id="4" name="Foliennummernplatzhalter 3"/>
          <p:cNvSpPr>
            <a:spLocks noGrp="1"/>
          </p:cNvSpPr>
          <p:nvPr>
            <p:ph type="sldNum" sz="quarter" idx="11"/>
          </p:nvPr>
        </p:nvSpPr>
        <p:spPr/>
        <p:txBody>
          <a:bodyPr/>
          <a:lstStyle/>
          <a:p>
            <a:fld id="{93EB6A16-9F48-4CE0-BF9A-86B635BA54D5}" type="slidenum">
              <a:rPr lang="en-US" smtClean="0"/>
              <a:pPr/>
              <a:t>69</a:t>
            </a:fld>
            <a:endParaRPr lang="en-US" dirty="0"/>
          </a:p>
        </p:txBody>
      </p:sp>
      <p:sp>
        <p:nvSpPr>
          <p:cNvPr id="78851" name="Inhaltsplatzhalter 2"/>
          <p:cNvSpPr>
            <a:spLocks noGrp="1"/>
          </p:cNvSpPr>
          <p:nvPr>
            <p:ph sz="quarter" idx="12"/>
          </p:nvPr>
        </p:nvSpPr>
        <p:spPr/>
        <p:txBody>
          <a:bodyPr/>
          <a:lstStyle/>
          <a:p>
            <a:r>
              <a:rPr lang="de-DE" altLang="de-DE" smtClean="0"/>
              <a:t>Verbreitung elektronischer Netzwerke erschwert den Schutz geistigen Eigentums.</a:t>
            </a:r>
          </a:p>
          <a:p>
            <a:r>
              <a:rPr lang="de-DE" altLang="de-DE" smtClean="0"/>
              <a:t>Erschwertes zivil- und strafrechtliches Vorgehen wegen Peer-to-Peer-Paradigma.</a:t>
            </a:r>
          </a:p>
          <a:p>
            <a:r>
              <a:rPr lang="de-DE" altLang="de-DE" smtClean="0"/>
              <a:t>US-amerikanische Gesetz Digital Millennium Copyright Act (DMCA) von 1998 soll diese Schutzmaßnahmen von rechtlicher Seite aus fördern.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70444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el 3"/>
          <p:cNvSpPr>
            <a:spLocks noGrp="1"/>
          </p:cNvSpPr>
          <p:nvPr>
            <p:ph type="title"/>
          </p:nvPr>
        </p:nvSpPr>
        <p:spPr/>
        <p:txBody>
          <a:bodyPr/>
          <a:lstStyle/>
          <a:p>
            <a:r>
              <a:rPr lang="de-DE" altLang="de-DE" smtClean="0"/>
              <a:t>Zurechenbarkeit, Haftung und Kontrolle</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70</a:t>
            </a:fld>
            <a:endParaRPr lang="en-US" dirty="0"/>
          </a:p>
        </p:txBody>
      </p:sp>
      <p:sp>
        <p:nvSpPr>
          <p:cNvPr id="79875" name="Inhaltsplatzhalter 4"/>
          <p:cNvSpPr>
            <a:spLocks noGrp="1"/>
          </p:cNvSpPr>
          <p:nvPr>
            <p:ph sz="quarter" idx="12"/>
          </p:nvPr>
        </p:nvSpPr>
        <p:spPr/>
        <p:txBody>
          <a:bodyPr>
            <a:normAutofit fontScale="92500"/>
          </a:bodyPr>
          <a:lstStyle/>
          <a:p>
            <a:r>
              <a:rPr lang="de-DE" altLang="de-DE" smtClean="0"/>
              <a:t>Wem ist es zuzurechnen und wer kann entsprechend haftbar gemacht werden, wenn eine Person durch eine Maschine verletzt wird, die mithilfe von Software gesteuert wird?</a:t>
            </a:r>
          </a:p>
          <a:p>
            <a:r>
              <a:rPr lang="de-DE" altLang="de-DE" smtClean="0"/>
              <a:t>Wer haftet dafür, wenn bei einer Handlung, an der viele Akteure beteiligt sind, Schäden entstehen?</a:t>
            </a:r>
          </a:p>
          <a:p>
            <a:r>
              <a:rPr lang="de-DE" altLang="de-DE" smtClean="0"/>
              <a:t>Sollte der Anbieter einer Auktionsplattform im Internet für die dort angebotene Hehlerware haften?</a:t>
            </a:r>
          </a:p>
          <a:p>
            <a:r>
              <a:rPr lang="de-DE" altLang="de-DE" smtClean="0"/>
              <a:t>Sollte der Internetprovider als Überträger des Angebots hierfür verantwortlich gemacht werden können?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73627426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el 4"/>
          <p:cNvSpPr>
            <a:spLocks noGrp="1"/>
          </p:cNvSpPr>
          <p:nvPr>
            <p:ph type="title"/>
          </p:nvPr>
        </p:nvSpPr>
        <p:spPr/>
        <p:txBody>
          <a:bodyPr/>
          <a:lstStyle/>
          <a:p>
            <a:r>
              <a:rPr lang="de-DE" altLang="de-DE" smtClean="0"/>
              <a:t>Computerbezogene Haftungsproblematik</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71</a:t>
            </a:fld>
            <a:endParaRPr lang="en-US" dirty="0"/>
          </a:p>
        </p:txBody>
      </p:sp>
      <p:sp>
        <p:nvSpPr>
          <p:cNvPr id="80899" name="Inhaltsplatzhalter 5"/>
          <p:cNvSpPr>
            <a:spLocks noGrp="1"/>
          </p:cNvSpPr>
          <p:nvPr>
            <p:ph sz="quarter" idx="12"/>
          </p:nvPr>
        </p:nvSpPr>
        <p:spPr/>
        <p:txBody>
          <a:bodyPr/>
          <a:lstStyle/>
          <a:p>
            <a:r>
              <a:rPr lang="de-DE" altLang="de-DE" dirty="0" smtClean="0"/>
              <a:t>Bei einer vernetzten IT-Infrastruktur kann eine Handlung häufig nicht eindeutig einem Menschen oder einem Unternehmen zugeordnet werden.</a:t>
            </a:r>
          </a:p>
          <a:p>
            <a:r>
              <a:rPr lang="de-DE" altLang="de-DE" dirty="0" smtClean="0"/>
              <a:t>Wer soll </a:t>
            </a:r>
            <a:r>
              <a:rPr lang="de-DE" altLang="de-DE" dirty="0" smtClean="0"/>
              <a:t>z.B</a:t>
            </a:r>
            <a:r>
              <a:rPr lang="de-DE" altLang="de-DE" dirty="0" smtClean="0"/>
              <a:t>. für den beim Kunden entstandenen Schaden durch den Ausfall eines Geldautomaten verantwortlich gemacht werden?</a:t>
            </a:r>
          </a:p>
          <a:p>
            <a:r>
              <a:rPr lang="de-DE" altLang="de-DE" dirty="0" smtClean="0"/>
              <a:t>Sollen Softwarehersteller, -händler und Betreiber von Finanz-, Buchhaltungs-, Simulations- oder Marketingsystemen für fehlerhafte oder nicht vorhandene Funktionalität haften?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387650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el 1"/>
          <p:cNvSpPr>
            <a:spLocks noGrp="1"/>
          </p:cNvSpPr>
          <p:nvPr>
            <p:ph type="title"/>
          </p:nvPr>
        </p:nvSpPr>
        <p:spPr/>
        <p:txBody>
          <a:bodyPr/>
          <a:lstStyle/>
          <a:p>
            <a:r>
              <a:rPr lang="de-DE" altLang="de-DE" smtClean="0"/>
              <a:t>Softwaremängel</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72</a:t>
            </a:fld>
            <a:endParaRPr lang="en-US" dirty="0"/>
          </a:p>
        </p:txBody>
      </p:sp>
      <p:sp>
        <p:nvSpPr>
          <p:cNvPr id="81923" name="Inhaltsplatzhalter 4"/>
          <p:cNvSpPr>
            <a:spLocks noGrp="1"/>
          </p:cNvSpPr>
          <p:nvPr>
            <p:ph sz="quarter" idx="12"/>
          </p:nvPr>
        </p:nvSpPr>
        <p:spPr/>
        <p:txBody>
          <a:bodyPr/>
          <a:lstStyle/>
          <a:p>
            <a:r>
              <a:rPr lang="de-DE" altLang="de-DE" dirty="0" smtClean="0"/>
              <a:t>In Deutschland </a:t>
            </a:r>
            <a:r>
              <a:rPr lang="de-DE" altLang="de-DE" dirty="0" smtClean="0"/>
              <a:t>ist zunächst </a:t>
            </a:r>
            <a:r>
              <a:rPr lang="de-DE" altLang="de-DE" dirty="0" smtClean="0"/>
              <a:t>der Lieferant verantwortlich.</a:t>
            </a:r>
          </a:p>
          <a:p>
            <a:r>
              <a:rPr lang="de-DE" altLang="de-DE" dirty="0" smtClean="0"/>
              <a:t>Nach dem Produkthaftungsgesetz (</a:t>
            </a:r>
            <a:r>
              <a:rPr lang="de-DE" altLang="de-DE" dirty="0" err="1" smtClean="0"/>
              <a:t>ProdhaftG</a:t>
            </a:r>
            <a:r>
              <a:rPr lang="de-DE" altLang="de-DE" dirty="0" smtClean="0"/>
              <a:t>) kann auch der Hersteller haftbar gemacht werden, wenn die Software einen sicherheitskritischen Fehler aufweist oder dieser seine Sorgfaltspflichten verletzt hat.</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5346229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el 4"/>
          <p:cNvSpPr>
            <a:spLocks noGrp="1"/>
          </p:cNvSpPr>
          <p:nvPr>
            <p:ph type="title"/>
          </p:nvPr>
        </p:nvSpPr>
        <p:spPr/>
        <p:txBody>
          <a:bodyPr/>
          <a:lstStyle/>
          <a:p>
            <a:r>
              <a:rPr lang="de-DE" altLang="de-DE" smtClean="0"/>
              <a:t>Systemqualität : Datenqualität und Systemfehler</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73</a:t>
            </a:fld>
            <a:endParaRPr lang="en-US" dirty="0"/>
          </a:p>
        </p:txBody>
      </p:sp>
      <p:sp>
        <p:nvSpPr>
          <p:cNvPr id="6" name="Inhaltsplatzhalter 5"/>
          <p:cNvSpPr>
            <a:spLocks noGrp="1"/>
          </p:cNvSpPr>
          <p:nvPr>
            <p:ph sz="quarter" idx="12"/>
          </p:nvPr>
        </p:nvSpPr>
        <p:spPr/>
        <p:txBody>
          <a:bodyPr/>
          <a:lstStyle/>
          <a:p>
            <a:r>
              <a:rPr lang="de-DE" smtClean="0"/>
              <a:t>Wie lässt sich ein akzeptabler, technisch brauchbarer Grad an Systemqualität bestimmen?</a:t>
            </a:r>
          </a:p>
          <a:p>
            <a:r>
              <a:rPr lang="de-DE" smtClean="0"/>
              <a:t>Wann werden Softwaretests beendet und die Software auf den Markt gebracht?</a:t>
            </a:r>
          </a:p>
          <a:p>
            <a:r>
              <a:rPr lang="de-DE" smtClean="0"/>
              <a:t>Manche Systemfehler können nur zu sehr hohen Kosten gefunden und korrigiert werden.</a:t>
            </a:r>
          </a:p>
          <a:p>
            <a:pPr lvl="1"/>
            <a:r>
              <a:rPr lang="de-DE" smtClean="0"/>
              <a:t>Abwägung zwischen Kosten und Sicherheit</a:t>
            </a:r>
            <a:endParaRPr 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9271540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el 1"/>
          <p:cNvSpPr>
            <a:spLocks noGrp="1"/>
          </p:cNvSpPr>
          <p:nvPr>
            <p:ph type="title"/>
          </p:nvPr>
        </p:nvSpPr>
        <p:spPr/>
        <p:txBody>
          <a:bodyPr/>
          <a:lstStyle/>
          <a:p>
            <a:r>
              <a:rPr lang="de-DE" altLang="de-DE" smtClean="0"/>
              <a:t>Systemqualität : Datenqualität und Systemfehler</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74</a:t>
            </a:fld>
            <a:endParaRPr lang="en-US" dirty="0"/>
          </a:p>
        </p:txBody>
      </p:sp>
      <p:sp>
        <p:nvSpPr>
          <p:cNvPr id="5" name="Inhaltsplatzhalter 4"/>
          <p:cNvSpPr>
            <a:spLocks noGrp="1"/>
          </p:cNvSpPr>
          <p:nvPr>
            <p:ph sz="quarter" idx="12"/>
          </p:nvPr>
        </p:nvSpPr>
        <p:spPr/>
        <p:txBody>
          <a:bodyPr/>
          <a:lstStyle/>
          <a:p>
            <a:r>
              <a:rPr lang="de-DE" dirty="0" smtClean="0"/>
              <a:t>Die drei wichtigsten Quellen für schlechte Systemleistung:</a:t>
            </a:r>
          </a:p>
          <a:p>
            <a:pPr lvl="1">
              <a:buFont typeface="Arial" panose="020B0604020202020204" pitchFamily="34" charset="0"/>
              <a:buChar char="•"/>
            </a:pPr>
            <a:r>
              <a:rPr lang="de-DE" dirty="0" smtClean="0"/>
              <a:t>Softwarefehler</a:t>
            </a:r>
          </a:p>
          <a:p>
            <a:pPr lvl="1">
              <a:buFont typeface="Arial" panose="020B0604020202020204" pitchFamily="34" charset="0"/>
              <a:buChar char="•"/>
            </a:pPr>
            <a:r>
              <a:rPr lang="de-DE" dirty="0" smtClean="0"/>
              <a:t>Hardware oder Gebäudeschäden, die durch Naturkatastrophen oder aus anderen Gründen verursacht werden</a:t>
            </a:r>
          </a:p>
          <a:p>
            <a:pPr lvl="1">
              <a:buFont typeface="Arial" panose="020B0604020202020204" pitchFamily="34" charset="0"/>
              <a:buChar char="•"/>
            </a:pPr>
            <a:r>
              <a:rPr lang="de-DE" dirty="0" smtClean="0"/>
              <a:t>Qualitativ schlechte Eingabedaten</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7042482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el 4"/>
          <p:cNvSpPr>
            <a:spLocks noGrp="1"/>
          </p:cNvSpPr>
          <p:nvPr>
            <p:ph type="title"/>
          </p:nvPr>
        </p:nvSpPr>
        <p:spPr/>
        <p:txBody>
          <a:bodyPr/>
          <a:lstStyle/>
          <a:p>
            <a:r>
              <a:rPr lang="de-DE" altLang="de-DE" dirty="0" smtClean="0"/>
              <a:t>Systemqualität: Datenqualität und Systemfehler</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75</a:t>
            </a:fld>
            <a:endParaRPr lang="en-US" dirty="0"/>
          </a:p>
        </p:txBody>
      </p:sp>
      <p:sp>
        <p:nvSpPr>
          <p:cNvPr id="84995" name="Inhaltsplatzhalter 5"/>
          <p:cNvSpPr>
            <a:spLocks noGrp="1"/>
          </p:cNvSpPr>
          <p:nvPr>
            <p:ph sz="quarter" idx="12"/>
          </p:nvPr>
        </p:nvSpPr>
        <p:spPr/>
        <p:txBody>
          <a:bodyPr/>
          <a:lstStyle/>
          <a:p>
            <a:r>
              <a:rPr lang="de-DE" altLang="de-DE" dirty="0" smtClean="0"/>
              <a:t>Ab welchem Punkt sollte man Software oder Dienstleistungen für die Verwendung durch andere </a:t>
            </a:r>
            <a:r>
              <a:rPr lang="de-DE" altLang="de-DE" dirty="0" smtClean="0"/>
              <a:t>freigeben?</a:t>
            </a:r>
          </a:p>
          <a:p>
            <a:r>
              <a:rPr lang="de-DE" altLang="de-DE" dirty="0" smtClean="0"/>
              <a:t>Ab </a:t>
            </a:r>
            <a:r>
              <a:rPr lang="de-DE" altLang="de-DE" dirty="0" smtClean="0"/>
              <a:t>welchem Punkt kann man darauf schließen, dass die Software oder Dienstleistung eine wirtschaftlich oder technisch adäquate Qualität erreicht </a:t>
            </a:r>
            <a:r>
              <a:rPr lang="de-DE" altLang="de-DE" dirty="0" smtClean="0"/>
              <a:t>hat?</a:t>
            </a:r>
          </a:p>
          <a:p>
            <a:r>
              <a:rPr lang="de-DE" altLang="de-DE" dirty="0" smtClean="0"/>
              <a:t>Was </a:t>
            </a:r>
            <a:r>
              <a:rPr lang="de-DE" altLang="de-DE" dirty="0" smtClean="0"/>
              <a:t>sollte man für den Betrieb einer Software über ihre Qualität, die angewendeten Testverfahren und deren Eigenheiten wissen?</a:t>
            </a:r>
          </a:p>
          <a:p>
            <a:endParaRPr lang="de-DE" altLang="de-DE" dirty="0" smtClean="0"/>
          </a:p>
        </p:txBody>
      </p:sp>
      <p:sp>
        <p:nvSpPr>
          <p:cNvPr id="7" name="Untertitel 6"/>
          <p:cNvSpPr>
            <a:spLocks noGrp="1"/>
          </p:cNvSpPr>
          <p:nvPr>
            <p:ph type="subTitle" idx="13"/>
          </p:nvPr>
        </p:nvSpPr>
        <p:spPr/>
        <p:txBody>
          <a:bodyPr/>
          <a:lstStyle/>
          <a:p>
            <a:r>
              <a:rPr lang="de-DE" dirty="0" smtClean="0"/>
              <a:t>Ethische Fragen</a:t>
            </a:r>
            <a:endParaRPr lang="de-DE" dirty="0"/>
          </a:p>
        </p:txBody>
      </p:sp>
    </p:spTree>
    <p:extLst>
      <p:ext uri="{BB962C8B-B14F-4D97-AF65-F5344CB8AC3E}">
        <p14:creationId xmlns:p14="http://schemas.microsoft.com/office/powerpoint/2010/main" val="19725515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el 4"/>
          <p:cNvSpPr>
            <a:spLocks noGrp="1"/>
          </p:cNvSpPr>
          <p:nvPr>
            <p:ph type="title"/>
          </p:nvPr>
        </p:nvSpPr>
        <p:spPr/>
        <p:txBody>
          <a:bodyPr/>
          <a:lstStyle/>
          <a:p>
            <a:r>
              <a:rPr lang="de-DE" altLang="de-DE" smtClean="0"/>
              <a:t>Systemqualität : Datenqualität und Systemfehler</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76</a:t>
            </a:fld>
            <a:endParaRPr lang="en-US" dirty="0"/>
          </a:p>
        </p:txBody>
      </p:sp>
      <p:sp>
        <p:nvSpPr>
          <p:cNvPr id="86019" name="Inhaltsplatzhalter 5"/>
          <p:cNvSpPr>
            <a:spLocks noGrp="1"/>
          </p:cNvSpPr>
          <p:nvPr>
            <p:ph sz="quarter" idx="12"/>
          </p:nvPr>
        </p:nvSpPr>
        <p:spPr/>
        <p:txBody>
          <a:bodyPr>
            <a:normAutofit/>
          </a:bodyPr>
          <a:lstStyle/>
          <a:p>
            <a:r>
              <a:rPr lang="de-DE" altLang="de-DE" dirty="0" smtClean="0"/>
              <a:t>Möchten wir als Gesellschaft das Vertrauen der Menschen darin bestärken, dass Systeme unfehlbar und Datenfehler unmöglich sind? Möchten wir stattdessen eine Gesellschaft, in der die Menschen skeptisch sind und jede Ausgabe von Maschinen hinterfragen oder in der die Menschen zumindest über die Risiken informiert sind? Hemmen wir dadurch, dass wir Menschen verstärkt auf die Möglichkeit von Systemausfällen aufmerksam machen, die Entwicklung weiterer Systeme? Wird das soziale Wohl dadurch beeinflusst?</a:t>
            </a:r>
          </a:p>
          <a:p>
            <a:endParaRPr lang="de-DE" altLang="de-DE" dirty="0" smtClean="0"/>
          </a:p>
        </p:txBody>
      </p:sp>
      <p:sp>
        <p:nvSpPr>
          <p:cNvPr id="7" name="Untertitel 6"/>
          <p:cNvSpPr>
            <a:spLocks noGrp="1"/>
          </p:cNvSpPr>
          <p:nvPr>
            <p:ph type="subTitle" idx="13"/>
          </p:nvPr>
        </p:nvSpPr>
        <p:spPr/>
        <p:txBody>
          <a:bodyPr/>
          <a:lstStyle/>
          <a:p>
            <a:r>
              <a:rPr lang="de-DE" dirty="0" smtClean="0"/>
              <a:t>Soziale Fragen</a:t>
            </a:r>
            <a:endParaRPr lang="de-DE" dirty="0"/>
          </a:p>
        </p:txBody>
      </p:sp>
    </p:spTree>
    <p:extLst>
      <p:ext uri="{BB962C8B-B14F-4D97-AF65-F5344CB8AC3E}">
        <p14:creationId xmlns:p14="http://schemas.microsoft.com/office/powerpoint/2010/main" val="16206556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el 4"/>
          <p:cNvSpPr>
            <a:spLocks noGrp="1"/>
          </p:cNvSpPr>
          <p:nvPr>
            <p:ph type="title"/>
          </p:nvPr>
        </p:nvSpPr>
        <p:spPr/>
        <p:txBody>
          <a:bodyPr/>
          <a:lstStyle/>
          <a:p>
            <a:r>
              <a:rPr lang="de-DE" altLang="de-DE" smtClean="0"/>
              <a:t>Systemqualität : Datenqualität und Systemfehler</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77</a:t>
            </a:fld>
            <a:endParaRPr lang="en-US" dirty="0"/>
          </a:p>
        </p:txBody>
      </p:sp>
      <p:sp>
        <p:nvSpPr>
          <p:cNvPr id="87043" name="Inhaltsplatzhalter 5"/>
          <p:cNvSpPr>
            <a:spLocks noGrp="1"/>
          </p:cNvSpPr>
          <p:nvPr>
            <p:ph sz="quarter" idx="12"/>
          </p:nvPr>
        </p:nvSpPr>
        <p:spPr/>
        <p:txBody>
          <a:bodyPr>
            <a:normAutofit/>
          </a:bodyPr>
          <a:lstStyle/>
          <a:p>
            <a:r>
              <a:rPr lang="de-DE" altLang="de-DE" dirty="0" smtClean="0"/>
              <a:t>Sollten der Branche verbindliche Qualitätsstandards (Software-, Hardware- und Datenqualität) vorgeschrieben werden? Sollten Branchenverbände zur Entwicklung von einheitlichen Qualitätsstandards angehalten werden? Sollte die Politik darauf vertrauen, dass der Markt minderwertige Systeme bestraft, und dabei in Kauf nehmen, dass dieses Prinzip in einigen Fällen nicht funktionieren würde (wenn beispielsweise alle Lebensmittelhändler Systeme minderer Qualität nutzen, dann haben die Kunden keine Alternative)?</a:t>
            </a:r>
          </a:p>
        </p:txBody>
      </p:sp>
      <p:sp>
        <p:nvSpPr>
          <p:cNvPr id="7" name="Untertitel 6"/>
          <p:cNvSpPr>
            <a:spLocks noGrp="1"/>
          </p:cNvSpPr>
          <p:nvPr>
            <p:ph type="subTitle" idx="13"/>
          </p:nvPr>
        </p:nvSpPr>
        <p:spPr/>
        <p:txBody>
          <a:bodyPr/>
          <a:lstStyle/>
          <a:p>
            <a:r>
              <a:rPr lang="de-DE" dirty="0" smtClean="0"/>
              <a:t>Politische Fragen</a:t>
            </a:r>
            <a:endParaRPr lang="de-DE" dirty="0"/>
          </a:p>
        </p:txBody>
      </p:sp>
    </p:spTree>
    <p:extLst>
      <p:ext uri="{BB962C8B-B14F-4D97-AF65-F5344CB8AC3E}">
        <p14:creationId xmlns:p14="http://schemas.microsoft.com/office/powerpoint/2010/main" val="361210705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el 1"/>
          <p:cNvSpPr>
            <a:spLocks noGrp="1"/>
          </p:cNvSpPr>
          <p:nvPr>
            <p:ph type="title"/>
          </p:nvPr>
        </p:nvSpPr>
        <p:spPr/>
        <p:txBody>
          <a:bodyPr/>
          <a:lstStyle/>
          <a:p>
            <a:r>
              <a:rPr lang="de-DE" altLang="de-DE" dirty="0" smtClean="0"/>
              <a:t>Lebensqualität: Gefährdung durch</a:t>
            </a:r>
            <a:br>
              <a:rPr lang="de-DE" altLang="de-DE" dirty="0" smtClean="0"/>
            </a:br>
            <a:r>
              <a:rPr lang="de-DE" altLang="de-DE" dirty="0" smtClean="0"/>
              <a:t>Kriminalität und technischen Wandel</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78</a:t>
            </a:fld>
            <a:endParaRPr lang="en-US" dirty="0"/>
          </a:p>
        </p:txBody>
      </p:sp>
      <p:sp>
        <p:nvSpPr>
          <p:cNvPr id="88067" name="Inhaltsplatzhalter 4"/>
          <p:cNvSpPr>
            <a:spLocks noGrp="1"/>
          </p:cNvSpPr>
          <p:nvPr>
            <p:ph sz="quarter" idx="12"/>
          </p:nvPr>
        </p:nvSpPr>
        <p:spPr/>
        <p:txBody>
          <a:bodyPr/>
          <a:lstStyle/>
          <a:p>
            <a:r>
              <a:rPr lang="de-DE" altLang="de-DE" smtClean="0"/>
              <a:t>Neben den positiven steigen auch die negativen sozialen Folgen aus der Nutzung von IT potenziell mit deren zunehmender Leistung, Mobilität und Durchdringung der Alltagswelt.</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881848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4"/>
          <p:cNvSpPr>
            <a:spLocks noGrp="1"/>
          </p:cNvSpPr>
          <p:nvPr>
            <p:ph type="title"/>
          </p:nvPr>
        </p:nvSpPr>
        <p:spPr/>
        <p:txBody>
          <a:bodyPr/>
          <a:lstStyle/>
          <a:p>
            <a:r>
              <a:rPr lang="de-DE" dirty="0" smtClean="0"/>
              <a:t>Ethische Fragen beim Einsatz von Technologien für Senioren</a:t>
            </a:r>
            <a:endParaRPr lang="de-DE" altLang="de-DE" dirty="0" smtClean="0"/>
          </a:p>
        </p:txBody>
      </p:sp>
      <p:sp>
        <p:nvSpPr>
          <p:cNvPr id="4" name="Foliennummernplatzhalter 3"/>
          <p:cNvSpPr>
            <a:spLocks noGrp="1"/>
          </p:cNvSpPr>
          <p:nvPr>
            <p:ph type="sldNum" sz="quarter" idx="11"/>
          </p:nvPr>
        </p:nvSpPr>
        <p:spPr/>
        <p:txBody>
          <a:bodyPr/>
          <a:lstStyle/>
          <a:p>
            <a:fld id="{93EB6A16-9F48-4CE0-BF9A-86B635BA54D5}" type="slidenum">
              <a:rPr lang="en-US" smtClean="0"/>
              <a:pPr/>
              <a:t>7</a:t>
            </a:fld>
            <a:endParaRPr lang="en-US" dirty="0"/>
          </a:p>
        </p:txBody>
      </p:sp>
      <p:sp>
        <p:nvSpPr>
          <p:cNvPr id="23555" name="Inhaltsplatzhalter 5"/>
          <p:cNvSpPr>
            <a:spLocks noGrp="1"/>
          </p:cNvSpPr>
          <p:nvPr>
            <p:ph sz="quarter" idx="12"/>
          </p:nvPr>
        </p:nvSpPr>
        <p:spPr/>
        <p:txBody>
          <a:bodyPr>
            <a:normAutofit fontScale="92500" lnSpcReduction="20000"/>
          </a:bodyPr>
          <a:lstStyle/>
          <a:p>
            <a:r>
              <a:rPr lang="de-DE" dirty="0" smtClean="0"/>
              <a:t>In zunehmendem Maße werden neue Ideen und Technologien erforscht und entwickelt, die darauf abzielen, die Behandlung chronischer Krankheiten wie Herz-Kreislauf-Beschwerden und Diabetes zu erleichtern.</a:t>
            </a:r>
          </a:p>
          <a:p>
            <a:r>
              <a:rPr lang="de-DE" dirty="0" smtClean="0"/>
              <a:t>Das „Smart House“ ist eine Initiative in Sydney, die darauf abzielt, zukünftigen Generationen auch im Alter das Wohnen im eigenen Heim zu ermöglichen.</a:t>
            </a:r>
          </a:p>
          <a:p>
            <a:r>
              <a:rPr lang="de-DE" dirty="0" smtClean="0"/>
              <a:t>24/7 Überwachung als Sicherheitsmaßnahme </a:t>
            </a:r>
            <a:r>
              <a:rPr lang="de-DE" dirty="0" smtClean="0">
                <a:sym typeface="Wingdings" panose="05000000000000000000" pitchFamily="2" charset="2"/>
              </a:rPr>
              <a:t>vs. Eindringen in die Privatsphäre.</a:t>
            </a:r>
          </a:p>
          <a:p>
            <a:r>
              <a:rPr lang="de-DE" dirty="0" smtClean="0"/>
              <a:t>Es ist schwer zu </a:t>
            </a:r>
            <a:r>
              <a:rPr lang="de-DE" dirty="0" smtClean="0"/>
              <a:t>beurteilen, </a:t>
            </a:r>
            <a:r>
              <a:rPr lang="de-DE" dirty="0" smtClean="0"/>
              <a:t>ob sich die Senioren bewusst sind, dass sie ihre Zustimmung für die Datenerfassung gegeben haben und geklärt haben, wer die Eigentumsrechte und Zugriff auf diese Daten hat.</a:t>
            </a:r>
            <a:endParaRPr lang="de-DE" dirty="0" smtClean="0">
              <a:sym typeface="Wingdings" panose="05000000000000000000" pitchFamily="2" charset="2"/>
            </a:endParaRPr>
          </a:p>
          <a:p>
            <a:endParaRPr lang="de-DE" altLang="de-DE" dirty="0" smtClean="0"/>
          </a:p>
        </p:txBody>
      </p:sp>
      <p:sp>
        <p:nvSpPr>
          <p:cNvPr id="7" name="Untertitel 6"/>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33944786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el 1"/>
          <p:cNvSpPr>
            <a:spLocks noGrp="1"/>
          </p:cNvSpPr>
          <p:nvPr>
            <p:ph type="title"/>
          </p:nvPr>
        </p:nvSpPr>
        <p:spPr/>
        <p:txBody>
          <a:bodyPr/>
          <a:lstStyle/>
          <a:p>
            <a:r>
              <a:rPr lang="de-DE" altLang="de-DE" smtClean="0"/>
              <a:t>Computerkriminalität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79</a:t>
            </a:fld>
            <a:endParaRPr lang="en-US" dirty="0"/>
          </a:p>
        </p:txBody>
      </p:sp>
      <p:sp>
        <p:nvSpPr>
          <p:cNvPr id="89091" name="Inhaltsplatzhalter 4"/>
          <p:cNvSpPr>
            <a:spLocks noGrp="1"/>
          </p:cNvSpPr>
          <p:nvPr>
            <p:ph sz="quarter" idx="12"/>
          </p:nvPr>
        </p:nvSpPr>
        <p:spPr/>
        <p:txBody>
          <a:bodyPr/>
          <a:lstStyle/>
          <a:p>
            <a:r>
              <a:rPr lang="de-DE" altLang="de-DE" smtClean="0"/>
              <a:t>Straftaten, die mithilfe eines Computers begangen werden oder sich gegen ein Computersystem richten.</a:t>
            </a:r>
          </a:p>
          <a:p>
            <a:r>
              <a:rPr lang="de-DE" altLang="de-DE" smtClean="0"/>
              <a:t>Zu den bedeutendsten Straftatbestände der Computerkriminalität zählen insbesondere:</a:t>
            </a:r>
          </a:p>
          <a:p>
            <a:pPr lvl="1"/>
            <a:r>
              <a:rPr lang="de-DE" altLang="de-DE" smtClean="0"/>
              <a:t>Ausspähen von Daten</a:t>
            </a:r>
          </a:p>
          <a:p>
            <a:pPr lvl="1"/>
            <a:r>
              <a:rPr lang="de-DE" altLang="de-DE" smtClean="0"/>
              <a:t>Computerbetrug</a:t>
            </a:r>
          </a:p>
          <a:p>
            <a:pPr lvl="1"/>
            <a:r>
              <a:rPr lang="de-DE" altLang="de-DE" smtClean="0"/>
              <a:t>Fälschung beweiserheblicher Daten</a:t>
            </a:r>
          </a:p>
          <a:p>
            <a:pPr lvl="1"/>
            <a:r>
              <a:rPr lang="de-DE" altLang="de-DE" smtClean="0"/>
              <a:t>Datenveränderung</a:t>
            </a:r>
          </a:p>
          <a:p>
            <a:pPr lvl="1"/>
            <a:r>
              <a:rPr lang="de-DE" altLang="de-DE" smtClean="0"/>
              <a:t>Computersabotage</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32977446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t>Computerkriminalität</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80</a:t>
            </a:fld>
            <a:endParaRPr lang="en-US" dirty="0"/>
          </a:p>
        </p:txBody>
      </p:sp>
      <p:pic>
        <p:nvPicPr>
          <p:cNvPr id="5" name="Inhaltsplatzhalter 4"/>
          <p:cNvPicPr>
            <a:picLocks noGrp="1" noChangeAspect="1"/>
          </p:cNvPicPr>
          <p:nvPr>
            <p:ph sz="quarter" idx="12"/>
          </p:nvPr>
        </p:nvPicPr>
        <p:blipFill>
          <a:blip r:embed="rId2"/>
          <a:stretch>
            <a:fillRect/>
          </a:stretch>
        </p:blipFill>
        <p:spPr>
          <a:xfrm>
            <a:off x="365125" y="1794517"/>
            <a:ext cx="8229600" cy="4216703"/>
          </a:xfrm>
        </p:spPr>
      </p:pic>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7719279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smtClean="0"/>
              <a:t>Computerkriminalität</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81</a:t>
            </a:fld>
            <a:endParaRPr lang="en-US" dirty="0"/>
          </a:p>
        </p:txBody>
      </p:sp>
      <p:pic>
        <p:nvPicPr>
          <p:cNvPr id="6" name="Inhaltsplatzhalter 5"/>
          <p:cNvPicPr>
            <a:picLocks noGrp="1" noChangeAspect="1"/>
          </p:cNvPicPr>
          <p:nvPr>
            <p:ph sz="quarter" idx="12"/>
          </p:nvPr>
        </p:nvPicPr>
        <p:blipFill>
          <a:blip r:embed="rId2"/>
          <a:stretch>
            <a:fillRect/>
          </a:stretch>
        </p:blipFill>
        <p:spPr>
          <a:xfrm>
            <a:off x="365125" y="2228159"/>
            <a:ext cx="8229600" cy="3349419"/>
          </a:xfrm>
        </p:spPr>
      </p:pic>
      <p:sp>
        <p:nvSpPr>
          <p:cNvPr id="9" name="Untertitel 8"/>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8766518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el 1"/>
          <p:cNvSpPr>
            <a:spLocks noGrp="1"/>
          </p:cNvSpPr>
          <p:nvPr>
            <p:ph type="title"/>
          </p:nvPr>
        </p:nvSpPr>
        <p:spPr/>
        <p:txBody>
          <a:bodyPr/>
          <a:lstStyle/>
          <a:p>
            <a:r>
              <a:rPr lang="de-DE" altLang="de-DE" smtClean="0"/>
              <a:t>Werbung per E-Mail</a:t>
            </a:r>
          </a:p>
        </p:txBody>
      </p:sp>
      <p:sp>
        <p:nvSpPr>
          <p:cNvPr id="4" name="Foliennummernplatzhalter 3"/>
          <p:cNvSpPr>
            <a:spLocks noGrp="1"/>
          </p:cNvSpPr>
          <p:nvPr>
            <p:ph type="sldNum" sz="quarter" idx="11"/>
          </p:nvPr>
        </p:nvSpPr>
        <p:spPr/>
        <p:txBody>
          <a:bodyPr/>
          <a:lstStyle/>
          <a:p>
            <a:fld id="{93EB6A16-9F48-4CE0-BF9A-86B635BA54D5}" type="slidenum">
              <a:rPr lang="en-US" smtClean="0"/>
              <a:pPr/>
              <a:t>82</a:t>
            </a:fld>
            <a:endParaRPr lang="en-US" dirty="0"/>
          </a:p>
        </p:txBody>
      </p:sp>
      <p:sp>
        <p:nvSpPr>
          <p:cNvPr id="92163" name="Inhaltsplatzhalter 2"/>
          <p:cNvSpPr>
            <a:spLocks noGrp="1"/>
          </p:cNvSpPr>
          <p:nvPr>
            <p:ph sz="quarter" idx="12"/>
          </p:nvPr>
        </p:nvSpPr>
        <p:spPr/>
        <p:txBody>
          <a:bodyPr/>
          <a:lstStyle/>
          <a:p>
            <a:r>
              <a:rPr lang="de-DE" altLang="de-DE" smtClean="0"/>
              <a:t>Weite Verbreitung von E-Mail als Kommunikationsmittel macht dieses Medium auch für die Werbewirtschaft attraktiv.</a:t>
            </a:r>
          </a:p>
          <a:p>
            <a:r>
              <a:rPr lang="de-DE" altLang="de-DE" smtClean="0"/>
              <a:t>Kostengünstige Möglichkeit, potenziellen Kunden Werbenachrichten automatisiert zuzusenden.</a:t>
            </a:r>
          </a:p>
          <a:p>
            <a:r>
              <a:rPr lang="de-DE" altLang="de-DE" smtClean="0"/>
              <a:t>Geringen Kosten für das automatische Versenden einer E-Mail führen jedoch dazu, dass auf diesem Weg massenweise Werbung auch an solche Empfänger versendet wird, die an dieser Werbung keinerlei Interesse haben (Spam).</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756348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el 1"/>
          <p:cNvSpPr>
            <a:spLocks noGrp="1"/>
          </p:cNvSpPr>
          <p:nvPr>
            <p:ph type="title"/>
          </p:nvPr>
        </p:nvSpPr>
        <p:spPr/>
        <p:txBody>
          <a:bodyPr/>
          <a:lstStyle/>
          <a:p>
            <a:r>
              <a:rPr lang="de-DE" altLang="de-DE" smtClean="0"/>
              <a:t>Werbung per E-Mail</a:t>
            </a:r>
          </a:p>
        </p:txBody>
      </p:sp>
      <p:sp>
        <p:nvSpPr>
          <p:cNvPr id="4" name="Foliennummernplatzhalter 3"/>
          <p:cNvSpPr>
            <a:spLocks noGrp="1"/>
          </p:cNvSpPr>
          <p:nvPr>
            <p:ph type="sldNum" sz="quarter" idx="11"/>
          </p:nvPr>
        </p:nvSpPr>
        <p:spPr/>
        <p:txBody>
          <a:bodyPr/>
          <a:lstStyle/>
          <a:p>
            <a:fld id="{93EB6A16-9F48-4CE0-BF9A-86B635BA54D5}" type="slidenum">
              <a:rPr lang="en-US" smtClean="0"/>
              <a:pPr/>
              <a:t>83</a:t>
            </a:fld>
            <a:endParaRPr lang="en-US" dirty="0"/>
          </a:p>
        </p:txBody>
      </p:sp>
      <p:sp>
        <p:nvSpPr>
          <p:cNvPr id="93187" name="Inhaltsplatzhalter 2"/>
          <p:cNvSpPr>
            <a:spLocks noGrp="1"/>
          </p:cNvSpPr>
          <p:nvPr>
            <p:ph sz="quarter" idx="12"/>
          </p:nvPr>
        </p:nvSpPr>
        <p:spPr/>
        <p:txBody>
          <a:bodyPr/>
          <a:lstStyle/>
          <a:p>
            <a:r>
              <a:rPr lang="de-DE" altLang="de-DE" smtClean="0"/>
              <a:t>Am 30. Mai 2002 verabschiedete das europäische Parlament eine Richtlinie (2002 / 58 / EG), die das Versenden unerwünschter Werbung per E-Mail im Grundsatz untersagt.</a:t>
            </a:r>
          </a:p>
          <a:p>
            <a:r>
              <a:rPr lang="de-DE" altLang="de-DE" smtClean="0"/>
              <a:t>In Deutschland gilt nach § 7 UWG das Opt-in-Prinzip, wonach Werbung zulässigerweise erst nach erteilter Einwilligung verschickt werden darf.</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671325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el 4"/>
          <p:cNvSpPr>
            <a:spLocks noGrp="1"/>
          </p:cNvSpPr>
          <p:nvPr>
            <p:ph type="title"/>
          </p:nvPr>
        </p:nvSpPr>
        <p:spPr/>
        <p:txBody>
          <a:bodyPr/>
          <a:lstStyle/>
          <a:p>
            <a:r>
              <a:rPr lang="de-DE" altLang="de-DE" smtClean="0"/>
              <a:t>Machtverteilung: Zentral versus dezentral</a:t>
            </a:r>
          </a:p>
        </p:txBody>
      </p:sp>
      <p:sp>
        <p:nvSpPr>
          <p:cNvPr id="4" name="Foliennummernplatzhalter 3"/>
          <p:cNvSpPr>
            <a:spLocks noGrp="1"/>
          </p:cNvSpPr>
          <p:nvPr>
            <p:ph type="sldNum" sz="quarter" idx="11"/>
          </p:nvPr>
        </p:nvSpPr>
        <p:spPr/>
        <p:txBody>
          <a:bodyPr/>
          <a:lstStyle/>
          <a:p>
            <a:fld id="{93EB6A16-9F48-4CE0-BF9A-86B635BA54D5}" type="slidenum">
              <a:rPr lang="en-US" smtClean="0"/>
              <a:pPr/>
              <a:t>84</a:t>
            </a:fld>
            <a:endParaRPr lang="en-US" dirty="0"/>
          </a:p>
        </p:txBody>
      </p:sp>
      <p:sp>
        <p:nvSpPr>
          <p:cNvPr id="96259" name="Inhaltsplatzhalter 5"/>
          <p:cNvSpPr>
            <a:spLocks noGrp="1"/>
          </p:cNvSpPr>
          <p:nvPr>
            <p:ph sz="quarter" idx="12"/>
          </p:nvPr>
        </p:nvSpPr>
        <p:spPr/>
        <p:txBody>
          <a:bodyPr/>
          <a:lstStyle/>
          <a:p>
            <a:r>
              <a:rPr lang="de-DE" altLang="de-DE" smtClean="0"/>
              <a:t>Zunächst Befürchtung das riesige, zentral verwaltete Großrechner eine Zentralisierung der Macht in Unternehmen und Regierungen bewirken würden.</a:t>
            </a:r>
          </a:p>
          <a:p>
            <a:endParaRPr lang="de-DE" altLang="de-DE"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6191005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4"/>
          <p:cNvSpPr>
            <a:spLocks noGrp="1"/>
          </p:cNvSpPr>
          <p:nvPr>
            <p:ph type="title"/>
          </p:nvPr>
        </p:nvSpPr>
        <p:spPr/>
        <p:txBody>
          <a:bodyPr/>
          <a:lstStyle/>
          <a:p>
            <a:r>
              <a:rPr lang="de-DE" altLang="de-DE" smtClean="0"/>
              <a:t>Auswirkungen eines beschleunigten Marktwandels</a:t>
            </a:r>
          </a:p>
        </p:txBody>
      </p:sp>
      <p:sp>
        <p:nvSpPr>
          <p:cNvPr id="4" name="Foliennummernplatzhalter 3"/>
          <p:cNvSpPr>
            <a:spLocks noGrp="1"/>
          </p:cNvSpPr>
          <p:nvPr>
            <p:ph type="sldNum" sz="quarter" idx="11"/>
          </p:nvPr>
        </p:nvSpPr>
        <p:spPr/>
        <p:txBody>
          <a:bodyPr/>
          <a:lstStyle/>
          <a:p>
            <a:fld id="{93EB6A16-9F48-4CE0-BF9A-86B635BA54D5}" type="slidenum">
              <a:rPr lang="en-US" smtClean="0"/>
              <a:pPr/>
              <a:t>85</a:t>
            </a:fld>
            <a:endParaRPr lang="en-US" dirty="0"/>
          </a:p>
        </p:txBody>
      </p:sp>
      <p:sp>
        <p:nvSpPr>
          <p:cNvPr id="97283" name="Inhaltsplatzhalter 5"/>
          <p:cNvSpPr>
            <a:spLocks noGrp="1"/>
          </p:cNvSpPr>
          <p:nvPr>
            <p:ph sz="quarter" idx="12"/>
          </p:nvPr>
        </p:nvSpPr>
        <p:spPr/>
        <p:txBody>
          <a:bodyPr/>
          <a:lstStyle/>
          <a:p>
            <a:r>
              <a:rPr lang="de-DE" altLang="de-DE" smtClean="0"/>
              <a:t>Informationssysteme haben zur Entwicklung von viel effizienteren nationalen und internationalen Märkten beigetragen.</a:t>
            </a:r>
          </a:p>
          <a:p>
            <a:r>
              <a:rPr lang="de-DE" altLang="de-DE" smtClean="0"/>
              <a:t>Schnellere Kommunikationsflüsse ermöglichen schneller neue oder verbesserte Dienste.</a:t>
            </a:r>
          </a:p>
          <a:p>
            <a:r>
              <a:rPr lang="de-DE" altLang="de-DE" smtClean="0"/>
              <a:t>Führt zu „Zeitkritischem Wettbewerb“</a:t>
            </a:r>
          </a:p>
          <a:p>
            <a:r>
              <a:rPr lang="de-DE" altLang="de-DE" smtClean="0"/>
              <a:t>Bei nicht rechtzeitigem Handeln Gefahr des Marktaustrittes</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6712312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4"/>
          <p:cNvSpPr>
            <a:spLocks noGrp="1"/>
          </p:cNvSpPr>
          <p:nvPr>
            <p:ph type="title"/>
          </p:nvPr>
        </p:nvSpPr>
        <p:spPr/>
        <p:txBody>
          <a:bodyPr/>
          <a:lstStyle/>
          <a:p>
            <a:r>
              <a:rPr lang="de-DE" altLang="de-DE" smtClean="0"/>
              <a:t>Arbeitsmarkt: Technik und Arbeitsplatzverlust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86</a:t>
            </a:fld>
            <a:endParaRPr lang="en-US" dirty="0"/>
          </a:p>
        </p:txBody>
      </p:sp>
      <p:sp>
        <p:nvSpPr>
          <p:cNvPr id="98307" name="Inhaltsplatzhalter 5"/>
          <p:cNvSpPr>
            <a:spLocks noGrp="1"/>
          </p:cNvSpPr>
          <p:nvPr>
            <p:ph sz="quarter" idx="12"/>
          </p:nvPr>
        </p:nvSpPr>
        <p:spPr/>
        <p:txBody>
          <a:bodyPr>
            <a:normAutofit fontScale="92500"/>
          </a:bodyPr>
          <a:lstStyle/>
          <a:p>
            <a:r>
              <a:rPr lang="de-DE" altLang="de-DE" dirty="0" smtClean="0"/>
              <a:t>Durch Einführung von IT und damit einhergehende Umgestaltung von Geschäftsprozessen besteht Gefahr des Arbeitsplatzverlustes von Führungskräften des mittleren Managements und Sachbearbeitern.</a:t>
            </a:r>
          </a:p>
          <a:p>
            <a:r>
              <a:rPr lang="de-DE" altLang="de-DE" dirty="0" smtClean="0"/>
              <a:t>Möglichkeit der Umschulung für ungelernte Arbeiter und ältere sowie weniger gebildete Angestellte begrenzt.</a:t>
            </a:r>
          </a:p>
          <a:p>
            <a:r>
              <a:rPr lang="de-DE" altLang="de-DE" dirty="0" smtClean="0"/>
              <a:t>Sorgfältige Personalplanung und eine gewisse Sensibilität gegenüber den Mitarbeitern </a:t>
            </a:r>
            <a:r>
              <a:rPr lang="de-DE" altLang="de-DE" dirty="0" smtClean="0"/>
              <a:t>ist bei </a:t>
            </a:r>
            <a:r>
              <a:rPr lang="de-DE" altLang="de-DE" dirty="0" smtClean="0"/>
              <a:t>Reorganisationsprojekten notwendig, damit die Anzahl an verlorenen Arbeitsplätzen möglichst gering gehalten wird.</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9523615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el 4"/>
          <p:cNvSpPr>
            <a:spLocks noGrp="1"/>
          </p:cNvSpPr>
          <p:nvPr>
            <p:ph type="title"/>
          </p:nvPr>
        </p:nvSpPr>
        <p:spPr/>
        <p:txBody>
          <a:bodyPr/>
          <a:lstStyle/>
          <a:p>
            <a:r>
              <a:rPr lang="de-DE" altLang="de-DE" smtClean="0"/>
              <a:t>Wahrung von Grenzen zwischen Arbeit und Freizeit</a:t>
            </a:r>
          </a:p>
        </p:txBody>
      </p:sp>
      <p:sp>
        <p:nvSpPr>
          <p:cNvPr id="4" name="Foliennummernplatzhalter 3"/>
          <p:cNvSpPr>
            <a:spLocks noGrp="1"/>
          </p:cNvSpPr>
          <p:nvPr>
            <p:ph type="sldNum" sz="quarter" idx="11"/>
          </p:nvPr>
        </p:nvSpPr>
        <p:spPr/>
        <p:txBody>
          <a:bodyPr/>
          <a:lstStyle/>
          <a:p>
            <a:fld id="{93EB6A16-9F48-4CE0-BF9A-86B635BA54D5}" type="slidenum">
              <a:rPr lang="en-US" smtClean="0"/>
              <a:pPr/>
              <a:t>87</a:t>
            </a:fld>
            <a:endParaRPr lang="en-US" dirty="0"/>
          </a:p>
        </p:txBody>
      </p:sp>
      <p:sp>
        <p:nvSpPr>
          <p:cNvPr id="99331" name="Inhaltsplatzhalter 5"/>
          <p:cNvSpPr>
            <a:spLocks noGrp="1"/>
          </p:cNvSpPr>
          <p:nvPr>
            <p:ph sz="quarter" idx="12"/>
          </p:nvPr>
        </p:nvSpPr>
        <p:spPr/>
        <p:txBody>
          <a:bodyPr/>
          <a:lstStyle/>
          <a:p>
            <a:r>
              <a:rPr lang="de-DE" altLang="de-DE" dirty="0" smtClean="0"/>
              <a:t>Zeitliche und örtliche Dimension der Arbeit wird extremer (jederzeitige Erreichbarkeit per Telefon, SMS oder E-Mail).</a:t>
            </a:r>
          </a:p>
          <a:p>
            <a:r>
              <a:rPr lang="de-DE" altLang="de-DE" dirty="0" smtClean="0"/>
              <a:t>Eigener Druck und Erwartungshaltung </a:t>
            </a:r>
            <a:r>
              <a:rPr lang="de-DE" altLang="de-DE" dirty="0" smtClean="0"/>
              <a:t>anderer, </a:t>
            </a:r>
            <a:r>
              <a:rPr lang="de-DE" altLang="de-DE" dirty="0" smtClean="0"/>
              <a:t>jederzeit auf Anfragen zu </a:t>
            </a:r>
            <a:r>
              <a:rPr lang="de-DE" altLang="de-DE" dirty="0" smtClean="0"/>
              <a:t>reagieren, </a:t>
            </a:r>
            <a:r>
              <a:rPr lang="de-DE" altLang="de-DE" dirty="0" smtClean="0"/>
              <a:t>steigt.</a:t>
            </a:r>
          </a:p>
          <a:p>
            <a:r>
              <a:rPr lang="de-DE" altLang="de-DE" dirty="0" smtClean="0"/>
              <a:t>Traditionelle Grenze zwischen Arbeit und Freizeit weicht auf</a:t>
            </a:r>
          </a:p>
          <a:p>
            <a:endParaRPr lang="de-DE" altLang="de-DE" dirty="0" smtClean="0"/>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176456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Überwachung am Arbeitsplatz</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88</a:t>
            </a:fld>
            <a:endParaRPr lang="en-US" dirty="0"/>
          </a:p>
        </p:txBody>
      </p:sp>
      <p:sp>
        <p:nvSpPr>
          <p:cNvPr id="4" name="Inhaltsplatzhalter 3"/>
          <p:cNvSpPr>
            <a:spLocks noGrp="1"/>
          </p:cNvSpPr>
          <p:nvPr>
            <p:ph sz="quarter" idx="12"/>
          </p:nvPr>
        </p:nvSpPr>
        <p:spPr/>
        <p:txBody>
          <a:bodyPr/>
          <a:lstStyle/>
          <a:p>
            <a:r>
              <a:rPr lang="de-DE" dirty="0" smtClean="0"/>
              <a:t>Halten Sie die Vorgehensweise von Blackburn Rovers gegenüber seinen Mitarbeitern für zu streng, zu lax oder für gerade richtig?</a:t>
            </a:r>
          </a:p>
          <a:p>
            <a:r>
              <a:rPr lang="de-DE" dirty="0" smtClean="0"/>
              <a:t>Betrachten Sie die fünf moralischen Dimensionen, die im Text beschrieben sind. Welche davon treffen auf den Fall Copeland vs. Vereinigtes Königreich zu?</a:t>
            </a:r>
          </a:p>
          <a:p>
            <a:endParaRPr lang="de-DE" dirty="0" smtClean="0"/>
          </a:p>
          <a:p>
            <a:pPr lvl="1"/>
            <a:endParaRPr lang="de-DE" dirty="0" smtClean="0"/>
          </a:p>
        </p:txBody>
      </p:sp>
      <p:sp>
        <p:nvSpPr>
          <p:cNvPr id="9" name="Untertitel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4215159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Ethische Fragen beim Einsatz von Technologien für Senioren</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8</a:t>
            </a:fld>
            <a:endParaRPr lang="en-US" dirty="0"/>
          </a:p>
        </p:txBody>
      </p:sp>
      <p:sp>
        <p:nvSpPr>
          <p:cNvPr id="4" name="Inhaltsplatzhalter 3"/>
          <p:cNvSpPr>
            <a:spLocks noGrp="1"/>
          </p:cNvSpPr>
          <p:nvPr>
            <p:ph sz="quarter" idx="12"/>
          </p:nvPr>
        </p:nvSpPr>
        <p:spPr/>
        <p:txBody>
          <a:bodyPr/>
          <a:lstStyle/>
          <a:p>
            <a:r>
              <a:rPr lang="de-DE" dirty="0" smtClean="0"/>
              <a:t>Welche </a:t>
            </a:r>
            <a:r>
              <a:rPr lang="de-DE" dirty="0" err="1" smtClean="0"/>
              <a:t>Telecare</a:t>
            </a:r>
            <a:r>
              <a:rPr lang="de-DE" dirty="0" smtClean="0"/>
              <a:t>-Technologien wurden im Rahmen von Sydneys Smart-House-Initiative verwendet und inwiefern unterstützten sie ältere Menschen, möglichst lange zu Hause zu leben?</a:t>
            </a:r>
          </a:p>
          <a:p>
            <a:r>
              <a:rPr lang="de-DE" dirty="0" smtClean="0"/>
              <a:t>Welche ethischen Bedenken bestanden </a:t>
            </a:r>
            <a:r>
              <a:rPr lang="de-DE" dirty="0" smtClean="0"/>
              <a:t>bei jeder </a:t>
            </a:r>
            <a:r>
              <a:rPr lang="de-DE" dirty="0" err="1" smtClean="0"/>
              <a:t>Telecare</a:t>
            </a:r>
            <a:r>
              <a:rPr lang="de-DE" dirty="0" smtClean="0"/>
              <a:t>-Technologie und wie wurde darauf reagiert?</a:t>
            </a:r>
          </a:p>
          <a:p>
            <a:endParaRPr lang="de-DE" dirty="0"/>
          </a:p>
        </p:txBody>
      </p:sp>
      <p:sp>
        <p:nvSpPr>
          <p:cNvPr id="9" name="Untertitel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240874965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Überwachung am Arbeitsplatz</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89</a:t>
            </a:fld>
            <a:endParaRPr lang="en-US" dirty="0"/>
          </a:p>
        </p:txBody>
      </p:sp>
      <p:sp>
        <p:nvSpPr>
          <p:cNvPr id="4" name="Inhaltsplatzhalter 3"/>
          <p:cNvSpPr>
            <a:spLocks noGrp="1"/>
          </p:cNvSpPr>
          <p:nvPr>
            <p:ph sz="quarter" idx="12"/>
          </p:nvPr>
        </p:nvSpPr>
        <p:spPr/>
        <p:txBody>
          <a:bodyPr/>
          <a:lstStyle/>
          <a:p>
            <a:r>
              <a:rPr lang="de-DE" dirty="0" smtClean="0"/>
              <a:t>Betrachten Sie folgendes Szenario: Ihr </a:t>
            </a:r>
            <a:r>
              <a:rPr lang="de-DE" smtClean="0"/>
              <a:t>14-jähriger </a:t>
            </a:r>
            <a:r>
              <a:rPr lang="de-DE" smtClean="0"/>
              <a:t>Bruder/Sohn </a:t>
            </a:r>
            <a:r>
              <a:rPr lang="de-DE" dirty="0" smtClean="0"/>
              <a:t>besucht eine Fußball-Akademie. Während er dort ist, lädt er pornografische Bilder herunter, die er später an seine Freunde verkauft. Zu Hause hätte er diese Bilder nicht herunterladen können, da sie Kinderschutzsoftware installiert haben. Wer ist für diese Unvorsichtigkeit verantwortlich?</a:t>
            </a:r>
          </a:p>
          <a:p>
            <a:r>
              <a:rPr lang="de-DE" dirty="0" smtClean="0"/>
              <a:t>Warum ist das Problem der digitalen Kluft ein ethisches Dilemma?</a:t>
            </a:r>
          </a:p>
          <a:p>
            <a:pPr lvl="1"/>
            <a:endParaRPr lang="de-DE" dirty="0" smtClean="0"/>
          </a:p>
        </p:txBody>
      </p:sp>
      <p:sp>
        <p:nvSpPr>
          <p:cNvPr id="9" name="Untertitel 8"/>
          <p:cNvSpPr>
            <a:spLocks noGrp="1"/>
          </p:cNvSpPr>
          <p:nvPr>
            <p:ph type="subTitle" idx="13"/>
          </p:nvPr>
        </p:nvSpPr>
        <p:spPr/>
        <p:txBody>
          <a:bodyPr/>
          <a:lstStyle/>
          <a:p>
            <a:r>
              <a:rPr lang="de-DE" dirty="0" smtClean="0"/>
              <a:t>Fallstudie</a:t>
            </a:r>
            <a:endParaRPr lang="de-DE" dirty="0"/>
          </a:p>
        </p:txBody>
      </p:sp>
    </p:spTree>
    <p:extLst>
      <p:ext uri="{BB962C8B-B14F-4D97-AF65-F5344CB8AC3E}">
        <p14:creationId xmlns:p14="http://schemas.microsoft.com/office/powerpoint/2010/main" val="80717613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el 4"/>
          <p:cNvSpPr>
            <a:spLocks noGrp="1"/>
          </p:cNvSpPr>
          <p:nvPr>
            <p:ph type="title"/>
          </p:nvPr>
        </p:nvSpPr>
        <p:spPr/>
        <p:txBody>
          <a:bodyPr/>
          <a:lstStyle/>
          <a:p>
            <a:r>
              <a:rPr lang="de-DE" altLang="de-DE" smtClean="0"/>
              <a:t>Gleichheit und Zugang: Zunahme von</a:t>
            </a:r>
            <a:br>
              <a:rPr lang="de-DE" altLang="de-DE" smtClean="0"/>
            </a:br>
            <a:r>
              <a:rPr lang="de-DE" altLang="de-DE" smtClean="0"/>
              <a:t>Unterschieden zwischen Bevölkerungsgruppen</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90</a:t>
            </a:fld>
            <a:endParaRPr lang="en-US" dirty="0"/>
          </a:p>
        </p:txBody>
      </p:sp>
      <p:sp>
        <p:nvSpPr>
          <p:cNvPr id="100355" name="Inhaltsplatzhalter 5"/>
          <p:cNvSpPr>
            <a:spLocks noGrp="1"/>
          </p:cNvSpPr>
          <p:nvPr>
            <p:ph sz="quarter" idx="12"/>
          </p:nvPr>
        </p:nvSpPr>
        <p:spPr/>
        <p:txBody>
          <a:bodyPr/>
          <a:lstStyle/>
          <a:p>
            <a:r>
              <a:rPr lang="de-DE" altLang="de-DE" smtClean="0"/>
              <a:t>Besteht tatsächlich Chancengleichheit in einer Informationsgesellschaft?</a:t>
            </a:r>
          </a:p>
          <a:p>
            <a:r>
              <a:rPr lang="de-DE" altLang="de-DE" smtClean="0"/>
              <a:t>Werden die sozialen, wirtschaftlichen und kulturellen Unterschiede, die es in Deutschland und anderen Gesellschaften gibt, durch die IT gemindert?</a:t>
            </a:r>
          </a:p>
          <a:p>
            <a:r>
              <a:rPr lang="de-DE" altLang="de-DE" smtClean="0"/>
              <a:t>Oder wird diese Kluft vergrößert, sodass die „Bessergestellten“ sich gegenüber den anderen noch besser stellen können?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8674883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el 4"/>
          <p:cNvSpPr>
            <a:spLocks noGrp="1"/>
          </p:cNvSpPr>
          <p:nvPr>
            <p:ph type="title"/>
          </p:nvPr>
        </p:nvSpPr>
        <p:spPr/>
        <p:txBody>
          <a:bodyPr/>
          <a:lstStyle/>
          <a:p>
            <a:r>
              <a:rPr lang="de-DE" altLang="de-DE" smtClean="0"/>
              <a:t>Gleichheit und Zugang: Zunahme von</a:t>
            </a:r>
            <a:br>
              <a:rPr lang="de-DE" altLang="de-DE" smtClean="0"/>
            </a:br>
            <a:r>
              <a:rPr lang="de-DE" altLang="de-DE" smtClean="0"/>
              <a:t>Unterschieden zwischen Bevölkerungsgruppen</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91</a:t>
            </a:fld>
            <a:endParaRPr lang="en-US" dirty="0"/>
          </a:p>
        </p:txBody>
      </p:sp>
      <p:sp>
        <p:nvSpPr>
          <p:cNvPr id="101379" name="Inhaltsplatzhalter 5"/>
          <p:cNvSpPr>
            <a:spLocks noGrp="1"/>
          </p:cNvSpPr>
          <p:nvPr>
            <p:ph sz="quarter" idx="12"/>
          </p:nvPr>
        </p:nvSpPr>
        <p:spPr/>
        <p:txBody>
          <a:bodyPr/>
          <a:lstStyle/>
          <a:p>
            <a:r>
              <a:rPr lang="de-DE" altLang="de-DE" smtClean="0"/>
              <a:t>Informationen, Wissen sowie der Zugang zu IT und dem Internet zwischen den verschiedenen Bevölkerungsgruppen, Bildungsschichten und Einkommensgruppen ungleich verteilt</a:t>
            </a:r>
          </a:p>
          <a:p>
            <a:r>
              <a:rPr lang="de-DE" altLang="de-DE" smtClean="0"/>
              <a:t>PCs und ein Internetzugang sind in Haushalten mit hohem Einkommen wesentlich häufiger vorzufinden als in solchen mit niedrigem Einkommen</a:t>
            </a:r>
          </a:p>
          <a:p>
            <a:r>
              <a:rPr lang="de-DE" altLang="de-DE" smtClean="0"/>
              <a:t>Digitale Spaltung (Digital Divide) existiert an Schulen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9029545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el 1"/>
          <p:cNvSpPr>
            <a:spLocks noGrp="1"/>
          </p:cNvSpPr>
          <p:nvPr>
            <p:ph type="title"/>
          </p:nvPr>
        </p:nvSpPr>
        <p:spPr/>
        <p:txBody>
          <a:bodyPr/>
          <a:lstStyle/>
          <a:p>
            <a:r>
              <a:rPr lang="de-DE" altLang="de-DE" smtClean="0"/>
              <a:t>Digitale Spaltung (Digital Divide)</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92</a:t>
            </a:fld>
            <a:endParaRPr lang="en-US" dirty="0"/>
          </a:p>
        </p:txBody>
      </p:sp>
      <p:sp>
        <p:nvSpPr>
          <p:cNvPr id="102403" name="Inhaltsplatzhalter 4"/>
          <p:cNvSpPr>
            <a:spLocks noGrp="1"/>
          </p:cNvSpPr>
          <p:nvPr>
            <p:ph sz="quarter" idx="12"/>
          </p:nvPr>
        </p:nvSpPr>
        <p:spPr/>
        <p:txBody>
          <a:bodyPr/>
          <a:lstStyle/>
          <a:p>
            <a:r>
              <a:rPr lang="de-DE" smtClean="0"/>
              <a:t>Missverhältnis zwischen verschiedenen gesellschaftlichen Gruppen in Bezug auf (1) den Zugang zu IT und dem Internet, (2) der Fähigkeit zur Bedienung von IT und Beherrschung der hierzu notwendigen Sprache sowie (3) der Kompetenz, Programme, Dienste und Medien effektiv und effizient einzusetzen. Aufgrund dieses Missverhältnisses entsteht eine Kluft zwischen unterschiedlichen Bevölkerungsgruppen, Bildungsschichten und Einkommensgruppen.</a:t>
            </a:r>
            <a:endParaRPr lang="de-DE" altLang="de-DE" dirty="0" smtClean="0"/>
          </a:p>
        </p:txBody>
      </p:sp>
      <p:sp>
        <p:nvSpPr>
          <p:cNvPr id="7" name="Untertitel 6"/>
          <p:cNvSpPr>
            <a:spLocks noGrp="1"/>
          </p:cNvSpPr>
          <p:nvPr>
            <p:ph type="subTitle" idx="13"/>
          </p:nvPr>
        </p:nvSpPr>
        <p:spPr/>
        <p:txBody>
          <a:bodyPr/>
          <a:lstStyle/>
          <a:p>
            <a:r>
              <a:rPr lang="de-DE" dirty="0" smtClean="0"/>
              <a:t>Definition</a:t>
            </a:r>
            <a:endParaRPr lang="de-DE" dirty="0"/>
          </a:p>
        </p:txBody>
      </p:sp>
    </p:spTree>
    <p:extLst>
      <p:ext uri="{BB962C8B-B14F-4D97-AF65-F5344CB8AC3E}">
        <p14:creationId xmlns:p14="http://schemas.microsoft.com/office/powerpoint/2010/main" val="357417027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p:txBody>
          <a:bodyPr/>
          <a:lstStyle/>
          <a:p>
            <a:r>
              <a:rPr lang="de-DE" altLang="de-DE" smtClean="0"/>
              <a:t>Gesundheitsrisiken:</a:t>
            </a:r>
            <a:br>
              <a:rPr lang="de-DE" altLang="de-DE" smtClean="0"/>
            </a:br>
            <a:r>
              <a:rPr lang="de-DE" altLang="de-DE" smtClean="0"/>
              <a:t>RSI, CTS und Technostress</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93</a:t>
            </a:fld>
            <a:endParaRPr lang="en-US" dirty="0"/>
          </a:p>
        </p:txBody>
      </p:sp>
      <p:sp>
        <p:nvSpPr>
          <p:cNvPr id="5" name="Inhaltsplatzhalter 4"/>
          <p:cNvSpPr>
            <a:spLocks noGrp="1"/>
          </p:cNvSpPr>
          <p:nvPr>
            <p:ph sz="quarter" idx="12"/>
          </p:nvPr>
        </p:nvSpPr>
        <p:spPr/>
        <p:txBody>
          <a:bodyPr>
            <a:normAutofit fontScale="92500" lnSpcReduction="20000"/>
          </a:bodyPr>
          <a:lstStyle/>
          <a:p>
            <a:r>
              <a:rPr lang="de-DE" altLang="de-DE" smtClean="0"/>
              <a:t>Repetitive Strain Injury Syndrome (RSI-Syndrom) ist heute eine häufige Berufskrankheit</a:t>
            </a:r>
          </a:p>
          <a:p>
            <a:r>
              <a:rPr lang="de-DE" altLang="de-DE" smtClean="0"/>
              <a:t>Am meisten verbreitete Typ des computerbedingten RSI-Syndroms ist das Karpaltunnelsyndrom (KTS)</a:t>
            </a:r>
          </a:p>
          <a:p>
            <a:pPr lvl="1"/>
            <a:r>
              <a:rPr lang="de-DE" altLang="de-DE" smtClean="0"/>
              <a:t>Hauptverursacher sind die Arbeit mit Computertastatur und Maus</a:t>
            </a:r>
          </a:p>
          <a:p>
            <a:r>
              <a:rPr lang="de-DE" altLang="de-DE" smtClean="0"/>
              <a:t>Maßnahmen:</a:t>
            </a:r>
          </a:p>
          <a:p>
            <a:pPr lvl="1"/>
            <a:r>
              <a:rPr lang="de-DE" altLang="de-DE" smtClean="0"/>
              <a:t>Ergonomisch gestaltete Arbeitsplätze </a:t>
            </a:r>
          </a:p>
          <a:p>
            <a:pPr lvl="1"/>
            <a:r>
              <a:rPr lang="de-DE" altLang="de-DE" smtClean="0"/>
              <a:t>Häufige Pausen</a:t>
            </a:r>
          </a:p>
          <a:p>
            <a:pPr lvl="1"/>
            <a:r>
              <a:rPr lang="de-DE" altLang="de-DE" smtClean="0"/>
              <a:t>Regelmäßige Arbeitsplatzwechsel von Mitarbeitern (Rotationsprinzip)</a:t>
            </a:r>
          </a:p>
          <a:p>
            <a:pPr lvl="1"/>
            <a:r>
              <a:rPr lang="de-DE" altLang="de-DE" smtClean="0"/>
              <a:t>Vermehrter Einsatz von Spracherkennung und automatisierten Dateneingabetechniken</a:t>
            </a:r>
          </a:p>
          <a:p>
            <a:pPr lvl="1"/>
            <a:endParaRPr lang="de-DE" altLang="de-DE"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421223759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Gliederung</a:t>
            </a:r>
            <a:endParaRPr lang="de-DE" dirty="0"/>
          </a:p>
        </p:txBody>
      </p:sp>
      <p:sp>
        <p:nvSpPr>
          <p:cNvPr id="3" name="Foliennummernplatzhalter 2"/>
          <p:cNvSpPr>
            <a:spLocks noGrp="1"/>
          </p:cNvSpPr>
          <p:nvPr>
            <p:ph type="sldNum" sz="quarter" idx="11"/>
          </p:nvPr>
        </p:nvSpPr>
        <p:spPr/>
        <p:txBody>
          <a:bodyPr/>
          <a:lstStyle/>
          <a:p>
            <a:fld id="{93EB6A16-9F48-4CE0-BF9A-86B635BA54D5}" type="slidenum">
              <a:rPr lang="en-US" smtClean="0"/>
              <a:pPr/>
              <a:t>94</a:t>
            </a:fld>
            <a:endParaRPr lang="en-US" dirty="0"/>
          </a:p>
        </p:txBody>
      </p:sp>
      <p:sp>
        <p:nvSpPr>
          <p:cNvPr id="4" name="Inhaltsplatzhalter 3"/>
          <p:cNvSpPr>
            <a:spLocks noGrp="1"/>
          </p:cNvSpPr>
          <p:nvPr>
            <p:ph sz="quarter" idx="12"/>
          </p:nvPr>
        </p:nvSpPr>
        <p:spPr/>
        <p:txBody>
          <a:bodyPr/>
          <a:lstStyle/>
          <a:p>
            <a:pPr marL="457200" indent="-457200">
              <a:buFont typeface="+mj-lt"/>
              <a:buAutoNum type="arabicPeriod"/>
            </a:pPr>
            <a:r>
              <a:rPr lang="de-DE" altLang="de-DE" dirty="0" smtClean="0"/>
              <a:t>Modell zur Betrachtung ethischer, sozialer und politischer Fragen</a:t>
            </a:r>
          </a:p>
          <a:p>
            <a:pPr marL="457200" indent="-457200">
              <a:buFont typeface="+mj-lt"/>
              <a:buAutoNum type="arabicPeriod"/>
            </a:pPr>
            <a:r>
              <a:rPr lang="de-DE" altLang="de-DE" dirty="0" smtClean="0"/>
              <a:t>Kontroverse Themenfelder des Informationszeitalters</a:t>
            </a:r>
          </a:p>
          <a:p>
            <a:pPr marL="457200" indent="-457200">
              <a:buFont typeface="+mj-lt"/>
              <a:buAutoNum type="arabicPeriod"/>
            </a:pPr>
            <a:r>
              <a:rPr lang="de-DE" altLang="de-DE" dirty="0" smtClean="0"/>
              <a:t>Ethik in einer Informationsgesellschaft</a:t>
            </a:r>
          </a:p>
          <a:p>
            <a:pPr marL="457200" indent="-457200">
              <a:buFont typeface="+mj-lt"/>
              <a:buAutoNum type="arabicPeriod"/>
            </a:pPr>
            <a:r>
              <a:rPr lang="de-DE" altLang="de-DE" dirty="0" smtClean="0"/>
              <a:t>Herausforderungen aus der Praxis</a:t>
            </a:r>
          </a:p>
          <a:p>
            <a:pPr marL="457200" indent="-457200">
              <a:buFont typeface="+mj-lt"/>
              <a:buAutoNum type="arabicPeriod"/>
            </a:pPr>
            <a:r>
              <a:rPr lang="de-DE" altLang="de-DE" b="1" dirty="0" smtClean="0"/>
              <a:t>Managementmaßnahmen</a:t>
            </a:r>
          </a:p>
          <a:p>
            <a:endParaRPr lang="de-DE" dirty="0"/>
          </a:p>
        </p:txBody>
      </p:sp>
      <p:sp>
        <p:nvSpPr>
          <p:cNvPr id="9" name="Untertitel 8"/>
          <p:cNvSpPr>
            <a:spLocks noGrp="1"/>
          </p:cNvSpPr>
          <p:nvPr>
            <p:ph type="subTitle" idx="13"/>
          </p:nvPr>
        </p:nvSpPr>
        <p:spPr/>
        <p:txBody>
          <a:bodyPr/>
          <a:lstStyle/>
          <a:p>
            <a:r>
              <a:rPr lang="de-DE" dirty="0" smtClean="0"/>
              <a:t>Kapitel 4</a:t>
            </a:r>
            <a:endParaRPr lang="de-DE" dirty="0"/>
          </a:p>
        </p:txBody>
      </p:sp>
    </p:spTree>
    <p:extLst>
      <p:ext uri="{BB962C8B-B14F-4D97-AF65-F5344CB8AC3E}">
        <p14:creationId xmlns:p14="http://schemas.microsoft.com/office/powerpoint/2010/main" val="165612851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el 3"/>
          <p:cNvSpPr>
            <a:spLocks noGrp="1"/>
          </p:cNvSpPr>
          <p:nvPr>
            <p:ph type="title"/>
          </p:nvPr>
        </p:nvSpPr>
        <p:spPr/>
        <p:txBody>
          <a:bodyPr/>
          <a:lstStyle/>
          <a:p>
            <a:r>
              <a:rPr lang="de-DE" altLang="de-DE" smtClean="0"/>
              <a:t>Betriebliche Mitbestimmung</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95</a:t>
            </a:fld>
            <a:endParaRPr lang="en-US" dirty="0"/>
          </a:p>
        </p:txBody>
      </p:sp>
      <p:sp>
        <p:nvSpPr>
          <p:cNvPr id="110595" name="Inhaltsplatzhalter 4"/>
          <p:cNvSpPr>
            <a:spLocks noGrp="1"/>
          </p:cNvSpPr>
          <p:nvPr>
            <p:ph sz="quarter" idx="12"/>
          </p:nvPr>
        </p:nvSpPr>
        <p:spPr/>
        <p:txBody>
          <a:bodyPr/>
          <a:lstStyle/>
          <a:p>
            <a:r>
              <a:rPr lang="de-DE" altLang="de-DE" smtClean="0"/>
              <a:t>Mitarbeitern ein Mitbestimmungsrecht für die meisten Fälle einräumen, in denen ihnen durch Entscheidungen seitens des Arbeitgebers Nachteile drohen</a:t>
            </a:r>
          </a:p>
          <a:p>
            <a:r>
              <a:rPr lang="de-DE" altLang="de-DE" smtClean="0"/>
              <a:t>Nutzen umstritten</a:t>
            </a:r>
          </a:p>
        </p:txBody>
      </p:sp>
      <p:sp>
        <p:nvSpPr>
          <p:cNvPr id="7" name="Untertitel 6"/>
          <p:cNvSpPr>
            <a:spLocks noGrp="1"/>
          </p:cNvSpPr>
          <p:nvPr>
            <p:ph type="subTitle" idx="13"/>
          </p:nvPr>
        </p:nvSpPr>
        <p:spPr/>
        <p:txBody>
          <a:bodyPr/>
          <a:lstStyle/>
          <a:p>
            <a:endParaRPr lang="de-DE"/>
          </a:p>
        </p:txBody>
      </p:sp>
    </p:spTree>
    <p:extLst>
      <p:ext uri="{BB962C8B-B14F-4D97-AF65-F5344CB8AC3E}">
        <p14:creationId xmlns:p14="http://schemas.microsoft.com/office/powerpoint/2010/main" val="213489042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el 1"/>
          <p:cNvSpPr>
            <a:spLocks noGrp="1"/>
          </p:cNvSpPr>
          <p:nvPr>
            <p:ph type="title"/>
          </p:nvPr>
        </p:nvSpPr>
        <p:spPr/>
        <p:txBody>
          <a:bodyPr/>
          <a:lstStyle/>
          <a:p>
            <a:r>
              <a:rPr lang="de-DE" altLang="de-DE" smtClean="0"/>
              <a:t>Verhaltenskodex</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96</a:t>
            </a:fld>
            <a:endParaRPr lang="en-US" dirty="0"/>
          </a:p>
        </p:txBody>
      </p:sp>
      <p:sp>
        <p:nvSpPr>
          <p:cNvPr id="5" name="Inhaltsplatzhalter 4"/>
          <p:cNvSpPr>
            <a:spLocks noGrp="1"/>
          </p:cNvSpPr>
          <p:nvPr>
            <p:ph sz="quarter" idx="12"/>
          </p:nvPr>
        </p:nvSpPr>
        <p:spPr/>
        <p:txBody>
          <a:bodyPr>
            <a:normAutofit lnSpcReduction="10000"/>
          </a:bodyPr>
          <a:lstStyle/>
          <a:p>
            <a:r>
              <a:rPr lang="de-DE" smtClean="0"/>
              <a:t>Informationsschutzrechte:</a:t>
            </a:r>
          </a:p>
          <a:p>
            <a:pPr lvl="1"/>
            <a:r>
              <a:rPr lang="de-DE" smtClean="0"/>
              <a:t>Datenschutz im E-Mail-Verkehr von Mitarbeitern</a:t>
            </a:r>
          </a:p>
          <a:p>
            <a:pPr lvl="1"/>
            <a:r>
              <a:rPr lang="de-DE" smtClean="0"/>
              <a:t>Arbeitsplatzüberwachung</a:t>
            </a:r>
          </a:p>
          <a:p>
            <a:pPr lvl="1"/>
            <a:r>
              <a:rPr lang="de-DE" smtClean="0"/>
              <a:t>Umgang mit Unternehmensdaten und Richtlinien zur Nutzung von Kundendaten</a:t>
            </a:r>
          </a:p>
          <a:p>
            <a:r>
              <a:rPr lang="de-DE" smtClean="0"/>
              <a:t>Eigentumsrechte:</a:t>
            </a:r>
          </a:p>
          <a:p>
            <a:pPr lvl="1"/>
            <a:r>
              <a:rPr lang="de-DE" smtClean="0"/>
              <a:t>Softwarelizenzen</a:t>
            </a:r>
          </a:p>
          <a:p>
            <a:pPr lvl="1"/>
            <a:r>
              <a:rPr lang="de-DE" smtClean="0"/>
              <a:t>Eigentum von Unternehmensdaten und -einrichtungen</a:t>
            </a:r>
          </a:p>
          <a:p>
            <a:pPr lvl="1"/>
            <a:r>
              <a:rPr lang="de-DE" smtClean="0"/>
              <a:t>Urheberrechte an Software</a:t>
            </a:r>
          </a:p>
          <a:p>
            <a:pPr lvl="1"/>
            <a:r>
              <a:rPr lang="de-DE" smtClean="0"/>
              <a:t>Spezielle Richtlinien für vertragsgebundene Beziehungen zu Dritten</a:t>
            </a:r>
            <a:endParaRPr lang="de-DE" dirty="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10347191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el 1"/>
          <p:cNvSpPr>
            <a:spLocks noGrp="1"/>
          </p:cNvSpPr>
          <p:nvPr>
            <p:ph type="title"/>
          </p:nvPr>
        </p:nvSpPr>
        <p:spPr/>
        <p:txBody>
          <a:bodyPr/>
          <a:lstStyle/>
          <a:p>
            <a:r>
              <a:rPr lang="de-DE" altLang="de-DE" smtClean="0"/>
              <a:t>Verhaltenskodex</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97</a:t>
            </a:fld>
            <a:endParaRPr lang="en-US" dirty="0"/>
          </a:p>
        </p:txBody>
      </p:sp>
      <p:sp>
        <p:nvSpPr>
          <p:cNvPr id="5" name="Inhaltsplatzhalter 4"/>
          <p:cNvSpPr>
            <a:spLocks noGrp="1"/>
          </p:cNvSpPr>
          <p:nvPr>
            <p:ph sz="quarter" idx="12"/>
          </p:nvPr>
        </p:nvSpPr>
        <p:spPr/>
        <p:txBody>
          <a:bodyPr>
            <a:normAutofit fontScale="92500" lnSpcReduction="10000"/>
          </a:bodyPr>
          <a:lstStyle/>
          <a:p>
            <a:r>
              <a:rPr lang="de-DE" smtClean="0"/>
              <a:t>Systemqualität:</a:t>
            </a:r>
          </a:p>
          <a:p>
            <a:pPr lvl="1"/>
            <a:r>
              <a:rPr lang="de-DE" smtClean="0"/>
              <a:t>allgemeinen Anforderungen an Datenqualität und Fehlerraten von Computersystemen</a:t>
            </a:r>
          </a:p>
          <a:p>
            <a:pPr lvl="1"/>
            <a:r>
              <a:rPr lang="de-DE" smtClean="0"/>
              <a:t>detaillierte Spezifikationen für einzelne Projekte</a:t>
            </a:r>
          </a:p>
          <a:p>
            <a:r>
              <a:rPr lang="de-DE" smtClean="0"/>
              <a:t>Lebensqualität:</a:t>
            </a:r>
          </a:p>
          <a:p>
            <a:pPr lvl="1"/>
            <a:r>
              <a:rPr lang="de-DE" smtClean="0"/>
              <a:t>ergonomische Arbeitsplätze</a:t>
            </a:r>
          </a:p>
          <a:p>
            <a:pPr lvl="1"/>
            <a:r>
              <a:rPr lang="de-DE" smtClean="0"/>
              <a:t>geeignete Stellenbeschreibungen und Arbeitsabläufe</a:t>
            </a:r>
          </a:p>
          <a:p>
            <a:pPr lvl="1"/>
            <a:r>
              <a:rPr lang="de-DE" smtClean="0"/>
              <a:t>Fortbildung und Förderung der Mitarbeiter</a:t>
            </a:r>
          </a:p>
          <a:p>
            <a:pPr lvl="1"/>
            <a:r>
              <a:rPr lang="de-DE" smtClean="0"/>
              <a:t>eine hohe Produktqualität, ein qualitativ hochwertiger Support</a:t>
            </a:r>
          </a:p>
          <a:p>
            <a:pPr lvl="1"/>
            <a:r>
              <a:rPr lang="de-DE" smtClean="0"/>
              <a:t>zufriedenere Mitarbeiter und eine Wahrung der menschlichen Würde am Arbeitsplatz</a:t>
            </a:r>
            <a:endParaRPr lang="de-DE" dirty="0" smtClean="0"/>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12529568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el 1"/>
          <p:cNvSpPr>
            <a:spLocks noGrp="1"/>
          </p:cNvSpPr>
          <p:nvPr>
            <p:ph type="title"/>
          </p:nvPr>
        </p:nvSpPr>
        <p:spPr/>
        <p:txBody>
          <a:bodyPr/>
          <a:lstStyle/>
          <a:p>
            <a:r>
              <a:rPr lang="de-DE" altLang="de-DE" smtClean="0"/>
              <a:t>Verhaltenskodex</a:t>
            </a:r>
          </a:p>
        </p:txBody>
      </p:sp>
      <p:sp>
        <p:nvSpPr>
          <p:cNvPr id="4" name="Foliennummernplatzhalter 3"/>
          <p:cNvSpPr>
            <a:spLocks noGrp="1"/>
          </p:cNvSpPr>
          <p:nvPr>
            <p:ph type="sldNum" sz="quarter" idx="11"/>
          </p:nvPr>
        </p:nvSpPr>
        <p:spPr/>
        <p:txBody>
          <a:bodyPr/>
          <a:lstStyle/>
          <a:p>
            <a:fld id="{93EB6A16-9F48-4CE0-BF9A-86B635BA54D5}" type="slidenum">
              <a:rPr lang="en-US" smtClean="0"/>
              <a:pPr/>
              <a:t>98</a:t>
            </a:fld>
            <a:endParaRPr lang="en-US" dirty="0"/>
          </a:p>
        </p:txBody>
      </p:sp>
      <p:sp>
        <p:nvSpPr>
          <p:cNvPr id="5" name="Inhaltsplatzhalter 4"/>
          <p:cNvSpPr>
            <a:spLocks noGrp="1"/>
          </p:cNvSpPr>
          <p:nvPr>
            <p:ph sz="quarter" idx="12"/>
          </p:nvPr>
        </p:nvSpPr>
        <p:spPr/>
        <p:txBody>
          <a:bodyPr/>
          <a:lstStyle/>
          <a:p>
            <a:r>
              <a:rPr lang="de-DE" altLang="de-DE" smtClean="0"/>
              <a:t>Zurechenbarkeit und Kontrolle:</a:t>
            </a:r>
          </a:p>
          <a:p>
            <a:pPr lvl="1"/>
            <a:r>
              <a:rPr lang="de-DE" altLang="de-DE" smtClean="0"/>
              <a:t>Welche Person ist verantwortlich für sämtliche Informationssysteme?</a:t>
            </a:r>
          </a:p>
          <a:p>
            <a:pPr lvl="1"/>
            <a:r>
              <a:rPr lang="de-DE" altLang="de-DE" smtClean="0"/>
              <a:t>An wen können sich Mitarbeiter in Sachen Wahrung von Persönlichkeitsrechten und Datenschutz sowie den Schutz von Eigentumsrechten, Systemqualität und Lebensqualität wenden?</a:t>
            </a:r>
          </a:p>
          <a:p>
            <a:pPr lvl="1"/>
            <a:r>
              <a:rPr lang="de-DE" altLang="de-DE" smtClean="0"/>
              <a:t>Klare Definition wer für die Aufsicht des Systems, seine konkrete Überprüfung und die Systemverwaltung verantwortlich ist.</a:t>
            </a:r>
          </a:p>
          <a:p>
            <a:pPr lvl="1"/>
            <a:r>
              <a:rPr lang="de-DE" altLang="de-DE" smtClean="0"/>
              <a:t>Potenzielle Haftung für das System verantwortlichen Mitarbeiter muss festgelegt und dokumentiert werden?</a:t>
            </a:r>
          </a:p>
        </p:txBody>
      </p:sp>
      <p:sp>
        <p:nvSpPr>
          <p:cNvPr id="8" name="Untertitel 7"/>
          <p:cNvSpPr>
            <a:spLocks noGrp="1"/>
          </p:cNvSpPr>
          <p:nvPr>
            <p:ph type="subTitle" idx="13"/>
          </p:nvPr>
        </p:nvSpPr>
        <p:spPr/>
        <p:txBody>
          <a:bodyPr/>
          <a:lstStyle/>
          <a:p>
            <a:endParaRPr lang="de-DE"/>
          </a:p>
        </p:txBody>
      </p:sp>
    </p:spTree>
    <p:extLst>
      <p:ext uri="{BB962C8B-B14F-4D97-AF65-F5344CB8AC3E}">
        <p14:creationId xmlns:p14="http://schemas.microsoft.com/office/powerpoint/2010/main" val="3093302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
        <a:cs typeface="Arial"/>
      </a:majorFont>
      <a:minorFont>
        <a:latin typeface="Verdana"/>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3AB80ABB93D88E4FA4B6A91D9D644F50" ma:contentTypeVersion="0" ma:contentTypeDescription="Ein neues Dokument erstellen." ma:contentTypeScope="" ma:versionID="50e4dc20fd4f016f7d11ec76425e09cc">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5F21A7-0831-4DC3-B106-33A160796DAE}">
  <ds:schemaRefs>
    <ds:schemaRef ds:uri="http://purl.org/dc/elements/1.1/"/>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4ECD43D1-A2A8-405F-90B1-60AA60831B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98EAEA4-6F39-4192-AA51-C3FC035272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Pearson_purple</Template>
  <TotalTime>0</TotalTime>
  <Words>4072</Words>
  <Application>Microsoft Office PowerPoint</Application>
  <PresentationFormat>Bildschirmpräsentation (4:3)</PresentationFormat>
  <Paragraphs>510</Paragraphs>
  <Slides>101</Slides>
  <Notes>1</Notes>
  <HiddenSlides>0</HiddenSlides>
  <MMClips>0</MMClips>
  <ScaleCrop>false</ScaleCrop>
  <HeadingPairs>
    <vt:vector size="4" baseType="variant">
      <vt:variant>
        <vt:lpstr>Design</vt:lpstr>
      </vt:variant>
      <vt:variant>
        <vt:i4>1</vt:i4>
      </vt:variant>
      <vt:variant>
        <vt:lpstr>Folientitel</vt:lpstr>
      </vt:variant>
      <vt:variant>
        <vt:i4>101</vt:i4>
      </vt:variant>
    </vt:vector>
  </HeadingPairs>
  <TitlesOfParts>
    <vt:vector size="102" baseType="lpstr">
      <vt:lpstr>Custom Design</vt:lpstr>
      <vt:lpstr>PowerPoint-Präsentation</vt:lpstr>
      <vt:lpstr>Laudon/Laudon/Schoder Wirtschaftsinformatik 3., vollständig überarbeitete Auflage</vt:lpstr>
      <vt:lpstr>Kapitel 4</vt:lpstr>
      <vt:lpstr>Gegenstand</vt:lpstr>
      <vt:lpstr>Gliederung</vt:lpstr>
      <vt:lpstr>Lernziele</vt:lpstr>
      <vt:lpstr>Lernziele</vt:lpstr>
      <vt:lpstr>Ethische Fragen beim Einsatz von Technologien für Senioren</vt:lpstr>
      <vt:lpstr>Ethische Fragen beim Einsatz von Technologien für Senioren</vt:lpstr>
      <vt:lpstr>Herausforderungen für das Management</vt:lpstr>
      <vt:lpstr>Ortung des Standortes und Privatsphäre</vt:lpstr>
      <vt:lpstr>Ethik</vt:lpstr>
      <vt:lpstr>Beispiele verfehlter ethischer Entscheidungen von Managern</vt:lpstr>
      <vt:lpstr>Gliederung</vt:lpstr>
      <vt:lpstr>Die Beziehungen zwischen ethischen, sozialen und politischen Fragen in einer Informationsgesellschaft</vt:lpstr>
      <vt:lpstr>Gliederung</vt:lpstr>
      <vt:lpstr>Die Beziehungen zwischen ethischen, sozialen und politischen Fragen in einer Informationsgesellschaft</vt:lpstr>
      <vt:lpstr>Intensiv diskutierte Themenfeldern</vt:lpstr>
      <vt:lpstr>Techniktrends, die zu Kontroversen führen</vt:lpstr>
      <vt:lpstr>Informationsschutzrecht</vt:lpstr>
      <vt:lpstr>Profilerstellung</vt:lpstr>
      <vt:lpstr>NonObvious Relationship Awareness (NORA)</vt:lpstr>
      <vt:lpstr>NonObvious Relationship Awareness (NORA)</vt:lpstr>
      <vt:lpstr>Gliederung</vt:lpstr>
      <vt:lpstr>Grundkonzepte</vt:lpstr>
      <vt:lpstr>Verantwortung</vt:lpstr>
      <vt:lpstr>Zurechenbarkeit</vt:lpstr>
      <vt:lpstr>Haftung</vt:lpstr>
      <vt:lpstr>Rechtsverfahren</vt:lpstr>
      <vt:lpstr>Ethische Analyse</vt:lpstr>
      <vt:lpstr>Ethische Prinzipien</vt:lpstr>
      <vt:lpstr>Immanuel Kants kategorischer Imperativ</vt:lpstr>
      <vt:lpstr>Descartes‘ Änderungsregel</vt:lpstr>
      <vt:lpstr>Utilitaristisches Prinzip</vt:lpstr>
      <vt:lpstr>Prinzip der Risikovermeidung</vt:lpstr>
      <vt:lpstr>Ethische „Alles hat seinen Preis“-Regel</vt:lpstr>
      <vt:lpstr>Gliederung</vt:lpstr>
      <vt:lpstr>Informationsschutzrechte: Privatsphäre und Freiheit im Internetzeitalter</vt:lpstr>
      <vt:lpstr>Privatsphäre</vt:lpstr>
      <vt:lpstr>Datenschutz</vt:lpstr>
      <vt:lpstr>Datensicherheit</vt:lpstr>
      <vt:lpstr>Von der Federal Trade Commission/USA formulierte Grundsätze für eine Politik des fairen Umgangs mit Daten</vt:lpstr>
      <vt:lpstr>Von der Federal Trade Commission/USA formulierte Grundsätze für eine Politik des fairen Umgangs mit Daten</vt:lpstr>
      <vt:lpstr>Datenschutz in Europa</vt:lpstr>
      <vt:lpstr>Einwilligung</vt:lpstr>
      <vt:lpstr>Safe Harbor Principles</vt:lpstr>
      <vt:lpstr>Datenschutz in Europa</vt:lpstr>
      <vt:lpstr>Die wichtigsten europäischen Richtlinien und deutschen Gesetze zum Schutz personenbezogener Daten</vt:lpstr>
      <vt:lpstr>Datenschutz in Deutschland</vt:lpstr>
      <vt:lpstr>Informationelle Selbstbestimmung</vt:lpstr>
      <vt:lpstr>Herausforderungen für den Datenschutz im Internet</vt:lpstr>
      <vt:lpstr>Cookie</vt:lpstr>
      <vt:lpstr>Identifizierung des Besuchers einer Website mithilfe eines Cookies</vt:lpstr>
      <vt:lpstr>Web-Bug</vt:lpstr>
      <vt:lpstr>Opt-out-Prinzip</vt:lpstr>
      <vt:lpstr>Opt-in-Prinzip</vt:lpstr>
      <vt:lpstr>Post-Cookie-World: Nachspüren von Web-Surfern ohne Cookies</vt:lpstr>
      <vt:lpstr>Post-Cookie-World: Nachspüren von Web-Surfern ohne Cookies</vt:lpstr>
      <vt:lpstr>Canvas Fingerprinting</vt:lpstr>
      <vt:lpstr>Immer online – ein Leben im Netz: iPhone wird zu iTrack</vt:lpstr>
      <vt:lpstr>Ethische Fragen</vt:lpstr>
      <vt:lpstr>Soziale Fragen</vt:lpstr>
      <vt:lpstr>Politische Fragen</vt:lpstr>
      <vt:lpstr>Eigentumsrechte: Geistiges Eigentum</vt:lpstr>
      <vt:lpstr>Geistiges Eigentum</vt:lpstr>
      <vt:lpstr>Geschäftsgeheimnis</vt:lpstr>
      <vt:lpstr>Urheberrecht</vt:lpstr>
      <vt:lpstr>Urheberrecht</vt:lpstr>
      <vt:lpstr>Patent</vt:lpstr>
      <vt:lpstr>Gefahren für die Rechte an geistigem Eigentum</vt:lpstr>
      <vt:lpstr>Zurechenbarkeit, Haftung und Kontrolle</vt:lpstr>
      <vt:lpstr>Computerbezogene Haftungsproblematik</vt:lpstr>
      <vt:lpstr>Softwaremängel</vt:lpstr>
      <vt:lpstr>Systemqualität : Datenqualität und Systemfehler</vt:lpstr>
      <vt:lpstr>Systemqualität : Datenqualität und Systemfehler</vt:lpstr>
      <vt:lpstr>Systemqualität: Datenqualität und Systemfehler</vt:lpstr>
      <vt:lpstr>Systemqualität : Datenqualität und Systemfehler</vt:lpstr>
      <vt:lpstr>Systemqualität : Datenqualität und Systemfehler</vt:lpstr>
      <vt:lpstr>Lebensqualität: Gefährdung durch Kriminalität und technischen Wandel</vt:lpstr>
      <vt:lpstr>Computerkriminalität</vt:lpstr>
      <vt:lpstr>Computerkriminalität</vt:lpstr>
      <vt:lpstr>Computerkriminalität</vt:lpstr>
      <vt:lpstr>Werbung per E-Mail</vt:lpstr>
      <vt:lpstr>Werbung per E-Mail</vt:lpstr>
      <vt:lpstr>Machtverteilung: Zentral versus dezentral</vt:lpstr>
      <vt:lpstr>Auswirkungen eines beschleunigten Marktwandels</vt:lpstr>
      <vt:lpstr>Arbeitsmarkt: Technik und Arbeitsplatzverlust</vt:lpstr>
      <vt:lpstr>Wahrung von Grenzen zwischen Arbeit und Freizeit</vt:lpstr>
      <vt:lpstr>Überwachung am Arbeitsplatz</vt:lpstr>
      <vt:lpstr>Überwachung am Arbeitsplatz</vt:lpstr>
      <vt:lpstr>Gleichheit und Zugang: Zunahme von Unterschieden zwischen Bevölkerungsgruppen</vt:lpstr>
      <vt:lpstr>Gleichheit und Zugang: Zunahme von Unterschieden zwischen Bevölkerungsgruppen</vt:lpstr>
      <vt:lpstr>Digitale Spaltung (Digital Divide)</vt:lpstr>
      <vt:lpstr>Gesundheitsrisiken: RSI, CTS und Technostress</vt:lpstr>
      <vt:lpstr>Gliederung</vt:lpstr>
      <vt:lpstr>Betriebliche Mitbestimmung</vt:lpstr>
      <vt:lpstr>Verhaltenskodex</vt:lpstr>
      <vt:lpstr>Verhaltenskodex</vt:lpstr>
      <vt:lpstr>Verhaltenskodex</vt:lpstr>
      <vt:lpstr>Privatsphäre bei Facebook: Es gibt keinen Datenschutz</vt:lpstr>
      <vt:lpstr>Privatsphäre bei Facebook: Es gibt keinen Datenschutz</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rosimerr</dc:creator>
  <dc:description>www.showcase-online.co.uk_x000d_
0207 484 8080</dc:description>
  <cp:lastModifiedBy>ds</cp:lastModifiedBy>
  <cp:revision>331</cp:revision>
  <cp:lastPrinted>2015-10-27T09:06:31Z</cp:lastPrinted>
  <dcterms:created xsi:type="dcterms:W3CDTF">2010-11-30T15:26:50Z</dcterms:created>
  <dcterms:modified xsi:type="dcterms:W3CDTF">2015-11-10T16:20:06Z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v1.0.1</vt:lpwstr>
  </property>
  <property fmtid="{D5CDD505-2E9C-101B-9397-08002B2CF9AE}" pid="3" name="ContentTypeId">
    <vt:lpwstr>0x0101003AB80ABB93D88E4FA4B6A91D9D644F50</vt:lpwstr>
  </property>
</Properties>
</file>