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76"/>
  </p:notesMasterIdLst>
  <p:handoutMasterIdLst>
    <p:handoutMasterId r:id="rId77"/>
  </p:handoutMasterIdLst>
  <p:sldIdLst>
    <p:sldId id="276" r:id="rId5"/>
    <p:sldId id="303" r:id="rId6"/>
    <p:sldId id="307" r:id="rId7"/>
    <p:sldId id="311" r:id="rId8"/>
    <p:sldId id="312" r:id="rId9"/>
    <p:sldId id="313" r:id="rId10"/>
    <p:sldId id="314" r:id="rId11"/>
    <p:sldId id="315" r:id="rId12"/>
    <p:sldId id="316" r:id="rId13"/>
    <p:sldId id="379"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80" r:id="rId66"/>
    <p:sldId id="369" r:id="rId67"/>
    <p:sldId id="370" r:id="rId68"/>
    <p:sldId id="371" r:id="rId69"/>
    <p:sldId id="372" r:id="rId70"/>
    <p:sldId id="373" r:id="rId71"/>
    <p:sldId id="374" r:id="rId72"/>
    <p:sldId id="376" r:id="rId73"/>
    <p:sldId id="377" r:id="rId74"/>
    <p:sldId id="378" r:id="rId75"/>
  </p:sldIdLst>
  <p:sldSz cx="9144000" cy="6858000" type="screen4x3"/>
  <p:notesSz cx="7099300" cy="10234613"/>
  <p:defaultTextStyle>
    <a:defPPr>
      <a:defRPr lang="en-GB"/>
    </a:defPPr>
    <a:lvl1pPr algn="l" rtl="0" fontAlgn="base">
      <a:spcBef>
        <a:spcPct val="50000"/>
      </a:spcBef>
      <a:spcAft>
        <a:spcPct val="0"/>
      </a:spcAft>
      <a:defRPr sz="1400" kern="1200">
        <a:solidFill>
          <a:schemeClr val="tx1"/>
        </a:solidFill>
        <a:latin typeface="Verdana" pitchFamily="1"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p:defaultTextStyle>
  <p:extLst>
    <p:ext uri="{EFAFB233-063F-42B5-8137-9DF3F51BA10A}">
      <p15:sldGuideLst xmlns="" xmlns:p15="http://schemas.microsoft.com/office/powerpoint/2012/main">
        <p15:guide id="1" orient="horz" pos="2180">
          <p15:clr>
            <a:srgbClr val="A4A3A4"/>
          </p15:clr>
        </p15:guide>
        <p15:guide id="2" orient="horz" pos="3838">
          <p15:clr>
            <a:srgbClr val="A4A3A4"/>
          </p15:clr>
        </p15:guide>
        <p15:guide id="3" orient="horz" pos="1356">
          <p15:clr>
            <a:srgbClr val="A4A3A4"/>
          </p15:clr>
        </p15:guide>
        <p15:guide id="4" orient="horz" pos="966">
          <p15:clr>
            <a:srgbClr val="A4A3A4"/>
          </p15:clr>
        </p15:guide>
        <p15:guide id="5" pos="240">
          <p15:clr>
            <a:srgbClr val="A4A3A4"/>
          </p15:clr>
        </p15:guide>
        <p15:guide id="6" pos="2875">
          <p15:clr>
            <a:srgbClr val="A4A3A4"/>
          </p15:clr>
        </p15:guide>
        <p15:guide id="7" pos="5620">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essa Beule" initials="V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191"/>
    <a:srgbClr val="B1426D"/>
    <a:srgbClr val="BA5A7F"/>
    <a:srgbClr val="C471A3"/>
    <a:srgbClr val="A72B5A"/>
    <a:srgbClr val="D8A1B6"/>
    <a:srgbClr val="FBF5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79" autoAdjust="0"/>
    <p:restoredTop sz="94402" autoAdjust="0"/>
  </p:normalViewPr>
  <p:slideViewPr>
    <p:cSldViewPr snapToGrid="0">
      <p:cViewPr varScale="1">
        <p:scale>
          <a:sx n="93" d="100"/>
          <a:sy n="93" d="100"/>
        </p:scale>
        <p:origin x="-917" y="-62"/>
      </p:cViewPr>
      <p:guideLst>
        <p:guide orient="horz" pos="2180"/>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3" d="100"/>
          <a:sy n="103" d="100"/>
        </p:scale>
        <p:origin x="-4674"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48640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D8E92E66-36F2-4C70-AD25-4898FD03F8FB}" type="slidenum">
              <a:rPr lang="en-US"/>
              <a:pPr>
                <a:defRPr/>
              </a:pPr>
              <a:t>‹Nr.›</a:t>
            </a:fld>
            <a:endParaRPr lang="en-US"/>
          </a:p>
        </p:txBody>
      </p:sp>
    </p:spTree>
    <p:extLst>
      <p:ext uri="{BB962C8B-B14F-4D97-AF65-F5344CB8AC3E}">
        <p14:creationId xmlns:p14="http://schemas.microsoft.com/office/powerpoint/2010/main" val="1062914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algn="r" defTabSz="947738">
              <a:spcBef>
                <a:spcPct val="0"/>
              </a:spcBef>
              <a:defRPr sz="1200">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989013" y="765175"/>
            <a:ext cx="5121275" cy="3840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613" y="4862513"/>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algn="r" defTabSz="947738">
              <a:spcBef>
                <a:spcPct val="0"/>
              </a:spcBef>
              <a:defRPr sz="1200">
                <a:latin typeface="Arial" charset="0"/>
              </a:defRPr>
            </a:lvl1pPr>
          </a:lstStyle>
          <a:p>
            <a:pPr>
              <a:defRPr/>
            </a:pPr>
            <a:fld id="{D45DBDBB-69A1-4EF5-B9AC-2A20B331E44A}" type="slidenum">
              <a:rPr lang="en-GB"/>
              <a:pPr>
                <a:defRPr/>
              </a:pPr>
              <a:t>‹Nr.›</a:t>
            </a:fld>
            <a:endParaRPr lang="en-GB"/>
          </a:p>
        </p:txBody>
      </p:sp>
    </p:spTree>
    <p:extLst>
      <p:ext uri="{BB962C8B-B14F-4D97-AF65-F5344CB8AC3E}">
        <p14:creationId xmlns:p14="http://schemas.microsoft.com/office/powerpoint/2010/main" val="2835978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256B5448-7DA3-4F6F-9B2C-63C5708CA214}" type="slidenum">
              <a:rPr lang="en-US" altLang="de-DE" sz="1200"/>
              <a:pPr/>
              <a:t>3</a:t>
            </a:fld>
            <a:endParaRPr lang="en-US"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75677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0BDF8192-C867-4913-835E-F2EE288541D0}" type="slidenum">
              <a:rPr lang="en-US" altLang="de-DE" sz="1200">
                <a:solidFill>
                  <a:srgbClr val="000000"/>
                </a:solidFill>
              </a:rPr>
              <a:pPr/>
              <a:t>18</a:t>
            </a:fld>
            <a:endParaRPr lang="en-US" altLang="de-DE" sz="1200">
              <a:solidFill>
                <a:srgbClr val="000000"/>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13216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A85517F-7AA7-4F80-BBE0-93DF3FB33059}" type="slidenum">
              <a:rPr lang="en-US" altLang="de-DE" sz="1200">
                <a:solidFill>
                  <a:srgbClr val="000000"/>
                </a:solidFill>
              </a:rPr>
              <a:pPr/>
              <a:t>19</a:t>
            </a:fld>
            <a:endParaRPr lang="en-US" altLang="de-DE" sz="1200">
              <a:solidFill>
                <a:srgbClr val="000000"/>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274415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264EB7E5-0F8B-49EF-8757-279E0C57A4C9}" type="slidenum">
              <a:rPr lang="en-US" altLang="de-DE" sz="1200">
                <a:solidFill>
                  <a:srgbClr val="000000"/>
                </a:solidFill>
              </a:rPr>
              <a:pPr/>
              <a:t>20</a:t>
            </a:fld>
            <a:endParaRPr lang="en-US" altLang="de-DE" sz="120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692344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C6849F3-5979-483B-80D6-B2F3E47DA6C1}" type="slidenum">
              <a:rPr lang="en-US" altLang="de-DE" sz="1200">
                <a:solidFill>
                  <a:srgbClr val="000000"/>
                </a:solidFill>
              </a:rPr>
              <a:pPr/>
              <a:t>21</a:t>
            </a:fld>
            <a:endParaRPr lang="en-US" altLang="de-DE" sz="1200">
              <a:solidFill>
                <a:srgbClr val="000000"/>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066797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CC642EBE-4271-4C51-A09B-3E2EE8F0AA31}" type="slidenum">
              <a:rPr lang="en-US" altLang="de-DE" sz="1200"/>
              <a:pPr/>
              <a:t>22</a:t>
            </a:fld>
            <a:endParaRPr lang="en-US" altLang="de-DE"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77356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C04B4E92-649B-4590-B3DA-7C0C9D20F54D}" type="slidenum">
              <a:rPr lang="en-US" altLang="de-DE" sz="1200"/>
              <a:pPr/>
              <a:t>23</a:t>
            </a:fld>
            <a:endParaRPr lang="en-US" altLang="de-DE"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566852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4B7E968C-A1A3-45C6-A049-8E81A6C7BC97}" type="slidenum">
              <a:rPr lang="en-US" altLang="de-DE" sz="1200">
                <a:solidFill>
                  <a:srgbClr val="000000"/>
                </a:solidFill>
              </a:rPr>
              <a:pPr/>
              <a:t>24</a:t>
            </a:fld>
            <a:endParaRPr lang="en-US" altLang="de-DE" sz="1200">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345311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8973A64C-DF9E-4621-B0D8-BAA488030C33}" type="slidenum">
              <a:rPr lang="en-US" altLang="de-DE" sz="1200"/>
              <a:pPr/>
              <a:t>25</a:t>
            </a:fld>
            <a:endParaRPr lang="en-US" altLang="de-DE"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022084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7D0B704B-2EB9-4C8B-83EA-EF76271CFEE2}" type="slidenum">
              <a:rPr lang="en-US" altLang="de-DE" sz="1200"/>
              <a:pPr/>
              <a:t>26</a:t>
            </a:fld>
            <a:endParaRPr lang="en-US" altLang="de-DE"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038567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EE087761-B5A4-4828-BD95-110E5C3C53E0}" type="slidenum">
              <a:rPr lang="en-US" altLang="de-DE" sz="1200"/>
              <a:pPr/>
              <a:t>27</a:t>
            </a:fld>
            <a:endParaRPr lang="en-US" altLang="de-DE"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17956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D9FB1172-FFF3-4158-A585-690837F146D6}" type="slidenum">
              <a:rPr lang="en-US" altLang="de-DE" sz="1200"/>
              <a:pPr/>
              <a:t>4</a:t>
            </a:fld>
            <a:endParaRPr lang="en-US" altLang="de-DE"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334099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C6677759-CFDD-4176-9EB9-3996EF1CEA6A}" type="slidenum">
              <a:rPr lang="en-US" altLang="de-DE" sz="1200"/>
              <a:pPr/>
              <a:t>28</a:t>
            </a:fld>
            <a:endParaRPr lang="en-US" altLang="de-DE"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67492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686145CB-15ED-40C8-B825-DA1A9F37BD70}" type="slidenum">
              <a:rPr lang="en-US" altLang="de-DE" sz="1200"/>
              <a:pPr/>
              <a:t>29</a:t>
            </a:fld>
            <a:endParaRPr lang="en-US" altLang="de-DE"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425240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B7372A67-8D2C-407A-B42D-A2D231069C64}" type="slidenum">
              <a:rPr lang="en-US" altLang="de-DE" sz="1200">
                <a:solidFill>
                  <a:srgbClr val="000000"/>
                </a:solidFill>
              </a:rPr>
              <a:pPr/>
              <a:t>30</a:t>
            </a:fld>
            <a:endParaRPr lang="en-US" altLang="de-DE" sz="1200">
              <a:solidFill>
                <a:srgbClr val="000000"/>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979245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D97D4BB1-3A20-41B6-8D95-2A9CDB246CC4}" type="slidenum">
              <a:rPr lang="en-US" altLang="de-DE" sz="1200"/>
              <a:pPr/>
              <a:t>31</a:t>
            </a:fld>
            <a:endParaRPr lang="en-US" altLang="de-DE"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99797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F84C1632-B73C-4E06-96FC-B094174E4D64}" type="slidenum">
              <a:rPr lang="en-US" altLang="de-DE" sz="1200"/>
              <a:pPr/>
              <a:t>32</a:t>
            </a:fld>
            <a:endParaRPr lang="en-US" altLang="de-DE"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711273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5E315596-059B-472F-99D8-379D3DF6D74E}" type="slidenum">
              <a:rPr lang="en-US" altLang="de-DE" sz="1200"/>
              <a:pPr/>
              <a:t>33</a:t>
            </a:fld>
            <a:endParaRPr lang="en-US" altLang="de-DE"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478354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93462D57-8609-4EFC-842A-78B87B138F99}" type="slidenum">
              <a:rPr lang="en-US" altLang="de-DE" sz="1200"/>
              <a:pPr/>
              <a:t>34</a:t>
            </a:fld>
            <a:endParaRPr lang="en-US" altLang="de-DE" sz="12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098354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86EA466D-2486-4D5A-BA17-163D45459634}" type="slidenum">
              <a:rPr lang="en-US" altLang="de-DE" sz="1200"/>
              <a:pPr/>
              <a:t>36</a:t>
            </a:fld>
            <a:endParaRPr lang="en-US" altLang="de-DE" sz="120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700142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DB81FA4E-85BA-472C-ABE8-5C6925937B60}" type="slidenum">
              <a:rPr lang="en-US" altLang="de-DE" sz="1200"/>
              <a:pPr/>
              <a:t>37</a:t>
            </a:fld>
            <a:endParaRPr lang="en-US" altLang="de-DE" sz="12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799418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34FE8A97-F912-4BFD-BE02-C627E7D357DC}" type="slidenum">
              <a:rPr lang="en-US" altLang="de-DE" sz="1200"/>
              <a:pPr/>
              <a:t>39</a:t>
            </a:fld>
            <a:endParaRPr lang="en-US" altLang="de-DE"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72901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3BD2B98-9EF6-4EA4-ABD2-B8AA4B46E5FF}" type="slidenum">
              <a:rPr lang="en-US" altLang="de-DE" sz="1200"/>
              <a:pPr/>
              <a:t>5</a:t>
            </a:fld>
            <a:endParaRPr lang="en-US" altLang="de-DE"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481179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F812C672-C55A-4329-B68F-13CD0001686B}" type="slidenum">
              <a:rPr lang="en-US" altLang="de-DE" sz="1200"/>
              <a:pPr/>
              <a:t>41</a:t>
            </a:fld>
            <a:endParaRPr lang="en-US" altLang="de-DE"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261926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219A791A-27B7-4E04-B488-01FDD9B8515A}" type="slidenum">
              <a:rPr lang="en-US" altLang="de-DE" sz="1200"/>
              <a:pPr/>
              <a:t>43</a:t>
            </a:fld>
            <a:endParaRPr lang="en-US" altLang="de-DE"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894066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32203166-D619-4120-A0A0-5ED04FD4AE7B}" type="slidenum">
              <a:rPr lang="en-US" altLang="de-DE" sz="1200"/>
              <a:pPr/>
              <a:t>46</a:t>
            </a:fld>
            <a:endParaRPr lang="en-US" altLang="de-DE"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4096486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E5CA53B4-AEBC-44E8-AEAF-42DC9EE840D1}" type="slidenum">
              <a:rPr lang="en-US" altLang="de-DE" sz="1200"/>
              <a:pPr/>
              <a:t>47</a:t>
            </a:fld>
            <a:endParaRPr lang="en-US" altLang="de-DE"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106462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83259D6F-4864-4280-8AC2-CC4924E59C3B}" type="slidenum">
              <a:rPr lang="en-US" altLang="de-DE" sz="1200"/>
              <a:pPr/>
              <a:t>48</a:t>
            </a:fld>
            <a:endParaRPr lang="en-US" altLang="de-DE"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022353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B2E7E4F-B753-4F46-9500-92B58FD6344D}" type="slidenum">
              <a:rPr lang="en-US" altLang="de-DE" sz="1200"/>
              <a:pPr/>
              <a:t>49</a:t>
            </a:fld>
            <a:endParaRPr lang="en-US" altLang="de-DE"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t>Wal-Mart, Vorteile? Nachteile? Hohe Wechselkosten. Anpassungskosten.</a:t>
            </a:r>
          </a:p>
        </p:txBody>
      </p:sp>
    </p:spTree>
    <p:extLst>
      <p:ext uri="{BB962C8B-B14F-4D97-AF65-F5344CB8AC3E}">
        <p14:creationId xmlns:p14="http://schemas.microsoft.com/office/powerpoint/2010/main" val="28533100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27CBECB5-B70E-49F6-9B9B-00E066BD5B03}" type="slidenum">
              <a:rPr lang="en-US" altLang="de-DE" sz="1200">
                <a:solidFill>
                  <a:srgbClr val="000000"/>
                </a:solidFill>
              </a:rPr>
              <a:pPr/>
              <a:t>50</a:t>
            </a:fld>
            <a:endParaRPr lang="en-US" altLang="de-DE" sz="1200">
              <a:solidFill>
                <a:srgbClr val="000000"/>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628130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CE75DB2C-3875-4D6C-BE84-C0CAA6C63FC1}" type="slidenum">
              <a:rPr lang="en-US" altLang="de-DE" sz="1200"/>
              <a:pPr/>
              <a:t>51</a:t>
            </a:fld>
            <a:endParaRPr lang="en-US" altLang="de-DE"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813594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45586788-9B76-42D0-BC9B-05440575828C}" type="slidenum">
              <a:rPr lang="en-US" altLang="de-DE" sz="1200"/>
              <a:pPr/>
              <a:t>52</a:t>
            </a:fld>
            <a:endParaRPr lang="en-US" altLang="de-DE"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081547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D3E0CECF-6F00-4987-9D19-5317C9820530}" type="slidenum">
              <a:rPr lang="en-US" altLang="de-DE" sz="1200"/>
              <a:pPr/>
              <a:t>54</a:t>
            </a:fld>
            <a:endParaRPr lang="en-US" altLang="de-DE"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408595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D78E68A-E6DC-46B3-AF57-94AFACC798EB}" type="slidenum">
              <a:rPr lang="en-US" altLang="de-DE" sz="1200"/>
              <a:pPr/>
              <a:t>12</a:t>
            </a:fld>
            <a:endParaRPr lang="en-US" altLang="de-DE"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993436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0F9ADF90-65EC-45AE-9898-301D0FE345C8}" type="slidenum">
              <a:rPr lang="en-US" altLang="de-DE" sz="1200"/>
              <a:pPr/>
              <a:t>55</a:t>
            </a:fld>
            <a:endParaRPr lang="en-US" altLang="de-DE"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078807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3E6405D3-D53D-43E6-B05C-B954A09ECCF4}" type="slidenum">
              <a:rPr lang="en-US" altLang="de-DE" sz="1200"/>
              <a:pPr/>
              <a:t>57</a:t>
            </a:fld>
            <a:endParaRPr lang="en-US" altLang="de-DE" sz="120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7749150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C7F8CC6E-1F9E-49C3-98FA-0D729A6C3F8D}" type="slidenum">
              <a:rPr lang="en-US" altLang="de-DE" sz="1200">
                <a:solidFill>
                  <a:srgbClr val="000000"/>
                </a:solidFill>
              </a:rPr>
              <a:pPr/>
              <a:t>62</a:t>
            </a:fld>
            <a:endParaRPr lang="en-US" altLang="de-DE" sz="1200">
              <a:solidFill>
                <a:srgbClr val="000000"/>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7400582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DE4DAECD-BE0F-4DD3-9938-23C371CDC9C8}" type="slidenum">
              <a:rPr lang="en-US" altLang="de-DE" sz="1200"/>
              <a:pPr/>
              <a:t>63</a:t>
            </a:fld>
            <a:endParaRPr lang="en-US" altLang="de-DE" sz="12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4290178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616BAF6D-4EB4-4858-B765-9746881D874C}" type="slidenum">
              <a:rPr lang="en-US" altLang="de-DE" sz="1200">
                <a:solidFill>
                  <a:srgbClr val="000000"/>
                </a:solidFill>
              </a:rPr>
              <a:pPr/>
              <a:t>64</a:t>
            </a:fld>
            <a:endParaRPr lang="en-US" altLang="de-DE" sz="1200">
              <a:solidFill>
                <a:srgbClr val="000000"/>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7511944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9EDD9C89-012D-459A-80E2-20D26C290C66}" type="slidenum">
              <a:rPr lang="en-US" altLang="de-DE" sz="1200"/>
              <a:pPr/>
              <a:t>65</a:t>
            </a:fld>
            <a:endParaRPr lang="en-US" altLang="de-DE" sz="120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5373950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D529C36B-4ECC-497D-ADC5-9BE34FD9AB68}" type="slidenum">
              <a:rPr lang="en-US" altLang="de-DE" sz="1200"/>
              <a:pPr/>
              <a:t>66</a:t>
            </a:fld>
            <a:endParaRPr lang="en-US" altLang="de-DE" sz="120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223812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50CDE75A-C905-40DB-A2E3-94A70E0A4367}" type="slidenum">
              <a:rPr lang="en-US" altLang="de-DE" sz="1200"/>
              <a:pPr/>
              <a:t>67</a:t>
            </a:fld>
            <a:endParaRPr lang="en-US" altLang="de-DE"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6233714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lgn="r"/>
            <a:fld id="{5BA01AF4-B4BD-41C4-B385-5DCC58387C19}" type="slidenum">
              <a:rPr lang="en-US" altLang="de-DE" sz="1200"/>
              <a:pPr algn="r"/>
              <a:t>68</a:t>
            </a:fld>
            <a:endParaRPr lang="en-US" altLang="de-DE" sz="120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5853263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87ED1BE0-449A-4D2A-ADDC-ACFEB7A05358}" type="slidenum">
              <a:rPr lang="en-US" altLang="de-DE" sz="1200"/>
              <a:pPr/>
              <a:t>69</a:t>
            </a:fld>
            <a:endParaRPr lang="en-US" altLang="de-DE"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106804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CCDD25DE-5641-48C1-ADCB-996344EC9101}" type="slidenum">
              <a:rPr lang="en-US" altLang="de-DE" sz="1200">
                <a:solidFill>
                  <a:srgbClr val="000000"/>
                </a:solidFill>
              </a:rPr>
              <a:pPr/>
              <a:t>13</a:t>
            </a:fld>
            <a:endParaRPr lang="en-US" altLang="de-DE" sz="1200">
              <a:solidFill>
                <a:srgbClr val="000000"/>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3523292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87ED1BE0-449A-4D2A-ADDC-ACFEB7A05358}" type="slidenum">
              <a:rPr lang="en-US" altLang="de-DE" sz="1200"/>
              <a:pPr/>
              <a:t>70</a:t>
            </a:fld>
            <a:endParaRPr lang="en-US" altLang="de-DE"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72629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F66E1AF5-5069-464B-BDE8-171437E13A72}" type="slidenum">
              <a:rPr lang="en-US" altLang="de-DE" sz="1200">
                <a:solidFill>
                  <a:srgbClr val="000000"/>
                </a:solidFill>
              </a:rPr>
              <a:pPr/>
              <a:t>14</a:t>
            </a:fld>
            <a:endParaRPr lang="en-US" altLang="de-DE" sz="1200">
              <a:solidFill>
                <a:srgbClr val="000000"/>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6422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D0D4A73C-FBB7-401F-84A7-8F0D9BEA133C}" type="slidenum">
              <a:rPr lang="en-US" altLang="de-DE" sz="1200">
                <a:solidFill>
                  <a:srgbClr val="000000"/>
                </a:solidFill>
              </a:rPr>
              <a:pPr/>
              <a:t>15</a:t>
            </a:fld>
            <a:endParaRPr lang="en-US" altLang="de-DE" sz="1200">
              <a:solidFill>
                <a:srgbClr val="000000"/>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09844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04BB56E-4826-417D-9BD4-F5B5721F3928}" type="slidenum">
              <a:rPr lang="en-US" altLang="de-DE" sz="1200">
                <a:solidFill>
                  <a:srgbClr val="000000"/>
                </a:solidFill>
              </a:rPr>
              <a:pPr/>
              <a:t>16</a:t>
            </a:fld>
            <a:endParaRPr lang="en-US" altLang="de-DE" sz="1200">
              <a:solidFill>
                <a:srgbClr val="000000"/>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003485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04BB56E-4826-417D-9BD4-F5B5721F3928}" type="slidenum">
              <a:rPr lang="en-US" altLang="de-DE" sz="1200">
                <a:solidFill>
                  <a:srgbClr val="000000"/>
                </a:solidFill>
              </a:rPr>
              <a:pPr/>
              <a:t>17</a:t>
            </a:fld>
            <a:endParaRPr lang="en-US" altLang="de-DE" sz="1200">
              <a:solidFill>
                <a:srgbClr val="000000"/>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922194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3" name="Picture 10"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867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1836924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9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893446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9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4913005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9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1982466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9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554637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9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8377825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9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62959611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0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9057820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0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5777678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0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7235822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0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831190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726768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0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1211224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0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4979700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0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8749282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0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3190314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0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694899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0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583277739"/>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0104726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20941169"/>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6887828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328365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2251235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5019681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4763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488856"/>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2227972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52219271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0061208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9435441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1782069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50984373"/>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05391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7484546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21955488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8299578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66107307"/>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9711098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0045982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3268847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5250561"/>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3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63075940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3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7950212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3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141152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61887363"/>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3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64757790"/>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3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82068950"/>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3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55371636"/>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3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950786676"/>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3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9533964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3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31829816"/>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4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80179566"/>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4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5892923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4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10009799"/>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4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286733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656476043"/>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4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6161703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4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24852614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4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29479736"/>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4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00898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4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84854180"/>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4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93052540"/>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5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1055984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5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00887379"/>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5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10592942"/>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86861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84698999"/>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5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1880898"/>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5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99769791"/>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5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64498029"/>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5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6837632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5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51648062"/>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5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0137022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5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99394820"/>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6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0093836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6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74928749"/>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6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780829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902574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6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98159016"/>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6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53459187"/>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6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41775291"/>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6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13850736"/>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6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06908698"/>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6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51459769"/>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6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88831125"/>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7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59958091"/>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7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24170854"/>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7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467623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36234767"/>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7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51887054"/>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7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1457115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7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44792871"/>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7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9930982"/>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7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35550330"/>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7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276892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7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13139304"/>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8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05424568"/>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8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3941319"/>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8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554126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5928223"/>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8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4018977"/>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8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7652467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8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81342590"/>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8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13663019"/>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8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27320069"/>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8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75605649"/>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8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71817150"/>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9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58468556"/>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9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20380733"/>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19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034685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21149377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84918387"/>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9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12547677"/>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9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4558042"/>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9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91513939"/>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9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19923791"/>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9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28761175"/>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9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64802202"/>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9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16998903"/>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20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00656755"/>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20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5295867"/>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20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82984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01520790"/>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20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48548750"/>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20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7440684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20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51000143"/>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0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36896493"/>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20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40956940"/>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20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3070823"/>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20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82100220"/>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3585095"/>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2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82178168"/>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2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961108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72421976"/>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2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55468129"/>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2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39968635"/>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2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16001416"/>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2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333628"/>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2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7064731"/>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2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26941170"/>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2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32357830"/>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2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755120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3374194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082158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072460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172698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763731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934124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99160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marL="457200" indent="-457200">
              <a:buFont typeface="+mj-lt"/>
              <a:buAutoNum type="arabicPeriod"/>
              <a:defRPr b="0" baseline="0"/>
            </a:lvl1pPr>
            <a:lvl2pPr marL="693738" indent="-457200">
              <a:buFont typeface="+mj-lt"/>
              <a:buAutoNum type="arabicPeriod"/>
              <a:defRPr/>
            </a:lvl2pPr>
            <a:lvl3pPr marL="998537" indent="-457200">
              <a:buFont typeface="+mj-lt"/>
              <a:buAutoNum type="arabicPeriod"/>
              <a:tabLst/>
              <a:defRPr/>
            </a:lvl3pPr>
            <a:lvl4pPr marL="1219200" indent="-457200">
              <a:buFont typeface="+mj-lt"/>
              <a:buAutoNum type="arabicPeriod"/>
              <a:defRPr/>
            </a:lvl4pPr>
            <a:lvl5pPr marL="1438275" indent="-457200">
              <a:buFont typeface="+mj-lt"/>
              <a:buAutoNum type="arabicPeriod"/>
              <a:defRPr/>
            </a:lvl5pPr>
            <a:lvl6pPr marL="1474788" indent="-217488">
              <a:tabLst/>
              <a:defRPr/>
            </a:lvl6pPr>
            <a:lvl7pPr marL="2743200" indent="0">
              <a:buNone/>
              <a:defRPr/>
            </a:lvl7pPr>
          </a:lstStyle>
          <a:p>
            <a:pPr lvl="0"/>
            <a:r>
              <a:rPr lang="de-DE" dirty="0" smtClean="0"/>
              <a:t>Es gibt leider kein 1.1 in </a:t>
            </a:r>
            <a:r>
              <a:rPr lang="de-DE" dirty="0" err="1" smtClean="0"/>
              <a:t>Powerpoint</a:t>
            </a:r>
            <a:endParaRPr lang="de-DE" dirty="0" smtClean="0"/>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015010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959422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1230304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0217706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5272961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4389602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9444118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6818307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1122905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5383651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705060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6" name="Inhaltsplatzhalter 5"/>
          <p:cNvSpPr>
            <a:spLocks noGrp="1"/>
          </p:cNvSpPr>
          <p:nvPr>
            <p:ph sz="quarter" idx="12"/>
          </p:nvPr>
        </p:nvSpPr>
        <p:spPr>
          <a:xfrm>
            <a:off x="365125"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Inhaltsplatzhalter 5"/>
          <p:cNvSpPr>
            <a:spLocks noGrp="1"/>
          </p:cNvSpPr>
          <p:nvPr>
            <p:ph sz="quarter" idx="13"/>
          </p:nvPr>
        </p:nvSpPr>
        <p:spPr>
          <a:xfrm>
            <a:off x="4570412"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9" name="Subtitle 2"/>
          <p:cNvSpPr>
            <a:spLocks noGrp="1"/>
          </p:cNvSpPr>
          <p:nvPr>
            <p:ph type="subTitle" idx="14"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6306349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2873614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6662578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8366423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0827965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5256977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5302456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7627822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9149170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1260223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869699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4"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18421467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4136464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409983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1783005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52073863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4053609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827426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511055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1575158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3644611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71838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anf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7707" y="1946294"/>
            <a:ext cx="5352769" cy="1236743"/>
          </a:xfrm>
        </p:spPr>
        <p:txBody>
          <a:bodyPr/>
          <a:lstStyle>
            <a:lvl1pPr algn="ctr">
              <a:defRPr sz="4000"/>
            </a:lvl1pPr>
          </a:lstStyle>
          <a:p>
            <a:r>
              <a:rPr lang="de-DE" dirty="0" smtClean="0"/>
              <a:t>Kapitel</a:t>
            </a:r>
            <a:endParaRPr lang="de-DE" dirty="0"/>
          </a:p>
        </p:txBody>
      </p:sp>
      <p:sp>
        <p:nvSpPr>
          <p:cNvPr id="9" name="Inhaltsplatzhalter 8"/>
          <p:cNvSpPr>
            <a:spLocks noGrp="1"/>
          </p:cNvSpPr>
          <p:nvPr>
            <p:ph sz="quarter" idx="12" hasCustomPrompt="1"/>
          </p:nvPr>
        </p:nvSpPr>
        <p:spPr>
          <a:xfrm>
            <a:off x="1927225" y="3403600"/>
            <a:ext cx="5353050" cy="2244725"/>
          </a:xfrm>
          <a:prstGeom prst="rect">
            <a:avLst/>
          </a:prstGeom>
        </p:spPr>
        <p:txBody>
          <a:bodyPr/>
          <a:lstStyle>
            <a:lvl1pPr marL="0" indent="0" algn="ctr">
              <a:buNone/>
              <a:defRPr b="1" baseline="0"/>
            </a:lvl1pPr>
          </a:lstStyle>
          <a:p>
            <a:pPr lvl="0"/>
            <a:r>
              <a:rPr lang="de-DE" dirty="0" smtClean="0"/>
              <a:t>Name des Kapitels</a:t>
            </a:r>
            <a:endParaRPr lang="de-DE" dirty="0"/>
          </a:p>
        </p:txBody>
      </p:sp>
      <p:sp>
        <p:nvSpPr>
          <p:cNvPr id="6"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73041865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5662354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1652290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0385731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3099414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0018173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9883080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7844842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7700723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866336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52254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8169689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739018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3796678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9816812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7443093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8044218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7103348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7026747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7600083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9362639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057424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5487037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4586816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5855453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64621091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91542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8327016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9298628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8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4321938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8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2870950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8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3006887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756204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7920725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8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539205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356520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524072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8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2319449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78112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3898002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700317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9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2254146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9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8437712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9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118524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slideLayout" Target="../slideLayouts/slideLayout155.xml"/><Relationship Id="rId171" Type="http://schemas.openxmlformats.org/officeDocument/2006/relationships/slideLayout" Target="../slideLayouts/slideLayout171.xml"/><Relationship Id="rId176" Type="http://schemas.openxmlformats.org/officeDocument/2006/relationships/slideLayout" Target="../slideLayouts/slideLayout176.xml"/><Relationship Id="rId192" Type="http://schemas.openxmlformats.org/officeDocument/2006/relationships/slideLayout" Target="../slideLayouts/slideLayout192.xml"/><Relationship Id="rId197" Type="http://schemas.openxmlformats.org/officeDocument/2006/relationships/slideLayout" Target="../slideLayouts/slideLayout197.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66" Type="http://schemas.openxmlformats.org/officeDocument/2006/relationships/slideLayout" Target="../slideLayouts/slideLayout166.xml"/><Relationship Id="rId182" Type="http://schemas.openxmlformats.org/officeDocument/2006/relationships/slideLayout" Target="../slideLayouts/slideLayout182.xml"/><Relationship Id="rId187" Type="http://schemas.openxmlformats.org/officeDocument/2006/relationships/slideLayout" Target="../slideLayouts/slideLayout187.xml"/><Relationship Id="rId217" Type="http://schemas.openxmlformats.org/officeDocument/2006/relationships/slideLayout" Target="../slideLayouts/slideLayout217.xml"/><Relationship Id="rId1" Type="http://schemas.openxmlformats.org/officeDocument/2006/relationships/slideLayout" Target="../slideLayouts/slideLayout1.xml"/><Relationship Id="rId6" Type="http://schemas.openxmlformats.org/officeDocument/2006/relationships/slideLayout" Target="../slideLayouts/slideLayout6.xml"/><Relationship Id="rId212" Type="http://schemas.openxmlformats.org/officeDocument/2006/relationships/slideLayout" Target="../slideLayouts/slideLayout212.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theme" Target="../theme/theme1.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image" Target="../media/image1.emf"/><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027" name="Rectangle 2"/>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dirty="0" smtClean="0"/>
              <a:t>Click to edit Master title style</a:t>
            </a:r>
          </a:p>
        </p:txBody>
      </p:sp>
      <p:pic>
        <p:nvPicPr>
          <p:cNvPr id="1031" name="Picture 12" descr="Pearson_Bound_White"/>
          <p:cNvPicPr>
            <a:picLocks noChangeAspect="1" noChangeArrowheads="1"/>
          </p:cNvPicPr>
          <p:nvPr userDrawn="1"/>
        </p:nvPicPr>
        <p:blipFill>
          <a:blip r:embed="rId229"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userDrawn="1"/>
        </p:nvSpPr>
        <p:spPr bwMode="gray">
          <a:xfrm>
            <a:off x="7696742" y="6724143"/>
            <a:ext cx="279571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sz="600" dirty="0" smtClean="0"/>
              <a:t>© </a:t>
            </a:r>
            <a:r>
              <a:rPr lang="en-US" sz="600" dirty="0" err="1" smtClean="0"/>
              <a:t>Laudon</a:t>
            </a:r>
            <a:r>
              <a:rPr lang="en-US" sz="600" dirty="0" smtClean="0"/>
              <a:t> /</a:t>
            </a:r>
            <a:r>
              <a:rPr lang="en-US" sz="600" dirty="0" err="1" smtClean="0"/>
              <a:t>Laudon</a:t>
            </a:r>
            <a:r>
              <a:rPr lang="en-US" sz="600" dirty="0" smtClean="0"/>
              <a:t> /</a:t>
            </a:r>
            <a:r>
              <a:rPr lang="en-US" sz="600" dirty="0" err="1" smtClean="0"/>
              <a:t>Schoder</a:t>
            </a:r>
            <a:endParaRPr lang="en-US" sz="600" dirty="0"/>
          </a:p>
        </p:txBody>
      </p:sp>
      <p:sp>
        <p:nvSpPr>
          <p:cNvPr id="10" name="Rectangle 5"/>
          <p:cNvSpPr txBox="1">
            <a:spLocks noChangeArrowheads="1"/>
          </p:cNvSpPr>
          <p:nvPr userDrawn="1"/>
        </p:nvSpPr>
        <p:spPr bwMode="gray">
          <a:xfrm>
            <a:off x="936216" y="6545881"/>
            <a:ext cx="6088697"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dirty="0" smtClean="0"/>
              <a:t>Name des</a:t>
            </a:r>
            <a:r>
              <a:rPr lang="en-US" baseline="0" dirty="0" smtClean="0"/>
              <a:t> </a:t>
            </a:r>
            <a:r>
              <a:rPr lang="en-US" baseline="0" dirty="0" err="1" smtClean="0"/>
              <a:t>Dozenten</a:t>
            </a:r>
            <a:r>
              <a:rPr lang="en-US" baseline="0" dirty="0" smtClean="0"/>
              <a:t>		Name der </a:t>
            </a:r>
            <a:r>
              <a:rPr lang="en-US" baseline="0" dirty="0" err="1" smtClean="0"/>
              <a:t>Vorlesung</a:t>
            </a:r>
            <a:endParaRPr lang="en-US" dirty="0"/>
          </a:p>
        </p:txBody>
      </p:sp>
      <p:sp>
        <p:nvSpPr>
          <p:cNvPr id="11" name="Foliennummernplatzhalter 3"/>
          <p:cNvSpPr>
            <a:spLocks noGrp="1"/>
          </p:cNvSpPr>
          <p:nvPr>
            <p:ph type="sldNum" sz="quarter" idx="4"/>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701" r:id="rId2"/>
    <p:sldLayoutId id="2147483705" r:id="rId3"/>
    <p:sldLayoutId id="2147483703" r:id="rId4"/>
    <p:sldLayoutId id="2147483702" r:id="rId5"/>
    <p:sldLayoutId id="2147483704"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 id="2147483740" r:id="rId40"/>
    <p:sldLayoutId id="2147483741" r:id="rId41"/>
    <p:sldLayoutId id="2147483742" r:id="rId42"/>
    <p:sldLayoutId id="2147483743" r:id="rId43"/>
    <p:sldLayoutId id="2147483744" r:id="rId44"/>
    <p:sldLayoutId id="2147483745" r:id="rId45"/>
    <p:sldLayoutId id="2147483746" r:id="rId46"/>
    <p:sldLayoutId id="2147483747" r:id="rId47"/>
    <p:sldLayoutId id="2147483748" r:id="rId48"/>
    <p:sldLayoutId id="2147483749" r:id="rId49"/>
    <p:sldLayoutId id="2147483750" r:id="rId50"/>
    <p:sldLayoutId id="2147483751" r:id="rId51"/>
    <p:sldLayoutId id="2147483752" r:id="rId52"/>
    <p:sldLayoutId id="2147483753" r:id="rId53"/>
    <p:sldLayoutId id="2147483754" r:id="rId54"/>
    <p:sldLayoutId id="2147483755" r:id="rId55"/>
    <p:sldLayoutId id="2147483756" r:id="rId56"/>
    <p:sldLayoutId id="2147483757" r:id="rId57"/>
    <p:sldLayoutId id="2147483758" r:id="rId58"/>
    <p:sldLayoutId id="2147483759" r:id="rId59"/>
    <p:sldLayoutId id="2147483760" r:id="rId60"/>
    <p:sldLayoutId id="2147483761" r:id="rId61"/>
    <p:sldLayoutId id="2147483762" r:id="rId62"/>
    <p:sldLayoutId id="2147483763" r:id="rId63"/>
    <p:sldLayoutId id="2147483764" r:id="rId64"/>
    <p:sldLayoutId id="2147483765" r:id="rId65"/>
    <p:sldLayoutId id="2147483766" r:id="rId66"/>
    <p:sldLayoutId id="2147483767" r:id="rId67"/>
    <p:sldLayoutId id="2147483768" r:id="rId68"/>
    <p:sldLayoutId id="2147483769" r:id="rId69"/>
    <p:sldLayoutId id="2147483770" r:id="rId70"/>
    <p:sldLayoutId id="2147483771" r:id="rId71"/>
    <p:sldLayoutId id="2147483772" r:id="rId72"/>
    <p:sldLayoutId id="2147483773" r:id="rId73"/>
    <p:sldLayoutId id="2147483774" r:id="rId74"/>
    <p:sldLayoutId id="2147483775" r:id="rId75"/>
    <p:sldLayoutId id="2147483776" r:id="rId76"/>
    <p:sldLayoutId id="2147483777" r:id="rId77"/>
    <p:sldLayoutId id="2147483778" r:id="rId78"/>
    <p:sldLayoutId id="2147483779" r:id="rId79"/>
    <p:sldLayoutId id="2147483780" r:id="rId80"/>
    <p:sldLayoutId id="2147483781" r:id="rId81"/>
    <p:sldLayoutId id="2147483782" r:id="rId82"/>
    <p:sldLayoutId id="2147483783" r:id="rId83"/>
    <p:sldLayoutId id="2147483784" r:id="rId84"/>
    <p:sldLayoutId id="2147483785" r:id="rId85"/>
    <p:sldLayoutId id="2147483786" r:id="rId86"/>
    <p:sldLayoutId id="2147483787" r:id="rId87"/>
    <p:sldLayoutId id="2147483788" r:id="rId88"/>
    <p:sldLayoutId id="2147483789" r:id="rId89"/>
    <p:sldLayoutId id="2147483790" r:id="rId90"/>
    <p:sldLayoutId id="2147483791" r:id="rId91"/>
    <p:sldLayoutId id="2147483792" r:id="rId92"/>
    <p:sldLayoutId id="2147483793" r:id="rId93"/>
    <p:sldLayoutId id="2147483794" r:id="rId94"/>
    <p:sldLayoutId id="2147483795" r:id="rId95"/>
    <p:sldLayoutId id="2147483796" r:id="rId96"/>
    <p:sldLayoutId id="2147483797" r:id="rId97"/>
    <p:sldLayoutId id="2147483798" r:id="rId98"/>
    <p:sldLayoutId id="2147483799" r:id="rId99"/>
    <p:sldLayoutId id="2147483800" r:id="rId100"/>
    <p:sldLayoutId id="2147483801" r:id="rId101"/>
    <p:sldLayoutId id="2147483802" r:id="rId102"/>
    <p:sldLayoutId id="2147483803" r:id="rId103"/>
    <p:sldLayoutId id="2147483804" r:id="rId104"/>
    <p:sldLayoutId id="2147483805" r:id="rId105"/>
    <p:sldLayoutId id="2147483806" r:id="rId106"/>
    <p:sldLayoutId id="2147483807" r:id="rId107"/>
    <p:sldLayoutId id="2147483808" r:id="rId108"/>
    <p:sldLayoutId id="2147483809" r:id="rId109"/>
    <p:sldLayoutId id="2147483810" r:id="rId110"/>
    <p:sldLayoutId id="2147483811" r:id="rId111"/>
    <p:sldLayoutId id="2147483812" r:id="rId112"/>
    <p:sldLayoutId id="2147483813" r:id="rId113"/>
    <p:sldLayoutId id="2147483814" r:id="rId114"/>
    <p:sldLayoutId id="2147483815" r:id="rId115"/>
    <p:sldLayoutId id="2147483816" r:id="rId116"/>
    <p:sldLayoutId id="2147483817" r:id="rId117"/>
    <p:sldLayoutId id="2147483818" r:id="rId118"/>
    <p:sldLayoutId id="2147483819" r:id="rId119"/>
    <p:sldLayoutId id="2147483820" r:id="rId120"/>
    <p:sldLayoutId id="2147483821" r:id="rId121"/>
    <p:sldLayoutId id="2147483822" r:id="rId122"/>
    <p:sldLayoutId id="2147483823" r:id="rId123"/>
    <p:sldLayoutId id="2147483824" r:id="rId124"/>
    <p:sldLayoutId id="2147483825" r:id="rId125"/>
    <p:sldLayoutId id="2147483826" r:id="rId126"/>
    <p:sldLayoutId id="2147483827" r:id="rId127"/>
    <p:sldLayoutId id="2147483828" r:id="rId128"/>
    <p:sldLayoutId id="2147483829" r:id="rId129"/>
    <p:sldLayoutId id="2147483830" r:id="rId130"/>
    <p:sldLayoutId id="2147483831" r:id="rId131"/>
    <p:sldLayoutId id="2147483832" r:id="rId132"/>
    <p:sldLayoutId id="2147483833" r:id="rId133"/>
    <p:sldLayoutId id="2147483834" r:id="rId134"/>
    <p:sldLayoutId id="2147483835" r:id="rId135"/>
    <p:sldLayoutId id="2147483836" r:id="rId136"/>
    <p:sldLayoutId id="2147483837" r:id="rId137"/>
    <p:sldLayoutId id="2147483838" r:id="rId138"/>
    <p:sldLayoutId id="2147483839" r:id="rId139"/>
    <p:sldLayoutId id="2147483840" r:id="rId140"/>
    <p:sldLayoutId id="2147483841" r:id="rId141"/>
    <p:sldLayoutId id="2147483842" r:id="rId142"/>
    <p:sldLayoutId id="2147483843" r:id="rId143"/>
    <p:sldLayoutId id="2147483844" r:id="rId144"/>
    <p:sldLayoutId id="2147483845" r:id="rId145"/>
    <p:sldLayoutId id="2147483846" r:id="rId146"/>
    <p:sldLayoutId id="2147483847" r:id="rId147"/>
    <p:sldLayoutId id="2147483848" r:id="rId148"/>
    <p:sldLayoutId id="2147483849" r:id="rId149"/>
    <p:sldLayoutId id="2147483850" r:id="rId150"/>
    <p:sldLayoutId id="2147483851" r:id="rId151"/>
    <p:sldLayoutId id="2147483852" r:id="rId152"/>
    <p:sldLayoutId id="2147483853" r:id="rId153"/>
    <p:sldLayoutId id="2147483854" r:id="rId154"/>
    <p:sldLayoutId id="2147483855" r:id="rId155"/>
    <p:sldLayoutId id="2147483856" r:id="rId156"/>
    <p:sldLayoutId id="2147483857" r:id="rId157"/>
    <p:sldLayoutId id="2147483858" r:id="rId158"/>
    <p:sldLayoutId id="2147483859" r:id="rId159"/>
    <p:sldLayoutId id="2147483860" r:id="rId160"/>
    <p:sldLayoutId id="2147483861" r:id="rId161"/>
    <p:sldLayoutId id="2147483862" r:id="rId162"/>
    <p:sldLayoutId id="2147483863" r:id="rId163"/>
    <p:sldLayoutId id="2147483864" r:id="rId164"/>
    <p:sldLayoutId id="2147483865" r:id="rId165"/>
    <p:sldLayoutId id="2147483866" r:id="rId166"/>
    <p:sldLayoutId id="2147483867" r:id="rId167"/>
    <p:sldLayoutId id="2147483868" r:id="rId168"/>
    <p:sldLayoutId id="2147483869" r:id="rId169"/>
    <p:sldLayoutId id="2147483870" r:id="rId170"/>
    <p:sldLayoutId id="2147483871" r:id="rId171"/>
    <p:sldLayoutId id="2147483872" r:id="rId172"/>
    <p:sldLayoutId id="2147483873" r:id="rId173"/>
    <p:sldLayoutId id="2147483874" r:id="rId174"/>
    <p:sldLayoutId id="2147483875" r:id="rId175"/>
    <p:sldLayoutId id="2147483876" r:id="rId176"/>
    <p:sldLayoutId id="2147483877" r:id="rId177"/>
    <p:sldLayoutId id="2147483878" r:id="rId178"/>
    <p:sldLayoutId id="2147483879" r:id="rId179"/>
    <p:sldLayoutId id="2147483880" r:id="rId180"/>
    <p:sldLayoutId id="2147483881" r:id="rId181"/>
    <p:sldLayoutId id="2147483882" r:id="rId182"/>
    <p:sldLayoutId id="2147483883" r:id="rId183"/>
    <p:sldLayoutId id="2147483884" r:id="rId184"/>
    <p:sldLayoutId id="2147483885" r:id="rId185"/>
    <p:sldLayoutId id="2147483886" r:id="rId186"/>
    <p:sldLayoutId id="2147483887" r:id="rId187"/>
    <p:sldLayoutId id="2147483888" r:id="rId188"/>
    <p:sldLayoutId id="2147483889" r:id="rId189"/>
    <p:sldLayoutId id="2147483890" r:id="rId190"/>
    <p:sldLayoutId id="2147483891" r:id="rId191"/>
    <p:sldLayoutId id="2147483892" r:id="rId192"/>
    <p:sldLayoutId id="2147483893" r:id="rId193"/>
    <p:sldLayoutId id="2147483894" r:id="rId194"/>
    <p:sldLayoutId id="2147483895" r:id="rId195"/>
    <p:sldLayoutId id="2147483896" r:id="rId196"/>
    <p:sldLayoutId id="2147483897" r:id="rId197"/>
    <p:sldLayoutId id="2147483898" r:id="rId198"/>
    <p:sldLayoutId id="2147483899" r:id="rId199"/>
    <p:sldLayoutId id="2147483900" r:id="rId200"/>
    <p:sldLayoutId id="2147483901" r:id="rId201"/>
    <p:sldLayoutId id="2147483902" r:id="rId202"/>
    <p:sldLayoutId id="2147483903" r:id="rId203"/>
    <p:sldLayoutId id="2147483904" r:id="rId204"/>
    <p:sldLayoutId id="2147483905" r:id="rId205"/>
    <p:sldLayoutId id="2147483906" r:id="rId206"/>
    <p:sldLayoutId id="2147483907" r:id="rId207"/>
    <p:sldLayoutId id="2147483908" r:id="rId208"/>
    <p:sldLayoutId id="2147483909" r:id="rId209"/>
    <p:sldLayoutId id="2147483910" r:id="rId210"/>
    <p:sldLayoutId id="2147483911" r:id="rId211"/>
    <p:sldLayoutId id="2147483912" r:id="rId212"/>
    <p:sldLayoutId id="2147483913" r:id="rId213"/>
    <p:sldLayoutId id="2147483914" r:id="rId214"/>
    <p:sldLayoutId id="2147483915" r:id="rId215"/>
    <p:sldLayoutId id="2147483916" r:id="rId216"/>
    <p:sldLayoutId id="2147483917" r:id="rId217"/>
    <p:sldLayoutId id="2147483918" r:id="rId218"/>
    <p:sldLayoutId id="2147483919" r:id="rId219"/>
    <p:sldLayoutId id="2147483920" r:id="rId220"/>
    <p:sldLayoutId id="2147483921" r:id="rId221"/>
    <p:sldLayoutId id="2147483922" r:id="rId222"/>
    <p:sldLayoutId id="2147483923" r:id="rId223"/>
    <p:sldLayoutId id="2147483924" r:id="rId224"/>
    <p:sldLayoutId id="2147483925" r:id="rId225"/>
    <p:sldLayoutId id="2147483926" r:id="rId226"/>
    <p:sldLayoutId id="2147483927" r:id="rId227"/>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p:titleStyle>
    <p:bodyStyle>
      <a:lvl1pPr marL="185738" indent="-185738" algn="l" rtl="0" eaLnBrk="0" fontAlgn="base" hangingPunct="0">
        <a:spcBef>
          <a:spcPct val="50000"/>
        </a:spcBef>
        <a:spcAft>
          <a:spcPct val="0"/>
        </a:spcAft>
        <a:buSzPct val="80000"/>
        <a:buFont typeface="Arial" charset="0"/>
        <a:buChar char="•"/>
        <a:tabLst/>
        <a:defRPr sz="240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541338" indent="220663"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25146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de-DE" dirty="0" smtClean="0"/>
              <a:t>Wird Sears‘ Technologiestrategie diesmal aufgehen?</a:t>
            </a:r>
            <a:endParaRPr lang="de-DE" altLang="de-DE" dirty="0" smtClean="0"/>
          </a:p>
        </p:txBody>
      </p:sp>
      <p:sp>
        <p:nvSpPr>
          <p:cNvPr id="4" name="Foliennummernplatzhalter 3"/>
          <p:cNvSpPr>
            <a:spLocks noGrp="1"/>
          </p:cNvSpPr>
          <p:nvPr>
            <p:ph type="sldNum" sz="quarter" idx="11"/>
          </p:nvPr>
        </p:nvSpPr>
        <p:spPr/>
        <p:txBody>
          <a:bodyPr/>
          <a:lstStyle/>
          <a:p>
            <a:fld id="{35E74F11-52B9-4224-A00F-B27318B8C481}" type="slidenum">
              <a:rPr lang="en-US" smtClean="0"/>
              <a:pPr/>
              <a:t>9</a:t>
            </a:fld>
            <a:endParaRPr lang="en-US" dirty="0"/>
          </a:p>
        </p:txBody>
      </p:sp>
      <p:sp>
        <p:nvSpPr>
          <p:cNvPr id="23555" name="Rectangle 3"/>
          <p:cNvSpPr>
            <a:spLocks noGrp="1"/>
          </p:cNvSpPr>
          <p:nvPr>
            <p:ph sz="quarter" idx="12"/>
          </p:nvPr>
        </p:nvSpPr>
        <p:spPr/>
        <p:txBody>
          <a:bodyPr/>
          <a:lstStyle/>
          <a:p>
            <a:r>
              <a:rPr lang="de-DE" altLang="de-DE" dirty="0" smtClean="0"/>
              <a:t>Wie </a:t>
            </a:r>
            <a:r>
              <a:rPr lang="de-DE" altLang="de-DE" dirty="0"/>
              <a:t>lassen sich die Wettbewerbskräfte </a:t>
            </a:r>
            <a:r>
              <a:rPr lang="de-DE" altLang="de-DE" dirty="0" smtClean="0"/>
              <a:t>und Wertschöpfungsmodelle auf Sears anwenden?</a:t>
            </a:r>
          </a:p>
          <a:p>
            <a:r>
              <a:rPr lang="de-DE" dirty="0"/>
              <a:t>Besuchen Sie ein </a:t>
            </a:r>
            <a:r>
              <a:rPr lang="de-DE" dirty="0" smtClean="0"/>
              <a:t>Warenhaus, wie z.B</a:t>
            </a:r>
            <a:r>
              <a:rPr lang="de-DE" dirty="0"/>
              <a:t>. Kaufhof, und beobachten Sie die </a:t>
            </a:r>
            <a:r>
              <a:rPr lang="de-DE" dirty="0" smtClean="0"/>
              <a:t>dortigen Verkaufsaktivitäten</a:t>
            </a:r>
            <a:r>
              <a:rPr lang="de-DE" dirty="0"/>
              <a:t>. Glauben Sie, </a:t>
            </a:r>
            <a:r>
              <a:rPr lang="de-DE" dirty="0" smtClean="0"/>
              <a:t>dass eine </a:t>
            </a:r>
            <a:r>
              <a:rPr lang="de-DE" dirty="0"/>
              <a:t>neue Strategie wie bei Sears </a:t>
            </a:r>
            <a:r>
              <a:rPr lang="de-DE" dirty="0" smtClean="0"/>
              <a:t>implementiert wurde</a:t>
            </a:r>
            <a:r>
              <a:rPr lang="de-DE" dirty="0"/>
              <a:t>? Wie effektiv ist sie?</a:t>
            </a:r>
            <a:endParaRPr lang="de-DE" altLang="de-DE" dirty="0" smtClean="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2379927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de-DE" altLang="de-DE" dirty="0" smtClean="0"/>
              <a:t>Herausforderungen für das Management</a:t>
            </a:r>
          </a:p>
        </p:txBody>
      </p:sp>
      <p:sp>
        <p:nvSpPr>
          <p:cNvPr id="4" name="Foliennummernplatzhalter 3"/>
          <p:cNvSpPr>
            <a:spLocks noGrp="1"/>
          </p:cNvSpPr>
          <p:nvPr>
            <p:ph type="sldNum" sz="quarter" idx="11"/>
          </p:nvPr>
        </p:nvSpPr>
        <p:spPr/>
        <p:txBody>
          <a:bodyPr/>
          <a:lstStyle/>
          <a:p>
            <a:fld id="{35E74F11-52B9-4224-A00F-B27318B8C481}" type="slidenum">
              <a:rPr lang="en-US" smtClean="0"/>
              <a:pPr/>
              <a:t>10</a:t>
            </a:fld>
            <a:endParaRPr lang="en-US" dirty="0"/>
          </a:p>
        </p:txBody>
      </p:sp>
      <p:sp>
        <p:nvSpPr>
          <p:cNvPr id="25603" name="Rectangle 3"/>
          <p:cNvSpPr>
            <a:spLocks noGrp="1"/>
          </p:cNvSpPr>
          <p:nvPr>
            <p:ph sz="quarter" idx="12"/>
          </p:nvPr>
        </p:nvSpPr>
        <p:spPr/>
        <p:txBody>
          <a:bodyPr/>
          <a:lstStyle/>
          <a:p>
            <a:r>
              <a:rPr lang="de-DE" dirty="0" smtClean="0"/>
              <a:t>Sears ist eine verblassende Marke, die sich mit zu vielen notleidenden Ladengeschäften in schlechter Lage herumschlagen muss</a:t>
            </a:r>
          </a:p>
          <a:p>
            <a:r>
              <a:rPr lang="de-DE" dirty="0" smtClean="0"/>
              <a:t>Es ist nicht leicht, die für den Wettbewerb nötige Dynamik zurückzugewinnen als auch den Wettbewerbsvorteil zu sichern, angesichts seiner vielen Fehlentscheidungen und seines beschädigten Markenimage</a:t>
            </a:r>
          </a:p>
          <a:p>
            <a:r>
              <a:rPr lang="de-DE" dirty="0" smtClean="0"/>
              <a:t>Die Möglichkeiten der </a:t>
            </a:r>
            <a:r>
              <a:rPr lang="de-DE" smtClean="0"/>
              <a:t>Informationssysteme nutzten, </a:t>
            </a:r>
            <a:r>
              <a:rPr lang="de-DE" dirty="0" smtClean="0"/>
              <a:t>um die Wettbewerbsfähigkeit eines Unternehmens steigern zu können</a:t>
            </a:r>
          </a:p>
        </p:txBody>
      </p:sp>
      <p:sp>
        <p:nvSpPr>
          <p:cNvPr id="7" name="Untertitel 6"/>
          <p:cNvSpPr>
            <a:spLocks noGrp="1"/>
          </p:cNvSpPr>
          <p:nvPr>
            <p:ph type="subTitle" idx="13"/>
          </p:nvPr>
        </p:nvSpPr>
        <p:spPr/>
        <p:txBody>
          <a:bodyPr/>
          <a:lstStyle/>
          <a:p>
            <a:r>
              <a:rPr lang="de-DE" dirty="0"/>
              <a:t>Einführende </a:t>
            </a:r>
            <a:r>
              <a:rPr lang="de-DE" dirty="0" smtClean="0"/>
              <a:t>Fallstudie </a:t>
            </a:r>
            <a:r>
              <a:rPr lang="de-DE" dirty="0" smtClean="0">
                <a:latin typeface="Calibri"/>
              </a:rPr>
              <a:t>─</a:t>
            </a:r>
            <a:r>
              <a:rPr lang="de-DE" dirty="0" smtClean="0"/>
              <a:t> Blickpunkt Management</a:t>
            </a:r>
            <a:endParaRPr lang="de-DE" dirty="0"/>
          </a:p>
        </p:txBody>
      </p:sp>
    </p:spTree>
    <p:extLst>
      <p:ext uri="{BB962C8B-B14F-4D97-AF65-F5344CB8AC3E}">
        <p14:creationId xmlns:p14="http://schemas.microsoft.com/office/powerpoint/2010/main" val="3199278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WI-spezifische Sicht auf die einführende Fallstudie</a:t>
            </a:r>
            <a:endParaRPr lang="de-DE" dirty="0"/>
          </a:p>
        </p:txBody>
      </p:sp>
      <p:sp>
        <p:nvSpPr>
          <p:cNvPr id="3" name="Foliennummernplatzhalter 2"/>
          <p:cNvSpPr>
            <a:spLocks noGrp="1"/>
          </p:cNvSpPr>
          <p:nvPr>
            <p:ph type="sldNum" sz="quarter" idx="11"/>
          </p:nvPr>
        </p:nvSpPr>
        <p:spPr/>
        <p:txBody>
          <a:bodyPr/>
          <a:lstStyle/>
          <a:p>
            <a:fld id="{35E74F11-52B9-4224-A00F-B27318B8C481}" type="slidenum">
              <a:rPr lang="en-US" smtClean="0"/>
              <a:pPr/>
              <a:t>11</a:t>
            </a:fld>
            <a:endParaRPr lang="en-US" dirty="0"/>
          </a:p>
        </p:txBody>
      </p:sp>
      <p:pic>
        <p:nvPicPr>
          <p:cNvPr id="5" name="Inhaltsplatzhalter 4"/>
          <p:cNvPicPr>
            <a:picLocks noGrp="1" noChangeAspect="1"/>
          </p:cNvPicPr>
          <p:nvPr>
            <p:ph sz="quarter" idx="12"/>
          </p:nvPr>
        </p:nvPicPr>
        <p:blipFill>
          <a:blip r:embed="rId2"/>
          <a:stretch>
            <a:fillRect/>
          </a:stretch>
        </p:blipFill>
        <p:spPr>
          <a:xfrm>
            <a:off x="365125" y="1906723"/>
            <a:ext cx="8229600" cy="3992292"/>
          </a:xfrm>
        </p:spPr>
      </p:pic>
      <p:sp>
        <p:nvSpPr>
          <p:cNvPr id="9" name="Untertitel 8"/>
          <p:cNvSpPr>
            <a:spLocks noGrp="1"/>
          </p:cNvSpPr>
          <p:nvPr>
            <p:ph type="subTitle" idx="13"/>
          </p:nvPr>
        </p:nvSpPr>
        <p:spPr/>
        <p:txBody>
          <a:bodyPr/>
          <a:lstStyle/>
          <a:p>
            <a:endParaRPr lang="de-DE" dirty="0"/>
          </a:p>
        </p:txBody>
      </p:sp>
    </p:spTree>
    <p:extLst>
      <p:ext uri="{BB962C8B-B14F-4D97-AF65-F5344CB8AC3E}">
        <p14:creationId xmlns:p14="http://schemas.microsoft.com/office/powerpoint/2010/main" val="3515293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3"/>
          <p:cNvSpPr>
            <a:spLocks noGrp="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35E74F11-52B9-4224-A00F-B27318B8C481}" type="slidenum">
              <a:rPr lang="en-US" smtClean="0"/>
              <a:pPr/>
              <a:t>12</a:t>
            </a:fld>
            <a:endParaRPr lang="en-US" dirty="0"/>
          </a:p>
        </p:txBody>
      </p:sp>
      <p:sp>
        <p:nvSpPr>
          <p:cNvPr id="28675" name="Rectangle 2"/>
          <p:cNvSpPr>
            <a:spLocks noGrp="1" noChangeArrowheads="1"/>
          </p:cNvSpPr>
          <p:nvPr>
            <p:ph sz="quarter" idx="12"/>
          </p:nvPr>
        </p:nvSpPr>
        <p:spPr/>
        <p:txBody>
          <a:bodyPr/>
          <a:lstStyle/>
          <a:p>
            <a:pPr marL="457200" indent="-457200">
              <a:buFont typeface="+mj-lt"/>
              <a:buAutoNum type="arabicPeriod"/>
            </a:pPr>
            <a:r>
              <a:rPr lang="de-DE" altLang="de-DE" b="1" dirty="0" smtClean="0"/>
              <a:t>Unternehmensorganisation und Informationssysteme</a:t>
            </a:r>
          </a:p>
          <a:p>
            <a:pPr marL="457200" indent="-457200">
              <a:buFont typeface="+mj-lt"/>
              <a:buAutoNum type="arabicPeriod"/>
            </a:pPr>
            <a:r>
              <a:rPr lang="de-DE" altLang="de-DE" dirty="0" smtClean="0"/>
              <a:t>Unternehmensstrategie und strategische Informationssysteme</a:t>
            </a:r>
          </a:p>
        </p:txBody>
      </p:sp>
      <p:sp>
        <p:nvSpPr>
          <p:cNvPr id="7" name="Untertitel 6"/>
          <p:cNvSpPr>
            <a:spLocks noGrp="1"/>
          </p:cNvSpPr>
          <p:nvPr>
            <p:ph type="subTitle" idx="13"/>
          </p:nvPr>
        </p:nvSpPr>
        <p:spPr/>
        <p:txBody>
          <a:bodyPr/>
          <a:lstStyle/>
          <a:p>
            <a:r>
              <a:rPr lang="de-DE" dirty="0" smtClean="0"/>
              <a:t>Kapitel 3</a:t>
            </a:r>
            <a:endParaRPr lang="de-DE" dirty="0"/>
          </a:p>
        </p:txBody>
      </p:sp>
    </p:spTree>
    <p:extLst>
      <p:ext uri="{BB962C8B-B14F-4D97-AF65-F5344CB8AC3E}">
        <p14:creationId xmlns:p14="http://schemas.microsoft.com/office/powerpoint/2010/main" val="2168081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de-DE" altLang="de-DE" smtClean="0"/>
              <a:t>Aspekte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13</a:t>
            </a:fld>
            <a:endParaRPr lang="en-US" dirty="0"/>
          </a:p>
        </p:txBody>
      </p:sp>
      <p:sp>
        <p:nvSpPr>
          <p:cNvPr id="29699" name="Rectangle 3"/>
          <p:cNvSpPr>
            <a:spLocks noGrp="1" noChangeArrowheads="1"/>
          </p:cNvSpPr>
          <p:nvPr>
            <p:ph sz="quarter" idx="12"/>
          </p:nvPr>
        </p:nvSpPr>
        <p:spPr/>
        <p:txBody>
          <a:bodyPr/>
          <a:lstStyle/>
          <a:p>
            <a:r>
              <a:rPr lang="de-DE" altLang="de-DE" smtClean="0"/>
              <a:t>Beschreibung der sich ändernden Rolle von Informationssysteme in Unternehmen</a:t>
            </a:r>
          </a:p>
          <a:p>
            <a:r>
              <a:rPr lang="de-DE" altLang="de-DE" smtClean="0"/>
              <a:t>Auswirkungen auf die Organisationsstruktur</a:t>
            </a:r>
            <a:endParaRPr lang="de-DE" altLang="de-DE" dirty="0" smtClean="0"/>
          </a:p>
        </p:txBody>
      </p:sp>
      <p:sp>
        <p:nvSpPr>
          <p:cNvPr id="7" name="Untertitel 6"/>
          <p:cNvSpPr>
            <a:spLocks noGrp="1"/>
          </p:cNvSpPr>
          <p:nvPr>
            <p:ph type="subTitle" idx="13"/>
          </p:nvPr>
        </p:nvSpPr>
        <p:spPr/>
        <p:txBody>
          <a:bodyPr/>
          <a:lstStyle/>
          <a:p>
            <a:r>
              <a:rPr lang="de-DE" dirty="0" smtClean="0"/>
              <a:t>Kapitel 3</a:t>
            </a:r>
            <a:endParaRPr lang="de-DE" dirty="0"/>
          </a:p>
        </p:txBody>
      </p:sp>
    </p:spTree>
    <p:extLst>
      <p:ext uri="{BB962C8B-B14F-4D97-AF65-F5344CB8AC3E}">
        <p14:creationId xmlns:p14="http://schemas.microsoft.com/office/powerpoint/2010/main" val="1223149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de-DE" altLang="de-DE" smtClean="0"/>
              <a:t>Veränderte Rolle von Informationssystemen: </a:t>
            </a:r>
            <a:br>
              <a:rPr lang="de-DE" altLang="de-DE" smtClean="0"/>
            </a:br>
            <a:r>
              <a:rPr lang="de-DE" altLang="de-DE" smtClean="0"/>
              <a:t>Das vernetzte Unternehmen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14</a:t>
            </a:fld>
            <a:endParaRPr lang="en-US" dirty="0"/>
          </a:p>
        </p:txBody>
      </p:sp>
      <p:sp>
        <p:nvSpPr>
          <p:cNvPr id="30723" name="Rectangle 3"/>
          <p:cNvSpPr>
            <a:spLocks noGrp="1" noChangeArrowheads="1"/>
          </p:cNvSpPr>
          <p:nvPr>
            <p:ph sz="quarter" idx="12"/>
          </p:nvPr>
        </p:nvSpPr>
        <p:spPr/>
        <p:txBody>
          <a:bodyPr/>
          <a:lstStyle/>
          <a:p>
            <a:r>
              <a:rPr lang="de-DE" altLang="de-DE" dirty="0" smtClean="0"/>
              <a:t>Exponentieller Zuwachs an Rechenleistung und Vernetzung</a:t>
            </a:r>
          </a:p>
          <a:p>
            <a:r>
              <a:rPr lang="de-DE" altLang="de-DE" dirty="0" smtClean="0"/>
              <a:t>Informationsaustausch mit geringer Zeitverzögerung</a:t>
            </a:r>
          </a:p>
          <a:p>
            <a:r>
              <a:rPr lang="de-DE" altLang="de-DE" dirty="0" smtClean="0"/>
              <a:t>(überbetriebliche) Geschäftsprozessoptimierung möglich</a:t>
            </a:r>
          </a:p>
          <a:p>
            <a:pPr marL="0" indent="0">
              <a:buNone/>
            </a:pPr>
            <a:r>
              <a:rPr lang="de-DE" altLang="de-DE" dirty="0" smtClean="0">
                <a:sym typeface="Wingdings" panose="05000000000000000000" pitchFamily="2" charset="2"/>
              </a:rPr>
              <a:t> </a:t>
            </a:r>
            <a:r>
              <a:rPr lang="de-DE" altLang="de-DE" dirty="0" smtClean="0"/>
              <a:t>Veränderte Strukturen, Tätigkeitsbereiche, Berichts- und Kontrollmechanismen, Arbeitsabläufe, Produkte und Dienstleistungen</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38503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de-DE" altLang="de-DE" smtClean="0"/>
              <a:t>Veränderte Rolle von Informationssystemen: </a:t>
            </a:r>
            <a:br>
              <a:rPr lang="de-DE" altLang="de-DE" smtClean="0"/>
            </a:br>
            <a:r>
              <a:rPr lang="de-DE" smtClean="0"/>
              <a:t>Verflachung von </a:t>
            </a:r>
            <a:r>
              <a:rPr lang="de-DE" altLang="de-DE" smtClean="0"/>
              <a:t>Organisationshierarchien</a:t>
            </a:r>
            <a:endParaRPr lang="de-DE" altLang="de-DE" dirty="0" smtClean="0"/>
          </a:p>
        </p:txBody>
      </p:sp>
      <p:sp>
        <p:nvSpPr>
          <p:cNvPr id="5" name="Foliennummernplatzhalter 4"/>
          <p:cNvSpPr>
            <a:spLocks noGrp="1"/>
          </p:cNvSpPr>
          <p:nvPr>
            <p:ph type="sldNum" sz="quarter" idx="11"/>
          </p:nvPr>
        </p:nvSpPr>
        <p:spPr/>
        <p:txBody>
          <a:bodyPr/>
          <a:lstStyle/>
          <a:p>
            <a:fld id="{35E74F11-52B9-4224-A00F-B27318B8C481}" type="slidenum">
              <a:rPr lang="en-US" smtClean="0"/>
              <a:pPr/>
              <a:t>15</a:t>
            </a:fld>
            <a:endParaRPr lang="en-US" dirty="0"/>
          </a:p>
        </p:txBody>
      </p:sp>
      <p:pic>
        <p:nvPicPr>
          <p:cNvPr id="6" name="Inhaltsplatzhalter 5"/>
          <p:cNvPicPr>
            <a:picLocks noGrp="1" noChangeAspect="1"/>
          </p:cNvPicPr>
          <p:nvPr>
            <p:ph sz="quarter" idx="12"/>
          </p:nvPr>
        </p:nvPicPr>
        <p:blipFill>
          <a:blip r:embed="rId3"/>
          <a:stretch>
            <a:fillRect/>
          </a:stretch>
        </p:blipFill>
        <p:spPr>
          <a:xfrm>
            <a:off x="1367270" y="1608138"/>
            <a:ext cx="6225309" cy="4589462"/>
          </a:xfrm>
        </p:spPr>
      </p:pic>
      <p:sp>
        <p:nvSpPr>
          <p:cNvPr id="8" name="Untertitel 7"/>
          <p:cNvSpPr>
            <a:spLocks noGrp="1"/>
          </p:cNvSpPr>
          <p:nvPr>
            <p:ph type="subTitle" idx="13"/>
          </p:nvPr>
        </p:nvSpPr>
        <p:spPr/>
        <p:txBody>
          <a:bodyPr/>
          <a:lstStyle/>
          <a:p>
            <a:endParaRPr lang="de-DE"/>
          </a:p>
        </p:txBody>
      </p:sp>
      <p:sp>
        <p:nvSpPr>
          <p:cNvPr id="31748" name="Inhaltsplatzhalter 4"/>
          <p:cNvSpPr>
            <a:spLocks/>
          </p:cNvSpPr>
          <p:nvPr/>
        </p:nvSpPr>
        <p:spPr bwMode="auto">
          <a:xfrm>
            <a:off x="285750" y="6072188"/>
            <a:ext cx="1543050" cy="25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spcBef>
                <a:spcPct val="20000"/>
              </a:spcBef>
              <a:buFont typeface="Arial" panose="020B0604020202020204" pitchFamily="34" charset="0"/>
              <a:buNone/>
            </a:pPr>
            <a:r>
              <a:rPr lang="de-DE" altLang="de-DE" sz="1200" b="1" dirty="0">
                <a:latin typeface="+mj-lt"/>
              </a:rPr>
              <a:t>Abbildung 3.1</a:t>
            </a:r>
          </a:p>
        </p:txBody>
      </p:sp>
    </p:spTree>
    <p:extLst>
      <p:ext uri="{BB962C8B-B14F-4D97-AF65-F5344CB8AC3E}">
        <p14:creationId xmlns:p14="http://schemas.microsoft.com/office/powerpoint/2010/main" val="381735779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de-DE" altLang="de-DE" smtClean="0"/>
              <a:t>Veränderte Rolle von Informationssystemen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16</a:t>
            </a:fld>
            <a:endParaRPr lang="en-US" dirty="0"/>
          </a:p>
        </p:txBody>
      </p:sp>
      <p:sp>
        <p:nvSpPr>
          <p:cNvPr id="32770" name="Rectangle 3"/>
          <p:cNvSpPr>
            <a:spLocks noGrp="1" noChangeArrowheads="1"/>
          </p:cNvSpPr>
          <p:nvPr>
            <p:ph sz="quarter" idx="12"/>
          </p:nvPr>
        </p:nvSpPr>
        <p:spPr/>
        <p:txBody>
          <a:bodyPr/>
          <a:lstStyle/>
          <a:p>
            <a:r>
              <a:rPr lang="de-DE" altLang="de-DE" smtClean="0"/>
              <a:t>Trennung von Arbeit und Standort</a:t>
            </a:r>
          </a:p>
          <a:p>
            <a:r>
              <a:rPr lang="de-DE" altLang="de-DE" smtClean="0"/>
              <a:t>Umstrukturierung von Arbeitsabläufen</a:t>
            </a:r>
          </a:p>
          <a:p>
            <a:r>
              <a:rPr lang="de-DE" smtClean="0"/>
              <a:t>Postindustrielle Organisationen</a:t>
            </a:r>
            <a:endParaRPr lang="de-DE" altLang="de-DE" smtClean="0"/>
          </a:p>
          <a:p>
            <a:endParaRPr lang="de-DE" altLang="de-DE" dirty="0" smtClean="0"/>
          </a:p>
        </p:txBody>
      </p:sp>
      <p:sp>
        <p:nvSpPr>
          <p:cNvPr id="7" name="Untertitel 6"/>
          <p:cNvSpPr>
            <a:spLocks noGrp="1"/>
          </p:cNvSpPr>
          <p:nvPr>
            <p:ph type="subTitle" idx="13"/>
          </p:nvPr>
        </p:nvSpPr>
        <p:spPr/>
        <p:txBody>
          <a:bodyPr/>
          <a:lstStyle/>
          <a:p>
            <a:endParaRPr lang="de-DE"/>
          </a:p>
        </p:txBody>
      </p:sp>
      <p:sp>
        <p:nvSpPr>
          <p:cNvPr id="32775" name="Inhaltsplatzhalter 4"/>
          <p:cNvSpPr>
            <a:spLocks/>
          </p:cNvSpPr>
          <p:nvPr/>
        </p:nvSpPr>
        <p:spPr bwMode="auto">
          <a:xfrm>
            <a:off x="7451725" y="5734050"/>
            <a:ext cx="12858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spcBef>
                <a:spcPct val="20000"/>
              </a:spcBef>
              <a:buFont typeface="Arial" panose="020B0604020202020204" pitchFamily="34" charset="0"/>
              <a:buNone/>
            </a:pPr>
            <a:r>
              <a:rPr lang="de-DE" altLang="de-DE" sz="1400">
                <a:latin typeface="Calibri" panose="020F0502020204030204" pitchFamily="34" charset="0"/>
              </a:rPr>
              <a:t>Abbildung 3.2</a:t>
            </a:r>
          </a:p>
        </p:txBody>
      </p:sp>
    </p:spTree>
    <p:extLst>
      <p:ext uri="{BB962C8B-B14F-4D97-AF65-F5344CB8AC3E}">
        <p14:creationId xmlns:p14="http://schemas.microsoft.com/office/powerpoint/2010/main" val="558792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484632" y="1679178"/>
            <a:ext cx="5524500" cy="4314825"/>
          </a:xfrm>
          <a:prstGeom prst="rect">
            <a:avLst/>
          </a:prstGeom>
        </p:spPr>
      </p:pic>
      <p:sp>
        <p:nvSpPr>
          <p:cNvPr id="32772" name="Rectangle 2"/>
          <p:cNvSpPr>
            <a:spLocks noGrp="1" noChangeArrowheads="1"/>
          </p:cNvSpPr>
          <p:nvPr>
            <p:ph type="title"/>
          </p:nvPr>
        </p:nvSpPr>
        <p:spPr/>
        <p:txBody>
          <a:bodyPr/>
          <a:lstStyle/>
          <a:p>
            <a:r>
              <a:rPr lang="de-DE" altLang="de-DE" smtClean="0"/>
              <a:t>Veränderte Rolle von Informationssystemen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17</a:t>
            </a:fld>
            <a:endParaRPr lang="en-US" dirty="0"/>
          </a:p>
        </p:txBody>
      </p:sp>
      <p:sp>
        <p:nvSpPr>
          <p:cNvPr id="9" name="Untertitel 8"/>
          <p:cNvSpPr>
            <a:spLocks noGrp="1"/>
          </p:cNvSpPr>
          <p:nvPr>
            <p:ph type="subTitle" idx="13"/>
          </p:nvPr>
        </p:nvSpPr>
        <p:spPr>
          <a:xfrm>
            <a:off x="360363" y="1172918"/>
            <a:ext cx="8234362" cy="677108"/>
          </a:xfrm>
        </p:spPr>
        <p:txBody>
          <a:bodyPr/>
          <a:lstStyle/>
          <a:p>
            <a:r>
              <a:rPr lang="de-DE" dirty="0"/>
              <a:t>Widerstand in den Unternehmen gegen Änderungen</a:t>
            </a:r>
          </a:p>
          <a:p>
            <a:endParaRPr lang="de-DE" dirty="0"/>
          </a:p>
        </p:txBody>
      </p:sp>
      <p:sp>
        <p:nvSpPr>
          <p:cNvPr id="7" name="Inhaltsplatzhalter 4"/>
          <p:cNvSpPr>
            <a:spLocks/>
          </p:cNvSpPr>
          <p:nvPr/>
        </p:nvSpPr>
        <p:spPr bwMode="auto">
          <a:xfrm>
            <a:off x="285750" y="6072188"/>
            <a:ext cx="1516063" cy="2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spcBef>
                <a:spcPct val="20000"/>
              </a:spcBef>
              <a:buFont typeface="Arial" panose="020B0604020202020204" pitchFamily="34" charset="0"/>
              <a:buNone/>
            </a:pPr>
            <a:r>
              <a:rPr lang="de-DE" altLang="de-DE" sz="1200" b="1" dirty="0">
                <a:latin typeface="+mj-lt"/>
              </a:rPr>
              <a:t>Abbildung </a:t>
            </a:r>
            <a:r>
              <a:rPr lang="de-DE" altLang="de-DE" sz="1200" b="1" dirty="0" smtClean="0">
                <a:latin typeface="+mj-lt"/>
              </a:rPr>
              <a:t>3.2</a:t>
            </a:r>
            <a:endParaRPr lang="de-DE" altLang="de-DE" sz="1200" b="1" dirty="0">
              <a:latin typeface="+mj-lt"/>
            </a:endParaRPr>
          </a:p>
        </p:txBody>
      </p:sp>
      <p:sp>
        <p:nvSpPr>
          <p:cNvPr id="12" name="Textfeld 11"/>
          <p:cNvSpPr txBox="1"/>
          <p:nvPr/>
        </p:nvSpPr>
        <p:spPr>
          <a:xfrm>
            <a:off x="6455391" y="2788909"/>
            <a:ext cx="2466359" cy="1938992"/>
          </a:xfrm>
          <a:prstGeom prst="rect">
            <a:avLst/>
          </a:prstGeom>
          <a:noFill/>
        </p:spPr>
        <p:txBody>
          <a:bodyPr wrap="square" rtlCol="0">
            <a:spAutoFit/>
          </a:bodyPr>
          <a:lstStyle/>
          <a:p>
            <a:r>
              <a:rPr lang="de-DE" sz="1200" dirty="0"/>
              <a:t>Die Implementierung von Informationssystemen hat Auswirkungen </a:t>
            </a:r>
            <a:r>
              <a:rPr lang="de-DE" sz="1200" dirty="0" smtClean="0"/>
              <a:t>auf Aufgabenverteilungen</a:t>
            </a:r>
            <a:r>
              <a:rPr lang="de-DE" sz="1200" dirty="0"/>
              <a:t>, Strukturen und die Mitarbeiter. Gemäß </a:t>
            </a:r>
            <a:r>
              <a:rPr lang="de-DE" sz="1200" dirty="0" smtClean="0"/>
              <a:t>diesem Modell </a:t>
            </a:r>
            <a:r>
              <a:rPr lang="de-DE" sz="1200" dirty="0"/>
              <a:t>müssen für eine Implementierung von Wandel alle vier </a:t>
            </a:r>
            <a:r>
              <a:rPr lang="de-DE" sz="1200" dirty="0" smtClean="0"/>
              <a:t>Komponenten gleichzeitig </a:t>
            </a:r>
            <a:r>
              <a:rPr lang="de-DE" sz="1200" dirty="0"/>
              <a:t>geändert werden.</a:t>
            </a:r>
          </a:p>
        </p:txBody>
      </p:sp>
    </p:spTree>
    <p:extLst>
      <p:ext uri="{BB962C8B-B14F-4D97-AF65-F5344CB8AC3E}">
        <p14:creationId xmlns:p14="http://schemas.microsoft.com/office/powerpoint/2010/main" val="3096159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de-DE" altLang="de-DE" smtClean="0"/>
              <a:t>Veränderte Rolle von Informationssystemen: </a:t>
            </a:r>
            <a:br>
              <a:rPr lang="de-DE" altLang="de-DE" smtClean="0"/>
            </a:br>
            <a:r>
              <a:rPr lang="de-DE" altLang="de-DE" smtClean="0"/>
              <a:t>Zunehmende Flexibilität der Unternehmen</a:t>
            </a:r>
            <a:endParaRPr lang="de-DE" altLang="de-DE" dirty="0" smtClean="0"/>
          </a:p>
        </p:txBody>
      </p:sp>
      <p:sp>
        <p:nvSpPr>
          <p:cNvPr id="4" name="Foliennummernplatzhalter 3"/>
          <p:cNvSpPr>
            <a:spLocks noGrp="1"/>
          </p:cNvSpPr>
          <p:nvPr>
            <p:ph type="sldNum" sz="quarter" idx="11"/>
          </p:nvPr>
        </p:nvSpPr>
        <p:spPr/>
        <p:txBody>
          <a:bodyPr/>
          <a:lstStyle/>
          <a:p>
            <a:fld id="{35E74F11-52B9-4224-A00F-B27318B8C481}" type="slidenum">
              <a:rPr lang="en-US" smtClean="0"/>
              <a:pPr/>
              <a:t>18</a:t>
            </a:fld>
            <a:endParaRPr lang="en-US" dirty="0"/>
          </a:p>
        </p:txBody>
      </p:sp>
      <p:sp>
        <p:nvSpPr>
          <p:cNvPr id="33795" name="Rectangle 3"/>
          <p:cNvSpPr>
            <a:spLocks noGrp="1" noChangeArrowheads="1"/>
          </p:cNvSpPr>
          <p:nvPr>
            <p:ph sz="quarter" idx="12"/>
          </p:nvPr>
        </p:nvSpPr>
        <p:spPr/>
        <p:txBody>
          <a:bodyPr/>
          <a:lstStyle/>
          <a:p>
            <a:r>
              <a:rPr lang="de-DE" altLang="de-DE" smtClean="0"/>
              <a:t>Zunehmende organisatorische Flexibilität der Unternehmen durch Kommunikationstechnik</a:t>
            </a:r>
          </a:p>
          <a:p>
            <a:endParaRPr lang="de-DE" altLang="de-DE" dirty="0" smtClean="0"/>
          </a:p>
        </p:txBody>
      </p:sp>
      <p:sp>
        <p:nvSpPr>
          <p:cNvPr id="8" name="Untertitel 7"/>
          <p:cNvSpPr>
            <a:spLocks noGrp="1"/>
          </p:cNvSpPr>
          <p:nvPr>
            <p:ph type="subTitle" idx="13"/>
          </p:nvPr>
        </p:nvSpPr>
        <p:spPr/>
        <p:txBody>
          <a:bodyPr/>
          <a:lstStyle/>
          <a:p>
            <a:endParaRPr lang="de-DE"/>
          </a:p>
        </p:txBody>
      </p:sp>
      <p:pic>
        <p:nvPicPr>
          <p:cNvPr id="5" name="Grafik 4"/>
          <p:cNvPicPr>
            <a:picLocks noChangeAspect="1"/>
          </p:cNvPicPr>
          <p:nvPr/>
        </p:nvPicPr>
        <p:blipFill>
          <a:blip r:embed="rId3"/>
          <a:stretch>
            <a:fillRect/>
          </a:stretch>
        </p:blipFill>
        <p:spPr>
          <a:xfrm>
            <a:off x="901397" y="2377284"/>
            <a:ext cx="7325332" cy="4005262"/>
          </a:xfrm>
          <a:prstGeom prst="rect">
            <a:avLst/>
          </a:prstGeom>
        </p:spPr>
      </p:pic>
    </p:spTree>
    <p:extLst>
      <p:ext uri="{BB962C8B-B14F-4D97-AF65-F5344CB8AC3E}">
        <p14:creationId xmlns:p14="http://schemas.microsoft.com/office/powerpoint/2010/main" val="336412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Laudon/Laudon/</a:t>
            </a:r>
            <a:r>
              <a:rPr lang="en-GB" dirty="0" err="1" smtClean="0"/>
              <a:t>Schoder</a:t>
            </a:r>
            <a:r>
              <a:rPr lang="en-GB" dirty="0" smtClean="0"/>
              <a:t/>
            </a:r>
            <a:br>
              <a:rPr lang="en-GB" dirty="0" smtClean="0"/>
            </a:br>
            <a:r>
              <a:rPr lang="en-GB" dirty="0" err="1" smtClean="0"/>
              <a:t>Wirtschaftsinformatik</a:t>
            </a:r>
            <a:r>
              <a:rPr lang="en-GB" dirty="0" smtClean="0"/>
              <a:t> </a:t>
            </a:r>
            <a:br>
              <a:rPr lang="en-GB" dirty="0" smtClean="0"/>
            </a:br>
            <a:r>
              <a:rPr lang="de-DE" dirty="0"/>
              <a:t>3., vollständig überarbeitete </a:t>
            </a:r>
            <a:r>
              <a:rPr lang="de-DE" dirty="0" smtClean="0"/>
              <a:t>Auflage</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1</a:t>
            </a:fld>
            <a:endParaRPr lang="en-US" dirty="0"/>
          </a:p>
        </p:txBody>
      </p:sp>
      <p:sp>
        <p:nvSpPr>
          <p:cNvPr id="7" name="Rectangle 5"/>
          <p:cNvSpPr txBox="1">
            <a:spLocks noChangeArrowheads="1"/>
          </p:cNvSpPr>
          <p:nvPr/>
        </p:nvSpPr>
        <p:spPr bwMode="auto">
          <a:xfrm>
            <a:off x="3802063" y="2513912"/>
            <a:ext cx="5341937"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eaLnBrk="0" hangingPunct="0">
              <a:defRPr sz="1400">
                <a:solidFill>
                  <a:schemeClr val="tx1"/>
                </a:solidFill>
                <a:latin typeface="Verdana" pitchFamily="1" charset="0"/>
                <a:cs typeface="Arial" charset="0"/>
              </a:defRPr>
            </a:lvl1pPr>
            <a:lvl2pPr marL="742950" indent="-285750" eaLnBrk="0" hangingPunct="0">
              <a:defRPr sz="1400">
                <a:solidFill>
                  <a:schemeClr val="tx1"/>
                </a:solidFill>
                <a:latin typeface="Verdana" pitchFamily="1" charset="0"/>
                <a:cs typeface="Arial" charset="0"/>
              </a:defRPr>
            </a:lvl2pPr>
            <a:lvl3pPr marL="1143000" indent="-228600" eaLnBrk="0" hangingPunct="0">
              <a:defRPr sz="1400">
                <a:solidFill>
                  <a:schemeClr val="tx1"/>
                </a:solidFill>
                <a:latin typeface="Verdana" pitchFamily="1" charset="0"/>
                <a:cs typeface="Arial" charset="0"/>
              </a:defRPr>
            </a:lvl3pPr>
            <a:lvl4pPr marL="1600200" indent="-228600" eaLnBrk="0" hangingPunct="0">
              <a:defRPr sz="1400">
                <a:solidFill>
                  <a:schemeClr val="tx1"/>
                </a:solidFill>
                <a:latin typeface="Verdana" pitchFamily="1" charset="0"/>
                <a:cs typeface="Arial" charset="0"/>
              </a:defRPr>
            </a:lvl4pPr>
            <a:lvl5pPr marL="2057400" indent="-228600" eaLnBrk="0" hangingPunct="0">
              <a:defRPr sz="1400">
                <a:solidFill>
                  <a:schemeClr val="tx1"/>
                </a:solidFill>
                <a:latin typeface="Verdana" pitchFamily="1" charset="0"/>
                <a:cs typeface="Arial" charset="0"/>
              </a:defRPr>
            </a:lvl5pPr>
            <a:lvl6pPr marL="2514600" indent="-228600" eaLnBrk="0" fontAlgn="base" hangingPunct="0">
              <a:spcBef>
                <a:spcPct val="50000"/>
              </a:spcBef>
              <a:spcAft>
                <a:spcPct val="0"/>
              </a:spcAft>
              <a:defRPr sz="1400">
                <a:solidFill>
                  <a:schemeClr val="tx1"/>
                </a:solidFill>
                <a:latin typeface="Verdana" pitchFamily="1" charset="0"/>
                <a:cs typeface="Arial" charset="0"/>
              </a:defRPr>
            </a:lvl6pPr>
            <a:lvl7pPr marL="2971800" indent="-228600" eaLnBrk="0" fontAlgn="base" hangingPunct="0">
              <a:spcBef>
                <a:spcPct val="50000"/>
              </a:spcBef>
              <a:spcAft>
                <a:spcPct val="0"/>
              </a:spcAft>
              <a:defRPr sz="1400">
                <a:solidFill>
                  <a:schemeClr val="tx1"/>
                </a:solidFill>
                <a:latin typeface="Verdana" pitchFamily="1" charset="0"/>
                <a:cs typeface="Arial" charset="0"/>
              </a:defRPr>
            </a:lvl7pPr>
            <a:lvl8pPr marL="3429000" indent="-228600" eaLnBrk="0" fontAlgn="base" hangingPunct="0">
              <a:spcBef>
                <a:spcPct val="50000"/>
              </a:spcBef>
              <a:spcAft>
                <a:spcPct val="0"/>
              </a:spcAft>
              <a:defRPr sz="1400">
                <a:solidFill>
                  <a:schemeClr val="tx1"/>
                </a:solidFill>
                <a:latin typeface="Verdana" pitchFamily="1" charset="0"/>
                <a:cs typeface="Arial" charset="0"/>
              </a:defRPr>
            </a:lvl8pPr>
            <a:lvl9pPr marL="3886200" indent="-228600" eaLnBrk="0" fontAlgn="base" hangingPunct="0">
              <a:spcBef>
                <a:spcPct val="50000"/>
              </a:spcBef>
              <a:spcAft>
                <a:spcPct val="0"/>
              </a:spcAft>
              <a:defRPr sz="1400">
                <a:solidFill>
                  <a:schemeClr val="tx1"/>
                </a:solidFill>
                <a:latin typeface="Verdana" pitchFamily="1" charset="0"/>
                <a:cs typeface="Arial" charset="0"/>
              </a:defRPr>
            </a:lvl9pPr>
          </a:lstStyle>
          <a:p>
            <a:pPr eaLnBrk="1" hangingPunct="1">
              <a:spcBef>
                <a:spcPct val="0"/>
              </a:spcBef>
              <a:buSzPct val="80000"/>
              <a:buFont typeface="Verdana" pitchFamily="1" charset="0"/>
              <a:buNone/>
            </a:pPr>
            <a:r>
              <a:rPr lang="de-DE" b="1" dirty="0" err="1">
                <a:solidFill>
                  <a:schemeClr val="accent1"/>
                </a:solidFill>
              </a:rPr>
              <a:t>Laudon</a:t>
            </a:r>
            <a:r>
              <a:rPr lang="de-DE" b="1" dirty="0">
                <a:solidFill>
                  <a:schemeClr val="accent1"/>
                </a:solidFill>
              </a:rPr>
              <a:t>/</a:t>
            </a:r>
            <a:r>
              <a:rPr lang="de-DE" b="1" dirty="0" err="1">
                <a:solidFill>
                  <a:schemeClr val="accent1"/>
                </a:solidFill>
              </a:rPr>
              <a:t>Laudon</a:t>
            </a:r>
            <a:r>
              <a:rPr lang="de-DE" b="1" dirty="0">
                <a:solidFill>
                  <a:schemeClr val="accent1"/>
                </a:solidFill>
              </a:rPr>
              <a:t>/</a:t>
            </a:r>
            <a:r>
              <a:rPr lang="de-DE" b="1" dirty="0" err="1">
                <a:solidFill>
                  <a:schemeClr val="accent1"/>
                </a:solidFill>
              </a:rPr>
              <a:t>Schoder</a:t>
            </a:r>
            <a:r>
              <a:rPr lang="de-DE" b="1" dirty="0">
                <a:solidFill>
                  <a:schemeClr val="accent1"/>
                </a:solidFill>
              </a:rPr>
              <a:t/>
            </a:r>
            <a:br>
              <a:rPr lang="de-DE" b="1" dirty="0">
                <a:solidFill>
                  <a:schemeClr val="accent1"/>
                </a:solidFill>
              </a:rPr>
            </a:br>
            <a:r>
              <a:rPr lang="de-DE" b="1" dirty="0" smtClean="0">
                <a:solidFill>
                  <a:schemeClr val="accent1"/>
                </a:solidFill>
              </a:rPr>
              <a:t>Wirtschaftsinformatik</a:t>
            </a:r>
          </a:p>
          <a:p>
            <a:pPr eaLnBrk="1" hangingPunct="1">
              <a:spcBef>
                <a:spcPct val="0"/>
              </a:spcBef>
              <a:buSzPct val="80000"/>
              <a:buFont typeface="Verdana" pitchFamily="1" charset="0"/>
              <a:buNone/>
            </a:pPr>
            <a:r>
              <a:rPr lang="de-DE" b="1" dirty="0">
                <a:solidFill>
                  <a:schemeClr val="accent1"/>
                </a:solidFill>
              </a:rPr>
              <a:t>3., vollständig überarbeitete Auflage</a:t>
            </a:r>
            <a:r>
              <a:rPr lang="en-GB" b="1" dirty="0">
                <a:solidFill>
                  <a:schemeClr val="accent1"/>
                </a:solidFill>
              </a:rPr>
              <a:t/>
            </a:r>
            <a:br>
              <a:rPr lang="en-GB" b="1" dirty="0">
                <a:solidFill>
                  <a:schemeClr val="accent1"/>
                </a:solidFill>
              </a:rPr>
            </a:br>
            <a:r>
              <a:rPr lang="en-GB" dirty="0">
                <a:solidFill>
                  <a:schemeClr val="accent1"/>
                </a:solidFill>
              </a:rPr>
              <a:t>ISBN </a:t>
            </a:r>
            <a:r>
              <a:rPr lang="en-GB" dirty="0" smtClean="0">
                <a:solidFill>
                  <a:schemeClr val="accent1"/>
                </a:solidFill>
              </a:rPr>
              <a:t>97838689-4269-9</a:t>
            </a:r>
          </a:p>
          <a:p>
            <a:pPr eaLnBrk="1" hangingPunct="1">
              <a:spcBef>
                <a:spcPct val="0"/>
              </a:spcBef>
              <a:buSzPct val="80000"/>
              <a:buFont typeface="Verdana" pitchFamily="1" charset="0"/>
              <a:buNone/>
            </a:pPr>
            <a:r>
              <a:rPr lang="en-GB" dirty="0" smtClean="0">
                <a:solidFill>
                  <a:schemeClr val="accent1"/>
                </a:solidFill>
              </a:rPr>
              <a:t>1200 </a:t>
            </a:r>
            <a:r>
              <a:rPr lang="en-GB" dirty="0" err="1">
                <a:solidFill>
                  <a:schemeClr val="accent1"/>
                </a:solidFill>
              </a:rPr>
              <a:t>Seiten</a:t>
            </a:r>
            <a:r>
              <a:rPr lang="en-GB" dirty="0">
                <a:solidFill>
                  <a:schemeClr val="accent1"/>
                </a:solidFill>
              </a:rPr>
              <a:t> |  4-farbig</a:t>
            </a:r>
            <a:br>
              <a:rPr lang="en-GB" dirty="0">
                <a:solidFill>
                  <a:schemeClr val="accent1"/>
                </a:solidFill>
              </a:rPr>
            </a:br>
            <a:endParaRPr lang="en-GB" dirty="0">
              <a:solidFill>
                <a:schemeClr val="accent1"/>
              </a:solidFill>
            </a:endParaRPr>
          </a:p>
          <a:p>
            <a:pPr eaLnBrk="1" hangingPunct="1">
              <a:spcBef>
                <a:spcPct val="0"/>
              </a:spcBef>
              <a:buSzPct val="80000"/>
              <a:buFont typeface="Verdana" pitchFamily="1" charset="0"/>
              <a:buNone/>
            </a:pPr>
            <a:r>
              <a:rPr lang="en-GB" dirty="0" smtClean="0">
                <a:solidFill>
                  <a:schemeClr val="accent1"/>
                </a:solidFill>
              </a:rPr>
              <a:t>www.pearson-studium.de</a:t>
            </a:r>
            <a:r>
              <a:rPr lang="en-GB" dirty="0">
                <a:solidFill>
                  <a:schemeClr val="accent1"/>
                </a:solidFill>
              </a:rPr>
              <a:t/>
            </a:r>
            <a:br>
              <a:rPr lang="en-GB" dirty="0">
                <a:solidFill>
                  <a:schemeClr val="accent1"/>
                </a:solidFill>
              </a:rPr>
            </a:br>
            <a:r>
              <a:rPr lang="en-GB" dirty="0">
                <a:solidFill>
                  <a:schemeClr val="accent1"/>
                </a:solidFill>
              </a:rPr>
              <a:t>www.pearson.ch</a:t>
            </a:r>
          </a:p>
        </p:txBody>
      </p:sp>
      <p:pic>
        <p:nvPicPr>
          <p:cNvPr id="8"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2068414"/>
            <a:ext cx="2416063" cy="3703835"/>
          </a:xfrm>
          <a:prstGeom prst="rect">
            <a:avLst/>
          </a:prstGeom>
        </p:spPr>
      </p:pic>
    </p:spTree>
    <p:extLst>
      <p:ext uri="{BB962C8B-B14F-4D97-AF65-F5344CB8AC3E}">
        <p14:creationId xmlns:p14="http://schemas.microsoft.com/office/powerpoint/2010/main" val="1232056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de-DE" smtClean="0"/>
              <a:t>Bestellung von kundenindividuellen Produkten mithilfe von Produktkonfiguratoren</a:t>
            </a:r>
            <a:endParaRPr lang="en-US" altLang="de-DE" dirty="0" smtClean="0"/>
          </a:p>
        </p:txBody>
      </p:sp>
      <p:sp>
        <p:nvSpPr>
          <p:cNvPr id="4" name="Foliennummernplatzhalter 3"/>
          <p:cNvSpPr>
            <a:spLocks noGrp="1"/>
          </p:cNvSpPr>
          <p:nvPr>
            <p:ph type="sldNum" sz="quarter" idx="11"/>
          </p:nvPr>
        </p:nvSpPr>
        <p:spPr/>
        <p:txBody>
          <a:bodyPr/>
          <a:lstStyle/>
          <a:p>
            <a:fld id="{35E74F11-52B9-4224-A00F-B27318B8C481}" type="slidenum">
              <a:rPr lang="en-US" smtClean="0"/>
              <a:pPr/>
              <a:t>19</a:t>
            </a:fld>
            <a:endParaRPr lang="en-US" dirty="0"/>
          </a:p>
        </p:txBody>
      </p:sp>
      <p:pic>
        <p:nvPicPr>
          <p:cNvPr id="5" name="Inhaltsplatzhalter 4"/>
          <p:cNvPicPr>
            <a:picLocks noGrp="1" noChangeAspect="1"/>
          </p:cNvPicPr>
          <p:nvPr>
            <p:ph sz="quarter" idx="12"/>
          </p:nvPr>
        </p:nvPicPr>
        <p:blipFill>
          <a:blip r:embed="rId3"/>
          <a:stretch>
            <a:fillRect/>
          </a:stretch>
        </p:blipFill>
        <p:spPr>
          <a:xfrm>
            <a:off x="1227256" y="1482726"/>
            <a:ext cx="6500575" cy="4589462"/>
          </a:xfrm>
        </p:spPr>
      </p:pic>
      <p:sp>
        <p:nvSpPr>
          <p:cNvPr id="9" name="Untertitel 8"/>
          <p:cNvSpPr>
            <a:spLocks noGrp="1"/>
          </p:cNvSpPr>
          <p:nvPr>
            <p:ph type="subTitle" idx="13"/>
          </p:nvPr>
        </p:nvSpPr>
        <p:spPr/>
        <p:txBody>
          <a:bodyPr/>
          <a:lstStyle/>
          <a:p>
            <a:r>
              <a:rPr lang="de-DE" dirty="0" smtClean="0"/>
              <a:t>Beispiel: </a:t>
            </a:r>
            <a:r>
              <a:rPr lang="de-DE" dirty="0" err="1" smtClean="0"/>
              <a:t>chocri</a:t>
            </a:r>
            <a:endParaRPr lang="de-DE" dirty="0"/>
          </a:p>
        </p:txBody>
      </p:sp>
      <p:sp>
        <p:nvSpPr>
          <p:cNvPr id="8" name="Inhaltsplatzhalter 4"/>
          <p:cNvSpPr>
            <a:spLocks/>
          </p:cNvSpPr>
          <p:nvPr/>
        </p:nvSpPr>
        <p:spPr bwMode="auto">
          <a:xfrm>
            <a:off x="285750" y="6072188"/>
            <a:ext cx="1624937" cy="25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spcBef>
                <a:spcPct val="20000"/>
              </a:spcBef>
              <a:buFont typeface="Arial" panose="020B0604020202020204" pitchFamily="34" charset="0"/>
              <a:buNone/>
            </a:pPr>
            <a:r>
              <a:rPr lang="de-DE" altLang="de-DE" sz="1200" b="1" dirty="0">
                <a:latin typeface="+mj-lt"/>
              </a:rPr>
              <a:t>Abbildung </a:t>
            </a:r>
            <a:r>
              <a:rPr lang="de-DE" altLang="de-DE" sz="1200" b="1" dirty="0" smtClean="0">
                <a:latin typeface="+mj-lt"/>
              </a:rPr>
              <a:t>3.3</a:t>
            </a:r>
            <a:endParaRPr lang="de-DE" altLang="de-DE" sz="1200" b="1" dirty="0">
              <a:latin typeface="+mj-lt"/>
            </a:endParaRPr>
          </a:p>
        </p:txBody>
      </p:sp>
    </p:spTree>
    <p:extLst>
      <p:ext uri="{BB962C8B-B14F-4D97-AF65-F5344CB8AC3E}">
        <p14:creationId xmlns:p14="http://schemas.microsoft.com/office/powerpoint/2010/main" val="2514758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de-DE" altLang="de-DE" smtClean="0"/>
              <a:t>Massenfertigung kundenindividueller Produkte (mass customization)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20</a:t>
            </a:fld>
            <a:endParaRPr lang="en-US" dirty="0"/>
          </a:p>
        </p:txBody>
      </p:sp>
      <p:sp>
        <p:nvSpPr>
          <p:cNvPr id="35843" name="Rectangle 3"/>
          <p:cNvSpPr>
            <a:spLocks noGrp="1" noChangeArrowheads="1"/>
          </p:cNvSpPr>
          <p:nvPr>
            <p:ph sz="quarter" idx="12"/>
          </p:nvPr>
        </p:nvSpPr>
        <p:spPr/>
        <p:txBody>
          <a:bodyPr/>
          <a:lstStyle/>
          <a:p>
            <a:r>
              <a:rPr lang="de-DE" altLang="de-DE" smtClean="0"/>
              <a:t>Die Fähigkeit, individuell zugeschnittene Produkte oder Dienstleistungen mithilfe von Mitteln der Massenfertigung anzubieten.</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98960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de-DE" altLang="de-DE" smtClean="0"/>
              <a:t>Unternehmensübergreifende Informationssysteme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21</a:t>
            </a:fld>
            <a:endParaRPr lang="en-US" dirty="0"/>
          </a:p>
        </p:txBody>
      </p:sp>
      <p:sp>
        <p:nvSpPr>
          <p:cNvPr id="36867" name="Rectangle 3"/>
          <p:cNvSpPr>
            <a:spLocks noGrp="1" noChangeArrowheads="1"/>
          </p:cNvSpPr>
          <p:nvPr>
            <p:ph sz="quarter" idx="12"/>
          </p:nvPr>
        </p:nvSpPr>
        <p:spPr/>
        <p:txBody>
          <a:bodyPr/>
          <a:lstStyle/>
          <a:p>
            <a:r>
              <a:rPr lang="de-DE" smtClean="0"/>
              <a:t>Informationssysteme, die den Informationsfluss über Unternehmensgrenzen hinweg automatisieren und ein Unternehmen mit seinen Endkunden, Distributoren, Lieferanten und gelegentlich sogar Wettbewerbern verbinden.</a:t>
            </a:r>
            <a:endParaRPr lang="de-DE" alt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644234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de-DE" altLang="de-DE" smtClean="0"/>
              <a:t>Auswirkungen von Informationssystemen auf die Organisationsstruktur</a:t>
            </a:r>
            <a:endParaRPr lang="de-DE" altLang="de-DE" dirty="0" smtClean="0"/>
          </a:p>
        </p:txBody>
      </p:sp>
      <p:sp>
        <p:nvSpPr>
          <p:cNvPr id="4" name="Foliennummernplatzhalter 3"/>
          <p:cNvSpPr>
            <a:spLocks noGrp="1"/>
          </p:cNvSpPr>
          <p:nvPr>
            <p:ph type="sldNum" sz="quarter" idx="11"/>
          </p:nvPr>
        </p:nvSpPr>
        <p:spPr/>
        <p:txBody>
          <a:bodyPr/>
          <a:lstStyle/>
          <a:p>
            <a:fld id="{35E74F11-52B9-4224-A00F-B27318B8C481}" type="slidenum">
              <a:rPr lang="en-US" smtClean="0"/>
              <a:pPr/>
              <a:t>22</a:t>
            </a:fld>
            <a:endParaRPr lang="en-US" dirty="0"/>
          </a:p>
        </p:txBody>
      </p:sp>
      <p:sp>
        <p:nvSpPr>
          <p:cNvPr id="37891" name="Rectangle 3"/>
          <p:cNvSpPr>
            <a:spLocks noGrp="1" noChangeArrowheads="1"/>
          </p:cNvSpPr>
          <p:nvPr>
            <p:ph sz="quarter" idx="12"/>
          </p:nvPr>
        </p:nvSpPr>
        <p:spPr/>
        <p:txBody>
          <a:bodyPr/>
          <a:lstStyle/>
          <a:p>
            <a:r>
              <a:rPr lang="de-DE" altLang="de-DE" smtClean="0"/>
              <a:t>Wie haben sich Änderungen von Technik und die Verbreitung des Internet auf die Organisationsstruktur ausgewirkt?</a:t>
            </a:r>
          </a:p>
          <a:p>
            <a:r>
              <a:rPr lang="de-DE" altLang="de-DE" smtClean="0"/>
              <a:t>Ökonomische Erklärungsansätze</a:t>
            </a:r>
          </a:p>
          <a:p>
            <a:pPr lvl="1"/>
            <a:r>
              <a:rPr lang="de-DE" altLang="de-DE" smtClean="0"/>
              <a:t>Transaktionskostentheorie</a:t>
            </a:r>
          </a:p>
          <a:p>
            <a:pPr lvl="1"/>
            <a:r>
              <a:rPr lang="de-DE" altLang="de-DE" smtClean="0"/>
              <a:t>Agency-Theorie</a:t>
            </a:r>
          </a:p>
          <a:p>
            <a:r>
              <a:rPr lang="de-DE" altLang="de-DE" smtClean="0"/>
              <a:t>Verhaltenstheoretische Erklärungsansätze</a:t>
            </a:r>
          </a:p>
          <a:p>
            <a:pPr lvl="1"/>
            <a:r>
              <a:rPr lang="de-DE" altLang="de-DE" smtClean="0"/>
              <a:t>Virtuelle Unternehmen</a:t>
            </a:r>
            <a:endParaRPr lang="de-DE" alt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80124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de-DE" altLang="de-DE" smtClean="0"/>
              <a:t>Transaktionskostentheorie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23</a:t>
            </a:fld>
            <a:endParaRPr lang="en-US" dirty="0"/>
          </a:p>
        </p:txBody>
      </p:sp>
      <p:sp>
        <p:nvSpPr>
          <p:cNvPr id="38915" name="Rectangle 3"/>
          <p:cNvSpPr>
            <a:spLocks noGrp="1" noChangeArrowheads="1"/>
          </p:cNvSpPr>
          <p:nvPr>
            <p:ph sz="quarter" idx="12"/>
          </p:nvPr>
        </p:nvSpPr>
        <p:spPr/>
        <p:txBody>
          <a:bodyPr/>
          <a:lstStyle/>
          <a:p>
            <a:r>
              <a:rPr lang="de-DE" smtClean="0"/>
              <a:t>Die Transaktionskostentheorie (oder Transaktionskostenansatz, TKA) bezeichnet eine Theorie der volkswirtschaftlichen neuen Institutionenökonomik, die davon ausgeht, dass jedes Handeln in einer Marktwirtschaft mit (Transaktions-)Kosten verbunden ist.</a:t>
            </a:r>
            <a:endParaRPr lang="de-DE" altLang="de-DE" dirty="0" smtClean="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3218457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de-DE" altLang="de-DE" smtClean="0"/>
              <a:t>Hypothesen zur Veränderung von Organisations- und Koordinationsstrukturen</a:t>
            </a:r>
            <a:endParaRPr lang="de-DE" altLang="de-DE" dirty="0" smtClean="0"/>
          </a:p>
        </p:txBody>
      </p:sp>
      <p:sp>
        <p:nvSpPr>
          <p:cNvPr id="4" name="Foliennummernplatzhalter 3"/>
          <p:cNvSpPr>
            <a:spLocks noGrp="1"/>
          </p:cNvSpPr>
          <p:nvPr>
            <p:ph type="sldNum" sz="quarter" idx="11"/>
          </p:nvPr>
        </p:nvSpPr>
        <p:spPr/>
        <p:txBody>
          <a:bodyPr/>
          <a:lstStyle/>
          <a:p>
            <a:fld id="{35E74F11-52B9-4224-A00F-B27318B8C481}" type="slidenum">
              <a:rPr lang="en-US" smtClean="0"/>
              <a:pPr/>
              <a:t>24</a:t>
            </a:fld>
            <a:endParaRPr lang="en-US" dirty="0"/>
          </a:p>
        </p:txBody>
      </p:sp>
      <p:sp>
        <p:nvSpPr>
          <p:cNvPr id="39939" name="Rectangle 3"/>
          <p:cNvSpPr>
            <a:spLocks noGrp="1" noChangeArrowheads="1"/>
          </p:cNvSpPr>
          <p:nvPr>
            <p:ph sz="quarter" idx="12"/>
          </p:nvPr>
        </p:nvSpPr>
        <p:spPr/>
        <p:txBody>
          <a:bodyPr/>
          <a:lstStyle/>
          <a:p>
            <a:r>
              <a:rPr lang="de-DE" altLang="de-DE" smtClean="0"/>
              <a:t>Move-to-the-market-Hypothese</a:t>
            </a:r>
          </a:p>
          <a:p>
            <a:r>
              <a:rPr lang="de-DE" altLang="de-DE" smtClean="0"/>
              <a:t>Move-to-the-middle-Hypothese</a:t>
            </a:r>
          </a:p>
          <a:p>
            <a:r>
              <a:rPr lang="de-DE" altLang="de-DE" smtClean="0"/>
              <a:t>Move-to-the-hierarchy-Hypothese</a:t>
            </a:r>
          </a:p>
          <a:p>
            <a:r>
              <a:rPr lang="de-DE" altLang="de-DE" smtClean="0"/>
              <a:t>Mixed-mode-Hypothese</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16409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de-DE" altLang="de-DE" smtClean="0"/>
              <a:t>Einfluss der IT auf die Koordination ökonomischer Aktivitäten</a:t>
            </a:r>
          </a:p>
        </p:txBody>
      </p:sp>
      <p:sp>
        <p:nvSpPr>
          <p:cNvPr id="5" name="Foliennummernplatzhalter 4"/>
          <p:cNvSpPr>
            <a:spLocks noGrp="1"/>
          </p:cNvSpPr>
          <p:nvPr>
            <p:ph type="sldNum" sz="quarter" idx="11"/>
          </p:nvPr>
        </p:nvSpPr>
        <p:spPr/>
        <p:txBody>
          <a:bodyPr/>
          <a:lstStyle/>
          <a:p>
            <a:fld id="{35E74F11-52B9-4224-A00F-B27318B8C481}" type="slidenum">
              <a:rPr lang="en-US" smtClean="0"/>
              <a:pPr/>
              <a:t>25</a:t>
            </a:fld>
            <a:endParaRPr lang="en-US" dirty="0"/>
          </a:p>
        </p:txBody>
      </p:sp>
      <p:pic>
        <p:nvPicPr>
          <p:cNvPr id="6" name="Inhaltsplatzhalter 5"/>
          <p:cNvPicPr>
            <a:picLocks noGrp="1" noChangeAspect="1"/>
          </p:cNvPicPr>
          <p:nvPr>
            <p:ph sz="quarter" idx="12"/>
          </p:nvPr>
        </p:nvPicPr>
        <p:blipFill>
          <a:blip r:embed="rId3"/>
          <a:stretch>
            <a:fillRect/>
          </a:stretch>
        </p:blipFill>
        <p:spPr>
          <a:xfrm>
            <a:off x="1352866" y="1533525"/>
            <a:ext cx="6078518" cy="4464000"/>
          </a:xfrm>
        </p:spPr>
      </p:pic>
      <p:sp>
        <p:nvSpPr>
          <p:cNvPr id="8" name="Untertitel 7"/>
          <p:cNvSpPr>
            <a:spLocks noGrp="1"/>
          </p:cNvSpPr>
          <p:nvPr>
            <p:ph type="subTitle" idx="13"/>
          </p:nvPr>
        </p:nvSpPr>
        <p:spPr/>
        <p:txBody>
          <a:bodyPr/>
          <a:lstStyle/>
          <a:p>
            <a:endParaRPr lang="de-DE"/>
          </a:p>
        </p:txBody>
      </p:sp>
      <p:sp>
        <p:nvSpPr>
          <p:cNvPr id="40964" name="Inhaltsplatzhalter 4"/>
          <p:cNvSpPr>
            <a:spLocks/>
          </p:cNvSpPr>
          <p:nvPr/>
        </p:nvSpPr>
        <p:spPr bwMode="auto">
          <a:xfrm>
            <a:off x="360363" y="5911850"/>
            <a:ext cx="5041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spcBef>
                <a:spcPct val="20000"/>
              </a:spcBef>
              <a:buFont typeface="Arial" panose="020B0604020202020204" pitchFamily="34" charset="0"/>
              <a:buNone/>
            </a:pPr>
            <a:r>
              <a:rPr lang="de-DE" altLang="de-DE" sz="1200" b="1" dirty="0">
                <a:latin typeface="+mj-lt"/>
              </a:rPr>
              <a:t>Abbildung </a:t>
            </a:r>
            <a:r>
              <a:rPr lang="de-DE" altLang="de-DE" sz="1200" b="1" dirty="0" smtClean="0">
                <a:latin typeface="+mj-lt"/>
              </a:rPr>
              <a:t>3.5</a:t>
            </a:r>
          </a:p>
          <a:p>
            <a:pPr>
              <a:spcBef>
                <a:spcPct val="20000"/>
              </a:spcBef>
              <a:buFont typeface="Arial" panose="020B0604020202020204" pitchFamily="34" charset="0"/>
              <a:buNone/>
            </a:pPr>
            <a:r>
              <a:rPr lang="de-DE" altLang="de-DE" sz="1200" dirty="0" smtClean="0">
                <a:latin typeface="+mj-lt"/>
              </a:rPr>
              <a:t>Quelle</a:t>
            </a:r>
            <a:r>
              <a:rPr lang="de-DE" altLang="de-DE" sz="1200" dirty="0">
                <a:latin typeface="+mj-lt"/>
              </a:rPr>
              <a:t>: In Anlehnung an Reichwald und Piller, 2006.</a:t>
            </a:r>
          </a:p>
        </p:txBody>
      </p:sp>
    </p:spTree>
    <p:extLst>
      <p:ext uri="{BB962C8B-B14F-4D97-AF65-F5344CB8AC3E}">
        <p14:creationId xmlns:p14="http://schemas.microsoft.com/office/powerpoint/2010/main" val="2381188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de-DE" dirty="0" smtClean="0"/>
              <a:t>Transaktionskostentheoretische Betrachtung</a:t>
            </a:r>
            <a:br>
              <a:rPr lang="de-DE" dirty="0" smtClean="0"/>
            </a:br>
            <a:r>
              <a:rPr lang="de-DE" dirty="0" smtClean="0"/>
              <a:t>der Auswirkungen der IT auf die Unternehmensgröße</a:t>
            </a:r>
            <a:endParaRPr lang="en-US" altLang="de-DE" dirty="0" smtClean="0"/>
          </a:p>
        </p:txBody>
      </p:sp>
      <p:sp>
        <p:nvSpPr>
          <p:cNvPr id="5" name="Foliennummernplatzhalter 4"/>
          <p:cNvSpPr>
            <a:spLocks noGrp="1"/>
          </p:cNvSpPr>
          <p:nvPr>
            <p:ph type="sldNum" sz="quarter" idx="11"/>
          </p:nvPr>
        </p:nvSpPr>
        <p:spPr/>
        <p:txBody>
          <a:bodyPr/>
          <a:lstStyle/>
          <a:p>
            <a:fld id="{35E74F11-52B9-4224-A00F-B27318B8C481}" type="slidenum">
              <a:rPr lang="en-US" smtClean="0"/>
              <a:pPr/>
              <a:t>26</a:t>
            </a:fld>
            <a:endParaRPr lang="en-US" dirty="0"/>
          </a:p>
        </p:txBody>
      </p:sp>
      <p:pic>
        <p:nvPicPr>
          <p:cNvPr id="6" name="Inhaltsplatzhalter 5"/>
          <p:cNvPicPr>
            <a:picLocks noGrp="1" noChangeAspect="1"/>
          </p:cNvPicPr>
          <p:nvPr>
            <p:ph sz="quarter" idx="12"/>
          </p:nvPr>
        </p:nvPicPr>
        <p:blipFill>
          <a:blip r:embed="rId3"/>
          <a:stretch>
            <a:fillRect/>
          </a:stretch>
        </p:blipFill>
        <p:spPr>
          <a:xfrm>
            <a:off x="381000" y="1665991"/>
            <a:ext cx="5790397" cy="4356000"/>
          </a:xfrm>
        </p:spPr>
      </p:pic>
      <p:sp>
        <p:nvSpPr>
          <p:cNvPr id="8" name="Untertitel 7"/>
          <p:cNvSpPr>
            <a:spLocks noGrp="1"/>
          </p:cNvSpPr>
          <p:nvPr>
            <p:ph type="subTitle" idx="13"/>
          </p:nvPr>
        </p:nvSpPr>
        <p:spPr/>
        <p:txBody>
          <a:bodyPr/>
          <a:lstStyle/>
          <a:p>
            <a:endParaRPr lang="de-DE"/>
          </a:p>
        </p:txBody>
      </p:sp>
      <p:sp>
        <p:nvSpPr>
          <p:cNvPr id="41988" name="Inhaltsplatzhalter 4"/>
          <p:cNvSpPr>
            <a:spLocks/>
          </p:cNvSpPr>
          <p:nvPr/>
        </p:nvSpPr>
        <p:spPr bwMode="auto">
          <a:xfrm>
            <a:off x="285750" y="6072188"/>
            <a:ext cx="1447516" cy="25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spcBef>
                <a:spcPct val="20000"/>
              </a:spcBef>
              <a:buFont typeface="Arial" panose="020B0604020202020204" pitchFamily="34" charset="0"/>
              <a:buNone/>
            </a:pPr>
            <a:r>
              <a:rPr lang="de-DE" altLang="de-DE" sz="1200" b="1" dirty="0">
                <a:latin typeface="+mj-lt"/>
              </a:rPr>
              <a:t>Abbildung 3.6</a:t>
            </a:r>
          </a:p>
        </p:txBody>
      </p:sp>
      <p:sp>
        <p:nvSpPr>
          <p:cNvPr id="9" name="Textfeld 8"/>
          <p:cNvSpPr txBox="1"/>
          <p:nvPr/>
        </p:nvSpPr>
        <p:spPr>
          <a:xfrm>
            <a:off x="6291617" y="2068281"/>
            <a:ext cx="2480007" cy="3416320"/>
          </a:xfrm>
          <a:prstGeom prst="rect">
            <a:avLst/>
          </a:prstGeom>
          <a:noFill/>
        </p:spPr>
        <p:txBody>
          <a:bodyPr wrap="square" rtlCol="0">
            <a:spAutoFit/>
          </a:bodyPr>
          <a:lstStyle/>
          <a:p>
            <a:r>
              <a:rPr lang="de-DE" sz="1200" dirty="0"/>
              <a:t>In der Vergangenheit sind Unternehmen in der Regel gewachsen, </a:t>
            </a:r>
            <a:r>
              <a:rPr lang="de-DE" sz="1200" dirty="0" smtClean="0"/>
              <a:t>um Transaktionskosten </a:t>
            </a:r>
            <a:r>
              <a:rPr lang="de-DE" sz="1200" dirty="0"/>
              <a:t>zu reduzieren. IT reduziert potenziell die Kosten </a:t>
            </a:r>
            <a:r>
              <a:rPr lang="de-DE" sz="1200" dirty="0" smtClean="0"/>
              <a:t>für eine </a:t>
            </a:r>
            <a:r>
              <a:rPr lang="de-DE" sz="1200" dirty="0"/>
              <a:t>gegebene Unternehmensgröße, wodurch die </a:t>
            </a:r>
            <a:r>
              <a:rPr lang="de-DE" sz="1200" dirty="0" smtClean="0"/>
              <a:t>Transaktionskostenkurve verschoben </a:t>
            </a:r>
            <a:r>
              <a:rPr lang="de-DE" sz="1200" dirty="0"/>
              <a:t>wird (von T1 nach T2). Dadurch werden neue </a:t>
            </a:r>
            <a:r>
              <a:rPr lang="de-DE" sz="1200" dirty="0" smtClean="0"/>
              <a:t>Möglichkeiten für </a:t>
            </a:r>
            <a:r>
              <a:rPr lang="de-DE" sz="1200" dirty="0"/>
              <a:t>Umsatzzuwächse ohne zusätzliche Mitarbeiter oder </a:t>
            </a:r>
            <a:r>
              <a:rPr lang="de-DE" sz="1200" dirty="0" smtClean="0"/>
              <a:t>sogar Umsatzzuwächse </a:t>
            </a:r>
            <a:r>
              <a:rPr lang="de-DE" sz="1200" dirty="0"/>
              <a:t>bei schrumpfender Unternehmensgröße eröffnet.</a:t>
            </a:r>
          </a:p>
        </p:txBody>
      </p:sp>
    </p:spTree>
    <p:extLst>
      <p:ext uri="{BB962C8B-B14F-4D97-AF65-F5344CB8AC3E}">
        <p14:creationId xmlns:p14="http://schemas.microsoft.com/office/powerpoint/2010/main" val="3952511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de-DE" altLang="de-DE" smtClean="0"/>
              <a:t>Agency-Theorie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27</a:t>
            </a:fld>
            <a:endParaRPr lang="en-US" dirty="0"/>
          </a:p>
        </p:txBody>
      </p:sp>
      <p:sp>
        <p:nvSpPr>
          <p:cNvPr id="43011" name="Rectangle 3"/>
          <p:cNvSpPr>
            <a:spLocks noGrp="1" noChangeArrowheads="1"/>
          </p:cNvSpPr>
          <p:nvPr>
            <p:ph sz="quarter" idx="12"/>
          </p:nvPr>
        </p:nvSpPr>
        <p:spPr/>
        <p:txBody>
          <a:bodyPr/>
          <a:lstStyle/>
          <a:p>
            <a:r>
              <a:rPr lang="de-DE" smtClean="0"/>
              <a:t>Ökonomische Theorie, die ein Unternehmen als Beziehung zwischen Auftraggebern (Prinzipal) und Auftragnehmern (Agenten) betrachtet. Die Agenten sind von Eigeninteressen geleitete Individuen. Sie müssen geführt und überwacht werden, damit sie die Interessen des Auftraggebers und nicht ihre eigenen verfolgen.</a:t>
            </a:r>
            <a:endParaRPr lang="de-DE" altLang="de-DE" dirty="0" smtClean="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3677161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de-DE" smtClean="0"/>
              <a:t>Der Einfluss von IT auf das Unternehmen nach der Agency-Theorie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28</a:t>
            </a:fld>
            <a:endParaRPr lang="en-US" dirty="0"/>
          </a:p>
        </p:txBody>
      </p:sp>
      <p:pic>
        <p:nvPicPr>
          <p:cNvPr id="6" name="Inhaltsplatzhalter 5"/>
          <p:cNvPicPr>
            <a:picLocks noGrp="1" noChangeAspect="1"/>
          </p:cNvPicPr>
          <p:nvPr>
            <p:ph sz="quarter" idx="12"/>
          </p:nvPr>
        </p:nvPicPr>
        <p:blipFill>
          <a:blip r:embed="rId3"/>
          <a:stretch>
            <a:fillRect/>
          </a:stretch>
        </p:blipFill>
        <p:spPr>
          <a:xfrm>
            <a:off x="381000" y="1675988"/>
            <a:ext cx="5745515" cy="4320000"/>
          </a:xfrm>
        </p:spPr>
      </p:pic>
      <p:sp>
        <p:nvSpPr>
          <p:cNvPr id="8" name="Untertitel 7"/>
          <p:cNvSpPr>
            <a:spLocks noGrp="1"/>
          </p:cNvSpPr>
          <p:nvPr>
            <p:ph type="subTitle" idx="13"/>
          </p:nvPr>
        </p:nvSpPr>
        <p:spPr/>
        <p:txBody>
          <a:bodyPr/>
          <a:lstStyle/>
          <a:p>
            <a:endParaRPr lang="de-DE"/>
          </a:p>
        </p:txBody>
      </p:sp>
      <p:sp>
        <p:nvSpPr>
          <p:cNvPr id="10" name="Inhaltsplatzhalter 4"/>
          <p:cNvSpPr>
            <a:spLocks/>
          </p:cNvSpPr>
          <p:nvPr/>
        </p:nvSpPr>
        <p:spPr bwMode="auto">
          <a:xfrm>
            <a:off x="285750" y="6072188"/>
            <a:ext cx="1583993" cy="25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spcBef>
                <a:spcPct val="20000"/>
              </a:spcBef>
              <a:buFont typeface="Arial" panose="020B0604020202020204" pitchFamily="34" charset="0"/>
              <a:buNone/>
            </a:pPr>
            <a:r>
              <a:rPr lang="de-DE" altLang="de-DE" sz="1200" b="1" dirty="0">
                <a:latin typeface="+mj-lt"/>
              </a:rPr>
              <a:t>Abbildung </a:t>
            </a:r>
            <a:r>
              <a:rPr lang="de-DE" altLang="de-DE" sz="1200" b="1" dirty="0" smtClean="0">
                <a:latin typeface="+mj-lt"/>
              </a:rPr>
              <a:t>3.4</a:t>
            </a:r>
            <a:endParaRPr lang="de-DE" altLang="de-DE" sz="1200" b="1" dirty="0">
              <a:latin typeface="+mj-lt"/>
            </a:endParaRPr>
          </a:p>
        </p:txBody>
      </p:sp>
      <p:sp>
        <p:nvSpPr>
          <p:cNvPr id="11" name="Textfeld 10"/>
          <p:cNvSpPr txBox="1"/>
          <p:nvPr/>
        </p:nvSpPr>
        <p:spPr>
          <a:xfrm>
            <a:off x="6318913" y="2806945"/>
            <a:ext cx="2480007" cy="1938992"/>
          </a:xfrm>
          <a:prstGeom prst="rect">
            <a:avLst/>
          </a:prstGeom>
          <a:noFill/>
        </p:spPr>
        <p:txBody>
          <a:bodyPr wrap="square" rtlCol="0">
            <a:spAutoFit/>
          </a:bodyPr>
          <a:lstStyle/>
          <a:p>
            <a:r>
              <a:rPr lang="de-DE" sz="1200" dirty="0"/>
              <a:t>Je größer und vielfältiger ein Unternehmen wird, desto höher werden </a:t>
            </a:r>
            <a:r>
              <a:rPr lang="de-DE" sz="1200" dirty="0" smtClean="0"/>
              <a:t>in der </a:t>
            </a:r>
            <a:r>
              <a:rPr lang="de-DE" sz="1200" dirty="0"/>
              <a:t>Regel die Agency-Kosten. IT verschiebt die Agency-Kostenkurve </a:t>
            </a:r>
            <a:r>
              <a:rPr lang="de-DE" sz="1200" dirty="0" smtClean="0"/>
              <a:t>nach unten </a:t>
            </a:r>
            <a:r>
              <a:rPr lang="de-DE" sz="1200" dirty="0"/>
              <a:t>und nach rechts (von A1 nach A2), da sie Wachstum bei </a:t>
            </a:r>
            <a:r>
              <a:rPr lang="de-DE" sz="1200" dirty="0" smtClean="0"/>
              <a:t>gleichzeitiger Senkung </a:t>
            </a:r>
            <a:r>
              <a:rPr lang="de-DE" sz="1200" dirty="0"/>
              <a:t>der Agency-Kosten ermöglicht.</a:t>
            </a:r>
          </a:p>
        </p:txBody>
      </p:sp>
    </p:spTree>
    <p:extLst>
      <p:ext uri="{BB962C8B-B14F-4D97-AF65-F5344CB8AC3E}">
        <p14:creationId xmlns:p14="http://schemas.microsoft.com/office/powerpoint/2010/main" val="1000432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a:t>
            </a:r>
            <a:r>
              <a:rPr lang="de-DE" dirty="0"/>
              <a:t>3</a:t>
            </a:r>
          </a:p>
        </p:txBody>
      </p:sp>
      <p:sp>
        <p:nvSpPr>
          <p:cNvPr id="5" name="Inhaltsplatzhalter 4"/>
          <p:cNvSpPr>
            <a:spLocks noGrp="1"/>
          </p:cNvSpPr>
          <p:nvPr>
            <p:ph sz="quarter" idx="12"/>
          </p:nvPr>
        </p:nvSpPr>
        <p:spPr/>
        <p:txBody>
          <a:bodyPr/>
          <a:lstStyle/>
          <a:p>
            <a:r>
              <a:rPr lang="de-DE" dirty="0"/>
              <a:t>Informationssysteme:</a:t>
            </a:r>
          </a:p>
          <a:p>
            <a:r>
              <a:rPr lang="de-DE" dirty="0"/>
              <a:t>Strategie und Organisation</a:t>
            </a:r>
          </a:p>
          <a:p>
            <a:r>
              <a:rPr lang="de-DE" dirty="0"/>
              <a:t>der Wertschöpfung</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a:t>
            </a:fld>
            <a:endParaRPr lang="en-US"/>
          </a:p>
        </p:txBody>
      </p:sp>
    </p:spTree>
    <p:extLst>
      <p:ext uri="{BB962C8B-B14F-4D97-AF65-F5344CB8AC3E}">
        <p14:creationId xmlns:p14="http://schemas.microsoft.com/office/powerpoint/2010/main" val="1738076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de-DE" altLang="de-DE" smtClean="0"/>
              <a:t>Virtuelle Unternehmen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29</a:t>
            </a:fld>
            <a:endParaRPr lang="en-US" dirty="0"/>
          </a:p>
        </p:txBody>
      </p:sp>
      <p:sp>
        <p:nvSpPr>
          <p:cNvPr id="45059" name="Rectangle 3"/>
          <p:cNvSpPr>
            <a:spLocks noGrp="1" noChangeArrowheads="1"/>
          </p:cNvSpPr>
          <p:nvPr>
            <p:ph sz="quarter" idx="12"/>
          </p:nvPr>
        </p:nvSpPr>
        <p:spPr/>
        <p:txBody>
          <a:bodyPr/>
          <a:lstStyle/>
          <a:p>
            <a:r>
              <a:rPr lang="de-DE" smtClean="0"/>
              <a:t>Unternehmen, die mithilfe von Netzwerken Personen, Vermögenswerte und Ideen miteinander verbinden, um Produkte und Dienstleistungen zu erzeugen und zu verteilen, ohne auf traditionelle Unternehmensgrenzen oder physische Standorte beschränkt zu sein.</a:t>
            </a:r>
            <a:endParaRPr lang="de-DE" altLang="de-DE" dirty="0" smtClean="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40197465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de-DE" dirty="0" smtClean="0"/>
              <a:t>Wechselseitige Beziehung zwischen Technik,</a:t>
            </a:r>
            <a:br>
              <a:rPr lang="de-DE" dirty="0" smtClean="0"/>
            </a:br>
            <a:r>
              <a:rPr lang="de-DE" dirty="0" smtClean="0"/>
              <a:t>Organisationsstruktur, Aufgaben und Menschen im Unternehmen</a:t>
            </a:r>
            <a:endParaRPr lang="en-US" altLang="de-DE" dirty="0" smtClean="0"/>
          </a:p>
        </p:txBody>
      </p:sp>
      <p:sp>
        <p:nvSpPr>
          <p:cNvPr id="4" name="Foliennummernplatzhalter 3"/>
          <p:cNvSpPr>
            <a:spLocks noGrp="1"/>
          </p:cNvSpPr>
          <p:nvPr>
            <p:ph type="sldNum" sz="quarter" idx="11"/>
          </p:nvPr>
        </p:nvSpPr>
        <p:spPr/>
        <p:txBody>
          <a:bodyPr/>
          <a:lstStyle/>
          <a:p>
            <a:fld id="{35E74F11-52B9-4224-A00F-B27318B8C481}" type="slidenum">
              <a:rPr lang="en-US" smtClean="0"/>
              <a:pPr/>
              <a:t>30</a:t>
            </a:fld>
            <a:endParaRPr lang="en-US" dirty="0"/>
          </a:p>
        </p:txBody>
      </p:sp>
      <p:pic>
        <p:nvPicPr>
          <p:cNvPr id="5" name="Inhaltsplatzhalter 4"/>
          <p:cNvPicPr>
            <a:picLocks noGrp="1" noChangeAspect="1"/>
          </p:cNvPicPr>
          <p:nvPr>
            <p:ph sz="quarter" idx="12"/>
          </p:nvPr>
        </p:nvPicPr>
        <p:blipFill>
          <a:blip r:embed="rId3"/>
          <a:stretch>
            <a:fillRect/>
          </a:stretch>
        </p:blipFill>
        <p:spPr>
          <a:xfrm>
            <a:off x="829056" y="1533525"/>
            <a:ext cx="4336844" cy="4320000"/>
          </a:xfrm>
        </p:spPr>
      </p:pic>
      <p:sp>
        <p:nvSpPr>
          <p:cNvPr id="8" name="Untertitel 7"/>
          <p:cNvSpPr>
            <a:spLocks noGrp="1"/>
          </p:cNvSpPr>
          <p:nvPr>
            <p:ph type="subTitle" idx="13"/>
          </p:nvPr>
        </p:nvSpPr>
        <p:spPr/>
        <p:txBody>
          <a:bodyPr/>
          <a:lstStyle/>
          <a:p>
            <a:endParaRPr lang="de-DE"/>
          </a:p>
        </p:txBody>
      </p:sp>
      <p:sp>
        <p:nvSpPr>
          <p:cNvPr id="9" name="Inhaltsplatzhalter 4"/>
          <p:cNvSpPr>
            <a:spLocks/>
          </p:cNvSpPr>
          <p:nvPr/>
        </p:nvSpPr>
        <p:spPr bwMode="auto">
          <a:xfrm>
            <a:off x="365125" y="5807075"/>
            <a:ext cx="210512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spcBef>
                <a:spcPct val="20000"/>
              </a:spcBef>
              <a:buFont typeface="Arial" panose="020B0604020202020204" pitchFamily="34" charset="0"/>
              <a:buNone/>
            </a:pPr>
            <a:r>
              <a:rPr lang="de-DE" altLang="de-DE" sz="1200" b="1" dirty="0">
                <a:latin typeface="+mj-lt"/>
              </a:rPr>
              <a:t>Abbildung </a:t>
            </a:r>
            <a:r>
              <a:rPr lang="de-DE" altLang="de-DE" sz="1200" b="1" dirty="0" smtClean="0">
                <a:latin typeface="+mj-lt"/>
              </a:rPr>
              <a:t>3.7</a:t>
            </a:r>
          </a:p>
          <a:p>
            <a:pPr>
              <a:spcBef>
                <a:spcPct val="20000"/>
              </a:spcBef>
              <a:buFont typeface="Arial" panose="020B0604020202020204" pitchFamily="34" charset="0"/>
              <a:buNone/>
            </a:pPr>
            <a:r>
              <a:rPr lang="de-DE" altLang="de-DE" sz="1200" dirty="0">
                <a:latin typeface="+mj-lt"/>
              </a:rPr>
              <a:t>Quelle: Leavitt, 1965.</a:t>
            </a:r>
          </a:p>
        </p:txBody>
      </p:sp>
      <p:sp>
        <p:nvSpPr>
          <p:cNvPr id="10" name="Textfeld 9"/>
          <p:cNvSpPr txBox="1"/>
          <p:nvPr/>
        </p:nvSpPr>
        <p:spPr>
          <a:xfrm>
            <a:off x="5656077" y="2581427"/>
            <a:ext cx="2938648" cy="1754326"/>
          </a:xfrm>
          <a:prstGeom prst="rect">
            <a:avLst/>
          </a:prstGeom>
          <a:noFill/>
        </p:spPr>
        <p:txBody>
          <a:bodyPr wrap="square" rtlCol="0">
            <a:spAutoFit/>
          </a:bodyPr>
          <a:lstStyle/>
          <a:p>
            <a:r>
              <a:rPr lang="de-DE" sz="1200" dirty="0"/>
              <a:t>Die Implementierung von Informationssystemen hat Konsequenzen </a:t>
            </a:r>
            <a:r>
              <a:rPr lang="de-DE" sz="1200" dirty="0" smtClean="0"/>
              <a:t>für die </a:t>
            </a:r>
            <a:r>
              <a:rPr lang="de-DE" sz="1200" dirty="0"/>
              <a:t>Aufgabenanordnung, Organisationsstruktur und Menschen. </a:t>
            </a:r>
            <a:r>
              <a:rPr lang="de-DE" sz="1200" dirty="0" smtClean="0"/>
              <a:t>Nach diesem </a:t>
            </a:r>
            <a:r>
              <a:rPr lang="de-DE" sz="1200" dirty="0"/>
              <a:t>Modell müssen zur Umsetzung von Änderungen alle vier </a:t>
            </a:r>
            <a:r>
              <a:rPr lang="de-DE" sz="1200" dirty="0" smtClean="0"/>
              <a:t>Komponenten gleichzeitig </a:t>
            </a:r>
            <a:r>
              <a:rPr lang="de-DE" sz="1200" dirty="0"/>
              <a:t>verändert werden</a:t>
            </a:r>
            <a:r>
              <a:rPr lang="de-DE" sz="1200" dirty="0" smtClean="0"/>
              <a:t>. </a:t>
            </a:r>
            <a:endParaRPr lang="de-DE" sz="1200" dirty="0"/>
          </a:p>
        </p:txBody>
      </p:sp>
    </p:spTree>
    <p:extLst>
      <p:ext uri="{BB962C8B-B14F-4D97-AF65-F5344CB8AC3E}">
        <p14:creationId xmlns:p14="http://schemas.microsoft.com/office/powerpoint/2010/main" val="2952987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Gliederung</a:t>
            </a:r>
            <a:endParaRPr lang="de-DE" dirty="0"/>
          </a:p>
        </p:txBody>
      </p:sp>
      <p:sp>
        <p:nvSpPr>
          <p:cNvPr id="5" name="Foliennummernplatzhalter 4"/>
          <p:cNvSpPr>
            <a:spLocks noGrp="1"/>
          </p:cNvSpPr>
          <p:nvPr>
            <p:ph type="sldNum" sz="quarter" idx="11"/>
          </p:nvPr>
        </p:nvSpPr>
        <p:spPr/>
        <p:txBody>
          <a:bodyPr/>
          <a:lstStyle/>
          <a:p>
            <a:fld id="{35E74F11-52B9-4224-A00F-B27318B8C481}" type="slidenum">
              <a:rPr lang="en-US" smtClean="0"/>
              <a:pPr/>
              <a:t>31</a:t>
            </a:fld>
            <a:endParaRPr lang="en-US" dirty="0"/>
          </a:p>
        </p:txBody>
      </p:sp>
      <p:sp>
        <p:nvSpPr>
          <p:cNvPr id="47107" name="Rectangle 2"/>
          <p:cNvSpPr>
            <a:spLocks noGrp="1" noChangeArrowheads="1"/>
          </p:cNvSpPr>
          <p:nvPr>
            <p:ph sz="quarter" idx="12"/>
          </p:nvPr>
        </p:nvSpPr>
        <p:spPr/>
        <p:txBody>
          <a:bodyPr/>
          <a:lstStyle/>
          <a:p>
            <a:pPr marL="457200" indent="-457200">
              <a:buFont typeface="+mj-lt"/>
              <a:buAutoNum type="arabicPeriod"/>
            </a:pPr>
            <a:r>
              <a:rPr lang="de-DE" altLang="de-DE" dirty="0" smtClean="0"/>
              <a:t>Unternehmensorganisation und Informationssysteme</a:t>
            </a:r>
          </a:p>
          <a:p>
            <a:pPr marL="457200" indent="-457200">
              <a:buFont typeface="+mj-lt"/>
              <a:buAutoNum type="arabicPeriod"/>
            </a:pPr>
            <a:r>
              <a:rPr lang="de-DE" altLang="de-DE" b="1" dirty="0" smtClean="0"/>
              <a:t>Unternehmensstrategie und strategische Informationssysteme</a:t>
            </a:r>
          </a:p>
        </p:txBody>
      </p:sp>
      <p:sp>
        <p:nvSpPr>
          <p:cNvPr id="8" name="Untertitel 7"/>
          <p:cNvSpPr>
            <a:spLocks noGrp="1"/>
          </p:cNvSpPr>
          <p:nvPr>
            <p:ph type="subTitle" idx="13"/>
          </p:nvPr>
        </p:nvSpPr>
        <p:spPr/>
        <p:txBody>
          <a:bodyPr/>
          <a:lstStyle/>
          <a:p>
            <a:r>
              <a:rPr lang="de-DE" dirty="0" smtClean="0"/>
              <a:t>Kapitel 2</a:t>
            </a:r>
            <a:endParaRPr lang="de-DE" dirty="0"/>
          </a:p>
        </p:txBody>
      </p:sp>
    </p:spTree>
    <p:extLst>
      <p:ext uri="{BB962C8B-B14F-4D97-AF65-F5344CB8AC3E}">
        <p14:creationId xmlns:p14="http://schemas.microsoft.com/office/powerpoint/2010/main" val="326854121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de-DE" altLang="de-DE" smtClean="0"/>
              <a:t>Strategische Informationssysteme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32</a:t>
            </a:fld>
            <a:endParaRPr lang="en-US" dirty="0"/>
          </a:p>
        </p:txBody>
      </p:sp>
      <p:sp>
        <p:nvSpPr>
          <p:cNvPr id="48131" name="Rectangle 3"/>
          <p:cNvSpPr>
            <a:spLocks noGrp="1" noChangeArrowheads="1"/>
          </p:cNvSpPr>
          <p:nvPr>
            <p:ph sz="quarter" idx="12"/>
          </p:nvPr>
        </p:nvSpPr>
        <p:spPr/>
        <p:txBody>
          <a:bodyPr/>
          <a:lstStyle/>
          <a:p>
            <a:r>
              <a:rPr lang="de-DE" smtClean="0"/>
              <a:t>Informationssysteme auf jeder Organisationsebene, die Ziele, Betriebsabläufe, Produkte, Dienstleistungen oder Beziehungen zur Unternehmensumwelt beeinflussen, um dem Unternehmen einen Wettbewerbsvorteil zu verschaffen.</a:t>
            </a:r>
            <a:endParaRPr lang="de-DE" altLang="de-DE" dirty="0" smtClean="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38340948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de-DE" altLang="de-DE" smtClean="0"/>
              <a:t>Informationssysteme für geschäftsbereichsbezogene Strategien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33</a:t>
            </a:fld>
            <a:endParaRPr lang="en-US" dirty="0"/>
          </a:p>
        </p:txBody>
      </p:sp>
      <p:sp>
        <p:nvSpPr>
          <p:cNvPr id="49155" name="Rectangle 3"/>
          <p:cNvSpPr>
            <a:spLocks noGrp="1" noChangeArrowheads="1"/>
          </p:cNvSpPr>
          <p:nvPr>
            <p:ph sz="quarter" idx="12"/>
          </p:nvPr>
        </p:nvSpPr>
        <p:spPr/>
        <p:txBody>
          <a:bodyPr>
            <a:normAutofit lnSpcReduction="10000"/>
          </a:bodyPr>
          <a:lstStyle/>
          <a:p>
            <a:r>
              <a:rPr lang="de-DE" altLang="de-DE" smtClean="0"/>
              <a:t>Kernfrage</a:t>
            </a:r>
          </a:p>
          <a:p>
            <a:pPr lvl="1"/>
            <a:r>
              <a:rPr lang="de-DE" altLang="de-DE" smtClean="0"/>
              <a:t>Wie können Unternehmen in einem speziellen Markt erfolgreich bestehen?</a:t>
            </a:r>
          </a:p>
          <a:p>
            <a:r>
              <a:rPr lang="de-DE" altLang="de-DE" smtClean="0"/>
              <a:t>Gängige Strategien</a:t>
            </a:r>
          </a:p>
          <a:p>
            <a:pPr lvl="1"/>
            <a:r>
              <a:rPr lang="de-DE" altLang="de-DE" smtClean="0"/>
              <a:t>Kostenführer (Kostengünstigster Hersteller)</a:t>
            </a:r>
          </a:p>
          <a:p>
            <a:pPr lvl="1"/>
            <a:r>
              <a:rPr lang="de-DE" altLang="de-DE" smtClean="0"/>
              <a:t>Produkt oder Dienstleistung gegenüber Konkurrenten abheben (Differenzierung)</a:t>
            </a:r>
          </a:p>
          <a:p>
            <a:pPr lvl="1"/>
            <a:r>
              <a:rPr lang="de-DE" altLang="de-DE" smtClean="0"/>
              <a:t>Umfang des Wettbewerbs ändern, durch Ausweitung auf globale Märkte oder Konzentration auf Nischen</a:t>
            </a:r>
          </a:p>
          <a:p>
            <a:r>
              <a:rPr lang="de-DE" altLang="de-DE" smtClean="0"/>
              <a:t>Gängiges Analysewerkzeug</a:t>
            </a:r>
          </a:p>
          <a:p>
            <a:pPr lvl="1"/>
            <a:r>
              <a:rPr lang="de-DE" altLang="de-DE" smtClean="0"/>
              <a:t>Wertschöpfungskettenmodell</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11292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de-DE" smtClean="0"/>
              <a:t>Wertschöpfungskette eines Unternehmens und Wertschöpfungskette einer Branche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34</a:t>
            </a:fld>
            <a:endParaRPr lang="en-US" dirty="0"/>
          </a:p>
        </p:txBody>
      </p:sp>
      <p:pic>
        <p:nvPicPr>
          <p:cNvPr id="5" name="Inhaltsplatzhalter 4"/>
          <p:cNvPicPr>
            <a:picLocks noGrp="1" noChangeAspect="1"/>
          </p:cNvPicPr>
          <p:nvPr>
            <p:ph sz="quarter" idx="12"/>
          </p:nvPr>
        </p:nvPicPr>
        <p:blipFill rotWithShape="1">
          <a:blip r:embed="rId3"/>
          <a:stretch/>
        </p:blipFill>
        <p:spPr>
          <a:xfrm>
            <a:off x="1357767" y="1608138"/>
            <a:ext cx="6244316" cy="4589462"/>
          </a:xfrm>
        </p:spPr>
      </p:pic>
      <p:sp>
        <p:nvSpPr>
          <p:cNvPr id="9" name="Untertitel 8"/>
          <p:cNvSpPr>
            <a:spLocks noGrp="1"/>
          </p:cNvSpPr>
          <p:nvPr>
            <p:ph type="subTitle" idx="13"/>
          </p:nvPr>
        </p:nvSpPr>
        <p:spPr/>
        <p:txBody>
          <a:bodyPr/>
          <a:lstStyle/>
          <a:p>
            <a:endParaRPr lang="de-DE"/>
          </a:p>
        </p:txBody>
      </p:sp>
      <p:sp>
        <p:nvSpPr>
          <p:cNvPr id="8" name="Inhaltsplatzhalter 4"/>
          <p:cNvSpPr>
            <a:spLocks/>
          </p:cNvSpPr>
          <p:nvPr/>
        </p:nvSpPr>
        <p:spPr bwMode="auto">
          <a:xfrm>
            <a:off x="381000" y="6054725"/>
            <a:ext cx="181112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spcBef>
                <a:spcPct val="20000"/>
              </a:spcBef>
              <a:buFont typeface="Arial" panose="020B0604020202020204" pitchFamily="34" charset="0"/>
              <a:buNone/>
            </a:pPr>
            <a:r>
              <a:rPr lang="de-DE" altLang="de-DE" sz="1200" b="1" dirty="0">
                <a:latin typeface="+mj-lt"/>
              </a:rPr>
              <a:t>Abbildung </a:t>
            </a:r>
            <a:r>
              <a:rPr lang="de-DE" altLang="de-DE" sz="1200" b="1" dirty="0" smtClean="0">
                <a:latin typeface="+mj-lt"/>
              </a:rPr>
              <a:t>3.8</a:t>
            </a:r>
          </a:p>
        </p:txBody>
      </p:sp>
    </p:spTree>
    <p:extLst>
      <p:ext uri="{BB962C8B-B14F-4D97-AF65-F5344CB8AC3E}">
        <p14:creationId xmlns:p14="http://schemas.microsoft.com/office/powerpoint/2010/main" val="3683758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de-DE" altLang="de-DE" smtClean="0"/>
              <a:t>Wertschöpfungskettenmodell</a:t>
            </a:r>
          </a:p>
        </p:txBody>
      </p:sp>
      <p:sp>
        <p:nvSpPr>
          <p:cNvPr id="4" name="Foliennummernplatzhalter 3"/>
          <p:cNvSpPr>
            <a:spLocks noGrp="1"/>
          </p:cNvSpPr>
          <p:nvPr>
            <p:ph type="sldNum" sz="quarter" idx="11"/>
          </p:nvPr>
        </p:nvSpPr>
        <p:spPr/>
        <p:txBody>
          <a:bodyPr/>
          <a:lstStyle/>
          <a:p>
            <a:fld id="{35E74F11-52B9-4224-A00F-B27318B8C481}" type="slidenum">
              <a:rPr lang="en-US" smtClean="0"/>
              <a:pPr/>
              <a:t>35</a:t>
            </a:fld>
            <a:endParaRPr lang="en-US" dirty="0"/>
          </a:p>
        </p:txBody>
      </p:sp>
      <p:sp>
        <p:nvSpPr>
          <p:cNvPr id="51203" name="Rectangle 3"/>
          <p:cNvSpPr>
            <a:spLocks noGrp="1"/>
          </p:cNvSpPr>
          <p:nvPr>
            <p:ph sz="quarter" idx="12"/>
          </p:nvPr>
        </p:nvSpPr>
        <p:spPr/>
        <p:txBody>
          <a:bodyPr/>
          <a:lstStyle/>
          <a:p>
            <a:r>
              <a:rPr lang="de-DE" smtClean="0"/>
              <a:t>Modell, das die Hauptaktivitäten oder unterstützenden Aktivitäten hervorhebt, welche einen Beitrag zum Wert der Produkte oder Dienstleistungen eines Unternehmens leisten und bei denen Informationssysteme am sinnvollsten eingesetzt werden, um einen Wettbewerbsvorteil zu erlangen.</a:t>
            </a:r>
            <a:endParaRPr lang="de-DE" altLang="de-DE" dirty="0" smtClean="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33281191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de-DE" altLang="de-DE" smtClean="0"/>
              <a:t>Primäre (Wertschöpfungs-) Aktivitäten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36</a:t>
            </a:fld>
            <a:endParaRPr lang="en-US" dirty="0"/>
          </a:p>
        </p:txBody>
      </p:sp>
      <p:sp>
        <p:nvSpPr>
          <p:cNvPr id="52227" name="Rectangle 3"/>
          <p:cNvSpPr>
            <a:spLocks noGrp="1" noChangeArrowheads="1"/>
          </p:cNvSpPr>
          <p:nvPr>
            <p:ph sz="quarter" idx="12"/>
          </p:nvPr>
        </p:nvSpPr>
        <p:spPr/>
        <p:txBody>
          <a:bodyPr/>
          <a:lstStyle/>
          <a:p>
            <a:r>
              <a:rPr lang="de-DE" smtClean="0"/>
              <a:t>Wertschöpfende Aktivitäten, die unmittelbar mit der Produktion und Distribution der Produkte oder Dienstleistung eines Unternehmens im Zusammenhang stehen.</a:t>
            </a:r>
            <a:endParaRPr lang="de-DE" altLang="de-DE" dirty="0" smtClean="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1296205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de-DE" altLang="de-DE" smtClean="0"/>
              <a:t>Unterstützende (Wertschöpfungs-) Aktivitäten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37</a:t>
            </a:fld>
            <a:endParaRPr lang="en-US" dirty="0"/>
          </a:p>
        </p:txBody>
      </p:sp>
      <p:sp>
        <p:nvSpPr>
          <p:cNvPr id="53251" name="Rectangle 3"/>
          <p:cNvSpPr>
            <a:spLocks noGrp="1" noChangeArrowheads="1"/>
          </p:cNvSpPr>
          <p:nvPr>
            <p:ph sz="quarter" idx="12"/>
          </p:nvPr>
        </p:nvSpPr>
        <p:spPr/>
        <p:txBody>
          <a:bodyPr/>
          <a:lstStyle/>
          <a:p>
            <a:r>
              <a:rPr lang="de-DE" smtClean="0"/>
              <a:t>Aktivitäten, welche die Ausführung der primären Aktivitäten eines Unternehmens ermöglichen. Hierunter fällt die Infrastruktur des Unternehmens wie z.B. das Personalwesen, die Technikinfrastruktur und das Finanzwesen.</a:t>
            </a:r>
            <a:endParaRPr lang="de-DE" altLang="de-DE" dirty="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925496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de-DE" altLang="de-DE" smtClean="0"/>
              <a:t>Wertschöpfungsnetz</a:t>
            </a:r>
          </a:p>
        </p:txBody>
      </p:sp>
      <p:sp>
        <p:nvSpPr>
          <p:cNvPr id="4" name="Foliennummernplatzhalter 3"/>
          <p:cNvSpPr>
            <a:spLocks noGrp="1"/>
          </p:cNvSpPr>
          <p:nvPr>
            <p:ph type="sldNum" sz="quarter" idx="11"/>
          </p:nvPr>
        </p:nvSpPr>
        <p:spPr/>
        <p:txBody>
          <a:bodyPr/>
          <a:lstStyle/>
          <a:p>
            <a:fld id="{35E74F11-52B9-4224-A00F-B27318B8C481}" type="slidenum">
              <a:rPr lang="en-US" smtClean="0"/>
              <a:pPr/>
              <a:t>38</a:t>
            </a:fld>
            <a:endParaRPr lang="en-US" dirty="0"/>
          </a:p>
        </p:txBody>
      </p:sp>
      <p:sp>
        <p:nvSpPr>
          <p:cNvPr id="54275" name="Rectangle 3"/>
          <p:cNvSpPr>
            <a:spLocks noGrp="1"/>
          </p:cNvSpPr>
          <p:nvPr>
            <p:ph sz="quarter" idx="12"/>
          </p:nvPr>
        </p:nvSpPr>
        <p:spPr/>
        <p:txBody>
          <a:bodyPr/>
          <a:lstStyle/>
          <a:p>
            <a:r>
              <a:rPr lang="de-DE" smtClean="0"/>
              <a:t>Kundenorientiertes Netzwerk unabhängiger Unternehmen, die mithilfe von IT ihre Wertschöpfungsketten koordinieren, um gemeinsam ein Produkt oder eine Dienstleistung für den Markt zu produzieren.</a:t>
            </a:r>
            <a:endParaRPr lang="de-DE" altLang="de-DE" dirty="0" smtClean="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3432496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Gegenstand</a:t>
            </a:r>
            <a:endParaRPr lang="de-DE" dirty="0"/>
          </a:p>
        </p:txBody>
      </p:sp>
      <p:sp>
        <p:nvSpPr>
          <p:cNvPr id="5" name="Foliennummernplatzhalter 4"/>
          <p:cNvSpPr>
            <a:spLocks noGrp="1"/>
          </p:cNvSpPr>
          <p:nvPr>
            <p:ph type="sldNum" sz="quarter" idx="11"/>
          </p:nvPr>
        </p:nvSpPr>
        <p:spPr/>
        <p:txBody>
          <a:bodyPr/>
          <a:lstStyle/>
          <a:p>
            <a:fld id="{35E74F11-52B9-4224-A00F-B27318B8C481}" type="slidenum">
              <a:rPr lang="en-US" smtClean="0"/>
              <a:pPr/>
              <a:t>3</a:t>
            </a:fld>
            <a:endParaRPr lang="en-US" dirty="0"/>
          </a:p>
        </p:txBody>
      </p:sp>
      <p:sp>
        <p:nvSpPr>
          <p:cNvPr id="20482" name="Rectangle 3"/>
          <p:cNvSpPr>
            <a:spLocks noGrp="1" noChangeArrowheads="1"/>
          </p:cNvSpPr>
          <p:nvPr>
            <p:ph sz="quarter" idx="12"/>
          </p:nvPr>
        </p:nvSpPr>
        <p:spPr/>
        <p:txBody>
          <a:bodyPr/>
          <a:lstStyle/>
          <a:p>
            <a:r>
              <a:rPr lang="de-DE" altLang="de-DE" smtClean="0"/>
              <a:t>Beziehungen zwischen Unternehmen, Management, Unternehmensorganisation, Informationssystemen und der Unternehmensstrategie</a:t>
            </a:r>
          </a:p>
          <a:p>
            <a:r>
              <a:rPr lang="de-DE" altLang="de-DE" smtClean="0"/>
              <a:t>Herausforderungen, die sich für Unternehmen im Wettbewerb ergeben</a:t>
            </a:r>
          </a:p>
          <a:p>
            <a:r>
              <a:rPr lang="de-DE" altLang="de-DE" smtClean="0"/>
              <a:t>Wettbewerbsvorteile durch Informationssysteme</a:t>
            </a:r>
            <a:endParaRPr lang="de-DE" altLang="de-DE" dirty="0" smtClean="0"/>
          </a:p>
        </p:txBody>
      </p:sp>
      <p:sp>
        <p:nvSpPr>
          <p:cNvPr id="8" name="Untertitel 7"/>
          <p:cNvSpPr>
            <a:spLocks noGrp="1"/>
          </p:cNvSpPr>
          <p:nvPr>
            <p:ph type="subTitle" idx="13"/>
          </p:nvPr>
        </p:nvSpPr>
        <p:spPr/>
        <p:txBody>
          <a:bodyPr/>
          <a:lstStyle/>
          <a:p>
            <a:r>
              <a:rPr lang="de-DE" dirty="0" smtClean="0"/>
              <a:t>Kapitel 3</a:t>
            </a:r>
            <a:endParaRPr lang="de-DE" dirty="0"/>
          </a:p>
        </p:txBody>
      </p:sp>
    </p:spTree>
    <p:extLst>
      <p:ext uri="{BB962C8B-B14F-4D97-AF65-F5344CB8AC3E}">
        <p14:creationId xmlns:p14="http://schemas.microsoft.com/office/powerpoint/2010/main" val="195061668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de-DE" altLang="de-DE" smtClean="0"/>
              <a:t>Informationssysteme zur Unterstützung der Differenzierungsstrategie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39</a:t>
            </a:fld>
            <a:endParaRPr lang="en-US" dirty="0"/>
          </a:p>
        </p:txBody>
      </p:sp>
      <p:sp>
        <p:nvSpPr>
          <p:cNvPr id="56323" name="Rectangle 3"/>
          <p:cNvSpPr>
            <a:spLocks noGrp="1" noChangeArrowheads="1"/>
          </p:cNvSpPr>
          <p:nvPr>
            <p:ph sz="quarter" idx="12"/>
          </p:nvPr>
        </p:nvSpPr>
        <p:spPr/>
        <p:txBody>
          <a:bodyPr/>
          <a:lstStyle/>
          <a:p>
            <a:r>
              <a:rPr lang="de-DE" altLang="de-DE" smtClean="0"/>
              <a:t>Einsatz von Informationssystemen zur Schaffung einzigartiger, neuer Produkte und Dienstleistungen</a:t>
            </a:r>
          </a:p>
          <a:p>
            <a:pPr lvl="1"/>
            <a:r>
              <a:rPr lang="de-DE" altLang="de-DE" smtClean="0"/>
              <a:t>Qualität, Service, Differenzierung</a:t>
            </a:r>
          </a:p>
          <a:p>
            <a:r>
              <a:rPr lang="de-DE" altLang="de-DE" smtClean="0"/>
              <a:t>Strategische Informationssysteme</a:t>
            </a:r>
          </a:p>
          <a:p>
            <a:pPr lvl="1"/>
            <a:r>
              <a:rPr lang="de-DE" altLang="de-DE" smtClean="0"/>
              <a:t>können Konkurrenz daran hindern, Produkte nachzuahmen</a:t>
            </a:r>
          </a:p>
          <a:p>
            <a:pPr lvl="1"/>
            <a:r>
              <a:rPr lang="de-DE" altLang="de-DE" smtClean="0"/>
              <a:t>sollen durch einen Zusatznutzen Kunden dafür gewinnen, einen Preisaufschlag zu bezahlen</a:t>
            </a:r>
          </a:p>
          <a:p>
            <a:r>
              <a:rPr lang="de-DE" altLang="de-DE" smtClean="0"/>
              <a:t>Das Unternehmen muss dann nicht mehr auf Kostenebene konkurrieren</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381576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r>
              <a:rPr lang="de-DE" altLang="de-DE" smtClean="0"/>
              <a:t>Differenzierung</a:t>
            </a:r>
          </a:p>
        </p:txBody>
      </p:sp>
      <p:sp>
        <p:nvSpPr>
          <p:cNvPr id="4" name="Foliennummernplatzhalter 3"/>
          <p:cNvSpPr>
            <a:spLocks noGrp="1"/>
          </p:cNvSpPr>
          <p:nvPr>
            <p:ph type="sldNum" sz="quarter" idx="11"/>
          </p:nvPr>
        </p:nvSpPr>
        <p:spPr/>
        <p:txBody>
          <a:bodyPr/>
          <a:lstStyle/>
          <a:p>
            <a:fld id="{35E74F11-52B9-4224-A00F-B27318B8C481}" type="slidenum">
              <a:rPr lang="en-US" smtClean="0"/>
              <a:pPr/>
              <a:t>40</a:t>
            </a:fld>
            <a:endParaRPr lang="en-US" dirty="0"/>
          </a:p>
        </p:txBody>
      </p:sp>
      <p:sp>
        <p:nvSpPr>
          <p:cNvPr id="57347" name="Rectangle 3"/>
          <p:cNvSpPr>
            <a:spLocks noGrp="1"/>
          </p:cNvSpPr>
          <p:nvPr>
            <p:ph sz="quarter" idx="12"/>
          </p:nvPr>
        </p:nvSpPr>
        <p:spPr/>
        <p:txBody>
          <a:bodyPr/>
          <a:lstStyle/>
          <a:p>
            <a:r>
              <a:rPr lang="de-DE" smtClean="0"/>
              <a:t>Wettbewerbsstrategie, bei der neue und einzigartige Produkte und Dienstleistungen entwickelt werden, die für Konkurrenten nur schwer zu kopieren sind und für die damit ein höherer Preis vom Kunden verlangt werden kann.</a:t>
            </a:r>
            <a:endParaRPr lang="de-DE" altLang="de-DE" dirty="0" smtClean="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7462010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de-DE" altLang="de-DE" smtClean="0"/>
              <a:t>Fokussierte Differenzierung</a:t>
            </a:r>
          </a:p>
        </p:txBody>
      </p:sp>
      <p:sp>
        <p:nvSpPr>
          <p:cNvPr id="4" name="Foliennummernplatzhalter 3"/>
          <p:cNvSpPr>
            <a:spLocks noGrp="1"/>
          </p:cNvSpPr>
          <p:nvPr>
            <p:ph type="sldNum" sz="quarter" idx="11"/>
          </p:nvPr>
        </p:nvSpPr>
        <p:spPr/>
        <p:txBody>
          <a:bodyPr/>
          <a:lstStyle/>
          <a:p>
            <a:fld id="{35E74F11-52B9-4224-A00F-B27318B8C481}" type="slidenum">
              <a:rPr lang="en-US" smtClean="0"/>
              <a:pPr/>
              <a:t>41</a:t>
            </a:fld>
            <a:endParaRPr lang="en-US" dirty="0"/>
          </a:p>
        </p:txBody>
      </p:sp>
      <p:sp>
        <p:nvSpPr>
          <p:cNvPr id="58371" name="Rectangle 3"/>
          <p:cNvSpPr>
            <a:spLocks noGrp="1" noChangeArrowheads="1"/>
          </p:cNvSpPr>
          <p:nvPr>
            <p:ph sz="quarter" idx="12"/>
          </p:nvPr>
        </p:nvSpPr>
        <p:spPr/>
        <p:txBody>
          <a:bodyPr>
            <a:normAutofit fontScale="92500" lnSpcReduction="10000"/>
          </a:bodyPr>
          <a:lstStyle/>
          <a:p>
            <a:r>
              <a:rPr lang="de-DE" altLang="de-DE" smtClean="0"/>
              <a:t>Neue Marktnischen schaffen, indem spezielle Zielgruppen identifiziert werden</a:t>
            </a:r>
          </a:p>
          <a:p>
            <a:pPr lvl="1"/>
            <a:r>
              <a:rPr lang="de-DE" altLang="de-DE" smtClean="0"/>
              <a:t>Kleiner Zielmarkt</a:t>
            </a:r>
          </a:p>
          <a:p>
            <a:pPr lvl="1"/>
            <a:r>
              <a:rPr lang="de-DE" altLang="de-DE" smtClean="0"/>
              <a:t>Für den das Produkt einen besonderen Wert liefert</a:t>
            </a:r>
          </a:p>
          <a:p>
            <a:pPr lvl="1"/>
            <a:r>
              <a:rPr lang="de-DE" altLang="de-DE" smtClean="0"/>
              <a:t>Spezialisierung</a:t>
            </a:r>
          </a:p>
          <a:p>
            <a:r>
              <a:rPr lang="de-DE" altLang="de-DE" smtClean="0"/>
              <a:t>Informationssysteme</a:t>
            </a:r>
          </a:p>
          <a:p>
            <a:pPr lvl="1"/>
            <a:r>
              <a:rPr lang="de-DE" altLang="de-DE" smtClean="0"/>
              <a:t>Können Daten für Vertrieb und Marketing fein abstimmen auf eine Zielgruppe</a:t>
            </a:r>
          </a:p>
          <a:p>
            <a:pPr lvl="1"/>
            <a:r>
              <a:rPr lang="de-DE" altLang="de-DE" smtClean="0"/>
              <a:t>Informationen als Ressource</a:t>
            </a:r>
          </a:p>
          <a:p>
            <a:pPr lvl="1"/>
            <a:r>
              <a:rPr lang="de-DE" altLang="de-DE" smtClean="0"/>
              <a:t>Z.B. Kaufgewohnheiten, Geschmack und Vorlieben der Kunden</a:t>
            </a:r>
          </a:p>
          <a:p>
            <a:pPr lvl="1"/>
            <a:r>
              <a:rPr lang="de-DE" altLang="de-DE" smtClean="0"/>
              <a:t>Um die Rentabilität oder Marktdurchdringung zu erhöhen</a:t>
            </a:r>
            <a:endParaRPr lang="de-DE" alt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15186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r>
              <a:rPr lang="de-DE" altLang="de-DE" smtClean="0"/>
              <a:t>Kostenführerschaft</a:t>
            </a:r>
          </a:p>
        </p:txBody>
      </p:sp>
      <p:sp>
        <p:nvSpPr>
          <p:cNvPr id="4" name="Foliennummernplatzhalter 3"/>
          <p:cNvSpPr>
            <a:spLocks noGrp="1"/>
          </p:cNvSpPr>
          <p:nvPr>
            <p:ph type="sldNum" sz="quarter" idx="11"/>
          </p:nvPr>
        </p:nvSpPr>
        <p:spPr/>
        <p:txBody>
          <a:bodyPr/>
          <a:lstStyle/>
          <a:p>
            <a:fld id="{35E74F11-52B9-4224-A00F-B27318B8C481}" type="slidenum">
              <a:rPr lang="en-US" smtClean="0"/>
              <a:pPr/>
              <a:t>42</a:t>
            </a:fld>
            <a:endParaRPr lang="en-US" dirty="0"/>
          </a:p>
        </p:txBody>
      </p:sp>
      <p:sp>
        <p:nvSpPr>
          <p:cNvPr id="59395" name="Rectangle 3"/>
          <p:cNvSpPr>
            <a:spLocks noGrp="1"/>
          </p:cNvSpPr>
          <p:nvPr>
            <p:ph sz="quarter" idx="12"/>
          </p:nvPr>
        </p:nvSpPr>
        <p:spPr/>
        <p:txBody>
          <a:bodyPr/>
          <a:lstStyle/>
          <a:p>
            <a:r>
              <a:rPr lang="de-DE" smtClean="0"/>
              <a:t>Wettbewerbsstrategie mit dem Ziel, der kostengünstigste Hersteller der Branche zu werden. Dazu müssen sämtliche Möglichkeiten, Kostenvorteile zu erlangen, aufgedeckt, bewertet und ausgenutzt werden.</a:t>
            </a:r>
            <a:endParaRPr lang="de-DE" altLang="de-DE" dirty="0" smtClean="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29647317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de-DE" altLang="de-DE" smtClean="0"/>
              <a:t>Informationssysteme zur Unterstützung </a:t>
            </a:r>
            <a:br>
              <a:rPr lang="de-DE" altLang="de-DE" smtClean="0"/>
            </a:br>
            <a:r>
              <a:rPr lang="de-DE" altLang="de-DE" smtClean="0"/>
              <a:t>der Kostenführerschaft</a:t>
            </a:r>
          </a:p>
        </p:txBody>
      </p:sp>
      <p:sp>
        <p:nvSpPr>
          <p:cNvPr id="4" name="Foliennummernplatzhalter 3"/>
          <p:cNvSpPr>
            <a:spLocks noGrp="1"/>
          </p:cNvSpPr>
          <p:nvPr>
            <p:ph type="sldNum" sz="quarter" idx="11"/>
          </p:nvPr>
        </p:nvSpPr>
        <p:spPr/>
        <p:txBody>
          <a:bodyPr/>
          <a:lstStyle/>
          <a:p>
            <a:fld id="{35E74F11-52B9-4224-A00F-B27318B8C481}" type="slidenum">
              <a:rPr lang="en-US" smtClean="0"/>
              <a:pPr/>
              <a:t>43</a:t>
            </a:fld>
            <a:endParaRPr lang="en-US" dirty="0"/>
          </a:p>
        </p:txBody>
      </p:sp>
      <p:sp>
        <p:nvSpPr>
          <p:cNvPr id="60419" name="Rectangle 3"/>
          <p:cNvSpPr>
            <a:spLocks noGrp="1" noChangeArrowheads="1"/>
          </p:cNvSpPr>
          <p:nvPr>
            <p:ph sz="quarter" idx="12"/>
          </p:nvPr>
        </p:nvSpPr>
        <p:spPr/>
        <p:txBody>
          <a:bodyPr/>
          <a:lstStyle/>
          <a:p>
            <a:r>
              <a:rPr lang="de-DE" altLang="de-DE" smtClean="0"/>
              <a:t>Kostenführer werden, durch Aufdeckung, Bewertung und Ausnutzung aller Möglichkeiten, Kostenvorteile zu erlangen</a:t>
            </a:r>
          </a:p>
          <a:p>
            <a:r>
              <a:rPr lang="de-DE" altLang="de-DE" smtClean="0"/>
              <a:t>Informationssysteme</a:t>
            </a:r>
          </a:p>
          <a:p>
            <a:pPr lvl="1"/>
            <a:r>
              <a:rPr lang="de-DE" altLang="de-DE" smtClean="0"/>
              <a:t>Vereinfachen die Standardisierung von Dienstleistungen</a:t>
            </a:r>
          </a:p>
          <a:p>
            <a:pPr lvl="1"/>
            <a:r>
              <a:rPr lang="de-DE" altLang="de-DE" smtClean="0"/>
              <a:t>Vereinfachen Verwaltungsarbeiten</a:t>
            </a:r>
          </a:p>
          <a:p>
            <a:pPr lvl="1"/>
            <a:r>
              <a:rPr lang="de-DE" altLang="de-DE" smtClean="0"/>
              <a:t>Können Kosten der Produktion senken, z.B. mit einer automatisierten Produktionsplanung und -steuerung</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35299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Autohersteller als die neuen Softwareunternehmen</a:t>
            </a:r>
            <a:endParaRPr lang="de-DE" dirty="0"/>
          </a:p>
        </p:txBody>
      </p:sp>
      <p:sp>
        <p:nvSpPr>
          <p:cNvPr id="3" name="Foliennummernplatzhalter 2"/>
          <p:cNvSpPr>
            <a:spLocks noGrp="1"/>
          </p:cNvSpPr>
          <p:nvPr>
            <p:ph type="sldNum" sz="quarter" idx="11"/>
          </p:nvPr>
        </p:nvSpPr>
        <p:spPr/>
        <p:txBody>
          <a:bodyPr/>
          <a:lstStyle/>
          <a:p>
            <a:fld id="{35E74F11-52B9-4224-A00F-B27318B8C481}" type="slidenum">
              <a:rPr lang="en-US" smtClean="0"/>
              <a:pPr/>
              <a:t>44</a:t>
            </a:fld>
            <a:endParaRPr lang="en-US" dirty="0"/>
          </a:p>
        </p:txBody>
      </p:sp>
      <p:sp>
        <p:nvSpPr>
          <p:cNvPr id="4" name="Inhaltsplatzhalter 3"/>
          <p:cNvSpPr>
            <a:spLocks noGrp="1"/>
          </p:cNvSpPr>
          <p:nvPr>
            <p:ph sz="quarter" idx="12"/>
          </p:nvPr>
        </p:nvSpPr>
        <p:spPr/>
        <p:txBody>
          <a:bodyPr/>
          <a:lstStyle/>
          <a:p>
            <a:r>
              <a:rPr lang="de-DE" dirty="0" smtClean="0"/>
              <a:t>Inwiefern steigert Software den Wert von Fahrzeugen?</a:t>
            </a:r>
          </a:p>
          <a:p>
            <a:r>
              <a:rPr lang="de-DE" dirty="0" smtClean="0"/>
              <a:t>Inwiefern profitieren die Autohersteller davon, ihre Fahrzeuge mit Software auszustatten? Wo liegen die Vorteile für den Kunden?</a:t>
            </a:r>
          </a:p>
          <a:p>
            <a:r>
              <a:rPr lang="de-DE" dirty="0" smtClean="0"/>
              <a:t>Welche wertschöpfenden Aktivitäten fallen bei der Ausstattung von Fahrzeugen mit Software an?</a:t>
            </a:r>
          </a:p>
          <a:p>
            <a:r>
              <a:rPr lang="de-DE" dirty="0" smtClean="0"/>
              <a:t>Wie hoch ist der Wettbewerbsvorteil durch Software für den Autohersteller?</a:t>
            </a:r>
            <a:endParaRPr lang="de-DE" dirty="0"/>
          </a:p>
        </p:txBody>
      </p:sp>
      <p:sp>
        <p:nvSpPr>
          <p:cNvPr id="9" name="Untertitel 8"/>
          <p:cNvSpPr>
            <a:spLocks noGrp="1"/>
          </p:cNvSpPr>
          <p:nvPr>
            <p:ph type="subTitle" idx="13"/>
          </p:nvPr>
        </p:nvSpPr>
        <p:spPr/>
        <p:txBody>
          <a:bodyPr/>
          <a:lstStyle/>
          <a:p>
            <a:r>
              <a:rPr lang="de-DE" dirty="0" smtClean="0"/>
              <a:t>Fallstudie – Blickpunkt Technik</a:t>
            </a:r>
            <a:endParaRPr lang="de-DE" dirty="0"/>
          </a:p>
        </p:txBody>
      </p:sp>
    </p:spTree>
    <p:extLst>
      <p:ext uri="{BB962C8B-B14F-4D97-AF65-F5344CB8AC3E}">
        <p14:creationId xmlns:p14="http://schemas.microsoft.com/office/powerpoint/2010/main" val="3491007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Starbucks dank Technik wieder wettbewerbsfähig</a:t>
            </a:r>
            <a:endParaRPr lang="de-DE" dirty="0"/>
          </a:p>
        </p:txBody>
      </p:sp>
      <p:sp>
        <p:nvSpPr>
          <p:cNvPr id="3" name="Foliennummernplatzhalter 2"/>
          <p:cNvSpPr>
            <a:spLocks noGrp="1"/>
          </p:cNvSpPr>
          <p:nvPr>
            <p:ph type="sldNum" sz="quarter" idx="11"/>
          </p:nvPr>
        </p:nvSpPr>
        <p:spPr/>
        <p:txBody>
          <a:bodyPr/>
          <a:lstStyle/>
          <a:p>
            <a:fld id="{35E74F11-52B9-4224-A00F-B27318B8C481}" type="slidenum">
              <a:rPr lang="en-US" smtClean="0"/>
              <a:pPr/>
              <a:t>45</a:t>
            </a:fld>
            <a:endParaRPr lang="en-US" dirty="0"/>
          </a:p>
        </p:txBody>
      </p:sp>
      <p:sp>
        <p:nvSpPr>
          <p:cNvPr id="4" name="Inhaltsplatzhalter 3"/>
          <p:cNvSpPr>
            <a:spLocks noGrp="1"/>
          </p:cNvSpPr>
          <p:nvPr>
            <p:ph sz="quarter" idx="12"/>
          </p:nvPr>
        </p:nvSpPr>
        <p:spPr/>
        <p:txBody>
          <a:bodyPr/>
          <a:lstStyle/>
          <a:p>
            <a:r>
              <a:rPr lang="de-DE" dirty="0" smtClean="0"/>
              <a:t>Analysieren Sie Starbucks mithilfe der Wettbewerbskräfte und Wertschöpfungskettenmodellen.</a:t>
            </a:r>
          </a:p>
          <a:p>
            <a:r>
              <a:rPr lang="de-DE" dirty="0" smtClean="0"/>
              <a:t>Wie sieht die Unternehmensstrategie von Starbucks aus? Bewerten Sie die Rolle, die Technik in dieser Unternehmensstrategie spielt.</a:t>
            </a:r>
          </a:p>
          <a:p>
            <a:r>
              <a:rPr lang="de-DE" dirty="0" smtClean="0"/>
              <a:t>Wie sehr hat die Technik dazu beigetragen, dass Starbucks wieder wettbewerbsfähig ist?</a:t>
            </a:r>
          </a:p>
          <a:p>
            <a:endParaRPr lang="de-DE" dirty="0"/>
          </a:p>
        </p:txBody>
      </p:sp>
      <p:sp>
        <p:nvSpPr>
          <p:cNvPr id="9" name="Untertitel 8"/>
          <p:cNvSpPr>
            <a:spLocks noGrp="1"/>
          </p:cNvSpPr>
          <p:nvPr>
            <p:ph type="subTitle" idx="13"/>
          </p:nvPr>
        </p:nvSpPr>
        <p:spPr/>
        <p:txBody>
          <a:bodyPr/>
          <a:lstStyle/>
          <a:p>
            <a:r>
              <a:rPr lang="de-DE" dirty="0" smtClean="0"/>
              <a:t>Fallstudie  - Blickpunkt Organisation</a:t>
            </a:r>
            <a:endParaRPr lang="de-DE" dirty="0"/>
          </a:p>
        </p:txBody>
      </p:sp>
    </p:spTree>
    <p:extLst>
      <p:ext uri="{BB962C8B-B14F-4D97-AF65-F5344CB8AC3E}">
        <p14:creationId xmlns:p14="http://schemas.microsoft.com/office/powerpoint/2010/main" val="21933320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de-DE" altLang="de-DE" smtClean="0"/>
              <a:t>Strategische Vernetzung</a:t>
            </a:r>
          </a:p>
        </p:txBody>
      </p:sp>
      <p:sp>
        <p:nvSpPr>
          <p:cNvPr id="4" name="Foliennummernplatzhalter 3"/>
          <p:cNvSpPr>
            <a:spLocks noGrp="1"/>
          </p:cNvSpPr>
          <p:nvPr>
            <p:ph type="sldNum" sz="quarter" idx="11"/>
          </p:nvPr>
        </p:nvSpPr>
        <p:spPr/>
        <p:txBody>
          <a:bodyPr/>
          <a:lstStyle/>
          <a:p>
            <a:fld id="{35E74F11-52B9-4224-A00F-B27318B8C481}" type="slidenum">
              <a:rPr lang="en-US" smtClean="0"/>
              <a:pPr/>
              <a:t>46</a:t>
            </a:fld>
            <a:endParaRPr lang="en-US" dirty="0"/>
          </a:p>
        </p:txBody>
      </p:sp>
      <p:sp>
        <p:nvSpPr>
          <p:cNvPr id="62467" name="Rectangle 3"/>
          <p:cNvSpPr>
            <a:spLocks noGrp="1" noChangeArrowheads="1"/>
          </p:cNvSpPr>
          <p:nvPr>
            <p:ph sz="quarter" idx="12"/>
          </p:nvPr>
        </p:nvSpPr>
        <p:spPr/>
        <p:txBody>
          <a:bodyPr/>
          <a:lstStyle/>
          <a:p>
            <a:r>
              <a:rPr lang="de-DE" altLang="de-DE" smtClean="0"/>
              <a:t>Vernetzung durch Informationssysteme zur Unterstützung von Lieferanten- und Kundennähe</a:t>
            </a:r>
          </a:p>
          <a:p>
            <a:r>
              <a:rPr lang="de-DE" altLang="de-DE" smtClean="0"/>
              <a:t>Vernetzte Unternehmen können durch die IT-Verbindungen gegenüber herkömmlichen Systemen strategische Vorteile erzielen</a:t>
            </a:r>
          </a:p>
          <a:p>
            <a:pPr lvl="1"/>
            <a:r>
              <a:rPr lang="de-DE" altLang="de-DE" smtClean="0"/>
              <a:t>Supply Chain Management</a:t>
            </a:r>
          </a:p>
          <a:p>
            <a:pPr lvl="1"/>
            <a:r>
              <a:rPr lang="de-DE" altLang="de-DE" smtClean="0"/>
              <a:t>Efficient Consumer Response (ECR)</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895056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de-DE" altLang="de-DE" smtClean="0"/>
              <a:t>Efficient Consumer Response (ECR oder effiziente Reaktion auf die Kundennachfrage)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47</a:t>
            </a:fld>
            <a:endParaRPr lang="en-US" dirty="0"/>
          </a:p>
        </p:txBody>
      </p:sp>
      <p:sp>
        <p:nvSpPr>
          <p:cNvPr id="63491" name="Rectangle 3"/>
          <p:cNvSpPr>
            <a:spLocks noGrp="1" noChangeArrowheads="1"/>
          </p:cNvSpPr>
          <p:nvPr>
            <p:ph sz="quarter" idx="12"/>
          </p:nvPr>
        </p:nvSpPr>
        <p:spPr/>
        <p:txBody>
          <a:bodyPr/>
          <a:lstStyle/>
          <a:p>
            <a:r>
              <a:rPr lang="de-DE" smtClean="0"/>
              <a:t>ECR umfasst die auf das gesamte Unternehmen bezogene Vision, Strategie und Bündelung von Techniken, die im Rahmen einer partnerschaftlichen Kooperation zwischen Hersteller und Handel darauf abzielen, Ineffizienzen entlang der Wertschöpfungskette unter Berücksichtigung der Verbraucherbedürfnisse und der maximalen Kundenzufriedenheit zu beseitigen, um allen Beteiligten jeweils einen Nutzen zu stiften, der im Alleingang nicht zu erreichen wäre.</a:t>
            </a:r>
            <a:endParaRPr lang="de-DE" altLang="de-DE" dirty="0" smtClean="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22585869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de-DE" altLang="de-DE" smtClean="0"/>
              <a:t>Strategische Vernetzung</a:t>
            </a:r>
          </a:p>
        </p:txBody>
      </p:sp>
      <p:sp>
        <p:nvSpPr>
          <p:cNvPr id="4" name="Foliennummernplatzhalter 3"/>
          <p:cNvSpPr>
            <a:spLocks noGrp="1"/>
          </p:cNvSpPr>
          <p:nvPr>
            <p:ph type="sldNum" sz="quarter" idx="11"/>
          </p:nvPr>
        </p:nvSpPr>
        <p:spPr/>
        <p:txBody>
          <a:bodyPr/>
          <a:lstStyle/>
          <a:p>
            <a:fld id="{35E74F11-52B9-4224-A00F-B27318B8C481}" type="slidenum">
              <a:rPr lang="en-US" smtClean="0"/>
              <a:pPr/>
              <a:t>48</a:t>
            </a:fld>
            <a:endParaRPr lang="en-US" dirty="0"/>
          </a:p>
        </p:txBody>
      </p:sp>
      <p:sp>
        <p:nvSpPr>
          <p:cNvPr id="64515" name="Rectangle 3"/>
          <p:cNvSpPr>
            <a:spLocks noGrp="1" noChangeArrowheads="1"/>
          </p:cNvSpPr>
          <p:nvPr>
            <p:ph sz="quarter" idx="12"/>
          </p:nvPr>
        </p:nvSpPr>
        <p:spPr/>
        <p:txBody>
          <a:bodyPr/>
          <a:lstStyle/>
          <a:p>
            <a:r>
              <a:rPr lang="de-DE" altLang="de-DE" smtClean="0"/>
              <a:t>Efficient Consumer Response umfasst</a:t>
            </a:r>
          </a:p>
          <a:p>
            <a:pPr lvl="1"/>
            <a:r>
              <a:rPr lang="de-DE" altLang="de-DE" smtClean="0"/>
              <a:t>Filialsortimente (efficient store assortment)</a:t>
            </a:r>
          </a:p>
          <a:p>
            <a:pPr lvl="1"/>
            <a:r>
              <a:rPr lang="de-DE" altLang="de-DE" smtClean="0"/>
              <a:t>Warennachschub (efficient replenishment)</a:t>
            </a:r>
          </a:p>
          <a:p>
            <a:pPr lvl="1"/>
            <a:r>
              <a:rPr lang="de-DE" altLang="de-DE" smtClean="0"/>
              <a:t>Absatzförderung (efficient promotion)</a:t>
            </a:r>
          </a:p>
          <a:p>
            <a:pPr lvl="1"/>
            <a:r>
              <a:rPr lang="de-DE" altLang="de-DE" smtClean="0"/>
              <a:t>Produkteinführung (efficient product introduction)</a:t>
            </a:r>
          </a:p>
          <a:p>
            <a:r>
              <a:rPr lang="de-DE" altLang="de-DE" smtClean="0"/>
              <a:t>Vorteile</a:t>
            </a:r>
          </a:p>
          <a:p>
            <a:pPr lvl="1"/>
            <a:r>
              <a:rPr lang="de-DE" altLang="de-DE" smtClean="0"/>
              <a:t>Schnellere Reaktion auf Kundenwünsche und Nachfragen</a:t>
            </a:r>
          </a:p>
          <a:p>
            <a:pPr lvl="1"/>
            <a:r>
              <a:rPr lang="de-DE" altLang="de-DE" smtClean="0"/>
              <a:t>Geringere Lagerhaltungskosten</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3547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3"/>
          <p:cNvSpPr>
            <a:spLocks noGrp="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35E74F11-52B9-4224-A00F-B27318B8C481}" type="slidenum">
              <a:rPr lang="en-US" smtClean="0"/>
              <a:pPr/>
              <a:t>4</a:t>
            </a:fld>
            <a:endParaRPr lang="en-US" dirty="0"/>
          </a:p>
        </p:txBody>
      </p:sp>
      <p:sp>
        <p:nvSpPr>
          <p:cNvPr id="21507" name="Rectangle 5"/>
          <p:cNvSpPr>
            <a:spLocks noGrp="1" noChangeArrowheads="1"/>
          </p:cNvSpPr>
          <p:nvPr>
            <p:ph sz="quarter" idx="12"/>
          </p:nvPr>
        </p:nvSpPr>
        <p:spPr/>
        <p:txBody>
          <a:bodyPr/>
          <a:lstStyle/>
          <a:p>
            <a:pPr marL="457200" indent="-457200">
              <a:buFont typeface="+mj-lt"/>
              <a:buAutoNum type="arabicPeriod"/>
            </a:pPr>
            <a:r>
              <a:rPr lang="de-DE" altLang="de-DE" dirty="0" smtClean="0"/>
              <a:t>Unternehmensorganisation und Informationssysteme</a:t>
            </a:r>
          </a:p>
          <a:p>
            <a:pPr marL="457200" indent="-457200">
              <a:buFont typeface="+mj-lt"/>
              <a:buAutoNum type="arabicPeriod"/>
            </a:pPr>
            <a:r>
              <a:rPr lang="de-DE" altLang="de-DE" dirty="0" smtClean="0"/>
              <a:t>Unternehmensstrategie und strategische Informationssysteme</a:t>
            </a:r>
          </a:p>
        </p:txBody>
      </p:sp>
      <p:sp>
        <p:nvSpPr>
          <p:cNvPr id="7" name="Untertitel 6"/>
          <p:cNvSpPr>
            <a:spLocks noGrp="1"/>
          </p:cNvSpPr>
          <p:nvPr>
            <p:ph type="subTitle" idx="13"/>
          </p:nvPr>
        </p:nvSpPr>
        <p:spPr>
          <a:xfrm>
            <a:off x="360363" y="1172918"/>
            <a:ext cx="8234362" cy="307777"/>
          </a:xfrm>
        </p:spPr>
        <p:txBody>
          <a:bodyPr/>
          <a:lstStyle/>
          <a:p>
            <a:r>
              <a:rPr lang="de-DE" dirty="0"/>
              <a:t>Kapitel </a:t>
            </a:r>
            <a:r>
              <a:rPr lang="de-DE" dirty="0" smtClean="0"/>
              <a:t>3</a:t>
            </a:r>
            <a:endParaRPr lang="de-DE" dirty="0"/>
          </a:p>
        </p:txBody>
      </p:sp>
    </p:spTree>
    <p:extLst>
      <p:ext uri="{BB962C8B-B14F-4D97-AF65-F5344CB8AC3E}">
        <p14:creationId xmlns:p14="http://schemas.microsoft.com/office/powerpoint/2010/main" val="29773734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de-DE" smtClean="0"/>
              <a:t>ECR-Prozess – Betonung des </a:t>
            </a:r>
            <a:br>
              <a:rPr lang="en-US" altLang="de-DE" smtClean="0"/>
            </a:br>
            <a:r>
              <a:rPr lang="en-US" altLang="de-DE" smtClean="0"/>
              <a:t>Pull-Prinzips</a:t>
            </a:r>
          </a:p>
        </p:txBody>
      </p:sp>
      <p:sp>
        <p:nvSpPr>
          <p:cNvPr id="4" name="Foliennummernplatzhalter 3"/>
          <p:cNvSpPr>
            <a:spLocks noGrp="1"/>
          </p:cNvSpPr>
          <p:nvPr>
            <p:ph type="sldNum" sz="quarter" idx="11"/>
          </p:nvPr>
        </p:nvSpPr>
        <p:spPr/>
        <p:txBody>
          <a:bodyPr/>
          <a:lstStyle/>
          <a:p>
            <a:fld id="{35E74F11-52B9-4224-A00F-B27318B8C481}" type="slidenum">
              <a:rPr lang="en-US" smtClean="0"/>
              <a:pPr/>
              <a:t>49</a:t>
            </a:fld>
            <a:endParaRPr lang="en-US" dirty="0"/>
          </a:p>
        </p:txBody>
      </p:sp>
      <p:pic>
        <p:nvPicPr>
          <p:cNvPr id="5" name="Inhaltsplatzhalter 4"/>
          <p:cNvPicPr>
            <a:picLocks noGrp="1" noChangeAspect="1"/>
          </p:cNvPicPr>
          <p:nvPr>
            <p:ph sz="quarter" idx="12"/>
          </p:nvPr>
        </p:nvPicPr>
        <p:blipFill>
          <a:blip r:embed="rId3"/>
          <a:stretch>
            <a:fillRect/>
          </a:stretch>
        </p:blipFill>
        <p:spPr>
          <a:xfrm>
            <a:off x="604335" y="1649793"/>
            <a:ext cx="7746417" cy="4320000"/>
          </a:xfrm>
        </p:spPr>
      </p:pic>
      <p:sp>
        <p:nvSpPr>
          <p:cNvPr id="8" name="Untertitel 7"/>
          <p:cNvSpPr>
            <a:spLocks noGrp="1"/>
          </p:cNvSpPr>
          <p:nvPr>
            <p:ph type="subTitle" idx="13"/>
          </p:nvPr>
        </p:nvSpPr>
        <p:spPr/>
        <p:txBody>
          <a:bodyPr/>
          <a:lstStyle/>
          <a:p>
            <a:endParaRPr lang="de-DE"/>
          </a:p>
        </p:txBody>
      </p:sp>
      <p:sp>
        <p:nvSpPr>
          <p:cNvPr id="9" name="Inhaltsplatzhalter 4"/>
          <p:cNvSpPr>
            <a:spLocks/>
          </p:cNvSpPr>
          <p:nvPr/>
        </p:nvSpPr>
        <p:spPr bwMode="auto">
          <a:xfrm>
            <a:off x="381000" y="6054725"/>
            <a:ext cx="181112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spcBef>
                <a:spcPct val="20000"/>
              </a:spcBef>
              <a:buFont typeface="Arial" panose="020B0604020202020204" pitchFamily="34" charset="0"/>
              <a:buNone/>
            </a:pPr>
            <a:r>
              <a:rPr lang="de-DE" altLang="de-DE" sz="1200" b="1" dirty="0">
                <a:latin typeface="+mj-lt"/>
              </a:rPr>
              <a:t>Abbildung </a:t>
            </a:r>
            <a:r>
              <a:rPr lang="de-DE" altLang="de-DE" sz="1200" b="1" dirty="0" smtClean="0">
                <a:latin typeface="+mj-lt"/>
              </a:rPr>
              <a:t>3.9</a:t>
            </a:r>
          </a:p>
        </p:txBody>
      </p:sp>
    </p:spTree>
    <p:extLst>
      <p:ext uri="{BB962C8B-B14F-4D97-AF65-F5344CB8AC3E}">
        <p14:creationId xmlns:p14="http://schemas.microsoft.com/office/powerpoint/2010/main" val="35816643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de-DE" altLang="de-DE" smtClean="0"/>
              <a:t>Wechselkosten (switching costs)</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50</a:t>
            </a:fld>
            <a:endParaRPr lang="en-US" dirty="0"/>
          </a:p>
        </p:txBody>
      </p:sp>
      <p:sp>
        <p:nvSpPr>
          <p:cNvPr id="66563" name="Rectangle 3"/>
          <p:cNvSpPr>
            <a:spLocks noGrp="1" noChangeArrowheads="1"/>
          </p:cNvSpPr>
          <p:nvPr>
            <p:ph sz="quarter" idx="12"/>
          </p:nvPr>
        </p:nvSpPr>
        <p:spPr/>
        <p:txBody>
          <a:bodyPr/>
          <a:lstStyle/>
          <a:p>
            <a:r>
              <a:rPr lang="de-DE" smtClean="0"/>
              <a:t>Die Kosten in Form von verlorenem Zeit- oder Ressourcenaufwand, die einem Kunden oder einem Unternehmen mit dem Wechsel von einem Lieferanten oder Informationssystem zu einem Konkurrenten bzw. einem konkurrierenden System entstehen.</a:t>
            </a:r>
            <a:endParaRPr lang="de-DE" altLang="de-DE" dirty="0" smtClean="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28310741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de-DE" smtClean="0"/>
              <a:t>Warenloses Lager verglichen mit traditionellen und Just-in-time-Liefermethoden</a:t>
            </a:r>
            <a:endParaRPr lang="en-US" altLang="de-DE" dirty="0" smtClean="0"/>
          </a:p>
        </p:txBody>
      </p:sp>
      <p:sp>
        <p:nvSpPr>
          <p:cNvPr id="4" name="Foliennummernplatzhalter 3"/>
          <p:cNvSpPr>
            <a:spLocks noGrp="1"/>
          </p:cNvSpPr>
          <p:nvPr>
            <p:ph type="sldNum" sz="quarter" idx="11"/>
          </p:nvPr>
        </p:nvSpPr>
        <p:spPr/>
        <p:txBody>
          <a:bodyPr/>
          <a:lstStyle/>
          <a:p>
            <a:fld id="{35E74F11-52B9-4224-A00F-B27318B8C481}" type="slidenum">
              <a:rPr lang="en-US" smtClean="0"/>
              <a:pPr/>
              <a:t>51</a:t>
            </a:fld>
            <a:endParaRPr lang="en-US" dirty="0"/>
          </a:p>
        </p:txBody>
      </p:sp>
      <p:pic>
        <p:nvPicPr>
          <p:cNvPr id="5" name="Inhaltsplatzhalter 4"/>
          <p:cNvPicPr>
            <a:picLocks noGrp="1" noChangeAspect="1"/>
          </p:cNvPicPr>
          <p:nvPr>
            <p:ph sz="quarter" idx="12"/>
          </p:nvPr>
        </p:nvPicPr>
        <p:blipFill>
          <a:blip r:embed="rId3"/>
          <a:stretch>
            <a:fillRect/>
          </a:stretch>
        </p:blipFill>
        <p:spPr>
          <a:xfrm>
            <a:off x="1656438" y="1608138"/>
            <a:ext cx="5646973" cy="4589462"/>
          </a:xfrm>
        </p:spPr>
      </p:pic>
      <p:sp>
        <p:nvSpPr>
          <p:cNvPr id="9" name="Untertitel 8"/>
          <p:cNvSpPr>
            <a:spLocks noGrp="1"/>
          </p:cNvSpPr>
          <p:nvPr>
            <p:ph type="subTitle" idx="13"/>
          </p:nvPr>
        </p:nvSpPr>
        <p:spPr/>
        <p:txBody>
          <a:bodyPr/>
          <a:lstStyle/>
          <a:p>
            <a:endParaRPr lang="de-DE"/>
          </a:p>
        </p:txBody>
      </p:sp>
      <p:sp>
        <p:nvSpPr>
          <p:cNvPr id="8" name="Inhaltsplatzhalter 4"/>
          <p:cNvSpPr>
            <a:spLocks/>
          </p:cNvSpPr>
          <p:nvPr/>
        </p:nvSpPr>
        <p:spPr bwMode="auto">
          <a:xfrm>
            <a:off x="381000" y="6054725"/>
            <a:ext cx="181112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spcBef>
                <a:spcPct val="20000"/>
              </a:spcBef>
              <a:buFont typeface="Arial" panose="020B0604020202020204" pitchFamily="34" charset="0"/>
              <a:buNone/>
            </a:pPr>
            <a:r>
              <a:rPr lang="de-DE" altLang="de-DE" sz="1200" b="1" dirty="0">
                <a:latin typeface="+mj-lt"/>
              </a:rPr>
              <a:t>Abbildung </a:t>
            </a:r>
            <a:r>
              <a:rPr lang="de-DE" altLang="de-DE" sz="1200" b="1" dirty="0" smtClean="0">
                <a:latin typeface="+mj-lt"/>
              </a:rPr>
              <a:t>3.10</a:t>
            </a:r>
          </a:p>
        </p:txBody>
      </p:sp>
    </p:spTree>
    <p:extLst>
      <p:ext uri="{BB962C8B-B14F-4D97-AF65-F5344CB8AC3E}">
        <p14:creationId xmlns:p14="http://schemas.microsoft.com/office/powerpoint/2010/main" val="14559728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de-DE" smtClean="0"/>
              <a:t>Strategiekonzepte und primäre Ansatzpunkte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52</a:t>
            </a:fld>
            <a:endParaRPr lang="en-US" dirty="0"/>
          </a:p>
        </p:txBody>
      </p:sp>
      <p:pic>
        <p:nvPicPr>
          <p:cNvPr id="5" name="Inhaltsplatzhalter 4"/>
          <p:cNvPicPr>
            <a:picLocks noGrp="1" noChangeAspect="1"/>
          </p:cNvPicPr>
          <p:nvPr>
            <p:ph sz="quarter" idx="12"/>
          </p:nvPr>
        </p:nvPicPr>
        <p:blipFill>
          <a:blip r:embed="rId3"/>
          <a:stretch>
            <a:fillRect/>
          </a:stretch>
        </p:blipFill>
        <p:spPr>
          <a:xfrm>
            <a:off x="790575" y="1612459"/>
            <a:ext cx="7373937" cy="4428000"/>
          </a:xfrm>
        </p:spPr>
      </p:pic>
      <p:sp>
        <p:nvSpPr>
          <p:cNvPr id="8" name="Untertitel 7"/>
          <p:cNvSpPr>
            <a:spLocks noGrp="1"/>
          </p:cNvSpPr>
          <p:nvPr>
            <p:ph type="subTitle" idx="13"/>
          </p:nvPr>
        </p:nvSpPr>
        <p:spPr/>
        <p:txBody>
          <a:bodyPr/>
          <a:lstStyle/>
          <a:p>
            <a:endParaRPr lang="de-DE"/>
          </a:p>
        </p:txBody>
      </p:sp>
      <p:sp>
        <p:nvSpPr>
          <p:cNvPr id="9" name="Inhaltsplatzhalter 4"/>
          <p:cNvSpPr>
            <a:spLocks/>
          </p:cNvSpPr>
          <p:nvPr/>
        </p:nvSpPr>
        <p:spPr bwMode="auto">
          <a:xfrm>
            <a:off x="381000" y="6092825"/>
            <a:ext cx="181112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spcBef>
                <a:spcPct val="20000"/>
              </a:spcBef>
              <a:buFont typeface="Arial" panose="020B0604020202020204" pitchFamily="34" charset="0"/>
              <a:buNone/>
            </a:pPr>
            <a:r>
              <a:rPr lang="de-DE" altLang="de-DE" sz="1200" b="1" dirty="0">
                <a:latin typeface="+mj-lt"/>
              </a:rPr>
              <a:t>Abbildung </a:t>
            </a:r>
            <a:r>
              <a:rPr lang="de-DE" altLang="de-DE" sz="1200" b="1" dirty="0" smtClean="0">
                <a:latin typeface="+mj-lt"/>
              </a:rPr>
              <a:t>3.11</a:t>
            </a:r>
          </a:p>
        </p:txBody>
      </p:sp>
    </p:spTree>
    <p:extLst>
      <p:ext uri="{BB962C8B-B14F-4D97-AF65-F5344CB8AC3E}">
        <p14:creationId xmlns:p14="http://schemas.microsoft.com/office/powerpoint/2010/main" val="26532303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p:cNvSpPr>
          <p:nvPr>
            <p:ph type="title"/>
          </p:nvPr>
        </p:nvSpPr>
        <p:spPr/>
        <p:txBody>
          <a:bodyPr/>
          <a:lstStyle/>
          <a:p>
            <a:r>
              <a:rPr lang="de-DE" altLang="de-DE" smtClean="0"/>
              <a:t>Wettbewerbsstrategien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53</a:t>
            </a:fld>
            <a:endParaRPr lang="en-US" dirty="0"/>
          </a:p>
        </p:txBody>
      </p:sp>
      <p:pic>
        <p:nvPicPr>
          <p:cNvPr id="6" name="Inhaltsplatzhalter 5"/>
          <p:cNvPicPr>
            <a:picLocks noGrp="1" noChangeAspect="1"/>
          </p:cNvPicPr>
          <p:nvPr>
            <p:ph sz="quarter" idx="12"/>
          </p:nvPr>
        </p:nvPicPr>
        <p:blipFill>
          <a:blip r:embed="rId2"/>
          <a:stretch>
            <a:fillRect/>
          </a:stretch>
        </p:blipFill>
        <p:spPr>
          <a:xfrm>
            <a:off x="365125" y="2200072"/>
            <a:ext cx="8229600" cy="3405593"/>
          </a:xfrm>
        </p:spPr>
      </p:pic>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008766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de-DE" altLang="de-DE" smtClean="0"/>
              <a:t>Unternehmensbezogene Strategien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54</a:t>
            </a:fld>
            <a:endParaRPr lang="en-US" dirty="0"/>
          </a:p>
        </p:txBody>
      </p:sp>
      <p:sp>
        <p:nvSpPr>
          <p:cNvPr id="69635" name="Rectangle 3"/>
          <p:cNvSpPr>
            <a:spLocks noGrp="1" noChangeArrowheads="1"/>
          </p:cNvSpPr>
          <p:nvPr>
            <p:ph sz="quarter" idx="12"/>
          </p:nvPr>
        </p:nvSpPr>
        <p:spPr/>
        <p:txBody>
          <a:bodyPr/>
          <a:lstStyle/>
          <a:p>
            <a:r>
              <a:rPr lang="de-DE" altLang="de-DE" smtClean="0"/>
              <a:t>Verbesserung von Kernkompetenzen</a:t>
            </a:r>
          </a:p>
          <a:p>
            <a:r>
              <a:rPr lang="de-DE" altLang="de-DE" smtClean="0"/>
              <a:t>Informationssysteme können </a:t>
            </a:r>
          </a:p>
          <a:p>
            <a:pPr lvl="1"/>
            <a:r>
              <a:rPr lang="de-DE" altLang="de-DE" smtClean="0"/>
              <a:t>Synergien zwischen mehreren Geschäftsbereichen verbessern</a:t>
            </a:r>
          </a:p>
          <a:p>
            <a:pPr lvl="1"/>
            <a:r>
              <a:rPr lang="de-DE" altLang="de-DE" smtClean="0"/>
              <a:t>den Wissensaustausch zwischen Geschäftsbereichen unterstützen</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2752593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de-DE" altLang="de-DE" smtClean="0"/>
              <a:t>Branchenbezogene Strategien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55</a:t>
            </a:fld>
            <a:endParaRPr lang="en-US" dirty="0"/>
          </a:p>
        </p:txBody>
      </p:sp>
      <p:sp>
        <p:nvSpPr>
          <p:cNvPr id="70659" name="Rectangle 3"/>
          <p:cNvSpPr>
            <a:spLocks noGrp="1" noChangeArrowheads="1"/>
          </p:cNvSpPr>
          <p:nvPr>
            <p:ph sz="quarter" idx="12"/>
          </p:nvPr>
        </p:nvSpPr>
        <p:spPr/>
        <p:txBody>
          <a:bodyPr/>
          <a:lstStyle/>
          <a:p>
            <a:r>
              <a:rPr lang="de-DE" altLang="de-DE" smtClean="0"/>
              <a:t>Kernfrage </a:t>
            </a:r>
          </a:p>
          <a:p>
            <a:pPr lvl="1"/>
            <a:r>
              <a:rPr lang="de-DE" altLang="de-DE" smtClean="0"/>
              <a:t>Wie und wann sollte man mit anderen Unternehmen der Branche kooperieren, statt mit ihnen zu konkurrieren?</a:t>
            </a:r>
          </a:p>
          <a:p>
            <a:r>
              <a:rPr lang="de-DE" altLang="de-DE" smtClean="0"/>
              <a:t>Wettbewerbskräftemodell nach Porter </a:t>
            </a:r>
            <a:br>
              <a:rPr lang="de-DE" altLang="de-DE" smtClean="0"/>
            </a:br>
            <a:r>
              <a:rPr lang="de-DE" altLang="de-DE" smtClean="0"/>
              <a:t>(5-Forces-Model)</a:t>
            </a:r>
          </a:p>
          <a:p>
            <a:pPr lvl="1"/>
            <a:r>
              <a:rPr lang="de-DE" altLang="de-DE" smtClean="0"/>
              <a:t>Analyseinstrument</a:t>
            </a:r>
          </a:p>
          <a:p>
            <a:pPr lvl="1"/>
            <a:r>
              <a:rPr lang="de-DE" altLang="de-DE" smtClean="0"/>
              <a:t>Beschreibt Branchenstruktur</a:t>
            </a:r>
          </a:p>
          <a:p>
            <a:r>
              <a:rPr lang="de-DE" altLang="de-DE" smtClean="0"/>
              <a:t>Informationspartnerschaften</a:t>
            </a:r>
          </a:p>
          <a:p>
            <a:r>
              <a:rPr lang="de-DE" altLang="de-DE" smtClean="0"/>
              <a:t>Netzwerkökonomie</a:t>
            </a:r>
          </a:p>
          <a:p>
            <a:pPr lvl="1"/>
            <a:endParaRPr lang="de-DE" altLang="de-DE"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74080771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r>
              <a:rPr lang="de-DE" altLang="de-DE" smtClean="0"/>
              <a:t>Kernkompetenz</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56</a:t>
            </a:fld>
            <a:endParaRPr lang="en-US" dirty="0"/>
          </a:p>
        </p:txBody>
      </p:sp>
      <p:sp>
        <p:nvSpPr>
          <p:cNvPr id="71683" name="Rectangle 3"/>
          <p:cNvSpPr>
            <a:spLocks noGrp="1"/>
          </p:cNvSpPr>
          <p:nvPr>
            <p:ph sz="quarter" idx="12"/>
          </p:nvPr>
        </p:nvSpPr>
        <p:spPr/>
        <p:txBody>
          <a:bodyPr/>
          <a:lstStyle/>
          <a:p>
            <a:r>
              <a:rPr lang="de-DE" altLang="de-DE" smtClean="0"/>
              <a:t>Fähigkeit oder Aktivität, mit der sich ein Unternehmen gegenüber seinen Wettbewerbern nachhaltig als überlegen erweist.</a:t>
            </a:r>
          </a:p>
          <a:p>
            <a:endParaRPr lang="de-DE" altLang="de-DE" smtClean="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11254938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de-DE" smtClean="0"/>
              <a:t>Porters Wettbewerbskräftemodell</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57</a:t>
            </a:fld>
            <a:endParaRPr lang="en-US" dirty="0"/>
          </a:p>
        </p:txBody>
      </p:sp>
      <p:pic>
        <p:nvPicPr>
          <p:cNvPr id="5" name="Inhaltsplatzhalter 4"/>
          <p:cNvPicPr>
            <a:picLocks noGrp="1" noChangeAspect="1"/>
          </p:cNvPicPr>
          <p:nvPr>
            <p:ph sz="quarter" idx="12"/>
          </p:nvPr>
        </p:nvPicPr>
        <p:blipFill>
          <a:blip r:embed="rId3"/>
          <a:stretch>
            <a:fillRect/>
          </a:stretch>
        </p:blipFill>
        <p:spPr>
          <a:xfrm>
            <a:off x="407987" y="2059781"/>
            <a:ext cx="8143875" cy="3686175"/>
          </a:xfrm>
        </p:spPr>
      </p:pic>
      <p:sp>
        <p:nvSpPr>
          <p:cNvPr id="8" name="Untertitel 7"/>
          <p:cNvSpPr>
            <a:spLocks noGrp="1"/>
          </p:cNvSpPr>
          <p:nvPr>
            <p:ph type="subTitle" idx="13"/>
          </p:nvPr>
        </p:nvSpPr>
        <p:spPr/>
        <p:txBody>
          <a:bodyPr/>
          <a:lstStyle/>
          <a:p>
            <a:endParaRPr lang="de-DE"/>
          </a:p>
        </p:txBody>
      </p:sp>
      <p:sp>
        <p:nvSpPr>
          <p:cNvPr id="9" name="Inhaltsplatzhalter 4"/>
          <p:cNvSpPr>
            <a:spLocks/>
          </p:cNvSpPr>
          <p:nvPr/>
        </p:nvSpPr>
        <p:spPr bwMode="auto">
          <a:xfrm>
            <a:off x="407987" y="5906680"/>
            <a:ext cx="181112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spcBef>
                <a:spcPct val="20000"/>
              </a:spcBef>
              <a:buFont typeface="Arial" panose="020B0604020202020204" pitchFamily="34" charset="0"/>
              <a:buNone/>
            </a:pPr>
            <a:r>
              <a:rPr lang="de-DE" altLang="de-DE" sz="1200" b="1" dirty="0">
                <a:latin typeface="+mj-lt"/>
              </a:rPr>
              <a:t>Abbildung </a:t>
            </a:r>
            <a:r>
              <a:rPr lang="de-DE" altLang="de-DE" sz="1200" b="1" dirty="0" smtClean="0">
                <a:latin typeface="+mj-lt"/>
              </a:rPr>
              <a:t>3.12</a:t>
            </a:r>
          </a:p>
        </p:txBody>
      </p:sp>
    </p:spTree>
    <p:extLst>
      <p:ext uri="{BB962C8B-B14F-4D97-AF65-F5344CB8AC3E}">
        <p14:creationId xmlns:p14="http://schemas.microsoft.com/office/powerpoint/2010/main" val="876429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r>
              <a:rPr lang="de-DE" altLang="de-DE" smtClean="0"/>
              <a:t>Wettbewerbskräftemodell</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58</a:t>
            </a:fld>
            <a:endParaRPr lang="en-US" dirty="0"/>
          </a:p>
        </p:txBody>
      </p:sp>
      <p:sp>
        <p:nvSpPr>
          <p:cNvPr id="73731" name="Rectangle 3"/>
          <p:cNvSpPr>
            <a:spLocks noGrp="1" noChangeArrowheads="1"/>
          </p:cNvSpPr>
          <p:nvPr>
            <p:ph sz="quarter" idx="12"/>
          </p:nvPr>
        </p:nvSpPr>
        <p:spPr/>
        <p:txBody>
          <a:bodyPr/>
          <a:lstStyle/>
          <a:p>
            <a:r>
              <a:rPr lang="de-DE" smtClean="0"/>
              <a:t>Modell zur Beschreibung des Zusammenwirkens externer Einflüsse, insbesondere der Bedrohungen und Chancen, die die Strategie und Wettbewerbsfähigkeit eines Unternehmens beeinflussen.</a:t>
            </a:r>
            <a:endParaRPr lang="de-DE" altLang="de-DE" dirty="0" smtClean="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3519639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3"/>
          <p:cNvSpPr>
            <a:spLocks noGrp="1"/>
          </p:cNvSpPr>
          <p:nvPr>
            <p:ph type="title"/>
          </p:nvPr>
        </p:nvSpPr>
        <p:spPr/>
        <p:txBody>
          <a:bodyPr/>
          <a:lstStyle/>
          <a:p>
            <a:r>
              <a:rPr lang="de-DE" altLang="de-DE" smtClean="0"/>
              <a:t>Lernziele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a:t>
            </a:fld>
            <a:endParaRPr lang="en-US" dirty="0"/>
          </a:p>
        </p:txBody>
      </p:sp>
      <p:sp>
        <p:nvSpPr>
          <p:cNvPr id="22531" name="Rectangle 3"/>
          <p:cNvSpPr>
            <a:spLocks noGrp="1" noChangeArrowheads="1"/>
          </p:cNvSpPr>
          <p:nvPr>
            <p:ph sz="quarter" idx="12"/>
          </p:nvPr>
        </p:nvSpPr>
        <p:spPr/>
        <p:txBody>
          <a:bodyPr/>
          <a:lstStyle/>
          <a:p>
            <a:r>
              <a:rPr lang="de-DE" altLang="de-DE" smtClean="0"/>
              <a:t>Wie wirken sich Informationssysteme auf die Unternehmensorganisation aus?</a:t>
            </a:r>
          </a:p>
          <a:p>
            <a:r>
              <a:rPr lang="de-DE" altLang="de-DE" smtClean="0"/>
              <a:t>Wie wirken sich Informationssysteme auf die Unternehmensstrategie aus?</a:t>
            </a:r>
          </a:p>
          <a:p>
            <a:r>
              <a:rPr lang="de-DE" altLang="de-DE" smtClean="0"/>
              <a:t>Wie können sich Unternehmen mit Hilfe von Informationssystemen einen Wettbewerbsvorteil verschaffen?</a:t>
            </a:r>
            <a:endParaRPr lang="de-DE" altLang="de-DE" dirty="0" smtClean="0"/>
          </a:p>
        </p:txBody>
      </p:sp>
      <p:sp>
        <p:nvSpPr>
          <p:cNvPr id="7" name="Untertitel 6"/>
          <p:cNvSpPr>
            <a:spLocks noGrp="1"/>
          </p:cNvSpPr>
          <p:nvPr>
            <p:ph type="subTitle" idx="13"/>
          </p:nvPr>
        </p:nvSpPr>
        <p:spPr>
          <a:xfrm>
            <a:off x="360363" y="1172918"/>
            <a:ext cx="8234362" cy="307777"/>
          </a:xfrm>
        </p:spPr>
        <p:txBody>
          <a:bodyPr/>
          <a:lstStyle/>
          <a:p>
            <a:r>
              <a:rPr lang="de-DE" dirty="0"/>
              <a:t>Kapitel </a:t>
            </a:r>
            <a:r>
              <a:rPr lang="de-DE" dirty="0" smtClean="0"/>
              <a:t>3</a:t>
            </a:r>
            <a:endParaRPr lang="de-DE" dirty="0"/>
          </a:p>
        </p:txBody>
      </p:sp>
    </p:spTree>
    <p:extLst>
      <p:ext uri="{BB962C8B-B14F-4D97-AF65-F5344CB8AC3E}">
        <p14:creationId xmlns:p14="http://schemas.microsoft.com/office/powerpoint/2010/main" val="16110265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r>
              <a:rPr lang="de-DE" altLang="de-DE" smtClean="0"/>
              <a:t>Branchenstruktur</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59</a:t>
            </a:fld>
            <a:endParaRPr lang="en-US" dirty="0"/>
          </a:p>
        </p:txBody>
      </p:sp>
      <p:sp>
        <p:nvSpPr>
          <p:cNvPr id="74755" name="Rectangle 3"/>
          <p:cNvSpPr>
            <a:spLocks noGrp="1"/>
          </p:cNvSpPr>
          <p:nvPr>
            <p:ph sz="quarter" idx="12"/>
          </p:nvPr>
        </p:nvSpPr>
        <p:spPr/>
        <p:txBody>
          <a:bodyPr/>
          <a:lstStyle/>
          <a:p>
            <a:r>
              <a:rPr lang="de-DE" smtClean="0"/>
              <a:t>Die Eigenarten der Unternehmen einer Branche und ihre relative Verhandlungsmacht. Die Struktur lässt sich mit den Wettbewerbskräften beschreiben, bildet das allgemeine geschäftliche Umfeld einer Branche und beeinflusst die allgemeine Rentabilität der Geschäftstätigkeit in diesem Umfeld.</a:t>
            </a:r>
            <a:endParaRPr lang="de-DE" altLang="de-DE" dirty="0" smtClean="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28246320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p:cNvSpPr>
          <p:nvPr>
            <p:ph type="title"/>
          </p:nvPr>
        </p:nvSpPr>
        <p:spPr/>
        <p:txBody>
          <a:bodyPr/>
          <a:lstStyle/>
          <a:p>
            <a:r>
              <a:rPr lang="de-DE" altLang="de-DE" smtClean="0"/>
              <a:t>Einfluss des Internets auf Wettbewerbskräfte und Branchenstruktur</a:t>
            </a:r>
          </a:p>
        </p:txBody>
      </p:sp>
      <p:sp>
        <p:nvSpPr>
          <p:cNvPr id="4" name="Foliennummernplatzhalter 3"/>
          <p:cNvSpPr>
            <a:spLocks noGrp="1"/>
          </p:cNvSpPr>
          <p:nvPr>
            <p:ph type="sldNum" sz="quarter" idx="11"/>
          </p:nvPr>
        </p:nvSpPr>
        <p:spPr/>
        <p:txBody>
          <a:bodyPr/>
          <a:lstStyle/>
          <a:p>
            <a:fld id="{35E74F11-52B9-4224-A00F-B27318B8C481}" type="slidenum">
              <a:rPr lang="en-US" smtClean="0"/>
              <a:pPr/>
              <a:t>60</a:t>
            </a:fld>
            <a:endParaRPr lang="en-US" dirty="0"/>
          </a:p>
        </p:txBody>
      </p:sp>
      <p:pic>
        <p:nvPicPr>
          <p:cNvPr id="6" name="Inhaltsplatzhalter 5"/>
          <p:cNvPicPr>
            <a:picLocks noGrp="1" noChangeAspect="1"/>
          </p:cNvPicPr>
          <p:nvPr>
            <p:ph sz="quarter" idx="12"/>
          </p:nvPr>
        </p:nvPicPr>
        <p:blipFill>
          <a:blip r:embed="rId2"/>
          <a:stretch>
            <a:fillRect/>
          </a:stretch>
        </p:blipFill>
        <p:spPr>
          <a:xfrm>
            <a:off x="885768" y="1608138"/>
            <a:ext cx="7188313" cy="4589462"/>
          </a:xfrm>
        </p:spPr>
      </p:pic>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106088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p:cNvSpPr>
          <p:nvPr>
            <p:ph type="title"/>
          </p:nvPr>
        </p:nvSpPr>
        <p:spPr/>
        <p:txBody>
          <a:bodyPr/>
          <a:lstStyle/>
          <a:p>
            <a:r>
              <a:rPr lang="de-DE" altLang="de-DE" dirty="0" err="1" smtClean="0"/>
              <a:t>Disruptive</a:t>
            </a:r>
            <a:r>
              <a:rPr lang="de-DE" altLang="de-DE" dirty="0" smtClean="0"/>
              <a:t> Technologien: Gewinner und Verlierer</a:t>
            </a:r>
          </a:p>
        </p:txBody>
      </p:sp>
      <p:sp>
        <p:nvSpPr>
          <p:cNvPr id="4" name="Foliennummernplatzhalter 3"/>
          <p:cNvSpPr>
            <a:spLocks noGrp="1"/>
          </p:cNvSpPr>
          <p:nvPr>
            <p:ph type="sldNum" sz="quarter" idx="11"/>
          </p:nvPr>
        </p:nvSpPr>
        <p:spPr/>
        <p:txBody>
          <a:bodyPr/>
          <a:lstStyle/>
          <a:p>
            <a:fld id="{35E74F11-52B9-4224-A00F-B27318B8C481}" type="slidenum">
              <a:rPr lang="en-US" smtClean="0"/>
              <a:pPr/>
              <a:t>61</a:t>
            </a:fld>
            <a:endParaRPr lang="en-US" dirty="0"/>
          </a:p>
        </p:txBody>
      </p:sp>
      <p:sp>
        <p:nvSpPr>
          <p:cNvPr id="8" name="Untertitel 7"/>
          <p:cNvSpPr>
            <a:spLocks noGrp="1"/>
          </p:cNvSpPr>
          <p:nvPr>
            <p:ph type="subTitle" idx="13"/>
          </p:nvPr>
        </p:nvSpPr>
        <p:spPr/>
        <p:txBody>
          <a:bodyPr/>
          <a:lstStyle/>
          <a:p>
            <a:endParaRPr lang="de-DE"/>
          </a:p>
        </p:txBody>
      </p:sp>
      <p:pic>
        <p:nvPicPr>
          <p:cNvPr id="7" name="Picture 2" descr="D:\WORK\PEARSON\000 FOLIEN\4269\JPG\4269-1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617" y="1475028"/>
            <a:ext cx="6376760" cy="474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nhaltsplatzhalter 1"/>
          <p:cNvSpPr>
            <a:spLocks noGrp="1"/>
          </p:cNvSpPr>
          <p:nvPr>
            <p:ph sz="quarter" idx="12"/>
          </p:nvPr>
        </p:nvSpPr>
        <p:spPr/>
        <p:txBody>
          <a:bodyPr/>
          <a:lstStyle/>
          <a:p>
            <a:endParaRPr lang="de-DE" dirty="0"/>
          </a:p>
        </p:txBody>
      </p:sp>
    </p:spTree>
    <p:extLst>
      <p:ext uri="{BB962C8B-B14F-4D97-AF65-F5344CB8AC3E}">
        <p14:creationId xmlns:p14="http://schemas.microsoft.com/office/powerpoint/2010/main" val="18092503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de-DE" altLang="de-DE" dirty="0" smtClean="0"/>
              <a:t>Informationspartnerschaft</a:t>
            </a:r>
          </a:p>
        </p:txBody>
      </p:sp>
      <p:sp>
        <p:nvSpPr>
          <p:cNvPr id="4" name="Foliennummernplatzhalter 3"/>
          <p:cNvSpPr>
            <a:spLocks noGrp="1"/>
          </p:cNvSpPr>
          <p:nvPr>
            <p:ph type="sldNum" sz="quarter" idx="11"/>
          </p:nvPr>
        </p:nvSpPr>
        <p:spPr/>
        <p:txBody>
          <a:bodyPr/>
          <a:lstStyle/>
          <a:p>
            <a:fld id="{35E74F11-52B9-4224-A00F-B27318B8C481}" type="slidenum">
              <a:rPr lang="en-US" smtClean="0"/>
              <a:pPr/>
              <a:t>62</a:t>
            </a:fld>
            <a:endParaRPr lang="en-US" dirty="0"/>
          </a:p>
        </p:txBody>
      </p:sp>
      <p:sp>
        <p:nvSpPr>
          <p:cNvPr id="78851" name="Rectangle 3"/>
          <p:cNvSpPr>
            <a:spLocks noGrp="1" noChangeArrowheads="1"/>
          </p:cNvSpPr>
          <p:nvPr>
            <p:ph sz="quarter" idx="12"/>
          </p:nvPr>
        </p:nvSpPr>
        <p:spPr/>
        <p:txBody>
          <a:bodyPr/>
          <a:lstStyle/>
          <a:p>
            <a:r>
              <a:rPr lang="de-DE" altLang="de-DE" smtClean="0"/>
              <a:t>Allianz, die zwischen zwei oder mehr Unternehmen zum Zweck des Informationsaustausches gebildet wurde, um sich einen strategischen Vorteil zu verschaffen.</a:t>
            </a:r>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2902247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de-DE" altLang="de-DE" smtClean="0"/>
              <a:t>Netzwerkökonomie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63</a:t>
            </a:fld>
            <a:endParaRPr lang="en-US" dirty="0"/>
          </a:p>
        </p:txBody>
      </p:sp>
      <p:sp>
        <p:nvSpPr>
          <p:cNvPr id="80899" name="Rectangle 3"/>
          <p:cNvSpPr>
            <a:spLocks noGrp="1" noChangeArrowheads="1"/>
          </p:cNvSpPr>
          <p:nvPr>
            <p:ph sz="quarter" idx="12"/>
          </p:nvPr>
        </p:nvSpPr>
        <p:spPr/>
        <p:txBody>
          <a:bodyPr/>
          <a:lstStyle/>
          <a:p>
            <a:r>
              <a:rPr lang="de-DE" altLang="de-DE" smtClean="0"/>
              <a:t>Betrachtung netzwerkartiger Verbünde von Akteuren oder Komponenten und der daraus resultierenden Nutzenentfaltung. Kerncharakteristikum sind gewöhnlich positive Grenzerträge bei Vergrößerung des Netzwerkes („Ökonomie positiver Grenzerträge“).</a:t>
            </a:r>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221397300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de-DE" smtClean="0"/>
              <a:t>Das fortgeschriebene Modell der Wettbewerbskräfte</a:t>
            </a:r>
            <a:endParaRPr lang="en-US" altLang="de-DE" dirty="0" smtClean="0"/>
          </a:p>
        </p:txBody>
      </p:sp>
      <p:sp>
        <p:nvSpPr>
          <p:cNvPr id="4" name="Foliennummernplatzhalter 3"/>
          <p:cNvSpPr>
            <a:spLocks noGrp="1"/>
          </p:cNvSpPr>
          <p:nvPr>
            <p:ph type="sldNum" sz="quarter" idx="11"/>
          </p:nvPr>
        </p:nvSpPr>
        <p:spPr/>
        <p:txBody>
          <a:bodyPr/>
          <a:lstStyle/>
          <a:p>
            <a:fld id="{35E74F11-52B9-4224-A00F-B27318B8C481}" type="slidenum">
              <a:rPr lang="en-US" smtClean="0"/>
              <a:pPr/>
              <a:t>64</a:t>
            </a:fld>
            <a:endParaRPr lang="en-US" dirty="0"/>
          </a:p>
        </p:txBody>
      </p:sp>
      <p:pic>
        <p:nvPicPr>
          <p:cNvPr id="5" name="Inhaltsplatzhalter 4"/>
          <p:cNvPicPr>
            <a:picLocks noGrp="1" noChangeAspect="1"/>
          </p:cNvPicPr>
          <p:nvPr>
            <p:ph sz="quarter" idx="12"/>
          </p:nvPr>
        </p:nvPicPr>
        <p:blipFill>
          <a:blip r:embed="rId3"/>
          <a:stretch>
            <a:fillRect/>
          </a:stretch>
        </p:blipFill>
        <p:spPr>
          <a:xfrm>
            <a:off x="608012" y="1907381"/>
            <a:ext cx="7743825" cy="3990975"/>
          </a:xfrm>
        </p:spPr>
      </p:pic>
      <p:sp>
        <p:nvSpPr>
          <p:cNvPr id="8" name="Untertitel 7"/>
          <p:cNvSpPr>
            <a:spLocks noGrp="1"/>
          </p:cNvSpPr>
          <p:nvPr>
            <p:ph type="subTitle" idx="13"/>
          </p:nvPr>
        </p:nvSpPr>
        <p:spPr/>
        <p:txBody>
          <a:bodyPr/>
          <a:lstStyle/>
          <a:p>
            <a:endParaRPr lang="de-DE"/>
          </a:p>
        </p:txBody>
      </p:sp>
      <p:sp>
        <p:nvSpPr>
          <p:cNvPr id="9" name="Inhaltsplatzhalter 4"/>
          <p:cNvSpPr>
            <a:spLocks/>
          </p:cNvSpPr>
          <p:nvPr/>
        </p:nvSpPr>
        <p:spPr bwMode="auto">
          <a:xfrm>
            <a:off x="381000" y="6054725"/>
            <a:ext cx="181112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spcBef>
                <a:spcPct val="20000"/>
              </a:spcBef>
              <a:buFont typeface="Arial" panose="020B0604020202020204" pitchFamily="34" charset="0"/>
              <a:buNone/>
            </a:pPr>
            <a:r>
              <a:rPr lang="de-DE" altLang="de-DE" sz="1200" b="1" dirty="0">
                <a:latin typeface="+mj-lt"/>
              </a:rPr>
              <a:t>Abbildung </a:t>
            </a:r>
            <a:r>
              <a:rPr lang="de-DE" altLang="de-DE" sz="1200" b="1" dirty="0" smtClean="0">
                <a:latin typeface="+mj-lt"/>
              </a:rPr>
              <a:t>3.13</a:t>
            </a:r>
          </a:p>
        </p:txBody>
      </p:sp>
    </p:spTree>
    <p:extLst>
      <p:ext uri="{BB962C8B-B14F-4D97-AF65-F5344CB8AC3E}">
        <p14:creationId xmlns:p14="http://schemas.microsoft.com/office/powerpoint/2010/main" val="27882854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de-DE" altLang="de-DE" smtClean="0"/>
              <a:t>Analyse der Einsatzmöglichkeiten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65</a:t>
            </a:fld>
            <a:endParaRPr lang="en-US" dirty="0"/>
          </a:p>
        </p:txBody>
      </p:sp>
      <p:sp>
        <p:nvSpPr>
          <p:cNvPr id="81923" name="Rectangle 3"/>
          <p:cNvSpPr>
            <a:spLocks noGrp="1" noChangeArrowheads="1"/>
          </p:cNvSpPr>
          <p:nvPr>
            <p:ph sz="quarter" idx="12"/>
          </p:nvPr>
        </p:nvSpPr>
        <p:spPr/>
        <p:txBody>
          <a:bodyPr/>
          <a:lstStyle/>
          <a:p>
            <a:r>
              <a:rPr lang="de-DE" altLang="de-DE" smtClean="0"/>
              <a:t>Führungskräfte sollten die folgenden Fragen stellen, um herauszufinden, welche Arten von Informationssystemen ihrem Unternehmen zu einem strategischen Vorteil verhelfen können: </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473708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WORK\PEARSON\000 FOLIEN\4269\JPG\4269-1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32" y="1608138"/>
            <a:ext cx="7854053" cy="433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 name="Rectangle 2"/>
          <p:cNvSpPr>
            <a:spLocks noGrp="1" noChangeArrowheads="1"/>
          </p:cNvSpPr>
          <p:nvPr>
            <p:ph type="title"/>
          </p:nvPr>
        </p:nvSpPr>
        <p:spPr/>
        <p:txBody>
          <a:bodyPr/>
          <a:lstStyle/>
          <a:p>
            <a:r>
              <a:rPr lang="de-DE" altLang="de-DE" dirty="0" smtClean="0"/>
              <a:t>Analyse der Einsatzmöglichkeiten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66</a:t>
            </a:fld>
            <a:endParaRPr lang="en-US" dirty="0"/>
          </a:p>
        </p:txBody>
      </p:sp>
      <p:sp>
        <p:nvSpPr>
          <p:cNvPr id="7" name="Untertitel 6"/>
          <p:cNvSpPr>
            <a:spLocks noGrp="1"/>
          </p:cNvSpPr>
          <p:nvPr>
            <p:ph type="subTitle" idx="13"/>
          </p:nvPr>
        </p:nvSpPr>
        <p:spPr>
          <a:xfrm>
            <a:off x="360363" y="1172918"/>
            <a:ext cx="8234362" cy="615553"/>
          </a:xfrm>
        </p:spPr>
        <p:txBody>
          <a:bodyPr/>
          <a:lstStyle/>
          <a:p>
            <a:r>
              <a:rPr lang="de-DE" dirty="0" smtClean="0"/>
              <a:t>Identifikation von Einsatzmöglichkeiten für strategische Informationssysteme</a:t>
            </a:r>
            <a:endParaRPr lang="de-DE" dirty="0"/>
          </a:p>
        </p:txBody>
      </p:sp>
      <p:sp>
        <p:nvSpPr>
          <p:cNvPr id="2" name="Inhaltsplatzhalter 1"/>
          <p:cNvSpPr>
            <a:spLocks noGrp="1"/>
          </p:cNvSpPr>
          <p:nvPr>
            <p:ph sz="quarter" idx="12"/>
          </p:nvPr>
        </p:nvSpPr>
        <p:spPr/>
        <p:txBody>
          <a:bodyPr/>
          <a:lstStyle/>
          <a:p>
            <a:endParaRPr lang="de-DE" dirty="0"/>
          </a:p>
        </p:txBody>
      </p:sp>
    </p:spTree>
    <p:extLst>
      <p:ext uri="{BB962C8B-B14F-4D97-AF65-F5344CB8AC3E}">
        <p14:creationId xmlns:p14="http://schemas.microsoft.com/office/powerpoint/2010/main" val="40008771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de-DE" altLang="de-DE" smtClean="0"/>
              <a:t>Analyse der Einsatzmöglichkeiten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67</a:t>
            </a:fld>
            <a:endParaRPr lang="en-US" dirty="0"/>
          </a:p>
        </p:txBody>
      </p:sp>
      <p:pic>
        <p:nvPicPr>
          <p:cNvPr id="6" name="Picture 2" descr="D:\WORK\PEARSON\000 FOLIEN\4269\JPG\4269-1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46" y="1300525"/>
            <a:ext cx="7952019" cy="32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nhaltsplatzhalter 1"/>
          <p:cNvSpPr>
            <a:spLocks noGrp="1"/>
          </p:cNvSpPr>
          <p:nvPr>
            <p:ph sz="quarter" idx="12"/>
          </p:nvPr>
        </p:nvSpPr>
        <p:spPr>
          <a:xfrm>
            <a:off x="365125" y="0"/>
            <a:ext cx="8229600" cy="4589462"/>
          </a:xfrm>
        </p:spPr>
        <p:txBody>
          <a:bodyPr/>
          <a:lstStyle/>
          <a:p>
            <a:endParaRPr lang="de-DE" dirty="0"/>
          </a:p>
        </p:txBody>
      </p:sp>
    </p:spTree>
    <p:extLst>
      <p:ext uri="{BB962C8B-B14F-4D97-AF65-F5344CB8AC3E}">
        <p14:creationId xmlns:p14="http://schemas.microsoft.com/office/powerpoint/2010/main" val="18048035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de-DE" altLang="de-DE" smtClean="0"/>
              <a:t>Strategiewechsel</a:t>
            </a:r>
          </a:p>
        </p:txBody>
      </p:sp>
      <p:sp>
        <p:nvSpPr>
          <p:cNvPr id="4" name="Foliennummernplatzhalter 3"/>
          <p:cNvSpPr>
            <a:spLocks noGrp="1"/>
          </p:cNvSpPr>
          <p:nvPr>
            <p:ph type="sldNum" sz="quarter" idx="11"/>
          </p:nvPr>
        </p:nvSpPr>
        <p:spPr/>
        <p:txBody>
          <a:bodyPr/>
          <a:lstStyle/>
          <a:p>
            <a:fld id="{35E74F11-52B9-4224-A00F-B27318B8C481}" type="slidenum">
              <a:rPr lang="en-US" smtClean="0"/>
              <a:pPr/>
              <a:t>68</a:t>
            </a:fld>
            <a:endParaRPr lang="en-US" dirty="0"/>
          </a:p>
        </p:txBody>
      </p:sp>
      <p:sp>
        <p:nvSpPr>
          <p:cNvPr id="86019" name="Rectangle 3"/>
          <p:cNvSpPr>
            <a:spLocks noGrp="1" noChangeArrowheads="1"/>
          </p:cNvSpPr>
          <p:nvPr>
            <p:ph sz="quarter" idx="12"/>
          </p:nvPr>
        </p:nvSpPr>
        <p:spPr/>
        <p:txBody>
          <a:bodyPr/>
          <a:lstStyle/>
          <a:p>
            <a:r>
              <a:rPr lang="de-DE" smtClean="0"/>
              <a:t>Übergang von einer Ausprägung soziotechnischer Systeme auf eine andere und geht mit der Veränderung substanzieller langfristiger Ziele oder der Maßnahmen zu deren Umsetzung einher. Ist häufig beim Einsatz strategischer Informationssysteme erforderlich, die Änderungen an sozialen und technischen Elementen des Unternehmens erfordern.</a:t>
            </a:r>
            <a:endParaRPr lang="de-DE" alt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8021313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de-DE" dirty="0" smtClean="0"/>
              <a:t>Wird Sears‘ Technologiestrategie diesmal aufgehen?</a:t>
            </a:r>
            <a:endParaRPr lang="de-DE" altLang="de-DE" dirty="0" smtClean="0"/>
          </a:p>
        </p:txBody>
      </p:sp>
      <p:sp>
        <p:nvSpPr>
          <p:cNvPr id="4" name="Foliennummernplatzhalter 3"/>
          <p:cNvSpPr>
            <a:spLocks noGrp="1"/>
          </p:cNvSpPr>
          <p:nvPr>
            <p:ph type="sldNum" sz="quarter" idx="11"/>
          </p:nvPr>
        </p:nvSpPr>
        <p:spPr/>
        <p:txBody>
          <a:bodyPr/>
          <a:lstStyle/>
          <a:p>
            <a:fld id="{35E74F11-52B9-4224-A00F-B27318B8C481}" type="slidenum">
              <a:rPr lang="en-US" smtClean="0"/>
              <a:pPr/>
              <a:t>6</a:t>
            </a:fld>
            <a:endParaRPr lang="en-US" dirty="0"/>
          </a:p>
        </p:txBody>
      </p:sp>
      <p:sp>
        <p:nvSpPr>
          <p:cNvPr id="23555" name="Rectangle 3"/>
          <p:cNvSpPr>
            <a:spLocks noGrp="1"/>
          </p:cNvSpPr>
          <p:nvPr>
            <p:ph sz="quarter" idx="12"/>
          </p:nvPr>
        </p:nvSpPr>
        <p:spPr/>
        <p:txBody>
          <a:bodyPr>
            <a:normAutofit fontScale="92500" lnSpcReduction="10000"/>
          </a:bodyPr>
          <a:lstStyle/>
          <a:p>
            <a:r>
              <a:rPr lang="de-DE" dirty="0" smtClean="0"/>
              <a:t>Sears </a:t>
            </a:r>
            <a:r>
              <a:rPr lang="de-DE" dirty="0" err="1" smtClean="0"/>
              <a:t>Roebuck</a:t>
            </a:r>
            <a:r>
              <a:rPr lang="de-DE" dirty="0" smtClean="0"/>
              <a:t> war jahrzehntelang der größte Einzelhändler der USA bis die Konkurrenz die Marktmacht von Sears </a:t>
            </a:r>
            <a:r>
              <a:rPr lang="de-DE" dirty="0" err="1" smtClean="0"/>
              <a:t>Roebuck</a:t>
            </a:r>
            <a:r>
              <a:rPr lang="de-DE" dirty="0" smtClean="0"/>
              <a:t> eindämmte</a:t>
            </a:r>
          </a:p>
          <a:p>
            <a:r>
              <a:rPr lang="de-DE" dirty="0" smtClean="0"/>
              <a:t>2005: Fusion mit </a:t>
            </a:r>
            <a:r>
              <a:rPr lang="de-DE" dirty="0" err="1" smtClean="0"/>
              <a:t>Kmart</a:t>
            </a:r>
            <a:r>
              <a:rPr lang="de-DE" dirty="0" smtClean="0"/>
              <a:t> </a:t>
            </a:r>
            <a:r>
              <a:rPr lang="en-US" dirty="0" smtClean="0"/>
              <a:t>2005 </a:t>
            </a:r>
            <a:r>
              <a:rPr lang="en-US" dirty="0" err="1" smtClean="0"/>
              <a:t>zu</a:t>
            </a:r>
            <a:r>
              <a:rPr lang="en-US" dirty="0" smtClean="0"/>
              <a:t> Sears Holding Company</a:t>
            </a:r>
            <a:endParaRPr lang="de-DE" dirty="0" smtClean="0"/>
          </a:p>
          <a:p>
            <a:r>
              <a:rPr lang="de-DE" dirty="0" smtClean="0"/>
              <a:t>Im Laufe der Jahre hat Sears massiv in die Informationstechnik investiert</a:t>
            </a:r>
          </a:p>
          <a:p>
            <a:r>
              <a:rPr lang="de-DE" dirty="0" smtClean="0"/>
              <a:t>Für 2011 weist das Unternehmen einen Verlust von 3,2 Mrd. USD auf</a:t>
            </a:r>
          </a:p>
          <a:p>
            <a:r>
              <a:rPr lang="de-DE" dirty="0" smtClean="0"/>
              <a:t>Der CEO glaubt, die Lösung gefunden zu haben – noch stärkerer Technikeinsatz und eine noch gezieltere Auswertung der Kundendaten (</a:t>
            </a:r>
            <a:r>
              <a:rPr lang="de-DE" dirty="0" err="1" smtClean="0"/>
              <a:t>data</a:t>
            </a:r>
            <a:r>
              <a:rPr lang="de-DE" dirty="0" smtClean="0"/>
              <a:t> </a:t>
            </a:r>
            <a:r>
              <a:rPr lang="de-DE" dirty="0" err="1" smtClean="0"/>
              <a:t>mining</a:t>
            </a:r>
            <a:r>
              <a:rPr lang="de-DE" dirty="0" smtClean="0"/>
              <a:t>)</a:t>
            </a:r>
            <a:endParaRPr lang="de-DE" altLang="de-DE" dirty="0" smtClean="0"/>
          </a:p>
        </p:txBody>
      </p:sp>
      <p:sp>
        <p:nvSpPr>
          <p:cNvPr id="7" name="Untertitel 6"/>
          <p:cNvSpPr>
            <a:spLocks noGrp="1"/>
          </p:cNvSpPr>
          <p:nvPr>
            <p:ph type="subTitle" idx="13"/>
          </p:nvPr>
        </p:nvSpPr>
        <p:spPr/>
        <p:txBody>
          <a:bodyPr/>
          <a:lstStyle/>
          <a:p>
            <a:r>
              <a:rPr lang="de-DE" dirty="0"/>
              <a:t>Einführende </a:t>
            </a:r>
            <a:r>
              <a:rPr lang="de-DE" dirty="0" smtClean="0"/>
              <a:t>Fallstudie</a:t>
            </a:r>
            <a:endParaRPr lang="de-DE" dirty="0"/>
          </a:p>
        </p:txBody>
      </p:sp>
    </p:spTree>
    <p:extLst>
      <p:ext uri="{BB962C8B-B14F-4D97-AF65-F5344CB8AC3E}">
        <p14:creationId xmlns:p14="http://schemas.microsoft.com/office/powerpoint/2010/main" val="41285337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de-DE" dirty="0" smtClean="0"/>
              <a:t>Barnes &amp; Noble: Kann dieser Buchladen gerettet werden?</a:t>
            </a:r>
            <a:endParaRPr lang="de-DE" altLang="de-DE" dirty="0" smtClean="0"/>
          </a:p>
        </p:txBody>
      </p:sp>
      <p:sp>
        <p:nvSpPr>
          <p:cNvPr id="4" name="Foliennummernplatzhalter 3"/>
          <p:cNvSpPr>
            <a:spLocks noGrp="1"/>
          </p:cNvSpPr>
          <p:nvPr>
            <p:ph type="sldNum" sz="quarter" idx="11"/>
          </p:nvPr>
        </p:nvSpPr>
        <p:spPr/>
        <p:txBody>
          <a:bodyPr/>
          <a:lstStyle/>
          <a:p>
            <a:fld id="{35E74F11-52B9-4224-A00F-B27318B8C481}" type="slidenum">
              <a:rPr lang="en-US" smtClean="0"/>
              <a:pPr/>
              <a:t>69</a:t>
            </a:fld>
            <a:endParaRPr lang="en-US" dirty="0"/>
          </a:p>
        </p:txBody>
      </p:sp>
      <p:sp>
        <p:nvSpPr>
          <p:cNvPr id="431107" name="Rectangle 3"/>
          <p:cNvSpPr>
            <a:spLocks noGrp="1" noChangeArrowheads="1"/>
          </p:cNvSpPr>
          <p:nvPr>
            <p:ph sz="quarter" idx="12"/>
          </p:nvPr>
        </p:nvSpPr>
        <p:spPr/>
        <p:txBody>
          <a:bodyPr/>
          <a:lstStyle/>
          <a:p>
            <a:r>
              <a:rPr lang="de-DE" dirty="0" smtClean="0"/>
              <a:t>Bewerten Sie anhand des Wertkettenmodells und des Modells der Wettbewerbskräfte die Auswirkung des Internets auf Buchverlage und Buchläden wie B&amp;N.</a:t>
            </a:r>
          </a:p>
          <a:p>
            <a:r>
              <a:rPr lang="de-DE" dirty="0" smtClean="0"/>
              <a:t>Inwiefern ändern B&amp;N und Buchverlage ihre Geschäftsmodelle, um der Internet- und E-Book-Technologie zu begegnen?</a:t>
            </a:r>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1556058206"/>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de-DE" dirty="0" smtClean="0"/>
              <a:t>Barnes &amp; Noble: Kann dieser Buchladen gerettet werden?</a:t>
            </a:r>
            <a:endParaRPr lang="de-DE" altLang="de-DE" dirty="0" smtClean="0"/>
          </a:p>
        </p:txBody>
      </p:sp>
      <p:sp>
        <p:nvSpPr>
          <p:cNvPr id="4" name="Foliennummernplatzhalter 3"/>
          <p:cNvSpPr>
            <a:spLocks noGrp="1"/>
          </p:cNvSpPr>
          <p:nvPr>
            <p:ph type="sldNum" sz="quarter" idx="11"/>
          </p:nvPr>
        </p:nvSpPr>
        <p:spPr/>
        <p:txBody>
          <a:bodyPr/>
          <a:lstStyle/>
          <a:p>
            <a:fld id="{35E74F11-52B9-4224-A00F-B27318B8C481}" type="slidenum">
              <a:rPr lang="en-US" smtClean="0"/>
              <a:pPr/>
              <a:t>70</a:t>
            </a:fld>
            <a:endParaRPr lang="en-US" dirty="0"/>
          </a:p>
        </p:txBody>
      </p:sp>
      <p:sp>
        <p:nvSpPr>
          <p:cNvPr id="431107" name="Rectangle 3"/>
          <p:cNvSpPr>
            <a:spLocks noGrp="1" noChangeArrowheads="1"/>
          </p:cNvSpPr>
          <p:nvPr>
            <p:ph sz="quarter" idx="12"/>
          </p:nvPr>
        </p:nvSpPr>
        <p:spPr/>
        <p:txBody>
          <a:bodyPr/>
          <a:lstStyle/>
          <a:p>
            <a:r>
              <a:rPr lang="de-DE" smtClean="0"/>
              <a:t>Wie erfolgsversprechend ist die neue Strategie von B&amp;N? </a:t>
            </a:r>
          </a:p>
          <a:p>
            <a:r>
              <a:rPr lang="de-DE" smtClean="0"/>
              <a:t>Gibt es noch irgendetwas, was B&amp;N und die Buchverlage machen können, um das Geschäft anzukurbeln?</a:t>
            </a:r>
            <a:endParaRPr lang="de-DE" dirty="0" smtClean="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31423409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de-DE" dirty="0" smtClean="0"/>
              <a:t>Wird Sears‘ Technologiestrategie diesmal aufgehen?</a:t>
            </a:r>
            <a:endParaRPr lang="de-DE" altLang="de-DE" dirty="0" smtClean="0"/>
          </a:p>
        </p:txBody>
      </p:sp>
      <p:sp>
        <p:nvSpPr>
          <p:cNvPr id="4" name="Foliennummernplatzhalter 3"/>
          <p:cNvSpPr>
            <a:spLocks noGrp="1"/>
          </p:cNvSpPr>
          <p:nvPr>
            <p:ph type="sldNum" sz="quarter" idx="11"/>
          </p:nvPr>
        </p:nvSpPr>
        <p:spPr/>
        <p:txBody>
          <a:bodyPr/>
          <a:lstStyle/>
          <a:p>
            <a:fld id="{35E74F11-52B9-4224-A00F-B27318B8C481}" type="slidenum">
              <a:rPr lang="en-US" smtClean="0"/>
              <a:pPr/>
              <a:t>7</a:t>
            </a:fld>
            <a:endParaRPr lang="en-US" dirty="0"/>
          </a:p>
        </p:txBody>
      </p:sp>
      <p:sp>
        <p:nvSpPr>
          <p:cNvPr id="23555" name="Rectangle 3"/>
          <p:cNvSpPr>
            <a:spLocks noGrp="1"/>
          </p:cNvSpPr>
          <p:nvPr>
            <p:ph sz="quarter" idx="12"/>
          </p:nvPr>
        </p:nvSpPr>
        <p:spPr/>
        <p:txBody>
          <a:bodyPr/>
          <a:lstStyle/>
          <a:p>
            <a:r>
              <a:rPr lang="de-DE" altLang="de-DE" smtClean="0"/>
              <a:t>Implementierung eines K</a:t>
            </a:r>
            <a:r>
              <a:rPr lang="de-DE" smtClean="0"/>
              <a:t>undenbindungsprogramms (customer loyalty </a:t>
            </a:r>
            <a:r>
              <a:rPr lang="en-US" smtClean="0"/>
              <a:t>program) </a:t>
            </a:r>
            <a:r>
              <a:rPr lang="de-DE" smtClean="0"/>
              <a:t>namens </a:t>
            </a:r>
            <a:r>
              <a:rPr lang="en-US" smtClean="0"/>
              <a:t>Shop Your Way Rewards</a:t>
            </a:r>
          </a:p>
          <a:p>
            <a:r>
              <a:rPr lang="de-DE" smtClean="0"/>
              <a:t>50 Millionen Kunden nutzen das Tool und liefern so ihre Daten</a:t>
            </a:r>
          </a:p>
          <a:p>
            <a:r>
              <a:rPr lang="de-DE" smtClean="0"/>
              <a:t>Die Daten werden u.a. dazu genutzt, die Verkaufsflächen an das Kaufverhalten der Kunden anzupassen und gezielte Werbeaktionen zu entwickeln</a:t>
            </a:r>
            <a:endParaRPr lang="en-US" smtClean="0"/>
          </a:p>
          <a:p>
            <a:endParaRPr lang="de-DE" altLang="de-DE" dirty="0" smtClean="0"/>
          </a:p>
        </p:txBody>
      </p:sp>
      <p:sp>
        <p:nvSpPr>
          <p:cNvPr id="7" name="Untertitel 6"/>
          <p:cNvSpPr>
            <a:spLocks noGrp="1"/>
          </p:cNvSpPr>
          <p:nvPr>
            <p:ph type="subTitle" idx="13"/>
          </p:nvPr>
        </p:nvSpPr>
        <p:spPr/>
        <p:txBody>
          <a:bodyPr/>
          <a:lstStyle/>
          <a:p>
            <a:r>
              <a:rPr lang="de-DE" dirty="0"/>
              <a:t>Einführende </a:t>
            </a:r>
            <a:r>
              <a:rPr lang="de-DE" dirty="0" smtClean="0"/>
              <a:t>Fallstudie</a:t>
            </a:r>
            <a:endParaRPr lang="de-DE" dirty="0"/>
          </a:p>
        </p:txBody>
      </p:sp>
    </p:spTree>
    <p:extLst>
      <p:ext uri="{BB962C8B-B14F-4D97-AF65-F5344CB8AC3E}">
        <p14:creationId xmlns:p14="http://schemas.microsoft.com/office/powerpoint/2010/main" val="3828764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de-DE" dirty="0" smtClean="0"/>
              <a:t>Wird Sears‘ Technologiestrategie diesmal aufgehen?</a:t>
            </a:r>
            <a:endParaRPr lang="de-DE" altLang="de-DE" dirty="0" smtClean="0"/>
          </a:p>
        </p:txBody>
      </p:sp>
      <p:sp>
        <p:nvSpPr>
          <p:cNvPr id="4" name="Foliennummernplatzhalter 3"/>
          <p:cNvSpPr>
            <a:spLocks noGrp="1"/>
          </p:cNvSpPr>
          <p:nvPr>
            <p:ph type="sldNum" sz="quarter" idx="11"/>
          </p:nvPr>
        </p:nvSpPr>
        <p:spPr/>
        <p:txBody>
          <a:bodyPr/>
          <a:lstStyle/>
          <a:p>
            <a:fld id="{35E74F11-52B9-4224-A00F-B27318B8C481}" type="slidenum">
              <a:rPr lang="en-US" smtClean="0"/>
              <a:pPr/>
              <a:t>8</a:t>
            </a:fld>
            <a:endParaRPr lang="en-US" dirty="0"/>
          </a:p>
        </p:txBody>
      </p:sp>
      <p:sp>
        <p:nvSpPr>
          <p:cNvPr id="23555" name="Rectangle 3"/>
          <p:cNvSpPr>
            <a:spLocks noGrp="1"/>
          </p:cNvSpPr>
          <p:nvPr>
            <p:ph sz="quarter" idx="12"/>
          </p:nvPr>
        </p:nvSpPr>
        <p:spPr/>
        <p:txBody>
          <a:bodyPr/>
          <a:lstStyle/>
          <a:p>
            <a:r>
              <a:rPr lang="de-DE" altLang="de-DE" dirty="0" smtClean="0"/>
              <a:t>Kritiker meinen: </a:t>
            </a:r>
            <a:r>
              <a:rPr lang="de-DE" dirty="0" smtClean="0"/>
              <a:t>„auch die besten Kundenbindungsprogramme können eine beschädigte Marke nicht retten“.</a:t>
            </a:r>
            <a:endParaRPr lang="en-US" dirty="0" smtClean="0"/>
          </a:p>
          <a:p>
            <a:endParaRPr lang="de-DE" altLang="de-DE" dirty="0" smtClean="0"/>
          </a:p>
        </p:txBody>
      </p:sp>
      <p:sp>
        <p:nvSpPr>
          <p:cNvPr id="7" name="Untertitel 6"/>
          <p:cNvSpPr>
            <a:spLocks noGrp="1"/>
          </p:cNvSpPr>
          <p:nvPr>
            <p:ph type="subTitle" idx="13"/>
          </p:nvPr>
        </p:nvSpPr>
        <p:spPr/>
        <p:txBody>
          <a:bodyPr/>
          <a:lstStyle/>
          <a:p>
            <a:r>
              <a:rPr lang="de-DE" dirty="0"/>
              <a:t>Einführende </a:t>
            </a:r>
            <a:r>
              <a:rPr lang="de-DE" dirty="0" smtClean="0"/>
              <a:t>Fallstudie</a:t>
            </a:r>
            <a:endParaRPr lang="de-DE" dirty="0"/>
          </a:p>
        </p:txBody>
      </p:sp>
    </p:spTree>
    <p:extLst>
      <p:ext uri="{BB962C8B-B14F-4D97-AF65-F5344CB8AC3E}">
        <p14:creationId xmlns:p14="http://schemas.microsoft.com/office/powerpoint/2010/main" val="2472592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AB80ABB93D88E4FA4B6A91D9D644F50" ma:contentTypeVersion="0" ma:contentTypeDescription="Ein neues Dokument erstellen." ma:contentTypeScope="" ma:versionID="50e4dc20fd4f016f7d11ec76425e09cc">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89DF95-17E3-4162-B1E9-67D44B307C2C}">
  <ds:schemaRefs>
    <ds:schemaRef ds:uri="http://schemas.microsoft.com/sharepoint/v3/contenttype/forms"/>
  </ds:schemaRefs>
</ds:datastoreItem>
</file>

<file path=customXml/itemProps2.xml><?xml version="1.0" encoding="utf-8"?>
<ds:datastoreItem xmlns:ds="http://schemas.openxmlformats.org/officeDocument/2006/customXml" ds:itemID="{1AD28E4C-7E6F-499F-9529-C5369181D8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17D900C-2039-4975-92E1-764510C418AB}">
  <ds:schemaRefs>
    <ds:schemaRef ds:uri="http://purl.org/dc/elements/1.1/"/>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Pearson_purple</Template>
  <TotalTime>0</TotalTime>
  <Words>2168</Words>
  <Application>Microsoft Office PowerPoint</Application>
  <PresentationFormat>Bildschirmpräsentation (4:3)</PresentationFormat>
  <Paragraphs>382</Paragraphs>
  <Slides>71</Slides>
  <Notes>50</Notes>
  <HiddenSlides>0</HiddenSlides>
  <MMClips>0</MMClips>
  <ScaleCrop>false</ScaleCrop>
  <HeadingPairs>
    <vt:vector size="4" baseType="variant">
      <vt:variant>
        <vt:lpstr>Design</vt:lpstr>
      </vt:variant>
      <vt:variant>
        <vt:i4>1</vt:i4>
      </vt:variant>
      <vt:variant>
        <vt:lpstr>Folientitel</vt:lpstr>
      </vt:variant>
      <vt:variant>
        <vt:i4>71</vt:i4>
      </vt:variant>
    </vt:vector>
  </HeadingPairs>
  <TitlesOfParts>
    <vt:vector size="72" baseType="lpstr">
      <vt:lpstr>Custom Design</vt:lpstr>
      <vt:lpstr>PowerPoint-Präsentation</vt:lpstr>
      <vt:lpstr>Laudon/Laudon/Schoder Wirtschaftsinformatik  3., vollständig überarbeitete Auflage</vt:lpstr>
      <vt:lpstr>Kapitel 3</vt:lpstr>
      <vt:lpstr>Gegenstand</vt:lpstr>
      <vt:lpstr>Gliederung</vt:lpstr>
      <vt:lpstr>Lernziele</vt:lpstr>
      <vt:lpstr>Wird Sears‘ Technologiestrategie diesmal aufgehen?</vt:lpstr>
      <vt:lpstr>Wird Sears‘ Technologiestrategie diesmal aufgehen?</vt:lpstr>
      <vt:lpstr>Wird Sears‘ Technologiestrategie diesmal aufgehen?</vt:lpstr>
      <vt:lpstr>Wird Sears‘ Technologiestrategie diesmal aufgehen?</vt:lpstr>
      <vt:lpstr>Herausforderungen für das Management</vt:lpstr>
      <vt:lpstr>WI-spezifische Sicht auf die einführende Fallstudie</vt:lpstr>
      <vt:lpstr>Gliederung</vt:lpstr>
      <vt:lpstr>Aspekte</vt:lpstr>
      <vt:lpstr>Veränderte Rolle von Informationssystemen:  Das vernetzte Unternehmen</vt:lpstr>
      <vt:lpstr>Veränderte Rolle von Informationssystemen:  Verflachung von Organisationshierarchien</vt:lpstr>
      <vt:lpstr>Veränderte Rolle von Informationssystemen</vt:lpstr>
      <vt:lpstr>Veränderte Rolle von Informationssystemen</vt:lpstr>
      <vt:lpstr>Veränderte Rolle von Informationssystemen:  Zunehmende Flexibilität der Unternehmen</vt:lpstr>
      <vt:lpstr>Bestellung von kundenindividuellen Produkten mithilfe von Produktkonfiguratoren</vt:lpstr>
      <vt:lpstr>Massenfertigung kundenindividueller Produkte (mass customization)</vt:lpstr>
      <vt:lpstr>Unternehmensübergreifende Informationssysteme</vt:lpstr>
      <vt:lpstr>Auswirkungen von Informationssystemen auf die Organisationsstruktur</vt:lpstr>
      <vt:lpstr>Transaktionskostentheorie</vt:lpstr>
      <vt:lpstr>Hypothesen zur Veränderung von Organisations- und Koordinationsstrukturen</vt:lpstr>
      <vt:lpstr>Einfluss der IT auf die Koordination ökonomischer Aktivitäten</vt:lpstr>
      <vt:lpstr>Transaktionskostentheoretische Betrachtung der Auswirkungen der IT auf die Unternehmensgröße</vt:lpstr>
      <vt:lpstr>Agency-Theorie</vt:lpstr>
      <vt:lpstr>Der Einfluss von IT auf das Unternehmen nach der Agency-Theorie</vt:lpstr>
      <vt:lpstr>Virtuelle Unternehmen</vt:lpstr>
      <vt:lpstr>Wechselseitige Beziehung zwischen Technik, Organisationsstruktur, Aufgaben und Menschen im Unternehmen</vt:lpstr>
      <vt:lpstr>Gliederung</vt:lpstr>
      <vt:lpstr>Strategische Informationssysteme</vt:lpstr>
      <vt:lpstr>Informationssysteme für geschäftsbereichsbezogene Strategien</vt:lpstr>
      <vt:lpstr>Wertschöpfungskette eines Unternehmens und Wertschöpfungskette einer Branche</vt:lpstr>
      <vt:lpstr>Wertschöpfungskettenmodell</vt:lpstr>
      <vt:lpstr>Primäre (Wertschöpfungs-) Aktivitäten</vt:lpstr>
      <vt:lpstr>Unterstützende (Wertschöpfungs-) Aktivitäten</vt:lpstr>
      <vt:lpstr>Wertschöpfungsnetz</vt:lpstr>
      <vt:lpstr>Informationssysteme zur Unterstützung der Differenzierungsstrategie</vt:lpstr>
      <vt:lpstr>Differenzierung</vt:lpstr>
      <vt:lpstr>Fokussierte Differenzierung</vt:lpstr>
      <vt:lpstr>Kostenführerschaft</vt:lpstr>
      <vt:lpstr>Informationssysteme zur Unterstützung  der Kostenführerschaft</vt:lpstr>
      <vt:lpstr>Autohersteller als die neuen Softwareunternehmen</vt:lpstr>
      <vt:lpstr>Starbucks dank Technik wieder wettbewerbsfähig</vt:lpstr>
      <vt:lpstr>Strategische Vernetzung</vt:lpstr>
      <vt:lpstr>Efficient Consumer Response (ECR oder effiziente Reaktion auf die Kundennachfrage)</vt:lpstr>
      <vt:lpstr>Strategische Vernetzung</vt:lpstr>
      <vt:lpstr>ECR-Prozess – Betonung des  Pull-Prinzips</vt:lpstr>
      <vt:lpstr>Wechselkosten (switching costs)</vt:lpstr>
      <vt:lpstr>Warenloses Lager verglichen mit traditionellen und Just-in-time-Liefermethoden</vt:lpstr>
      <vt:lpstr>Strategiekonzepte und primäre Ansatzpunkte</vt:lpstr>
      <vt:lpstr>Wettbewerbsstrategien</vt:lpstr>
      <vt:lpstr>Unternehmensbezogene Strategien</vt:lpstr>
      <vt:lpstr>Branchenbezogene Strategien</vt:lpstr>
      <vt:lpstr>Kernkompetenz</vt:lpstr>
      <vt:lpstr>Porters Wettbewerbskräftemodell</vt:lpstr>
      <vt:lpstr>Wettbewerbskräftemodell</vt:lpstr>
      <vt:lpstr>Branchenstruktur</vt:lpstr>
      <vt:lpstr>Einfluss des Internets auf Wettbewerbskräfte und Branchenstruktur</vt:lpstr>
      <vt:lpstr>Disruptive Technologien: Gewinner und Verlierer</vt:lpstr>
      <vt:lpstr>Informationspartnerschaft</vt:lpstr>
      <vt:lpstr>Netzwerkökonomie</vt:lpstr>
      <vt:lpstr>Das fortgeschriebene Modell der Wettbewerbskräfte</vt:lpstr>
      <vt:lpstr>Analyse der Einsatzmöglichkeiten</vt:lpstr>
      <vt:lpstr>Analyse der Einsatzmöglichkeiten</vt:lpstr>
      <vt:lpstr>Analyse der Einsatzmöglichkeiten</vt:lpstr>
      <vt:lpstr>Strategiewechsel</vt:lpstr>
      <vt:lpstr>Barnes &amp; Noble: Kann dieser Buchladen gerettet werden?</vt:lpstr>
      <vt:lpstr>Barnes &amp; Noble: Kann dieser Buchladen gerettet werden?</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ds</cp:lastModifiedBy>
  <cp:revision>327</cp:revision>
  <cp:lastPrinted>2015-10-27T09:06:31Z</cp:lastPrinted>
  <dcterms:created xsi:type="dcterms:W3CDTF">2010-11-30T15:26:50Z</dcterms:created>
  <dcterms:modified xsi:type="dcterms:W3CDTF">2015-11-14T16:01:50Z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ContentTypeId">
    <vt:lpwstr>0x0101003AB80ABB93D88E4FA4B6A91D9D644F50</vt:lpwstr>
  </property>
</Properties>
</file>