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74"/>
  </p:notesMasterIdLst>
  <p:handoutMasterIdLst>
    <p:handoutMasterId r:id="rId75"/>
  </p:handoutMasterIdLst>
  <p:sldIdLst>
    <p:sldId id="276" r:id="rId5"/>
    <p:sldId id="303" r:id="rId6"/>
    <p:sldId id="307"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74" r:id="rId46"/>
    <p:sldId id="373"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66" r:id="rId67"/>
    <p:sldId id="367" r:id="rId68"/>
    <p:sldId id="368" r:id="rId69"/>
    <p:sldId id="369" r:id="rId70"/>
    <p:sldId id="370" r:id="rId71"/>
    <p:sldId id="371" r:id="rId72"/>
    <p:sldId id="372" r:id="rId73"/>
  </p:sldIdLst>
  <p:sldSz cx="9144000" cy="6858000" type="screen4x3"/>
  <p:notesSz cx="7099300" cy="10234613"/>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EFAFB233-063F-42B5-8137-9DF3F51BA10A}">
      <p15:sldGuideLst xmlns:p15="http://schemas.microsoft.com/office/powerpoint/2012/main" xmlns="">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79" autoAdjust="0"/>
    <p:restoredTop sz="94402" autoAdjust="0"/>
  </p:normalViewPr>
  <p:slideViewPr>
    <p:cSldViewPr snapToGrid="0">
      <p:cViewPr varScale="1">
        <p:scale>
          <a:sx n="93" d="100"/>
          <a:sy n="93" d="100"/>
        </p:scale>
        <p:origin x="-917" y="-62"/>
      </p:cViewPr>
      <p:guideLst>
        <p:guide orient="horz" pos="2180"/>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467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72C0FC-576C-4C5A-936D-6BBE012DA100}"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de-DE"/>
        </a:p>
      </dgm:t>
    </dgm:pt>
    <dgm:pt modelId="{8D07D0C4-E320-48D4-BE37-8CDC2B758EDF}">
      <dgm:prSet phldrT="[Text]"/>
      <dgm:spPr/>
      <dgm:t>
        <a:bodyPr/>
        <a:lstStyle/>
        <a:p>
          <a:r>
            <a:rPr lang="de-DE" dirty="0" smtClean="0"/>
            <a:t>IT-Kernberufe</a:t>
          </a:r>
          <a:endParaRPr lang="de-DE" dirty="0"/>
        </a:p>
      </dgm:t>
    </dgm:pt>
    <dgm:pt modelId="{E9BB3E86-628A-4020-A7E6-88B75852B6F8}" type="parTrans" cxnId="{B878CC94-C5BC-41F2-BED4-5D0C1B42253B}">
      <dgm:prSet/>
      <dgm:spPr/>
      <dgm:t>
        <a:bodyPr/>
        <a:lstStyle/>
        <a:p>
          <a:endParaRPr lang="de-DE"/>
        </a:p>
      </dgm:t>
    </dgm:pt>
    <dgm:pt modelId="{A1433028-7AED-453F-B757-E674BFD73D32}" type="sibTrans" cxnId="{B878CC94-C5BC-41F2-BED4-5D0C1B42253B}">
      <dgm:prSet/>
      <dgm:spPr/>
      <dgm:t>
        <a:bodyPr/>
        <a:lstStyle/>
        <a:p>
          <a:endParaRPr lang="de-DE"/>
        </a:p>
      </dgm:t>
    </dgm:pt>
    <dgm:pt modelId="{72B8ACBC-7ACD-4852-865F-8FEDBCDAFEA6}">
      <dgm:prSet phldrT="[Text]"/>
      <dgm:spPr/>
      <dgm:t>
        <a:bodyPr/>
        <a:lstStyle/>
        <a:p>
          <a:r>
            <a:rPr lang="de-DE" dirty="0" smtClean="0"/>
            <a:t>von IT-Spezialisten und Systemanalytikern durchgeführt</a:t>
          </a:r>
          <a:endParaRPr lang="de-DE" dirty="0"/>
        </a:p>
      </dgm:t>
    </dgm:pt>
    <dgm:pt modelId="{72179325-6B79-4ADC-BA49-0E8C6894C7DA}" type="parTrans" cxnId="{D79E05F1-2A7E-47B7-9736-689462521F21}">
      <dgm:prSet/>
      <dgm:spPr/>
      <dgm:t>
        <a:bodyPr/>
        <a:lstStyle/>
        <a:p>
          <a:endParaRPr lang="de-DE"/>
        </a:p>
      </dgm:t>
    </dgm:pt>
    <dgm:pt modelId="{2F932A64-0DFA-48FB-8558-2F3E51CB597F}" type="sibTrans" cxnId="{D79E05F1-2A7E-47B7-9736-689462521F21}">
      <dgm:prSet/>
      <dgm:spPr/>
      <dgm:t>
        <a:bodyPr/>
        <a:lstStyle/>
        <a:p>
          <a:endParaRPr lang="de-DE"/>
        </a:p>
      </dgm:t>
    </dgm:pt>
    <dgm:pt modelId="{A11C2B3E-8593-4FD6-98D0-987EB8572537}">
      <dgm:prSet phldrT="[Text]"/>
      <dgm:spPr/>
      <dgm:t>
        <a:bodyPr/>
        <a:lstStyle/>
        <a:p>
          <a:r>
            <a:rPr lang="de-DE" dirty="0" smtClean="0"/>
            <a:t>Aufgabe: Planung, Entwicklung, Dokumentation und Einführung von </a:t>
          </a:r>
          <a:r>
            <a:rPr lang="de-DE" dirty="0" err="1" smtClean="0"/>
            <a:t>Hard</a:t>
          </a:r>
          <a:r>
            <a:rPr lang="de-DE" dirty="0" smtClean="0"/>
            <a:t>- und Softwaresystemen</a:t>
          </a:r>
          <a:endParaRPr lang="de-DE" dirty="0"/>
        </a:p>
      </dgm:t>
    </dgm:pt>
    <dgm:pt modelId="{2D0A630A-065D-4A15-AC11-5FAE531392AA}" type="parTrans" cxnId="{F5DC0630-B323-46EC-B0B3-584B4D32390F}">
      <dgm:prSet/>
      <dgm:spPr/>
      <dgm:t>
        <a:bodyPr/>
        <a:lstStyle/>
        <a:p>
          <a:endParaRPr lang="de-DE"/>
        </a:p>
      </dgm:t>
    </dgm:pt>
    <dgm:pt modelId="{DB863DBF-D9D7-4B19-B07E-2EEC17129C10}" type="sibTrans" cxnId="{F5DC0630-B323-46EC-B0B3-584B4D32390F}">
      <dgm:prSet/>
      <dgm:spPr/>
      <dgm:t>
        <a:bodyPr/>
        <a:lstStyle/>
        <a:p>
          <a:endParaRPr lang="de-DE"/>
        </a:p>
      </dgm:t>
    </dgm:pt>
    <dgm:pt modelId="{76E9A4D1-8B7D-4D0E-8AF0-CA961097F533}">
      <dgm:prSet phldrT="[Text]"/>
      <dgm:spPr/>
      <dgm:t>
        <a:bodyPr/>
        <a:lstStyle/>
        <a:p>
          <a:r>
            <a:rPr lang="de-DE" dirty="0" smtClean="0"/>
            <a:t>IT-Mischberufe</a:t>
          </a:r>
        </a:p>
        <a:p>
          <a:r>
            <a:rPr lang="de-DE" dirty="0" smtClean="0"/>
            <a:t>(„Hybrid-Fachleute“)</a:t>
          </a:r>
          <a:endParaRPr lang="de-DE" dirty="0"/>
        </a:p>
      </dgm:t>
    </dgm:pt>
    <dgm:pt modelId="{63DD8B71-84F0-4934-AF0A-45C8BCCD58E7}" type="parTrans" cxnId="{20C1A236-72E7-4C5C-8B82-BB4454012A77}">
      <dgm:prSet/>
      <dgm:spPr/>
      <dgm:t>
        <a:bodyPr/>
        <a:lstStyle/>
        <a:p>
          <a:endParaRPr lang="de-DE"/>
        </a:p>
      </dgm:t>
    </dgm:pt>
    <dgm:pt modelId="{1E730789-93AF-4441-A047-BFCD37297566}" type="sibTrans" cxnId="{20C1A236-72E7-4C5C-8B82-BB4454012A77}">
      <dgm:prSet/>
      <dgm:spPr/>
      <dgm:t>
        <a:bodyPr/>
        <a:lstStyle/>
        <a:p>
          <a:endParaRPr lang="de-DE"/>
        </a:p>
      </dgm:t>
    </dgm:pt>
    <dgm:pt modelId="{39B1F8D8-0F86-4734-B7CB-E691404C43BE}">
      <dgm:prSet phldrT="[Text]"/>
      <dgm:spPr/>
      <dgm:t>
        <a:bodyPr/>
        <a:lstStyle/>
        <a:p>
          <a:r>
            <a:rPr lang="de-DE" dirty="0" smtClean="0"/>
            <a:t>berücksichtigen aufgrund ihrer Ausbildung Aspekte der Kern- sowie der Randberufe</a:t>
          </a:r>
          <a:endParaRPr lang="de-DE" dirty="0"/>
        </a:p>
      </dgm:t>
    </dgm:pt>
    <dgm:pt modelId="{4D640345-0582-4658-9255-93B747702631}" type="parTrans" cxnId="{1B1FE3EA-FF66-4F6C-AAAF-7D6CDA68E17D}">
      <dgm:prSet/>
      <dgm:spPr/>
      <dgm:t>
        <a:bodyPr/>
        <a:lstStyle/>
        <a:p>
          <a:endParaRPr lang="de-DE"/>
        </a:p>
      </dgm:t>
    </dgm:pt>
    <dgm:pt modelId="{CBD4D0FD-898A-4C2D-919C-0FA28D240142}" type="sibTrans" cxnId="{1B1FE3EA-FF66-4F6C-AAAF-7D6CDA68E17D}">
      <dgm:prSet/>
      <dgm:spPr/>
      <dgm:t>
        <a:bodyPr/>
        <a:lstStyle/>
        <a:p>
          <a:endParaRPr lang="de-DE"/>
        </a:p>
      </dgm:t>
    </dgm:pt>
    <dgm:pt modelId="{46F19BBF-95DF-4235-B4DF-5A8EC41E34FD}">
      <dgm:prSet phldrT="[Text]"/>
      <dgm:spPr/>
      <dgm:t>
        <a:bodyPr/>
        <a:lstStyle/>
        <a:p>
          <a:r>
            <a:rPr lang="de-DE" dirty="0" smtClean="0"/>
            <a:t>koordinierende Funktion zwischen IT-Spezialisten und Anwendungsseite</a:t>
          </a:r>
          <a:endParaRPr lang="de-DE" dirty="0"/>
        </a:p>
      </dgm:t>
    </dgm:pt>
    <dgm:pt modelId="{63D6B1FE-D623-46DF-B007-9B58827D7741}" type="parTrans" cxnId="{7ABCF9BE-7901-4162-A0F2-062F2DDC473D}">
      <dgm:prSet/>
      <dgm:spPr/>
      <dgm:t>
        <a:bodyPr/>
        <a:lstStyle/>
        <a:p>
          <a:endParaRPr lang="de-DE"/>
        </a:p>
      </dgm:t>
    </dgm:pt>
    <dgm:pt modelId="{2D77DEBF-669B-4D87-824A-90AE2C004F9B}" type="sibTrans" cxnId="{7ABCF9BE-7901-4162-A0F2-062F2DDC473D}">
      <dgm:prSet/>
      <dgm:spPr/>
      <dgm:t>
        <a:bodyPr/>
        <a:lstStyle/>
        <a:p>
          <a:endParaRPr lang="de-DE"/>
        </a:p>
      </dgm:t>
    </dgm:pt>
    <dgm:pt modelId="{56A39228-120F-44D1-AFCA-759FDEC0B5AC}">
      <dgm:prSet phldrT="[Text]"/>
      <dgm:spPr/>
      <dgm:t>
        <a:bodyPr/>
        <a:lstStyle/>
        <a:p>
          <a:r>
            <a:rPr lang="de-DE" dirty="0" smtClean="0"/>
            <a:t>IT-Randberufe</a:t>
          </a:r>
          <a:endParaRPr lang="de-DE" dirty="0"/>
        </a:p>
      </dgm:t>
    </dgm:pt>
    <dgm:pt modelId="{F2B386B5-6677-4299-9835-6E275FBF300A}" type="parTrans" cxnId="{C6427419-640A-43C7-B00A-F2D391F39F5D}">
      <dgm:prSet/>
      <dgm:spPr/>
      <dgm:t>
        <a:bodyPr/>
        <a:lstStyle/>
        <a:p>
          <a:endParaRPr lang="de-DE"/>
        </a:p>
      </dgm:t>
    </dgm:pt>
    <dgm:pt modelId="{02483CED-05E9-43EA-8752-34E72FAFD332}" type="sibTrans" cxnId="{C6427419-640A-43C7-B00A-F2D391F39F5D}">
      <dgm:prSet/>
      <dgm:spPr/>
      <dgm:t>
        <a:bodyPr/>
        <a:lstStyle/>
        <a:p>
          <a:endParaRPr lang="de-DE"/>
        </a:p>
      </dgm:t>
    </dgm:pt>
    <dgm:pt modelId="{04221333-D310-480A-B799-E84BDAA4C8F5}">
      <dgm:prSet phldrT="[Text]"/>
      <dgm:spPr/>
      <dgm:t>
        <a:bodyPr/>
        <a:lstStyle/>
        <a:p>
          <a:r>
            <a:rPr lang="de-DE" dirty="0" smtClean="0"/>
            <a:t>Benutzung fertiger Anwendungsprogramme, die Mitarbeitern etwa in Schulungen vermittelt wurde</a:t>
          </a:r>
          <a:endParaRPr lang="de-DE" dirty="0"/>
        </a:p>
      </dgm:t>
    </dgm:pt>
    <dgm:pt modelId="{6FD1D209-DA80-4F9F-AE6B-E62B3A294065}" type="parTrans" cxnId="{30B38014-3787-4125-9A0C-94C710E8BFBA}">
      <dgm:prSet/>
      <dgm:spPr/>
      <dgm:t>
        <a:bodyPr/>
        <a:lstStyle/>
        <a:p>
          <a:endParaRPr lang="de-DE"/>
        </a:p>
      </dgm:t>
    </dgm:pt>
    <dgm:pt modelId="{562A4192-CFAA-4145-BAC9-17FA3D4560F8}" type="sibTrans" cxnId="{30B38014-3787-4125-9A0C-94C710E8BFBA}">
      <dgm:prSet/>
      <dgm:spPr/>
      <dgm:t>
        <a:bodyPr/>
        <a:lstStyle/>
        <a:p>
          <a:endParaRPr lang="de-DE"/>
        </a:p>
      </dgm:t>
    </dgm:pt>
    <dgm:pt modelId="{F9195FDE-62E6-4245-B318-46F09EE132E6}">
      <dgm:prSet phldrT="[Text]"/>
      <dgm:spPr/>
      <dgm:t>
        <a:bodyPr/>
        <a:lstStyle/>
        <a:p>
          <a:r>
            <a:rPr lang="de-DE" dirty="0" smtClean="0"/>
            <a:t>Erfassung der Auswirkungen auf Aufbau- und Ablauforganisation</a:t>
          </a:r>
          <a:endParaRPr lang="de-DE" dirty="0"/>
        </a:p>
      </dgm:t>
    </dgm:pt>
    <dgm:pt modelId="{860CB737-3095-47B1-BFB2-5601E42817DD}" type="parTrans" cxnId="{EE081E7A-D806-4922-AFE9-AC774EB06673}">
      <dgm:prSet/>
      <dgm:spPr/>
      <dgm:t>
        <a:bodyPr/>
        <a:lstStyle/>
        <a:p>
          <a:endParaRPr lang="de-DE"/>
        </a:p>
      </dgm:t>
    </dgm:pt>
    <dgm:pt modelId="{470DE8C2-700E-442F-9134-CE4552EF6E8F}" type="sibTrans" cxnId="{EE081E7A-D806-4922-AFE9-AC774EB06673}">
      <dgm:prSet/>
      <dgm:spPr/>
      <dgm:t>
        <a:bodyPr/>
        <a:lstStyle/>
        <a:p>
          <a:endParaRPr lang="de-DE"/>
        </a:p>
      </dgm:t>
    </dgm:pt>
    <dgm:pt modelId="{9ABC88C6-6CB2-4539-B980-13BBCFDCB092}">
      <dgm:prSet phldrT="[Text]"/>
      <dgm:spPr/>
      <dgm:t>
        <a:bodyPr/>
        <a:lstStyle/>
        <a:p>
          <a:r>
            <a:rPr lang="de-DE" dirty="0" smtClean="0"/>
            <a:t>Berufsbezeichnungen:</a:t>
          </a:r>
          <a:endParaRPr lang="de-DE" dirty="0"/>
        </a:p>
      </dgm:t>
    </dgm:pt>
    <dgm:pt modelId="{B3519F38-2890-42DE-B92B-3D257F8F2FF8}" type="parTrans" cxnId="{B3EA8116-2AD0-4053-9C5A-22A4A18A9307}">
      <dgm:prSet/>
      <dgm:spPr/>
      <dgm:t>
        <a:bodyPr/>
        <a:lstStyle/>
        <a:p>
          <a:endParaRPr lang="de-DE"/>
        </a:p>
      </dgm:t>
    </dgm:pt>
    <dgm:pt modelId="{6E16A476-2FB7-4AB0-BB23-EA512CC87F63}" type="sibTrans" cxnId="{B3EA8116-2AD0-4053-9C5A-22A4A18A9307}">
      <dgm:prSet/>
      <dgm:spPr/>
      <dgm:t>
        <a:bodyPr/>
        <a:lstStyle/>
        <a:p>
          <a:endParaRPr lang="de-DE"/>
        </a:p>
      </dgm:t>
    </dgm:pt>
    <dgm:pt modelId="{6F0A677A-18B0-42E2-B347-5ED8DE5E8FE7}">
      <dgm:prSet phldrT="[Text]"/>
      <dgm:spPr/>
      <dgm:t>
        <a:bodyPr/>
        <a:lstStyle/>
        <a:p>
          <a:r>
            <a:rPr lang="de-DE" dirty="0" smtClean="0"/>
            <a:t>Network Operator</a:t>
          </a:r>
          <a:endParaRPr lang="de-DE" dirty="0"/>
        </a:p>
      </dgm:t>
    </dgm:pt>
    <dgm:pt modelId="{1BFB8CA4-06E9-425A-B52F-226AB5A3A936}" type="parTrans" cxnId="{F3ACFBE8-1521-4689-9995-F4759FF5E859}">
      <dgm:prSet/>
      <dgm:spPr/>
      <dgm:t>
        <a:bodyPr/>
        <a:lstStyle/>
        <a:p>
          <a:endParaRPr lang="de-DE"/>
        </a:p>
      </dgm:t>
    </dgm:pt>
    <dgm:pt modelId="{7CB97BAF-058D-4916-A2A6-CDFB507F1F57}" type="sibTrans" cxnId="{F3ACFBE8-1521-4689-9995-F4759FF5E859}">
      <dgm:prSet/>
      <dgm:spPr/>
      <dgm:t>
        <a:bodyPr/>
        <a:lstStyle/>
        <a:p>
          <a:endParaRPr lang="de-DE"/>
        </a:p>
      </dgm:t>
    </dgm:pt>
    <dgm:pt modelId="{4061B0FF-2829-4564-95D0-20EDA732774A}">
      <dgm:prSet phldrT="[Text]"/>
      <dgm:spPr/>
      <dgm:t>
        <a:bodyPr/>
        <a:lstStyle/>
        <a:p>
          <a:r>
            <a:rPr lang="de-DE" dirty="0" err="1" smtClean="0"/>
            <a:t>Application</a:t>
          </a:r>
          <a:r>
            <a:rPr lang="de-DE" dirty="0" smtClean="0"/>
            <a:t>/ Web Developer</a:t>
          </a:r>
          <a:endParaRPr lang="de-DE" dirty="0"/>
        </a:p>
      </dgm:t>
    </dgm:pt>
    <dgm:pt modelId="{7E5F3082-E70B-47E0-8F64-F09ED23878CD}" type="parTrans" cxnId="{E6575506-6EBA-4865-A20F-DC6847D9526A}">
      <dgm:prSet/>
      <dgm:spPr/>
      <dgm:t>
        <a:bodyPr/>
        <a:lstStyle/>
        <a:p>
          <a:endParaRPr lang="de-DE"/>
        </a:p>
      </dgm:t>
    </dgm:pt>
    <dgm:pt modelId="{3825E6E7-F8A8-4FFE-8C7C-2BB2881A8149}" type="sibTrans" cxnId="{E6575506-6EBA-4865-A20F-DC6847D9526A}">
      <dgm:prSet/>
      <dgm:spPr/>
      <dgm:t>
        <a:bodyPr/>
        <a:lstStyle/>
        <a:p>
          <a:endParaRPr lang="de-DE"/>
        </a:p>
      </dgm:t>
    </dgm:pt>
    <dgm:pt modelId="{C6710A83-31E9-4F8D-963E-C2DE3DD5293F}">
      <dgm:prSet phldrT="[Text]"/>
      <dgm:spPr/>
      <dgm:t>
        <a:bodyPr/>
        <a:lstStyle/>
        <a:p>
          <a:r>
            <a:rPr lang="de-DE" dirty="0" smtClean="0"/>
            <a:t>System Analyst</a:t>
          </a:r>
          <a:endParaRPr lang="de-DE" dirty="0"/>
        </a:p>
      </dgm:t>
    </dgm:pt>
    <dgm:pt modelId="{A7E6F823-A34F-42CF-86B2-CF0C847A4A6B}" type="parTrans" cxnId="{CE5B66E4-D83F-410D-B62E-CC01F2358FC3}">
      <dgm:prSet/>
      <dgm:spPr/>
      <dgm:t>
        <a:bodyPr/>
        <a:lstStyle/>
        <a:p>
          <a:endParaRPr lang="de-DE"/>
        </a:p>
      </dgm:t>
    </dgm:pt>
    <dgm:pt modelId="{6421DD46-E15C-4A1D-95F5-BA53C200FE39}" type="sibTrans" cxnId="{CE5B66E4-D83F-410D-B62E-CC01F2358FC3}">
      <dgm:prSet/>
      <dgm:spPr/>
      <dgm:t>
        <a:bodyPr/>
        <a:lstStyle/>
        <a:p>
          <a:endParaRPr lang="de-DE"/>
        </a:p>
      </dgm:t>
    </dgm:pt>
    <dgm:pt modelId="{CC52F6D0-E5A5-465C-87DE-8164255D8C37}">
      <dgm:prSet phldrT="[Text]"/>
      <dgm:spPr/>
      <dgm:t>
        <a:bodyPr/>
        <a:lstStyle/>
        <a:p>
          <a:r>
            <a:rPr lang="de-DE" dirty="0" smtClean="0"/>
            <a:t>Softwareentwickler</a:t>
          </a:r>
          <a:endParaRPr lang="de-DE" dirty="0"/>
        </a:p>
      </dgm:t>
    </dgm:pt>
    <dgm:pt modelId="{A16A23AA-3EF9-4CCA-A147-D4BA5418EC17}" type="parTrans" cxnId="{BF52CD63-59C0-4348-98CA-F01497A2639F}">
      <dgm:prSet/>
      <dgm:spPr/>
      <dgm:t>
        <a:bodyPr/>
        <a:lstStyle/>
        <a:p>
          <a:endParaRPr lang="de-DE"/>
        </a:p>
      </dgm:t>
    </dgm:pt>
    <dgm:pt modelId="{9613147A-8D0C-4DAF-934D-05E78EEE54EF}" type="sibTrans" cxnId="{BF52CD63-59C0-4348-98CA-F01497A2639F}">
      <dgm:prSet/>
      <dgm:spPr/>
      <dgm:t>
        <a:bodyPr/>
        <a:lstStyle/>
        <a:p>
          <a:endParaRPr lang="de-DE"/>
        </a:p>
      </dgm:t>
    </dgm:pt>
    <dgm:pt modelId="{BBDDE4D5-BB2C-4D9E-93B3-F441094C14CD}">
      <dgm:prSet phldrT="[Text]"/>
      <dgm:spPr/>
      <dgm:t>
        <a:bodyPr/>
        <a:lstStyle/>
        <a:p>
          <a:r>
            <a:rPr lang="de-DE" dirty="0" smtClean="0"/>
            <a:t>Software </a:t>
          </a:r>
          <a:r>
            <a:rPr lang="de-DE" dirty="0" err="1" smtClean="0"/>
            <a:t>Architect</a:t>
          </a:r>
          <a:endParaRPr lang="de-DE" dirty="0"/>
        </a:p>
      </dgm:t>
    </dgm:pt>
    <dgm:pt modelId="{3B31AEA2-1879-4A6B-A897-556AC1426838}" type="parTrans" cxnId="{B1477753-4507-4912-94AE-E7F4888FCA5D}">
      <dgm:prSet/>
      <dgm:spPr/>
      <dgm:t>
        <a:bodyPr/>
        <a:lstStyle/>
        <a:p>
          <a:endParaRPr lang="de-DE"/>
        </a:p>
      </dgm:t>
    </dgm:pt>
    <dgm:pt modelId="{1B91FD3C-C83C-4EDD-9199-3B824B817D6F}" type="sibTrans" cxnId="{B1477753-4507-4912-94AE-E7F4888FCA5D}">
      <dgm:prSet/>
      <dgm:spPr/>
      <dgm:t>
        <a:bodyPr/>
        <a:lstStyle/>
        <a:p>
          <a:endParaRPr lang="de-DE"/>
        </a:p>
      </dgm:t>
    </dgm:pt>
    <dgm:pt modelId="{112516D7-17B7-4522-BD44-F3CBD9EBCC6C}">
      <dgm:prSet phldrT="[Text]"/>
      <dgm:spPr/>
      <dgm:t>
        <a:bodyPr/>
        <a:lstStyle/>
        <a:p>
          <a:r>
            <a:rPr lang="de-DE" dirty="0" smtClean="0"/>
            <a:t>Systems Engineer</a:t>
          </a:r>
          <a:endParaRPr lang="de-DE" dirty="0"/>
        </a:p>
      </dgm:t>
    </dgm:pt>
    <dgm:pt modelId="{389B64B1-F998-4A62-8F25-483BF7422294}" type="parTrans" cxnId="{9544EF81-2BA7-42AE-A40D-0A6103515047}">
      <dgm:prSet/>
      <dgm:spPr/>
      <dgm:t>
        <a:bodyPr/>
        <a:lstStyle/>
        <a:p>
          <a:endParaRPr lang="de-DE"/>
        </a:p>
      </dgm:t>
    </dgm:pt>
    <dgm:pt modelId="{06B21CBA-F25E-4350-BFCB-3D9C743782AF}" type="sibTrans" cxnId="{9544EF81-2BA7-42AE-A40D-0A6103515047}">
      <dgm:prSet/>
      <dgm:spPr/>
      <dgm:t>
        <a:bodyPr/>
        <a:lstStyle/>
        <a:p>
          <a:endParaRPr lang="de-DE"/>
        </a:p>
      </dgm:t>
    </dgm:pt>
    <dgm:pt modelId="{AEFF7BED-15AF-4E27-8A31-AF42880F6592}">
      <dgm:prSet phldrT="[Text]"/>
      <dgm:spPr/>
      <dgm:t>
        <a:bodyPr/>
        <a:lstStyle/>
        <a:p>
          <a:r>
            <a:rPr lang="de-DE" dirty="0" smtClean="0"/>
            <a:t>Beratungs- und Organisationsleistung im Vordergrund</a:t>
          </a:r>
          <a:endParaRPr lang="de-DE" dirty="0"/>
        </a:p>
      </dgm:t>
    </dgm:pt>
    <dgm:pt modelId="{7F19FD56-9EE0-4580-AE43-8537D02D55BB}" type="parTrans" cxnId="{F0EB061C-C698-435C-8860-4875DDC324FD}">
      <dgm:prSet/>
      <dgm:spPr/>
      <dgm:t>
        <a:bodyPr/>
        <a:lstStyle/>
        <a:p>
          <a:endParaRPr lang="de-DE"/>
        </a:p>
      </dgm:t>
    </dgm:pt>
    <dgm:pt modelId="{70FC1B6C-1C14-4E13-B1D5-F3E36974EB5C}" type="sibTrans" cxnId="{F0EB061C-C698-435C-8860-4875DDC324FD}">
      <dgm:prSet/>
      <dgm:spPr/>
      <dgm:t>
        <a:bodyPr/>
        <a:lstStyle/>
        <a:p>
          <a:endParaRPr lang="de-DE"/>
        </a:p>
      </dgm:t>
    </dgm:pt>
    <dgm:pt modelId="{316D580C-00C3-4255-8933-8717EBD0EF1B}">
      <dgm:prSet phldrT="[Text]"/>
      <dgm:spPr/>
      <dgm:t>
        <a:bodyPr/>
        <a:lstStyle/>
        <a:p>
          <a:r>
            <a:rPr lang="de-DE" dirty="0" smtClean="0"/>
            <a:t>Berufsbezeichnungen:</a:t>
          </a:r>
          <a:endParaRPr lang="de-DE" dirty="0"/>
        </a:p>
      </dgm:t>
    </dgm:pt>
    <dgm:pt modelId="{26C98206-892A-41F0-AAF0-90D481EC0667}" type="parTrans" cxnId="{1D2C1748-529C-4898-87B4-B6A970D6D6CC}">
      <dgm:prSet/>
      <dgm:spPr/>
      <dgm:t>
        <a:bodyPr/>
        <a:lstStyle/>
        <a:p>
          <a:endParaRPr lang="de-DE"/>
        </a:p>
      </dgm:t>
    </dgm:pt>
    <dgm:pt modelId="{C471886C-967F-4469-B2B1-0102397905EF}" type="sibTrans" cxnId="{1D2C1748-529C-4898-87B4-B6A970D6D6CC}">
      <dgm:prSet/>
      <dgm:spPr/>
      <dgm:t>
        <a:bodyPr/>
        <a:lstStyle/>
        <a:p>
          <a:endParaRPr lang="de-DE"/>
        </a:p>
      </dgm:t>
    </dgm:pt>
    <dgm:pt modelId="{CE1C4EFA-A38C-4EA0-8F51-CDD952BBAB2A}">
      <dgm:prSet phldrT="[Text]"/>
      <dgm:spPr/>
      <dgm:t>
        <a:bodyPr/>
        <a:lstStyle/>
        <a:p>
          <a:r>
            <a:rPr lang="de-DE" dirty="0" smtClean="0"/>
            <a:t>IT-Berater</a:t>
          </a:r>
          <a:endParaRPr lang="de-DE" dirty="0"/>
        </a:p>
      </dgm:t>
    </dgm:pt>
    <dgm:pt modelId="{419837CC-A0B8-42A2-A0F9-2A1C49B65F8F}" type="parTrans" cxnId="{747EE526-BE4F-4F9E-93A7-28E2261AAF93}">
      <dgm:prSet/>
      <dgm:spPr/>
      <dgm:t>
        <a:bodyPr/>
        <a:lstStyle/>
        <a:p>
          <a:endParaRPr lang="de-DE"/>
        </a:p>
      </dgm:t>
    </dgm:pt>
    <dgm:pt modelId="{947B5A05-C90B-490F-A567-D958C0159953}" type="sibTrans" cxnId="{747EE526-BE4F-4F9E-93A7-28E2261AAF93}">
      <dgm:prSet/>
      <dgm:spPr/>
      <dgm:t>
        <a:bodyPr/>
        <a:lstStyle/>
        <a:p>
          <a:endParaRPr lang="de-DE"/>
        </a:p>
      </dgm:t>
    </dgm:pt>
    <dgm:pt modelId="{497483ED-82D6-460C-A08E-173D048FF068}">
      <dgm:prSet phldrT="[Text]"/>
      <dgm:spPr/>
      <dgm:t>
        <a:bodyPr/>
        <a:lstStyle/>
        <a:p>
          <a:r>
            <a:rPr lang="de-DE" dirty="0" err="1" smtClean="0"/>
            <a:t>Inhouse</a:t>
          </a:r>
          <a:r>
            <a:rPr lang="de-DE" dirty="0" smtClean="0"/>
            <a:t> Consultant</a:t>
          </a:r>
          <a:endParaRPr lang="de-DE" dirty="0"/>
        </a:p>
      </dgm:t>
    </dgm:pt>
    <dgm:pt modelId="{F91D9FC3-E319-4998-8A45-70188B0394AA}" type="parTrans" cxnId="{406D74AF-67E8-4D1A-86B6-F5DF6BB18511}">
      <dgm:prSet/>
      <dgm:spPr/>
      <dgm:t>
        <a:bodyPr/>
        <a:lstStyle/>
        <a:p>
          <a:endParaRPr lang="de-DE"/>
        </a:p>
      </dgm:t>
    </dgm:pt>
    <dgm:pt modelId="{3A4265B0-FAAC-4742-8EF7-A2C3347D8EED}" type="sibTrans" cxnId="{406D74AF-67E8-4D1A-86B6-F5DF6BB18511}">
      <dgm:prSet/>
      <dgm:spPr/>
      <dgm:t>
        <a:bodyPr/>
        <a:lstStyle/>
        <a:p>
          <a:endParaRPr lang="de-DE"/>
        </a:p>
      </dgm:t>
    </dgm:pt>
    <dgm:pt modelId="{3D9C0783-4CD1-48F7-B635-22919C46293D}">
      <dgm:prSet phldrT="[Text]"/>
      <dgm:spPr/>
      <dgm:t>
        <a:bodyPr/>
        <a:lstStyle/>
        <a:p>
          <a:r>
            <a:rPr lang="de-DE" dirty="0" smtClean="0"/>
            <a:t>IT-Projektmanager</a:t>
          </a:r>
          <a:endParaRPr lang="de-DE" dirty="0"/>
        </a:p>
      </dgm:t>
    </dgm:pt>
    <dgm:pt modelId="{42E9B345-30A3-4521-BA07-83F5809D3D15}" type="parTrans" cxnId="{8EA25DC4-DDF5-454B-B08E-C4100F5E9A9F}">
      <dgm:prSet/>
      <dgm:spPr/>
      <dgm:t>
        <a:bodyPr/>
        <a:lstStyle/>
        <a:p>
          <a:endParaRPr lang="de-DE"/>
        </a:p>
      </dgm:t>
    </dgm:pt>
    <dgm:pt modelId="{48214EFB-9C36-4BF3-B9C0-2F0B808FC60F}" type="sibTrans" cxnId="{8EA25DC4-DDF5-454B-B08E-C4100F5E9A9F}">
      <dgm:prSet/>
      <dgm:spPr/>
      <dgm:t>
        <a:bodyPr/>
        <a:lstStyle/>
        <a:p>
          <a:endParaRPr lang="de-DE"/>
        </a:p>
      </dgm:t>
    </dgm:pt>
    <dgm:pt modelId="{0E991844-0247-4813-BC2B-5DFF1AF024A8}">
      <dgm:prSet phldrT="[Text]"/>
      <dgm:spPr/>
      <dgm:t>
        <a:bodyPr/>
        <a:lstStyle/>
        <a:p>
          <a:r>
            <a:rPr lang="de-DE" dirty="0" smtClean="0"/>
            <a:t>IT-Controller</a:t>
          </a:r>
          <a:endParaRPr lang="de-DE" dirty="0"/>
        </a:p>
      </dgm:t>
    </dgm:pt>
    <dgm:pt modelId="{A3F56A6B-544B-447D-BD33-DA601E3C4EC2}" type="parTrans" cxnId="{0CE4961F-50B1-414F-A071-D3349B82068D}">
      <dgm:prSet/>
      <dgm:spPr/>
      <dgm:t>
        <a:bodyPr/>
        <a:lstStyle/>
        <a:p>
          <a:endParaRPr lang="de-DE"/>
        </a:p>
      </dgm:t>
    </dgm:pt>
    <dgm:pt modelId="{46D86346-895B-42E3-995C-780F2D7402DF}" type="sibTrans" cxnId="{0CE4961F-50B1-414F-A071-D3349B82068D}">
      <dgm:prSet/>
      <dgm:spPr/>
      <dgm:t>
        <a:bodyPr/>
        <a:lstStyle/>
        <a:p>
          <a:endParaRPr lang="de-DE"/>
        </a:p>
      </dgm:t>
    </dgm:pt>
    <dgm:pt modelId="{349FED50-D75A-4529-A7D8-8A9B37026FAE}" type="pres">
      <dgm:prSet presAssocID="{1B72C0FC-576C-4C5A-936D-6BBE012DA100}" presName="Name0" presStyleCnt="0">
        <dgm:presLayoutVars>
          <dgm:dir/>
          <dgm:animLvl val="lvl"/>
          <dgm:resizeHandles val="exact"/>
        </dgm:presLayoutVars>
      </dgm:prSet>
      <dgm:spPr/>
      <dgm:t>
        <a:bodyPr/>
        <a:lstStyle/>
        <a:p>
          <a:endParaRPr lang="de-DE"/>
        </a:p>
      </dgm:t>
    </dgm:pt>
    <dgm:pt modelId="{AF9AD73F-EAB3-43B0-872B-D29BE8B20631}" type="pres">
      <dgm:prSet presAssocID="{8D07D0C4-E320-48D4-BE37-8CDC2B758EDF}" presName="composite" presStyleCnt="0"/>
      <dgm:spPr/>
      <dgm:t>
        <a:bodyPr/>
        <a:lstStyle/>
        <a:p>
          <a:endParaRPr lang="de-DE"/>
        </a:p>
      </dgm:t>
    </dgm:pt>
    <dgm:pt modelId="{ECE9D1B5-4220-4DFC-9324-399B3D1A71EA}" type="pres">
      <dgm:prSet presAssocID="{8D07D0C4-E320-48D4-BE37-8CDC2B758EDF}" presName="parTx" presStyleLbl="alignNode1" presStyleIdx="0" presStyleCnt="3">
        <dgm:presLayoutVars>
          <dgm:chMax val="0"/>
          <dgm:chPref val="0"/>
          <dgm:bulletEnabled val="1"/>
        </dgm:presLayoutVars>
      </dgm:prSet>
      <dgm:spPr/>
      <dgm:t>
        <a:bodyPr/>
        <a:lstStyle/>
        <a:p>
          <a:endParaRPr lang="de-DE"/>
        </a:p>
      </dgm:t>
    </dgm:pt>
    <dgm:pt modelId="{9E06D9D5-5852-411D-B007-A4F55F2C114F}" type="pres">
      <dgm:prSet presAssocID="{8D07D0C4-E320-48D4-BE37-8CDC2B758EDF}" presName="desTx" presStyleLbl="alignAccFollowNode1" presStyleIdx="0" presStyleCnt="3" custLinFactNeighborX="-103" custLinFactNeighborY="162">
        <dgm:presLayoutVars>
          <dgm:bulletEnabled val="1"/>
        </dgm:presLayoutVars>
      </dgm:prSet>
      <dgm:spPr/>
      <dgm:t>
        <a:bodyPr/>
        <a:lstStyle/>
        <a:p>
          <a:endParaRPr lang="de-DE"/>
        </a:p>
      </dgm:t>
    </dgm:pt>
    <dgm:pt modelId="{9F3A2367-2E2A-4094-A9D4-7D40B626D82B}" type="pres">
      <dgm:prSet presAssocID="{A1433028-7AED-453F-B757-E674BFD73D32}" presName="space" presStyleCnt="0"/>
      <dgm:spPr/>
      <dgm:t>
        <a:bodyPr/>
        <a:lstStyle/>
        <a:p>
          <a:endParaRPr lang="de-DE"/>
        </a:p>
      </dgm:t>
    </dgm:pt>
    <dgm:pt modelId="{6BD8D48D-AEF5-4BA2-918F-4E95FF19E9BD}" type="pres">
      <dgm:prSet presAssocID="{76E9A4D1-8B7D-4D0E-8AF0-CA961097F533}" presName="composite" presStyleCnt="0"/>
      <dgm:spPr/>
      <dgm:t>
        <a:bodyPr/>
        <a:lstStyle/>
        <a:p>
          <a:endParaRPr lang="de-DE"/>
        </a:p>
      </dgm:t>
    </dgm:pt>
    <dgm:pt modelId="{B9734674-9F1F-46E0-9C8B-5299E4D7C3D8}" type="pres">
      <dgm:prSet presAssocID="{76E9A4D1-8B7D-4D0E-8AF0-CA961097F533}" presName="parTx" presStyleLbl="alignNode1" presStyleIdx="1" presStyleCnt="3">
        <dgm:presLayoutVars>
          <dgm:chMax val="0"/>
          <dgm:chPref val="0"/>
          <dgm:bulletEnabled val="1"/>
        </dgm:presLayoutVars>
      </dgm:prSet>
      <dgm:spPr/>
      <dgm:t>
        <a:bodyPr/>
        <a:lstStyle/>
        <a:p>
          <a:endParaRPr lang="de-DE"/>
        </a:p>
      </dgm:t>
    </dgm:pt>
    <dgm:pt modelId="{AC2C83AF-4BD5-4CFD-A993-F0881514FA09}" type="pres">
      <dgm:prSet presAssocID="{76E9A4D1-8B7D-4D0E-8AF0-CA961097F533}" presName="desTx" presStyleLbl="alignAccFollowNode1" presStyleIdx="1" presStyleCnt="3">
        <dgm:presLayoutVars>
          <dgm:bulletEnabled val="1"/>
        </dgm:presLayoutVars>
      </dgm:prSet>
      <dgm:spPr/>
      <dgm:t>
        <a:bodyPr/>
        <a:lstStyle/>
        <a:p>
          <a:endParaRPr lang="de-DE"/>
        </a:p>
      </dgm:t>
    </dgm:pt>
    <dgm:pt modelId="{3745412A-F051-47ED-BC7D-1F17FD933B10}" type="pres">
      <dgm:prSet presAssocID="{1E730789-93AF-4441-A047-BFCD37297566}" presName="space" presStyleCnt="0"/>
      <dgm:spPr/>
      <dgm:t>
        <a:bodyPr/>
        <a:lstStyle/>
        <a:p>
          <a:endParaRPr lang="de-DE"/>
        </a:p>
      </dgm:t>
    </dgm:pt>
    <dgm:pt modelId="{AFC4861F-ED78-4508-B62A-6DD5ABAE38BC}" type="pres">
      <dgm:prSet presAssocID="{56A39228-120F-44D1-AFCA-759FDEC0B5AC}" presName="composite" presStyleCnt="0"/>
      <dgm:spPr/>
      <dgm:t>
        <a:bodyPr/>
        <a:lstStyle/>
        <a:p>
          <a:endParaRPr lang="de-DE"/>
        </a:p>
      </dgm:t>
    </dgm:pt>
    <dgm:pt modelId="{076CD27F-2F47-4BB5-8561-F9B345E14967}" type="pres">
      <dgm:prSet presAssocID="{56A39228-120F-44D1-AFCA-759FDEC0B5AC}" presName="parTx" presStyleLbl="alignNode1" presStyleIdx="2" presStyleCnt="3">
        <dgm:presLayoutVars>
          <dgm:chMax val="0"/>
          <dgm:chPref val="0"/>
          <dgm:bulletEnabled val="1"/>
        </dgm:presLayoutVars>
      </dgm:prSet>
      <dgm:spPr/>
      <dgm:t>
        <a:bodyPr/>
        <a:lstStyle/>
        <a:p>
          <a:endParaRPr lang="de-DE"/>
        </a:p>
      </dgm:t>
    </dgm:pt>
    <dgm:pt modelId="{C609463C-C5BC-49E3-A104-BBFB51D7B1AC}" type="pres">
      <dgm:prSet presAssocID="{56A39228-120F-44D1-AFCA-759FDEC0B5AC}" presName="desTx" presStyleLbl="alignAccFollowNode1" presStyleIdx="2" presStyleCnt="3">
        <dgm:presLayoutVars>
          <dgm:bulletEnabled val="1"/>
        </dgm:presLayoutVars>
      </dgm:prSet>
      <dgm:spPr/>
      <dgm:t>
        <a:bodyPr/>
        <a:lstStyle/>
        <a:p>
          <a:endParaRPr lang="de-DE"/>
        </a:p>
      </dgm:t>
    </dgm:pt>
  </dgm:ptLst>
  <dgm:cxnLst>
    <dgm:cxn modelId="{FC5D7B34-D56B-414B-B57B-A98C976C4D5B}" type="presOf" srcId="{CC52F6D0-E5A5-465C-87DE-8164255D8C37}" destId="{9E06D9D5-5852-411D-B007-A4F55F2C114F}" srcOrd="0" destOrd="7" presId="urn:microsoft.com/office/officeart/2005/8/layout/hList1"/>
    <dgm:cxn modelId="{B878CC94-C5BC-41F2-BED4-5D0C1B42253B}" srcId="{1B72C0FC-576C-4C5A-936D-6BBE012DA100}" destId="{8D07D0C4-E320-48D4-BE37-8CDC2B758EDF}" srcOrd="0" destOrd="0" parTransId="{E9BB3E86-628A-4020-A7E6-88B75852B6F8}" sibTransId="{A1433028-7AED-453F-B757-E674BFD73D32}"/>
    <dgm:cxn modelId="{F0EB061C-C698-435C-8860-4875DDC324FD}" srcId="{76E9A4D1-8B7D-4D0E-8AF0-CA961097F533}" destId="{AEFF7BED-15AF-4E27-8A31-AF42880F6592}" srcOrd="2" destOrd="0" parTransId="{7F19FD56-9EE0-4580-AE43-8537D02D55BB}" sibTransId="{70FC1B6C-1C14-4E13-B1D5-F3E36974EB5C}"/>
    <dgm:cxn modelId="{BF52CD63-59C0-4348-98CA-F01497A2639F}" srcId="{9ABC88C6-6CB2-4539-B980-13BBCFDCB092}" destId="{CC52F6D0-E5A5-465C-87DE-8164255D8C37}" srcOrd="3" destOrd="0" parTransId="{A16A23AA-3EF9-4CCA-A147-D4BA5418EC17}" sibTransId="{9613147A-8D0C-4DAF-934D-05E78EEE54EF}"/>
    <dgm:cxn modelId="{F3ACFBE8-1521-4689-9995-F4759FF5E859}" srcId="{9ABC88C6-6CB2-4539-B980-13BBCFDCB092}" destId="{6F0A677A-18B0-42E2-B347-5ED8DE5E8FE7}" srcOrd="0" destOrd="0" parTransId="{1BFB8CA4-06E9-425A-B52F-226AB5A3A936}" sibTransId="{7CB97BAF-058D-4916-A2A6-CDFB507F1F57}"/>
    <dgm:cxn modelId="{9DB5C584-A39E-4255-887A-1831FDE5CB38}" type="presOf" srcId="{112516D7-17B7-4522-BD44-F3CBD9EBCC6C}" destId="{9E06D9D5-5852-411D-B007-A4F55F2C114F}" srcOrd="0" destOrd="9" presId="urn:microsoft.com/office/officeart/2005/8/layout/hList1"/>
    <dgm:cxn modelId="{7ABCF9BE-7901-4162-A0F2-062F2DDC473D}" srcId="{76E9A4D1-8B7D-4D0E-8AF0-CA961097F533}" destId="{46F19BBF-95DF-4235-B4DF-5A8EC41E34FD}" srcOrd="1" destOrd="0" parTransId="{63D6B1FE-D623-46DF-B007-9B58827D7741}" sibTransId="{2D77DEBF-669B-4D87-824A-90AE2C004F9B}"/>
    <dgm:cxn modelId="{CE5B66E4-D83F-410D-B62E-CC01F2358FC3}" srcId="{9ABC88C6-6CB2-4539-B980-13BBCFDCB092}" destId="{C6710A83-31E9-4F8D-963E-C2DE3DD5293F}" srcOrd="2" destOrd="0" parTransId="{A7E6F823-A34F-42CF-86B2-CF0C847A4A6B}" sibTransId="{6421DD46-E15C-4A1D-95F5-BA53C200FE39}"/>
    <dgm:cxn modelId="{E6575506-6EBA-4865-A20F-DC6847D9526A}" srcId="{9ABC88C6-6CB2-4539-B980-13BBCFDCB092}" destId="{4061B0FF-2829-4564-95D0-20EDA732774A}" srcOrd="1" destOrd="0" parTransId="{7E5F3082-E70B-47E0-8F64-F09ED23878CD}" sibTransId="{3825E6E7-F8A8-4FFE-8C7C-2BB2881A8149}"/>
    <dgm:cxn modelId="{71CE890B-A072-49B0-99C8-FB95C85BA5B1}" type="presOf" srcId="{BBDDE4D5-BB2C-4D9E-93B3-F441094C14CD}" destId="{9E06D9D5-5852-411D-B007-A4F55F2C114F}" srcOrd="0" destOrd="8" presId="urn:microsoft.com/office/officeart/2005/8/layout/hList1"/>
    <dgm:cxn modelId="{1B1FE3EA-FF66-4F6C-AAAF-7D6CDA68E17D}" srcId="{76E9A4D1-8B7D-4D0E-8AF0-CA961097F533}" destId="{39B1F8D8-0F86-4734-B7CB-E691404C43BE}" srcOrd="0" destOrd="0" parTransId="{4D640345-0582-4658-9255-93B747702631}" sibTransId="{CBD4D0FD-898A-4C2D-919C-0FA28D240142}"/>
    <dgm:cxn modelId="{C6427419-640A-43C7-B00A-F2D391F39F5D}" srcId="{1B72C0FC-576C-4C5A-936D-6BBE012DA100}" destId="{56A39228-120F-44D1-AFCA-759FDEC0B5AC}" srcOrd="2" destOrd="0" parTransId="{F2B386B5-6677-4299-9835-6E275FBF300A}" sibTransId="{02483CED-05E9-43EA-8752-34E72FAFD332}"/>
    <dgm:cxn modelId="{9544EF81-2BA7-42AE-A40D-0A6103515047}" srcId="{9ABC88C6-6CB2-4539-B980-13BBCFDCB092}" destId="{112516D7-17B7-4522-BD44-F3CBD9EBCC6C}" srcOrd="5" destOrd="0" parTransId="{389B64B1-F998-4A62-8F25-483BF7422294}" sibTransId="{06B21CBA-F25E-4350-BFCB-3D9C743782AF}"/>
    <dgm:cxn modelId="{86A3DFC4-DE37-4D51-B0FA-9F4A76CDD2F8}" type="presOf" srcId="{F9195FDE-62E6-4245-B318-46F09EE132E6}" destId="{9E06D9D5-5852-411D-B007-A4F55F2C114F}" srcOrd="0" destOrd="2" presId="urn:microsoft.com/office/officeart/2005/8/layout/hList1"/>
    <dgm:cxn modelId="{20C1A236-72E7-4C5C-8B82-BB4454012A77}" srcId="{1B72C0FC-576C-4C5A-936D-6BBE012DA100}" destId="{76E9A4D1-8B7D-4D0E-8AF0-CA961097F533}" srcOrd="1" destOrd="0" parTransId="{63DD8B71-84F0-4934-AF0A-45C8BCCD58E7}" sibTransId="{1E730789-93AF-4441-A047-BFCD37297566}"/>
    <dgm:cxn modelId="{1BCAC135-D8EE-4B08-826A-23602766001B}" type="presOf" srcId="{8D07D0C4-E320-48D4-BE37-8CDC2B758EDF}" destId="{ECE9D1B5-4220-4DFC-9324-399B3D1A71EA}" srcOrd="0" destOrd="0" presId="urn:microsoft.com/office/officeart/2005/8/layout/hList1"/>
    <dgm:cxn modelId="{BF822AEB-9661-4AF1-9381-A05E4642A392}" type="presOf" srcId="{AEFF7BED-15AF-4E27-8A31-AF42880F6592}" destId="{AC2C83AF-4BD5-4CFD-A993-F0881514FA09}" srcOrd="0" destOrd="2" presId="urn:microsoft.com/office/officeart/2005/8/layout/hList1"/>
    <dgm:cxn modelId="{3ABED1A3-9A9A-447E-B0FC-04B3DD22AF7C}" type="presOf" srcId="{72B8ACBC-7ACD-4852-865F-8FEDBCDAFEA6}" destId="{9E06D9D5-5852-411D-B007-A4F55F2C114F}" srcOrd="0" destOrd="0" presId="urn:microsoft.com/office/officeart/2005/8/layout/hList1"/>
    <dgm:cxn modelId="{B77A9680-636C-4E99-A158-22CD59F082C5}" type="presOf" srcId="{CE1C4EFA-A38C-4EA0-8F51-CDD952BBAB2A}" destId="{AC2C83AF-4BD5-4CFD-A993-F0881514FA09}" srcOrd="0" destOrd="4" presId="urn:microsoft.com/office/officeart/2005/8/layout/hList1"/>
    <dgm:cxn modelId="{747EE526-BE4F-4F9E-93A7-28E2261AAF93}" srcId="{316D580C-00C3-4255-8933-8717EBD0EF1B}" destId="{CE1C4EFA-A38C-4EA0-8F51-CDD952BBAB2A}" srcOrd="0" destOrd="0" parTransId="{419837CC-A0B8-42A2-A0F9-2A1C49B65F8F}" sibTransId="{947B5A05-C90B-490F-A567-D958C0159953}"/>
    <dgm:cxn modelId="{556D1951-8C95-4E2D-8635-915B056FBC51}" type="presOf" srcId="{39B1F8D8-0F86-4734-B7CB-E691404C43BE}" destId="{AC2C83AF-4BD5-4CFD-A993-F0881514FA09}" srcOrd="0" destOrd="0" presId="urn:microsoft.com/office/officeart/2005/8/layout/hList1"/>
    <dgm:cxn modelId="{F8980985-EA70-4747-95D3-E9CA34C3090A}" type="presOf" srcId="{4061B0FF-2829-4564-95D0-20EDA732774A}" destId="{9E06D9D5-5852-411D-B007-A4F55F2C114F}" srcOrd="0" destOrd="5" presId="urn:microsoft.com/office/officeart/2005/8/layout/hList1"/>
    <dgm:cxn modelId="{46AC09AF-CC0A-432E-BACC-661CEB31D479}" type="presOf" srcId="{C6710A83-31E9-4F8D-963E-C2DE3DD5293F}" destId="{9E06D9D5-5852-411D-B007-A4F55F2C114F}" srcOrd="0" destOrd="6" presId="urn:microsoft.com/office/officeart/2005/8/layout/hList1"/>
    <dgm:cxn modelId="{17C0223F-E365-4AA3-9314-1F0BF8E66918}" type="presOf" srcId="{A11C2B3E-8593-4FD6-98D0-987EB8572537}" destId="{9E06D9D5-5852-411D-B007-A4F55F2C114F}" srcOrd="0" destOrd="1" presId="urn:microsoft.com/office/officeart/2005/8/layout/hList1"/>
    <dgm:cxn modelId="{4A10A3FF-DC57-4F20-8B5E-00234AF707BB}" type="presOf" srcId="{1B72C0FC-576C-4C5A-936D-6BBE012DA100}" destId="{349FED50-D75A-4529-A7D8-8A9B37026FAE}" srcOrd="0" destOrd="0" presId="urn:microsoft.com/office/officeart/2005/8/layout/hList1"/>
    <dgm:cxn modelId="{1D2C1748-529C-4898-87B4-B6A970D6D6CC}" srcId="{76E9A4D1-8B7D-4D0E-8AF0-CA961097F533}" destId="{316D580C-00C3-4255-8933-8717EBD0EF1B}" srcOrd="3" destOrd="0" parTransId="{26C98206-892A-41F0-AAF0-90D481EC0667}" sibTransId="{C471886C-967F-4469-B2B1-0102397905EF}"/>
    <dgm:cxn modelId="{0F412360-B5DF-4808-A227-38384751D8FA}" type="presOf" srcId="{316D580C-00C3-4255-8933-8717EBD0EF1B}" destId="{AC2C83AF-4BD5-4CFD-A993-F0881514FA09}" srcOrd="0" destOrd="3" presId="urn:microsoft.com/office/officeart/2005/8/layout/hList1"/>
    <dgm:cxn modelId="{B3EA8116-2AD0-4053-9C5A-22A4A18A9307}" srcId="{8D07D0C4-E320-48D4-BE37-8CDC2B758EDF}" destId="{9ABC88C6-6CB2-4539-B980-13BBCFDCB092}" srcOrd="3" destOrd="0" parTransId="{B3519F38-2890-42DE-B92B-3D257F8F2FF8}" sibTransId="{6E16A476-2FB7-4AB0-BB23-EA512CC87F63}"/>
    <dgm:cxn modelId="{30B38014-3787-4125-9A0C-94C710E8BFBA}" srcId="{56A39228-120F-44D1-AFCA-759FDEC0B5AC}" destId="{04221333-D310-480A-B799-E84BDAA4C8F5}" srcOrd="0" destOrd="0" parTransId="{6FD1D209-DA80-4F9F-AE6B-E62B3A294065}" sibTransId="{562A4192-CFAA-4145-BAC9-17FA3D4560F8}"/>
    <dgm:cxn modelId="{40781498-2F5E-4E23-BC69-2D87918A9641}" type="presOf" srcId="{9ABC88C6-6CB2-4539-B980-13BBCFDCB092}" destId="{9E06D9D5-5852-411D-B007-A4F55F2C114F}" srcOrd="0" destOrd="3" presId="urn:microsoft.com/office/officeart/2005/8/layout/hList1"/>
    <dgm:cxn modelId="{406D74AF-67E8-4D1A-86B6-F5DF6BB18511}" srcId="{316D580C-00C3-4255-8933-8717EBD0EF1B}" destId="{497483ED-82D6-460C-A08E-173D048FF068}" srcOrd="1" destOrd="0" parTransId="{F91D9FC3-E319-4998-8A45-70188B0394AA}" sibTransId="{3A4265B0-FAAC-4742-8EF7-A2C3347D8EED}"/>
    <dgm:cxn modelId="{543F2542-60FB-404E-9E53-84FB2FB34320}" type="presOf" srcId="{3D9C0783-4CD1-48F7-B635-22919C46293D}" destId="{AC2C83AF-4BD5-4CFD-A993-F0881514FA09}" srcOrd="0" destOrd="6" presId="urn:microsoft.com/office/officeart/2005/8/layout/hList1"/>
    <dgm:cxn modelId="{4240E325-3CFD-4E28-8504-30A882FCEF84}" type="presOf" srcId="{0E991844-0247-4813-BC2B-5DFF1AF024A8}" destId="{AC2C83AF-4BD5-4CFD-A993-F0881514FA09}" srcOrd="0" destOrd="7" presId="urn:microsoft.com/office/officeart/2005/8/layout/hList1"/>
    <dgm:cxn modelId="{15BE6677-FAD6-4271-86B4-8EAFFA9FAABB}" type="presOf" srcId="{04221333-D310-480A-B799-E84BDAA4C8F5}" destId="{C609463C-C5BC-49E3-A104-BBFB51D7B1AC}" srcOrd="0" destOrd="0" presId="urn:microsoft.com/office/officeart/2005/8/layout/hList1"/>
    <dgm:cxn modelId="{EE081E7A-D806-4922-AFE9-AC774EB06673}" srcId="{8D07D0C4-E320-48D4-BE37-8CDC2B758EDF}" destId="{F9195FDE-62E6-4245-B318-46F09EE132E6}" srcOrd="2" destOrd="0" parTransId="{860CB737-3095-47B1-BFB2-5601E42817DD}" sibTransId="{470DE8C2-700E-442F-9134-CE4552EF6E8F}"/>
    <dgm:cxn modelId="{0CE4961F-50B1-414F-A071-D3349B82068D}" srcId="{316D580C-00C3-4255-8933-8717EBD0EF1B}" destId="{0E991844-0247-4813-BC2B-5DFF1AF024A8}" srcOrd="3" destOrd="0" parTransId="{A3F56A6B-544B-447D-BD33-DA601E3C4EC2}" sibTransId="{46D86346-895B-42E3-995C-780F2D7402DF}"/>
    <dgm:cxn modelId="{D79E05F1-2A7E-47B7-9736-689462521F21}" srcId="{8D07D0C4-E320-48D4-BE37-8CDC2B758EDF}" destId="{72B8ACBC-7ACD-4852-865F-8FEDBCDAFEA6}" srcOrd="0" destOrd="0" parTransId="{72179325-6B79-4ADC-BA49-0E8C6894C7DA}" sibTransId="{2F932A64-0DFA-48FB-8558-2F3E51CB597F}"/>
    <dgm:cxn modelId="{F5DC0630-B323-46EC-B0B3-584B4D32390F}" srcId="{8D07D0C4-E320-48D4-BE37-8CDC2B758EDF}" destId="{A11C2B3E-8593-4FD6-98D0-987EB8572537}" srcOrd="1" destOrd="0" parTransId="{2D0A630A-065D-4A15-AC11-5FAE531392AA}" sibTransId="{DB863DBF-D9D7-4B19-B07E-2EEC17129C10}"/>
    <dgm:cxn modelId="{EE68A3E7-CB7E-47D2-9043-6AB644FA4CD2}" type="presOf" srcId="{56A39228-120F-44D1-AFCA-759FDEC0B5AC}" destId="{076CD27F-2F47-4BB5-8561-F9B345E14967}" srcOrd="0" destOrd="0" presId="urn:microsoft.com/office/officeart/2005/8/layout/hList1"/>
    <dgm:cxn modelId="{F8A452B9-6DA7-4BB9-8D8B-6F8D6A13B8DD}" type="presOf" srcId="{76E9A4D1-8B7D-4D0E-8AF0-CA961097F533}" destId="{B9734674-9F1F-46E0-9C8B-5299E4D7C3D8}" srcOrd="0" destOrd="0" presId="urn:microsoft.com/office/officeart/2005/8/layout/hList1"/>
    <dgm:cxn modelId="{B1477753-4507-4912-94AE-E7F4888FCA5D}" srcId="{9ABC88C6-6CB2-4539-B980-13BBCFDCB092}" destId="{BBDDE4D5-BB2C-4D9E-93B3-F441094C14CD}" srcOrd="4" destOrd="0" parTransId="{3B31AEA2-1879-4A6B-A897-556AC1426838}" sibTransId="{1B91FD3C-C83C-4EDD-9199-3B824B817D6F}"/>
    <dgm:cxn modelId="{BF041DDD-A098-4563-B96B-96EBD6B74DF4}" type="presOf" srcId="{46F19BBF-95DF-4235-B4DF-5A8EC41E34FD}" destId="{AC2C83AF-4BD5-4CFD-A993-F0881514FA09}" srcOrd="0" destOrd="1" presId="urn:microsoft.com/office/officeart/2005/8/layout/hList1"/>
    <dgm:cxn modelId="{52B056A8-0200-4ACD-98C8-764B14023B9B}" type="presOf" srcId="{497483ED-82D6-460C-A08E-173D048FF068}" destId="{AC2C83AF-4BD5-4CFD-A993-F0881514FA09}" srcOrd="0" destOrd="5" presId="urn:microsoft.com/office/officeart/2005/8/layout/hList1"/>
    <dgm:cxn modelId="{8EA25DC4-DDF5-454B-B08E-C4100F5E9A9F}" srcId="{316D580C-00C3-4255-8933-8717EBD0EF1B}" destId="{3D9C0783-4CD1-48F7-B635-22919C46293D}" srcOrd="2" destOrd="0" parTransId="{42E9B345-30A3-4521-BA07-83F5809D3D15}" sibTransId="{48214EFB-9C36-4BF3-B9C0-2F0B808FC60F}"/>
    <dgm:cxn modelId="{9ECF1B7F-BB16-42FE-B218-633A3FF4346C}" type="presOf" srcId="{6F0A677A-18B0-42E2-B347-5ED8DE5E8FE7}" destId="{9E06D9D5-5852-411D-B007-A4F55F2C114F}" srcOrd="0" destOrd="4" presId="urn:microsoft.com/office/officeart/2005/8/layout/hList1"/>
    <dgm:cxn modelId="{47086F49-5C83-4747-95EE-9A065AF2AF49}" type="presParOf" srcId="{349FED50-D75A-4529-A7D8-8A9B37026FAE}" destId="{AF9AD73F-EAB3-43B0-872B-D29BE8B20631}" srcOrd="0" destOrd="0" presId="urn:microsoft.com/office/officeart/2005/8/layout/hList1"/>
    <dgm:cxn modelId="{FC565285-D77A-4023-8173-11E0D47CDB0C}" type="presParOf" srcId="{AF9AD73F-EAB3-43B0-872B-D29BE8B20631}" destId="{ECE9D1B5-4220-4DFC-9324-399B3D1A71EA}" srcOrd="0" destOrd="0" presId="urn:microsoft.com/office/officeart/2005/8/layout/hList1"/>
    <dgm:cxn modelId="{C5BF19E6-5E63-48D0-BC91-E139FDC358F0}" type="presParOf" srcId="{AF9AD73F-EAB3-43B0-872B-D29BE8B20631}" destId="{9E06D9D5-5852-411D-B007-A4F55F2C114F}" srcOrd="1" destOrd="0" presId="urn:microsoft.com/office/officeart/2005/8/layout/hList1"/>
    <dgm:cxn modelId="{9EA4D3FA-F4A5-4948-805E-5E1B2DA3F554}" type="presParOf" srcId="{349FED50-D75A-4529-A7D8-8A9B37026FAE}" destId="{9F3A2367-2E2A-4094-A9D4-7D40B626D82B}" srcOrd="1" destOrd="0" presId="urn:microsoft.com/office/officeart/2005/8/layout/hList1"/>
    <dgm:cxn modelId="{986EF5A0-BC2B-493E-AE31-E9C99DE861D3}" type="presParOf" srcId="{349FED50-D75A-4529-A7D8-8A9B37026FAE}" destId="{6BD8D48D-AEF5-4BA2-918F-4E95FF19E9BD}" srcOrd="2" destOrd="0" presId="urn:microsoft.com/office/officeart/2005/8/layout/hList1"/>
    <dgm:cxn modelId="{9679701A-43F4-4A45-8D69-AE4DECA6F36E}" type="presParOf" srcId="{6BD8D48D-AEF5-4BA2-918F-4E95FF19E9BD}" destId="{B9734674-9F1F-46E0-9C8B-5299E4D7C3D8}" srcOrd="0" destOrd="0" presId="urn:microsoft.com/office/officeart/2005/8/layout/hList1"/>
    <dgm:cxn modelId="{35A200A4-15F5-48E1-BD03-B9F1EC36944F}" type="presParOf" srcId="{6BD8D48D-AEF5-4BA2-918F-4E95FF19E9BD}" destId="{AC2C83AF-4BD5-4CFD-A993-F0881514FA09}" srcOrd="1" destOrd="0" presId="urn:microsoft.com/office/officeart/2005/8/layout/hList1"/>
    <dgm:cxn modelId="{52D9E736-7031-4236-AD69-4E64719B16B4}" type="presParOf" srcId="{349FED50-D75A-4529-A7D8-8A9B37026FAE}" destId="{3745412A-F051-47ED-BC7D-1F17FD933B10}" srcOrd="3" destOrd="0" presId="urn:microsoft.com/office/officeart/2005/8/layout/hList1"/>
    <dgm:cxn modelId="{DD6F87CD-9AEE-420E-858F-527699B084B2}" type="presParOf" srcId="{349FED50-D75A-4529-A7D8-8A9B37026FAE}" destId="{AFC4861F-ED78-4508-B62A-6DD5ABAE38BC}" srcOrd="4" destOrd="0" presId="urn:microsoft.com/office/officeart/2005/8/layout/hList1"/>
    <dgm:cxn modelId="{22B87756-E692-4BFE-83AA-D9D7C3D7B82A}" type="presParOf" srcId="{AFC4861F-ED78-4508-B62A-6DD5ABAE38BC}" destId="{076CD27F-2F47-4BB5-8561-F9B345E14967}" srcOrd="0" destOrd="0" presId="urn:microsoft.com/office/officeart/2005/8/layout/hList1"/>
    <dgm:cxn modelId="{BFDD3AF2-5D1A-443B-B187-E544FEC2000D}" type="presParOf" srcId="{AFC4861F-ED78-4508-B62A-6DD5ABAE38BC}" destId="{C609463C-C5BC-49E3-A104-BBFB51D7B1A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2A709-371B-495F-BCED-29FC1916A0F9}"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de-DE"/>
        </a:p>
      </dgm:t>
    </dgm:pt>
    <dgm:pt modelId="{54AE9813-5CBE-4FED-8B44-612444B2FE98}">
      <dgm:prSet phldrT="[Text]"/>
      <dgm:spPr/>
      <dgm:t>
        <a:bodyPr/>
        <a:lstStyle/>
        <a:p>
          <a:r>
            <a:rPr lang="de-DE" dirty="0" smtClean="0"/>
            <a:t>IT-Abteilung</a:t>
          </a:r>
          <a:endParaRPr lang="de-DE" dirty="0"/>
        </a:p>
      </dgm:t>
    </dgm:pt>
    <dgm:pt modelId="{9B308512-0BE5-4A50-94D3-C5F3674C6F68}" type="parTrans" cxnId="{67CD6E11-15C4-4CD9-B48A-E1F9EAF5C078}">
      <dgm:prSet/>
      <dgm:spPr/>
      <dgm:t>
        <a:bodyPr/>
        <a:lstStyle/>
        <a:p>
          <a:endParaRPr lang="de-DE"/>
        </a:p>
      </dgm:t>
    </dgm:pt>
    <dgm:pt modelId="{CC880B98-B978-48EF-88FB-4B8EBEC3F1DA}" type="sibTrans" cxnId="{67CD6E11-15C4-4CD9-B48A-E1F9EAF5C078}">
      <dgm:prSet/>
      <dgm:spPr/>
      <dgm:t>
        <a:bodyPr/>
        <a:lstStyle/>
        <a:p>
          <a:endParaRPr lang="de-DE"/>
        </a:p>
      </dgm:t>
    </dgm:pt>
    <dgm:pt modelId="{725F9BC7-13FA-4CB4-A3CC-D972C8A64A21}">
      <dgm:prSet phldrT="[Text]"/>
      <dgm:spPr/>
      <dgm:t>
        <a:bodyPr/>
        <a:lstStyle/>
        <a:p>
          <a:r>
            <a:rPr lang="de-DE" dirty="0" smtClean="0"/>
            <a:t>Systementwicklung</a:t>
          </a:r>
          <a:endParaRPr lang="de-DE" dirty="0"/>
        </a:p>
      </dgm:t>
    </dgm:pt>
    <dgm:pt modelId="{696CE003-CEF0-4311-831E-28CBE2C45D26}" type="parTrans" cxnId="{412D8F93-F401-42DA-B295-98996C419D6A}">
      <dgm:prSet/>
      <dgm:spPr/>
      <dgm:t>
        <a:bodyPr/>
        <a:lstStyle/>
        <a:p>
          <a:endParaRPr lang="de-DE"/>
        </a:p>
      </dgm:t>
    </dgm:pt>
    <dgm:pt modelId="{7143625F-C7B4-42E8-8B5A-82A6662AF52F}" type="sibTrans" cxnId="{412D8F93-F401-42DA-B295-98996C419D6A}">
      <dgm:prSet/>
      <dgm:spPr/>
      <dgm:t>
        <a:bodyPr/>
        <a:lstStyle/>
        <a:p>
          <a:endParaRPr lang="de-DE"/>
        </a:p>
      </dgm:t>
    </dgm:pt>
    <dgm:pt modelId="{F68CE379-7239-40CD-814F-85427971A2DB}">
      <dgm:prSet phldrT="[Text]"/>
      <dgm:spPr/>
      <dgm:t>
        <a:bodyPr/>
        <a:lstStyle/>
        <a:p>
          <a:r>
            <a:rPr lang="de-DE" dirty="0" smtClean="0"/>
            <a:t>Systemanalyse</a:t>
          </a:r>
          <a:endParaRPr lang="de-DE" dirty="0"/>
        </a:p>
      </dgm:t>
    </dgm:pt>
    <dgm:pt modelId="{F9C60F09-7F7A-491A-B70B-D6B10B44C867}" type="parTrans" cxnId="{C4E4370B-6C91-41D2-A300-B68DDE56E67F}">
      <dgm:prSet/>
      <dgm:spPr/>
      <dgm:t>
        <a:bodyPr/>
        <a:lstStyle/>
        <a:p>
          <a:endParaRPr lang="de-DE"/>
        </a:p>
      </dgm:t>
    </dgm:pt>
    <dgm:pt modelId="{407124E9-98C0-4564-9D89-7FC692FB3612}" type="sibTrans" cxnId="{C4E4370B-6C91-41D2-A300-B68DDE56E67F}">
      <dgm:prSet/>
      <dgm:spPr/>
      <dgm:t>
        <a:bodyPr/>
        <a:lstStyle/>
        <a:p>
          <a:endParaRPr lang="de-DE"/>
        </a:p>
      </dgm:t>
    </dgm:pt>
    <dgm:pt modelId="{005C0009-4AB7-4882-B85E-5634C20DC6A4}">
      <dgm:prSet phldrT="[Text]"/>
      <dgm:spPr/>
      <dgm:t>
        <a:bodyPr/>
        <a:lstStyle/>
        <a:p>
          <a:r>
            <a:rPr lang="de-DE" dirty="0" smtClean="0"/>
            <a:t>Fachabteilung mit IT-Bezug</a:t>
          </a:r>
          <a:endParaRPr lang="de-DE" dirty="0"/>
        </a:p>
      </dgm:t>
    </dgm:pt>
    <dgm:pt modelId="{9F80E3F9-66A4-482C-BF92-92DF3ACB6F63}" type="parTrans" cxnId="{2CC22129-30D2-4348-9154-E419BED3E8DC}">
      <dgm:prSet/>
      <dgm:spPr/>
      <dgm:t>
        <a:bodyPr/>
        <a:lstStyle/>
        <a:p>
          <a:endParaRPr lang="de-DE"/>
        </a:p>
      </dgm:t>
    </dgm:pt>
    <dgm:pt modelId="{9E0BCA94-B3DE-4754-AFA0-336ED023F0FD}" type="sibTrans" cxnId="{2CC22129-30D2-4348-9154-E419BED3E8DC}">
      <dgm:prSet/>
      <dgm:spPr/>
      <dgm:t>
        <a:bodyPr/>
        <a:lstStyle/>
        <a:p>
          <a:endParaRPr lang="de-DE"/>
        </a:p>
      </dgm:t>
    </dgm:pt>
    <dgm:pt modelId="{985AEE76-886F-4096-89D6-B2CB295A435C}">
      <dgm:prSet phldrT="[Text]"/>
      <dgm:spPr/>
      <dgm:t>
        <a:bodyPr/>
        <a:lstStyle/>
        <a:p>
          <a:r>
            <a:rPr lang="de-DE" dirty="0" smtClean="0"/>
            <a:t>Controlling</a:t>
          </a:r>
          <a:endParaRPr lang="de-DE" dirty="0"/>
        </a:p>
      </dgm:t>
    </dgm:pt>
    <dgm:pt modelId="{D6DD4641-99D2-4EB8-8F6C-114D9B95F4E6}" type="parTrans" cxnId="{2052BDF0-33E9-4695-BA22-35E4E423A352}">
      <dgm:prSet/>
      <dgm:spPr/>
      <dgm:t>
        <a:bodyPr/>
        <a:lstStyle/>
        <a:p>
          <a:endParaRPr lang="de-DE"/>
        </a:p>
      </dgm:t>
    </dgm:pt>
    <dgm:pt modelId="{9B00F3CB-C332-4361-8502-BA67EB52B6F4}" type="sibTrans" cxnId="{2052BDF0-33E9-4695-BA22-35E4E423A352}">
      <dgm:prSet/>
      <dgm:spPr/>
      <dgm:t>
        <a:bodyPr/>
        <a:lstStyle/>
        <a:p>
          <a:endParaRPr lang="de-DE"/>
        </a:p>
      </dgm:t>
    </dgm:pt>
    <dgm:pt modelId="{B89A7FD8-7F49-41BA-B94F-18B4D70D510C}">
      <dgm:prSet phldrT="[Text]"/>
      <dgm:spPr/>
      <dgm:t>
        <a:bodyPr/>
        <a:lstStyle/>
        <a:p>
          <a:r>
            <a:rPr lang="de-DE" dirty="0" smtClean="0"/>
            <a:t>Logistik</a:t>
          </a:r>
          <a:endParaRPr lang="de-DE" dirty="0"/>
        </a:p>
      </dgm:t>
    </dgm:pt>
    <dgm:pt modelId="{37F00642-76A9-48AC-8C55-7AD1F57E9C6C}" type="parTrans" cxnId="{81118DB8-308C-4F6E-AB56-7ECC740A4880}">
      <dgm:prSet/>
      <dgm:spPr/>
      <dgm:t>
        <a:bodyPr/>
        <a:lstStyle/>
        <a:p>
          <a:endParaRPr lang="de-DE"/>
        </a:p>
      </dgm:t>
    </dgm:pt>
    <dgm:pt modelId="{617110EE-0577-4C20-B244-AF9129858E32}" type="sibTrans" cxnId="{81118DB8-308C-4F6E-AB56-7ECC740A4880}">
      <dgm:prSet/>
      <dgm:spPr/>
      <dgm:t>
        <a:bodyPr/>
        <a:lstStyle/>
        <a:p>
          <a:endParaRPr lang="de-DE"/>
        </a:p>
      </dgm:t>
    </dgm:pt>
    <dgm:pt modelId="{F713E18F-9513-47D7-ABBE-9C70A6CAAF61}">
      <dgm:prSet phldrT="[Text]"/>
      <dgm:spPr/>
      <dgm:t>
        <a:bodyPr/>
        <a:lstStyle/>
        <a:p>
          <a:r>
            <a:rPr lang="de-DE" dirty="0" smtClean="0"/>
            <a:t>Benutzerberatung</a:t>
          </a:r>
          <a:endParaRPr lang="de-DE" dirty="0"/>
        </a:p>
      </dgm:t>
    </dgm:pt>
    <dgm:pt modelId="{25046FE8-16F0-4497-952A-6FE45EC320CE}" type="parTrans" cxnId="{3EE469E5-8C49-4BD3-B168-7FBC0BD35D53}">
      <dgm:prSet/>
      <dgm:spPr/>
      <dgm:t>
        <a:bodyPr/>
        <a:lstStyle/>
        <a:p>
          <a:endParaRPr lang="de-DE"/>
        </a:p>
      </dgm:t>
    </dgm:pt>
    <dgm:pt modelId="{82D7A99C-4B1A-4B01-9F26-1E995F80A12E}" type="sibTrans" cxnId="{3EE469E5-8C49-4BD3-B168-7FBC0BD35D53}">
      <dgm:prSet/>
      <dgm:spPr/>
      <dgm:t>
        <a:bodyPr/>
        <a:lstStyle/>
        <a:p>
          <a:endParaRPr lang="de-DE"/>
        </a:p>
      </dgm:t>
    </dgm:pt>
    <dgm:pt modelId="{B926622C-4D73-4459-B126-7CA57867328A}">
      <dgm:prSet phldrT="[Text]"/>
      <dgm:spPr/>
      <dgm:t>
        <a:bodyPr/>
        <a:lstStyle/>
        <a:p>
          <a:r>
            <a:rPr lang="de-DE" dirty="0" smtClean="0"/>
            <a:t>IT-Controlling</a:t>
          </a:r>
          <a:endParaRPr lang="de-DE" dirty="0"/>
        </a:p>
      </dgm:t>
    </dgm:pt>
    <dgm:pt modelId="{CEB10A80-3EEC-4826-95BE-11032B7B8A6C}" type="parTrans" cxnId="{9E879621-DE5A-437C-8F11-39D40D901B8B}">
      <dgm:prSet/>
      <dgm:spPr/>
      <dgm:t>
        <a:bodyPr/>
        <a:lstStyle/>
        <a:p>
          <a:endParaRPr lang="de-DE"/>
        </a:p>
      </dgm:t>
    </dgm:pt>
    <dgm:pt modelId="{44971FB4-96A9-41C3-97D1-D8DC094011AB}" type="sibTrans" cxnId="{9E879621-DE5A-437C-8F11-39D40D901B8B}">
      <dgm:prSet/>
      <dgm:spPr/>
      <dgm:t>
        <a:bodyPr/>
        <a:lstStyle/>
        <a:p>
          <a:endParaRPr lang="de-DE"/>
        </a:p>
      </dgm:t>
    </dgm:pt>
    <dgm:pt modelId="{2AE57801-EBAE-4FEC-8737-6DC782E685A4}">
      <dgm:prSet phldrT="[Text]"/>
      <dgm:spPr/>
      <dgm:t>
        <a:bodyPr/>
        <a:lstStyle/>
        <a:p>
          <a:r>
            <a:rPr lang="de-DE" dirty="0" smtClean="0"/>
            <a:t>IT-Organisation</a:t>
          </a:r>
          <a:endParaRPr lang="de-DE" dirty="0"/>
        </a:p>
      </dgm:t>
    </dgm:pt>
    <dgm:pt modelId="{D37ADD46-FEC0-40FE-8187-9FAF841A0464}" type="parTrans" cxnId="{FEEF34E4-1B5C-46C2-9BB6-AB1BCCEAB0AB}">
      <dgm:prSet/>
      <dgm:spPr/>
      <dgm:t>
        <a:bodyPr/>
        <a:lstStyle/>
        <a:p>
          <a:endParaRPr lang="de-DE"/>
        </a:p>
      </dgm:t>
    </dgm:pt>
    <dgm:pt modelId="{A9583CF2-0A25-4C98-A9FF-B3CB8B435955}" type="sibTrans" cxnId="{FEEF34E4-1B5C-46C2-9BB6-AB1BCCEAB0AB}">
      <dgm:prSet/>
      <dgm:spPr/>
      <dgm:t>
        <a:bodyPr/>
        <a:lstStyle/>
        <a:p>
          <a:endParaRPr lang="de-DE"/>
        </a:p>
      </dgm:t>
    </dgm:pt>
    <dgm:pt modelId="{52A07BEE-8024-408C-BB41-3F79458B0EDB}">
      <dgm:prSet phldrT="[Text]"/>
      <dgm:spPr/>
      <dgm:t>
        <a:bodyPr/>
        <a:lstStyle/>
        <a:p>
          <a:r>
            <a:rPr lang="de-DE" dirty="0" smtClean="0"/>
            <a:t>Beschaffung</a:t>
          </a:r>
          <a:endParaRPr lang="de-DE" dirty="0"/>
        </a:p>
      </dgm:t>
    </dgm:pt>
    <dgm:pt modelId="{0BE7E794-71AC-4183-934B-D0EA5D8A801A}" type="parTrans" cxnId="{53A3918F-1CEA-4287-A0A2-74380A05F302}">
      <dgm:prSet/>
      <dgm:spPr/>
      <dgm:t>
        <a:bodyPr/>
        <a:lstStyle/>
        <a:p>
          <a:endParaRPr lang="de-DE"/>
        </a:p>
      </dgm:t>
    </dgm:pt>
    <dgm:pt modelId="{5845064B-B516-49F5-8A6F-8A9AA6564CFB}" type="sibTrans" cxnId="{53A3918F-1CEA-4287-A0A2-74380A05F302}">
      <dgm:prSet/>
      <dgm:spPr/>
      <dgm:t>
        <a:bodyPr/>
        <a:lstStyle/>
        <a:p>
          <a:endParaRPr lang="de-DE"/>
        </a:p>
      </dgm:t>
    </dgm:pt>
    <dgm:pt modelId="{D35D11B9-6ACA-4835-8577-CECE015B4836}">
      <dgm:prSet phldrT="[Text]"/>
      <dgm:spPr/>
      <dgm:t>
        <a:bodyPr/>
        <a:lstStyle/>
        <a:p>
          <a:r>
            <a:rPr lang="de-DE" dirty="0" smtClean="0"/>
            <a:t>Vertrieb und Marketing</a:t>
          </a:r>
          <a:endParaRPr lang="de-DE" dirty="0"/>
        </a:p>
      </dgm:t>
    </dgm:pt>
    <dgm:pt modelId="{63BF32F0-D055-4655-A483-5747E70CCE91}" type="parTrans" cxnId="{4000780B-1728-483E-A2CC-E6200B5A3AED}">
      <dgm:prSet/>
      <dgm:spPr/>
      <dgm:t>
        <a:bodyPr/>
        <a:lstStyle/>
        <a:p>
          <a:endParaRPr lang="de-DE"/>
        </a:p>
      </dgm:t>
    </dgm:pt>
    <dgm:pt modelId="{B6BD70EC-1ACC-40F1-B0ED-BA5F9A671C2C}" type="sibTrans" cxnId="{4000780B-1728-483E-A2CC-E6200B5A3AED}">
      <dgm:prSet/>
      <dgm:spPr/>
      <dgm:t>
        <a:bodyPr/>
        <a:lstStyle/>
        <a:p>
          <a:endParaRPr lang="de-DE"/>
        </a:p>
      </dgm:t>
    </dgm:pt>
    <dgm:pt modelId="{0BED34D0-6228-49F1-87CC-31593204104C}">
      <dgm:prSet phldrT="[Text]"/>
      <dgm:spPr/>
      <dgm:t>
        <a:bodyPr/>
        <a:lstStyle/>
        <a:p>
          <a:r>
            <a:rPr lang="de-DE" dirty="0" err="1" smtClean="0"/>
            <a:t>Entrepreneur</a:t>
          </a:r>
          <a:endParaRPr lang="de-DE" dirty="0"/>
        </a:p>
      </dgm:t>
    </dgm:pt>
    <dgm:pt modelId="{42A3A38F-1CD3-4FCF-9A20-E83A7E2C4748}" type="parTrans" cxnId="{274FDD72-358A-4C77-97FA-42374789EA89}">
      <dgm:prSet/>
      <dgm:spPr/>
      <dgm:t>
        <a:bodyPr/>
        <a:lstStyle/>
        <a:p>
          <a:endParaRPr lang="de-DE"/>
        </a:p>
      </dgm:t>
    </dgm:pt>
    <dgm:pt modelId="{A2A9C977-5062-4913-97F0-11ADCF14DC47}" type="sibTrans" cxnId="{274FDD72-358A-4C77-97FA-42374789EA89}">
      <dgm:prSet/>
      <dgm:spPr/>
      <dgm:t>
        <a:bodyPr/>
        <a:lstStyle/>
        <a:p>
          <a:endParaRPr lang="de-DE"/>
        </a:p>
      </dgm:t>
    </dgm:pt>
    <dgm:pt modelId="{6148C3BE-918F-4B3A-A223-D2A1A70E2BB9}">
      <dgm:prSet phldrT="[Text]"/>
      <dgm:spPr/>
      <dgm:t>
        <a:bodyPr/>
        <a:lstStyle/>
        <a:p>
          <a:r>
            <a:rPr lang="de-DE" dirty="0" smtClean="0"/>
            <a:t>Einsatz von Informationssystemen ermöglicht Produkt oder Prozess-</a:t>
          </a:r>
          <a:r>
            <a:rPr lang="de-DE" dirty="0" err="1" smtClean="0"/>
            <a:t>innovationen</a:t>
          </a:r>
          <a:endParaRPr lang="de-DE" dirty="0"/>
        </a:p>
      </dgm:t>
    </dgm:pt>
    <dgm:pt modelId="{16383AF1-1BCA-4A54-AF03-E4D82CE60EA0}" type="parTrans" cxnId="{8BCD5DA5-620D-4D96-A9DE-FB625FD968CC}">
      <dgm:prSet/>
      <dgm:spPr/>
      <dgm:t>
        <a:bodyPr/>
        <a:lstStyle/>
        <a:p>
          <a:endParaRPr lang="de-DE"/>
        </a:p>
      </dgm:t>
    </dgm:pt>
    <dgm:pt modelId="{25725C17-E94D-40DF-82A7-1D83709D57B3}" type="sibTrans" cxnId="{8BCD5DA5-620D-4D96-A9DE-FB625FD968CC}">
      <dgm:prSet/>
      <dgm:spPr/>
      <dgm:t>
        <a:bodyPr/>
        <a:lstStyle/>
        <a:p>
          <a:endParaRPr lang="de-DE"/>
        </a:p>
      </dgm:t>
    </dgm:pt>
    <dgm:pt modelId="{6941DB03-0590-43EE-81BD-2B01F9615E44}">
      <dgm:prSet phldrT="[Text]"/>
      <dgm:spPr/>
      <dgm:t>
        <a:bodyPr/>
        <a:lstStyle/>
        <a:p>
          <a:r>
            <a:rPr lang="de-DE" dirty="0" smtClean="0"/>
            <a:t>Geschäftsmodell-</a:t>
          </a:r>
          <a:r>
            <a:rPr lang="de-DE" dirty="0" err="1" smtClean="0"/>
            <a:t>innovationen</a:t>
          </a:r>
          <a:endParaRPr lang="de-DE" dirty="0"/>
        </a:p>
      </dgm:t>
    </dgm:pt>
    <dgm:pt modelId="{B0C463E7-3384-440E-A16E-6359B3097CFC}" type="parTrans" cxnId="{CA6E9192-E9FB-409B-BBA0-79857E6794F4}">
      <dgm:prSet/>
      <dgm:spPr/>
      <dgm:t>
        <a:bodyPr/>
        <a:lstStyle/>
        <a:p>
          <a:endParaRPr lang="de-DE"/>
        </a:p>
      </dgm:t>
    </dgm:pt>
    <dgm:pt modelId="{23993621-FE66-4F12-9F2C-95CECB3E541D}" type="sibTrans" cxnId="{CA6E9192-E9FB-409B-BBA0-79857E6794F4}">
      <dgm:prSet/>
      <dgm:spPr/>
      <dgm:t>
        <a:bodyPr/>
        <a:lstStyle/>
        <a:p>
          <a:endParaRPr lang="de-DE"/>
        </a:p>
      </dgm:t>
    </dgm:pt>
    <dgm:pt modelId="{53CA1FBF-79FA-4E48-9F68-47F8D71533ED}">
      <dgm:prSet phldrT="[Text]"/>
      <dgm:spPr/>
      <dgm:t>
        <a:bodyPr/>
        <a:lstStyle/>
        <a:p>
          <a:r>
            <a:rPr lang="de-DE" dirty="0" smtClean="0"/>
            <a:t>Beispiel: „Electronic Commerce“</a:t>
          </a:r>
          <a:endParaRPr lang="de-DE" dirty="0"/>
        </a:p>
      </dgm:t>
    </dgm:pt>
    <dgm:pt modelId="{4772B277-BA6B-4C9C-A7AE-4E4B1CA79078}" type="parTrans" cxnId="{B13D9958-83CF-424C-8ED5-9787337A1C06}">
      <dgm:prSet/>
      <dgm:spPr/>
      <dgm:t>
        <a:bodyPr/>
        <a:lstStyle/>
        <a:p>
          <a:endParaRPr lang="de-DE"/>
        </a:p>
      </dgm:t>
    </dgm:pt>
    <dgm:pt modelId="{E335AF67-4AC2-4C13-B0E0-4A92660F2FFA}" type="sibTrans" cxnId="{B13D9958-83CF-424C-8ED5-9787337A1C06}">
      <dgm:prSet/>
      <dgm:spPr/>
      <dgm:t>
        <a:bodyPr/>
        <a:lstStyle/>
        <a:p>
          <a:endParaRPr lang="de-DE"/>
        </a:p>
      </dgm:t>
    </dgm:pt>
    <dgm:pt modelId="{982721A4-3A6E-4A75-AA63-1E1451C574D4}" type="pres">
      <dgm:prSet presAssocID="{7112A709-371B-495F-BCED-29FC1916A0F9}" presName="Name0" presStyleCnt="0">
        <dgm:presLayoutVars>
          <dgm:dir/>
          <dgm:animLvl val="lvl"/>
          <dgm:resizeHandles val="exact"/>
        </dgm:presLayoutVars>
      </dgm:prSet>
      <dgm:spPr/>
      <dgm:t>
        <a:bodyPr/>
        <a:lstStyle/>
        <a:p>
          <a:endParaRPr lang="de-DE"/>
        </a:p>
      </dgm:t>
    </dgm:pt>
    <dgm:pt modelId="{2021659B-9E2D-4DBE-A202-CE55643ED83F}" type="pres">
      <dgm:prSet presAssocID="{54AE9813-5CBE-4FED-8B44-612444B2FE98}" presName="composite" presStyleCnt="0"/>
      <dgm:spPr/>
      <dgm:t>
        <a:bodyPr/>
        <a:lstStyle/>
        <a:p>
          <a:endParaRPr lang="de-DE"/>
        </a:p>
      </dgm:t>
    </dgm:pt>
    <dgm:pt modelId="{399D76C8-08A8-4591-A0BF-F453F57CED20}" type="pres">
      <dgm:prSet presAssocID="{54AE9813-5CBE-4FED-8B44-612444B2FE98}" presName="parTx" presStyleLbl="alignNode1" presStyleIdx="0" presStyleCnt="3">
        <dgm:presLayoutVars>
          <dgm:chMax val="0"/>
          <dgm:chPref val="0"/>
          <dgm:bulletEnabled val="1"/>
        </dgm:presLayoutVars>
      </dgm:prSet>
      <dgm:spPr/>
      <dgm:t>
        <a:bodyPr/>
        <a:lstStyle/>
        <a:p>
          <a:endParaRPr lang="de-DE"/>
        </a:p>
      </dgm:t>
    </dgm:pt>
    <dgm:pt modelId="{25EEF6AF-84FA-4134-B8D1-F3E3F62F5198}" type="pres">
      <dgm:prSet presAssocID="{54AE9813-5CBE-4FED-8B44-612444B2FE98}" presName="desTx" presStyleLbl="alignAccFollowNode1" presStyleIdx="0" presStyleCnt="3">
        <dgm:presLayoutVars>
          <dgm:bulletEnabled val="1"/>
        </dgm:presLayoutVars>
      </dgm:prSet>
      <dgm:spPr/>
      <dgm:t>
        <a:bodyPr/>
        <a:lstStyle/>
        <a:p>
          <a:endParaRPr lang="de-DE"/>
        </a:p>
      </dgm:t>
    </dgm:pt>
    <dgm:pt modelId="{69BFCF87-1640-4FDA-8024-042BF427DBDF}" type="pres">
      <dgm:prSet presAssocID="{CC880B98-B978-48EF-88FB-4B8EBEC3F1DA}" presName="space" presStyleCnt="0"/>
      <dgm:spPr/>
      <dgm:t>
        <a:bodyPr/>
        <a:lstStyle/>
        <a:p>
          <a:endParaRPr lang="de-DE"/>
        </a:p>
      </dgm:t>
    </dgm:pt>
    <dgm:pt modelId="{6ACE48C1-B944-49C7-BE57-5E915F82DDDD}" type="pres">
      <dgm:prSet presAssocID="{005C0009-4AB7-4882-B85E-5634C20DC6A4}" presName="composite" presStyleCnt="0"/>
      <dgm:spPr/>
      <dgm:t>
        <a:bodyPr/>
        <a:lstStyle/>
        <a:p>
          <a:endParaRPr lang="de-DE"/>
        </a:p>
      </dgm:t>
    </dgm:pt>
    <dgm:pt modelId="{EB3CD9E6-FAC3-4E71-BE96-9FAB3B870EEF}" type="pres">
      <dgm:prSet presAssocID="{005C0009-4AB7-4882-B85E-5634C20DC6A4}" presName="parTx" presStyleLbl="alignNode1" presStyleIdx="1" presStyleCnt="3">
        <dgm:presLayoutVars>
          <dgm:chMax val="0"/>
          <dgm:chPref val="0"/>
          <dgm:bulletEnabled val="1"/>
        </dgm:presLayoutVars>
      </dgm:prSet>
      <dgm:spPr/>
      <dgm:t>
        <a:bodyPr/>
        <a:lstStyle/>
        <a:p>
          <a:endParaRPr lang="de-DE"/>
        </a:p>
      </dgm:t>
    </dgm:pt>
    <dgm:pt modelId="{B89724CA-9782-4879-B8C8-EF39AAD55F82}" type="pres">
      <dgm:prSet presAssocID="{005C0009-4AB7-4882-B85E-5634C20DC6A4}" presName="desTx" presStyleLbl="alignAccFollowNode1" presStyleIdx="1" presStyleCnt="3">
        <dgm:presLayoutVars>
          <dgm:bulletEnabled val="1"/>
        </dgm:presLayoutVars>
      </dgm:prSet>
      <dgm:spPr/>
      <dgm:t>
        <a:bodyPr/>
        <a:lstStyle/>
        <a:p>
          <a:endParaRPr lang="de-DE"/>
        </a:p>
      </dgm:t>
    </dgm:pt>
    <dgm:pt modelId="{9E05865E-B486-4060-94B0-64BEF636DB8C}" type="pres">
      <dgm:prSet presAssocID="{9E0BCA94-B3DE-4754-AFA0-336ED023F0FD}" presName="space" presStyleCnt="0"/>
      <dgm:spPr/>
      <dgm:t>
        <a:bodyPr/>
        <a:lstStyle/>
        <a:p>
          <a:endParaRPr lang="de-DE"/>
        </a:p>
      </dgm:t>
    </dgm:pt>
    <dgm:pt modelId="{C507C6D9-8106-4318-A2DE-F1DA43CB3039}" type="pres">
      <dgm:prSet presAssocID="{0BED34D0-6228-49F1-87CC-31593204104C}" presName="composite" presStyleCnt="0"/>
      <dgm:spPr/>
      <dgm:t>
        <a:bodyPr/>
        <a:lstStyle/>
        <a:p>
          <a:endParaRPr lang="de-DE"/>
        </a:p>
      </dgm:t>
    </dgm:pt>
    <dgm:pt modelId="{5438D774-C7DB-434E-8087-6A0B360626F9}" type="pres">
      <dgm:prSet presAssocID="{0BED34D0-6228-49F1-87CC-31593204104C}" presName="parTx" presStyleLbl="alignNode1" presStyleIdx="2" presStyleCnt="3">
        <dgm:presLayoutVars>
          <dgm:chMax val="0"/>
          <dgm:chPref val="0"/>
          <dgm:bulletEnabled val="1"/>
        </dgm:presLayoutVars>
      </dgm:prSet>
      <dgm:spPr/>
      <dgm:t>
        <a:bodyPr/>
        <a:lstStyle/>
        <a:p>
          <a:endParaRPr lang="de-DE"/>
        </a:p>
      </dgm:t>
    </dgm:pt>
    <dgm:pt modelId="{0E4C6751-ED8E-4479-964C-599A4E13E652}" type="pres">
      <dgm:prSet presAssocID="{0BED34D0-6228-49F1-87CC-31593204104C}" presName="desTx" presStyleLbl="alignAccFollowNode1" presStyleIdx="2" presStyleCnt="3">
        <dgm:presLayoutVars>
          <dgm:bulletEnabled val="1"/>
        </dgm:presLayoutVars>
      </dgm:prSet>
      <dgm:spPr/>
      <dgm:t>
        <a:bodyPr/>
        <a:lstStyle/>
        <a:p>
          <a:endParaRPr lang="de-DE"/>
        </a:p>
      </dgm:t>
    </dgm:pt>
  </dgm:ptLst>
  <dgm:cxnLst>
    <dgm:cxn modelId="{3EE469E5-8C49-4BD3-B168-7FBC0BD35D53}" srcId="{54AE9813-5CBE-4FED-8B44-612444B2FE98}" destId="{F713E18F-9513-47D7-ABBE-9C70A6CAAF61}" srcOrd="2" destOrd="0" parTransId="{25046FE8-16F0-4497-952A-6FE45EC320CE}" sibTransId="{82D7A99C-4B1A-4B01-9F26-1E995F80A12E}"/>
    <dgm:cxn modelId="{81118DB8-308C-4F6E-AB56-7ECC740A4880}" srcId="{005C0009-4AB7-4882-B85E-5634C20DC6A4}" destId="{B89A7FD8-7F49-41BA-B94F-18B4D70D510C}" srcOrd="1" destOrd="0" parTransId="{37F00642-76A9-48AC-8C55-7AD1F57E9C6C}" sibTransId="{617110EE-0577-4C20-B244-AF9129858E32}"/>
    <dgm:cxn modelId="{046B9865-E9B8-4636-B6AD-C1BD790B8477}" type="presOf" srcId="{0BED34D0-6228-49F1-87CC-31593204104C}" destId="{5438D774-C7DB-434E-8087-6A0B360626F9}" srcOrd="0" destOrd="0" presId="urn:microsoft.com/office/officeart/2005/8/layout/hList1"/>
    <dgm:cxn modelId="{E90172BF-7C10-4671-A3F4-F8A3616011E2}" type="presOf" srcId="{725F9BC7-13FA-4CB4-A3CC-D972C8A64A21}" destId="{25EEF6AF-84FA-4134-B8D1-F3E3F62F5198}" srcOrd="0" destOrd="0" presId="urn:microsoft.com/office/officeart/2005/8/layout/hList1"/>
    <dgm:cxn modelId="{5CB24AB3-6668-4B3D-816D-FBCFF9BF6AEC}" type="presOf" srcId="{53CA1FBF-79FA-4E48-9F68-47F8D71533ED}" destId="{0E4C6751-ED8E-4479-964C-599A4E13E652}" srcOrd="0" destOrd="2" presId="urn:microsoft.com/office/officeart/2005/8/layout/hList1"/>
    <dgm:cxn modelId="{2CC22129-30D2-4348-9154-E419BED3E8DC}" srcId="{7112A709-371B-495F-BCED-29FC1916A0F9}" destId="{005C0009-4AB7-4882-B85E-5634C20DC6A4}" srcOrd="1" destOrd="0" parTransId="{9F80E3F9-66A4-482C-BF92-92DF3ACB6F63}" sibTransId="{9E0BCA94-B3DE-4754-AFA0-336ED023F0FD}"/>
    <dgm:cxn modelId="{67CD6E11-15C4-4CD9-B48A-E1F9EAF5C078}" srcId="{7112A709-371B-495F-BCED-29FC1916A0F9}" destId="{54AE9813-5CBE-4FED-8B44-612444B2FE98}" srcOrd="0" destOrd="0" parTransId="{9B308512-0BE5-4A50-94D3-C5F3674C6F68}" sibTransId="{CC880B98-B978-48EF-88FB-4B8EBEC3F1DA}"/>
    <dgm:cxn modelId="{B13D9958-83CF-424C-8ED5-9787337A1C06}" srcId="{0BED34D0-6228-49F1-87CC-31593204104C}" destId="{53CA1FBF-79FA-4E48-9F68-47F8D71533ED}" srcOrd="2" destOrd="0" parTransId="{4772B277-BA6B-4C9C-A7AE-4E4B1CA79078}" sibTransId="{E335AF67-4AC2-4C13-B0E0-4A92660F2FFA}"/>
    <dgm:cxn modelId="{770623CA-DA89-4D57-B627-B11FA18F3452}" type="presOf" srcId="{D35D11B9-6ACA-4835-8577-CECE015B4836}" destId="{B89724CA-9782-4879-B8C8-EF39AAD55F82}" srcOrd="0" destOrd="3" presId="urn:microsoft.com/office/officeart/2005/8/layout/hList1"/>
    <dgm:cxn modelId="{9D7D9C22-C666-4316-9377-4BF531CC8604}" type="presOf" srcId="{985AEE76-886F-4096-89D6-B2CB295A435C}" destId="{B89724CA-9782-4879-B8C8-EF39AAD55F82}" srcOrd="0" destOrd="0" presId="urn:microsoft.com/office/officeart/2005/8/layout/hList1"/>
    <dgm:cxn modelId="{412D8F93-F401-42DA-B295-98996C419D6A}" srcId="{54AE9813-5CBE-4FED-8B44-612444B2FE98}" destId="{725F9BC7-13FA-4CB4-A3CC-D972C8A64A21}" srcOrd="0" destOrd="0" parTransId="{696CE003-CEF0-4311-831E-28CBE2C45D26}" sibTransId="{7143625F-C7B4-42E8-8B5A-82A6662AF52F}"/>
    <dgm:cxn modelId="{9E879621-DE5A-437C-8F11-39D40D901B8B}" srcId="{54AE9813-5CBE-4FED-8B44-612444B2FE98}" destId="{B926622C-4D73-4459-B126-7CA57867328A}" srcOrd="3" destOrd="0" parTransId="{CEB10A80-3EEC-4826-95BE-11032B7B8A6C}" sibTransId="{44971FB4-96A9-41C3-97D1-D8DC094011AB}"/>
    <dgm:cxn modelId="{C4E4370B-6C91-41D2-A300-B68DDE56E67F}" srcId="{54AE9813-5CBE-4FED-8B44-612444B2FE98}" destId="{F68CE379-7239-40CD-814F-85427971A2DB}" srcOrd="1" destOrd="0" parTransId="{F9C60F09-7F7A-491A-B70B-D6B10B44C867}" sibTransId="{407124E9-98C0-4564-9D89-7FC692FB3612}"/>
    <dgm:cxn modelId="{FEEF34E4-1B5C-46C2-9BB6-AB1BCCEAB0AB}" srcId="{54AE9813-5CBE-4FED-8B44-612444B2FE98}" destId="{2AE57801-EBAE-4FEC-8737-6DC782E685A4}" srcOrd="4" destOrd="0" parTransId="{D37ADD46-FEC0-40FE-8187-9FAF841A0464}" sibTransId="{A9583CF2-0A25-4C98-A9FF-B3CB8B435955}"/>
    <dgm:cxn modelId="{2052BDF0-33E9-4695-BA22-35E4E423A352}" srcId="{005C0009-4AB7-4882-B85E-5634C20DC6A4}" destId="{985AEE76-886F-4096-89D6-B2CB295A435C}" srcOrd="0" destOrd="0" parTransId="{D6DD4641-99D2-4EB8-8F6C-114D9B95F4E6}" sibTransId="{9B00F3CB-C332-4361-8502-BA67EB52B6F4}"/>
    <dgm:cxn modelId="{4D4ED57C-AED1-4ADA-8747-282B8BB219EF}" type="presOf" srcId="{F68CE379-7239-40CD-814F-85427971A2DB}" destId="{25EEF6AF-84FA-4134-B8D1-F3E3F62F5198}" srcOrd="0" destOrd="1" presId="urn:microsoft.com/office/officeart/2005/8/layout/hList1"/>
    <dgm:cxn modelId="{CA6E9192-E9FB-409B-BBA0-79857E6794F4}" srcId="{0BED34D0-6228-49F1-87CC-31593204104C}" destId="{6941DB03-0590-43EE-81BD-2B01F9615E44}" srcOrd="1" destOrd="0" parTransId="{B0C463E7-3384-440E-A16E-6359B3097CFC}" sibTransId="{23993621-FE66-4F12-9F2C-95CECB3E541D}"/>
    <dgm:cxn modelId="{8BCD5DA5-620D-4D96-A9DE-FB625FD968CC}" srcId="{0BED34D0-6228-49F1-87CC-31593204104C}" destId="{6148C3BE-918F-4B3A-A223-D2A1A70E2BB9}" srcOrd="0" destOrd="0" parTransId="{16383AF1-1BCA-4A54-AF03-E4D82CE60EA0}" sibTransId="{25725C17-E94D-40DF-82A7-1D83709D57B3}"/>
    <dgm:cxn modelId="{64B0915E-F4B6-4DF0-97E3-C181EEEAC7A2}" type="presOf" srcId="{54AE9813-5CBE-4FED-8B44-612444B2FE98}" destId="{399D76C8-08A8-4591-A0BF-F453F57CED20}" srcOrd="0" destOrd="0" presId="urn:microsoft.com/office/officeart/2005/8/layout/hList1"/>
    <dgm:cxn modelId="{4000780B-1728-483E-A2CC-E6200B5A3AED}" srcId="{005C0009-4AB7-4882-B85E-5634C20DC6A4}" destId="{D35D11B9-6ACA-4835-8577-CECE015B4836}" srcOrd="3" destOrd="0" parTransId="{63BF32F0-D055-4655-A483-5747E70CCE91}" sibTransId="{B6BD70EC-1ACC-40F1-B0ED-BA5F9A671C2C}"/>
    <dgm:cxn modelId="{8EB64D83-52E1-46F9-85A5-7EC3A069671F}" type="presOf" srcId="{005C0009-4AB7-4882-B85E-5634C20DC6A4}" destId="{EB3CD9E6-FAC3-4E71-BE96-9FAB3B870EEF}" srcOrd="0" destOrd="0" presId="urn:microsoft.com/office/officeart/2005/8/layout/hList1"/>
    <dgm:cxn modelId="{274FDD72-358A-4C77-97FA-42374789EA89}" srcId="{7112A709-371B-495F-BCED-29FC1916A0F9}" destId="{0BED34D0-6228-49F1-87CC-31593204104C}" srcOrd="2" destOrd="0" parTransId="{42A3A38F-1CD3-4FCF-9A20-E83A7E2C4748}" sibTransId="{A2A9C977-5062-4913-97F0-11ADCF14DC47}"/>
    <dgm:cxn modelId="{2C347138-538D-4BFF-8461-23624B892984}" type="presOf" srcId="{F713E18F-9513-47D7-ABBE-9C70A6CAAF61}" destId="{25EEF6AF-84FA-4134-B8D1-F3E3F62F5198}" srcOrd="0" destOrd="2" presId="urn:microsoft.com/office/officeart/2005/8/layout/hList1"/>
    <dgm:cxn modelId="{107C90B4-D2C6-4F63-B757-5E3EF9F0E3B2}" type="presOf" srcId="{6148C3BE-918F-4B3A-A223-D2A1A70E2BB9}" destId="{0E4C6751-ED8E-4479-964C-599A4E13E652}" srcOrd="0" destOrd="0" presId="urn:microsoft.com/office/officeart/2005/8/layout/hList1"/>
    <dgm:cxn modelId="{3C7D6058-301C-4A01-BE7E-94672888EC4E}" type="presOf" srcId="{B89A7FD8-7F49-41BA-B94F-18B4D70D510C}" destId="{B89724CA-9782-4879-B8C8-EF39AAD55F82}" srcOrd="0" destOrd="1" presId="urn:microsoft.com/office/officeart/2005/8/layout/hList1"/>
    <dgm:cxn modelId="{78FF5FE9-D7BD-4376-A933-B87BC2D189BF}" type="presOf" srcId="{6941DB03-0590-43EE-81BD-2B01F9615E44}" destId="{0E4C6751-ED8E-4479-964C-599A4E13E652}" srcOrd="0" destOrd="1" presId="urn:microsoft.com/office/officeart/2005/8/layout/hList1"/>
    <dgm:cxn modelId="{53A3918F-1CEA-4287-A0A2-74380A05F302}" srcId="{005C0009-4AB7-4882-B85E-5634C20DC6A4}" destId="{52A07BEE-8024-408C-BB41-3F79458B0EDB}" srcOrd="2" destOrd="0" parTransId="{0BE7E794-71AC-4183-934B-D0EA5D8A801A}" sibTransId="{5845064B-B516-49F5-8A6F-8A9AA6564CFB}"/>
    <dgm:cxn modelId="{768EE1DA-CD09-4DEB-8CEC-2F250E0AB0E4}" type="presOf" srcId="{B926622C-4D73-4459-B126-7CA57867328A}" destId="{25EEF6AF-84FA-4134-B8D1-F3E3F62F5198}" srcOrd="0" destOrd="3" presId="urn:microsoft.com/office/officeart/2005/8/layout/hList1"/>
    <dgm:cxn modelId="{D8256ACD-47C8-4736-A383-8727FC4FFF4B}" type="presOf" srcId="{7112A709-371B-495F-BCED-29FC1916A0F9}" destId="{982721A4-3A6E-4A75-AA63-1E1451C574D4}" srcOrd="0" destOrd="0" presId="urn:microsoft.com/office/officeart/2005/8/layout/hList1"/>
    <dgm:cxn modelId="{DA001753-38B5-40AF-AC13-8C88B94AB4ED}" type="presOf" srcId="{2AE57801-EBAE-4FEC-8737-6DC782E685A4}" destId="{25EEF6AF-84FA-4134-B8D1-F3E3F62F5198}" srcOrd="0" destOrd="4" presId="urn:microsoft.com/office/officeart/2005/8/layout/hList1"/>
    <dgm:cxn modelId="{8998D573-6013-4F13-8A47-5C3567BD00C5}" type="presOf" srcId="{52A07BEE-8024-408C-BB41-3F79458B0EDB}" destId="{B89724CA-9782-4879-B8C8-EF39AAD55F82}" srcOrd="0" destOrd="2" presId="urn:microsoft.com/office/officeart/2005/8/layout/hList1"/>
    <dgm:cxn modelId="{92B2CA8C-52EF-4A98-88C0-FB6A794E8BCF}" type="presParOf" srcId="{982721A4-3A6E-4A75-AA63-1E1451C574D4}" destId="{2021659B-9E2D-4DBE-A202-CE55643ED83F}" srcOrd="0" destOrd="0" presId="urn:microsoft.com/office/officeart/2005/8/layout/hList1"/>
    <dgm:cxn modelId="{CF835D03-6153-458A-B03C-CAC2FBFD8242}" type="presParOf" srcId="{2021659B-9E2D-4DBE-A202-CE55643ED83F}" destId="{399D76C8-08A8-4591-A0BF-F453F57CED20}" srcOrd="0" destOrd="0" presId="urn:microsoft.com/office/officeart/2005/8/layout/hList1"/>
    <dgm:cxn modelId="{261BA581-93D2-4256-B642-55F9C69E090B}" type="presParOf" srcId="{2021659B-9E2D-4DBE-A202-CE55643ED83F}" destId="{25EEF6AF-84FA-4134-B8D1-F3E3F62F5198}" srcOrd="1" destOrd="0" presId="urn:microsoft.com/office/officeart/2005/8/layout/hList1"/>
    <dgm:cxn modelId="{3977A19B-3741-44FF-A95E-76D766C9F5D9}" type="presParOf" srcId="{982721A4-3A6E-4A75-AA63-1E1451C574D4}" destId="{69BFCF87-1640-4FDA-8024-042BF427DBDF}" srcOrd="1" destOrd="0" presId="urn:microsoft.com/office/officeart/2005/8/layout/hList1"/>
    <dgm:cxn modelId="{44F1D293-F72C-44C9-B368-2D18774AC08D}" type="presParOf" srcId="{982721A4-3A6E-4A75-AA63-1E1451C574D4}" destId="{6ACE48C1-B944-49C7-BE57-5E915F82DDDD}" srcOrd="2" destOrd="0" presId="urn:microsoft.com/office/officeart/2005/8/layout/hList1"/>
    <dgm:cxn modelId="{ED7CF3EC-7100-4BD2-AE1D-8EFBF9E2E571}" type="presParOf" srcId="{6ACE48C1-B944-49C7-BE57-5E915F82DDDD}" destId="{EB3CD9E6-FAC3-4E71-BE96-9FAB3B870EEF}" srcOrd="0" destOrd="0" presId="urn:microsoft.com/office/officeart/2005/8/layout/hList1"/>
    <dgm:cxn modelId="{F397D33B-B1CD-49D8-8F30-B6285729F0C8}" type="presParOf" srcId="{6ACE48C1-B944-49C7-BE57-5E915F82DDDD}" destId="{B89724CA-9782-4879-B8C8-EF39AAD55F82}" srcOrd="1" destOrd="0" presId="urn:microsoft.com/office/officeart/2005/8/layout/hList1"/>
    <dgm:cxn modelId="{AC30E86F-9A30-4B91-BAF4-ECAC59A19CD1}" type="presParOf" srcId="{982721A4-3A6E-4A75-AA63-1E1451C574D4}" destId="{9E05865E-B486-4060-94B0-64BEF636DB8C}" srcOrd="3" destOrd="0" presId="urn:microsoft.com/office/officeart/2005/8/layout/hList1"/>
    <dgm:cxn modelId="{2C975D6F-2EF7-4157-8AE5-840FBEACA0DD}" type="presParOf" srcId="{982721A4-3A6E-4A75-AA63-1E1451C574D4}" destId="{C507C6D9-8106-4318-A2DE-F1DA43CB3039}" srcOrd="4" destOrd="0" presId="urn:microsoft.com/office/officeart/2005/8/layout/hList1"/>
    <dgm:cxn modelId="{4AF392F0-85C0-41DC-BCD5-45B545FB2BF4}" type="presParOf" srcId="{C507C6D9-8106-4318-A2DE-F1DA43CB3039}" destId="{5438D774-C7DB-434E-8087-6A0B360626F9}" srcOrd="0" destOrd="0" presId="urn:microsoft.com/office/officeart/2005/8/layout/hList1"/>
    <dgm:cxn modelId="{8E9DE13F-77C5-4BAD-B52A-B11286FB1CFF}" type="presParOf" srcId="{C507C6D9-8106-4318-A2DE-F1DA43CB3039}" destId="{0E4C6751-ED8E-4479-964C-599A4E13E65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9D1B5-4220-4DFC-9324-399B3D1A71EA}">
      <dsp:nvSpPr>
        <dsp:cNvPr id="0" name=""/>
        <dsp:cNvSpPr/>
      </dsp:nvSpPr>
      <dsp:spPr>
        <a:xfrm>
          <a:off x="2433" y="260740"/>
          <a:ext cx="2372522" cy="55396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de-DE" sz="1300" kern="1200" dirty="0" smtClean="0"/>
            <a:t>IT-Kernberufe</a:t>
          </a:r>
          <a:endParaRPr lang="de-DE" sz="1300" kern="1200" dirty="0"/>
        </a:p>
      </dsp:txBody>
      <dsp:txXfrm>
        <a:off x="2433" y="260740"/>
        <a:ext cx="2372522" cy="553965"/>
      </dsp:txXfrm>
    </dsp:sp>
    <dsp:sp modelId="{9E06D9D5-5852-411D-B007-A4F55F2C114F}">
      <dsp:nvSpPr>
        <dsp:cNvPr id="0" name=""/>
        <dsp:cNvSpPr/>
      </dsp:nvSpPr>
      <dsp:spPr>
        <a:xfrm>
          <a:off x="0" y="821295"/>
          <a:ext cx="2372522" cy="406808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e-DE" sz="1300" kern="1200" dirty="0" smtClean="0"/>
            <a:t>von IT-Spezialisten und Systemanalytikern durchgeführt</a:t>
          </a:r>
          <a:endParaRPr lang="de-DE" sz="1300" kern="1200" dirty="0"/>
        </a:p>
        <a:p>
          <a:pPr marL="114300" lvl="1" indent="-114300" algn="l" defTabSz="577850">
            <a:lnSpc>
              <a:spcPct val="90000"/>
            </a:lnSpc>
            <a:spcBef>
              <a:spcPct val="0"/>
            </a:spcBef>
            <a:spcAft>
              <a:spcPct val="15000"/>
            </a:spcAft>
            <a:buChar char="••"/>
          </a:pPr>
          <a:r>
            <a:rPr lang="de-DE" sz="1300" kern="1200" dirty="0" smtClean="0"/>
            <a:t>Aufgabe: Planung, Entwicklung, Dokumentation und Einführung von </a:t>
          </a:r>
          <a:r>
            <a:rPr lang="de-DE" sz="1300" kern="1200" dirty="0" err="1" smtClean="0"/>
            <a:t>Hard</a:t>
          </a:r>
          <a:r>
            <a:rPr lang="de-DE" sz="1300" kern="1200" dirty="0" smtClean="0"/>
            <a:t>- und Softwaresystemen</a:t>
          </a:r>
          <a:endParaRPr lang="de-DE" sz="1300" kern="1200" dirty="0"/>
        </a:p>
        <a:p>
          <a:pPr marL="114300" lvl="1" indent="-114300" algn="l" defTabSz="577850">
            <a:lnSpc>
              <a:spcPct val="90000"/>
            </a:lnSpc>
            <a:spcBef>
              <a:spcPct val="0"/>
            </a:spcBef>
            <a:spcAft>
              <a:spcPct val="15000"/>
            </a:spcAft>
            <a:buChar char="••"/>
          </a:pPr>
          <a:r>
            <a:rPr lang="de-DE" sz="1300" kern="1200" dirty="0" smtClean="0"/>
            <a:t>Erfassung der Auswirkungen auf Aufbau- und Ablauforganisation</a:t>
          </a:r>
          <a:endParaRPr lang="de-DE" sz="1300" kern="1200" dirty="0"/>
        </a:p>
        <a:p>
          <a:pPr marL="114300" lvl="1" indent="-114300" algn="l" defTabSz="577850">
            <a:lnSpc>
              <a:spcPct val="90000"/>
            </a:lnSpc>
            <a:spcBef>
              <a:spcPct val="0"/>
            </a:spcBef>
            <a:spcAft>
              <a:spcPct val="15000"/>
            </a:spcAft>
            <a:buChar char="••"/>
          </a:pPr>
          <a:r>
            <a:rPr lang="de-DE" sz="1300" kern="1200" dirty="0" smtClean="0"/>
            <a:t>Berufsbezeichnungen:</a:t>
          </a:r>
          <a:endParaRPr lang="de-DE" sz="1300" kern="1200" dirty="0"/>
        </a:p>
        <a:p>
          <a:pPr marL="228600" lvl="2" indent="-114300" algn="l" defTabSz="577850">
            <a:lnSpc>
              <a:spcPct val="90000"/>
            </a:lnSpc>
            <a:spcBef>
              <a:spcPct val="0"/>
            </a:spcBef>
            <a:spcAft>
              <a:spcPct val="15000"/>
            </a:spcAft>
            <a:buChar char="••"/>
          </a:pPr>
          <a:r>
            <a:rPr lang="de-DE" sz="1300" kern="1200" dirty="0" smtClean="0"/>
            <a:t>Network Operator</a:t>
          </a:r>
          <a:endParaRPr lang="de-DE" sz="1300" kern="1200" dirty="0"/>
        </a:p>
        <a:p>
          <a:pPr marL="228600" lvl="2" indent="-114300" algn="l" defTabSz="577850">
            <a:lnSpc>
              <a:spcPct val="90000"/>
            </a:lnSpc>
            <a:spcBef>
              <a:spcPct val="0"/>
            </a:spcBef>
            <a:spcAft>
              <a:spcPct val="15000"/>
            </a:spcAft>
            <a:buChar char="••"/>
          </a:pPr>
          <a:r>
            <a:rPr lang="de-DE" sz="1300" kern="1200" dirty="0" err="1" smtClean="0"/>
            <a:t>Application</a:t>
          </a:r>
          <a:r>
            <a:rPr lang="de-DE" sz="1300" kern="1200" dirty="0" smtClean="0"/>
            <a:t>/ Web Developer</a:t>
          </a:r>
          <a:endParaRPr lang="de-DE" sz="1300" kern="1200" dirty="0"/>
        </a:p>
        <a:p>
          <a:pPr marL="228600" lvl="2" indent="-114300" algn="l" defTabSz="577850">
            <a:lnSpc>
              <a:spcPct val="90000"/>
            </a:lnSpc>
            <a:spcBef>
              <a:spcPct val="0"/>
            </a:spcBef>
            <a:spcAft>
              <a:spcPct val="15000"/>
            </a:spcAft>
            <a:buChar char="••"/>
          </a:pPr>
          <a:r>
            <a:rPr lang="de-DE" sz="1300" kern="1200" dirty="0" smtClean="0"/>
            <a:t>System Analyst</a:t>
          </a:r>
          <a:endParaRPr lang="de-DE" sz="1300" kern="1200" dirty="0"/>
        </a:p>
        <a:p>
          <a:pPr marL="228600" lvl="2" indent="-114300" algn="l" defTabSz="577850">
            <a:lnSpc>
              <a:spcPct val="90000"/>
            </a:lnSpc>
            <a:spcBef>
              <a:spcPct val="0"/>
            </a:spcBef>
            <a:spcAft>
              <a:spcPct val="15000"/>
            </a:spcAft>
            <a:buChar char="••"/>
          </a:pPr>
          <a:r>
            <a:rPr lang="de-DE" sz="1300" kern="1200" dirty="0" smtClean="0"/>
            <a:t>Softwareentwickler</a:t>
          </a:r>
          <a:endParaRPr lang="de-DE" sz="1300" kern="1200" dirty="0"/>
        </a:p>
        <a:p>
          <a:pPr marL="228600" lvl="2" indent="-114300" algn="l" defTabSz="577850">
            <a:lnSpc>
              <a:spcPct val="90000"/>
            </a:lnSpc>
            <a:spcBef>
              <a:spcPct val="0"/>
            </a:spcBef>
            <a:spcAft>
              <a:spcPct val="15000"/>
            </a:spcAft>
            <a:buChar char="••"/>
          </a:pPr>
          <a:r>
            <a:rPr lang="de-DE" sz="1300" kern="1200" dirty="0" smtClean="0"/>
            <a:t>Software </a:t>
          </a:r>
          <a:r>
            <a:rPr lang="de-DE" sz="1300" kern="1200" dirty="0" err="1" smtClean="0"/>
            <a:t>Architect</a:t>
          </a:r>
          <a:endParaRPr lang="de-DE" sz="1300" kern="1200" dirty="0"/>
        </a:p>
        <a:p>
          <a:pPr marL="228600" lvl="2" indent="-114300" algn="l" defTabSz="577850">
            <a:lnSpc>
              <a:spcPct val="90000"/>
            </a:lnSpc>
            <a:spcBef>
              <a:spcPct val="0"/>
            </a:spcBef>
            <a:spcAft>
              <a:spcPct val="15000"/>
            </a:spcAft>
            <a:buChar char="••"/>
          </a:pPr>
          <a:r>
            <a:rPr lang="de-DE" sz="1300" kern="1200" dirty="0" smtClean="0"/>
            <a:t>Systems Engineer</a:t>
          </a:r>
          <a:endParaRPr lang="de-DE" sz="1300" kern="1200" dirty="0"/>
        </a:p>
      </dsp:txBody>
      <dsp:txXfrm>
        <a:off x="0" y="821295"/>
        <a:ext cx="2372522" cy="4068089"/>
      </dsp:txXfrm>
    </dsp:sp>
    <dsp:sp modelId="{B9734674-9F1F-46E0-9C8B-5299E4D7C3D8}">
      <dsp:nvSpPr>
        <dsp:cNvPr id="0" name=""/>
        <dsp:cNvSpPr/>
      </dsp:nvSpPr>
      <dsp:spPr>
        <a:xfrm>
          <a:off x="2707109" y="260740"/>
          <a:ext cx="2372522" cy="55396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de-DE" sz="1300" kern="1200" dirty="0" smtClean="0"/>
            <a:t>IT-Mischberufe</a:t>
          </a:r>
        </a:p>
        <a:p>
          <a:pPr lvl="0" algn="ctr" defTabSz="577850">
            <a:lnSpc>
              <a:spcPct val="90000"/>
            </a:lnSpc>
            <a:spcBef>
              <a:spcPct val="0"/>
            </a:spcBef>
            <a:spcAft>
              <a:spcPct val="35000"/>
            </a:spcAft>
          </a:pPr>
          <a:r>
            <a:rPr lang="de-DE" sz="1300" kern="1200" dirty="0" smtClean="0"/>
            <a:t>(„Hybrid-Fachleute“)</a:t>
          </a:r>
          <a:endParaRPr lang="de-DE" sz="1300" kern="1200" dirty="0"/>
        </a:p>
      </dsp:txBody>
      <dsp:txXfrm>
        <a:off x="2707109" y="260740"/>
        <a:ext cx="2372522" cy="553965"/>
      </dsp:txXfrm>
    </dsp:sp>
    <dsp:sp modelId="{AC2C83AF-4BD5-4CFD-A993-F0881514FA09}">
      <dsp:nvSpPr>
        <dsp:cNvPr id="0" name=""/>
        <dsp:cNvSpPr/>
      </dsp:nvSpPr>
      <dsp:spPr>
        <a:xfrm>
          <a:off x="2707109" y="814705"/>
          <a:ext cx="2372522" cy="406808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e-DE" sz="1300" kern="1200" dirty="0" smtClean="0"/>
            <a:t>berücksichtigen aufgrund ihrer Ausbildung Aspekte der Kern- sowie der Randberufe</a:t>
          </a:r>
          <a:endParaRPr lang="de-DE" sz="1300" kern="1200" dirty="0"/>
        </a:p>
        <a:p>
          <a:pPr marL="114300" lvl="1" indent="-114300" algn="l" defTabSz="577850">
            <a:lnSpc>
              <a:spcPct val="90000"/>
            </a:lnSpc>
            <a:spcBef>
              <a:spcPct val="0"/>
            </a:spcBef>
            <a:spcAft>
              <a:spcPct val="15000"/>
            </a:spcAft>
            <a:buChar char="••"/>
          </a:pPr>
          <a:r>
            <a:rPr lang="de-DE" sz="1300" kern="1200" dirty="0" smtClean="0"/>
            <a:t>koordinierende Funktion zwischen IT-Spezialisten und Anwendungsseite</a:t>
          </a:r>
          <a:endParaRPr lang="de-DE" sz="1300" kern="1200" dirty="0"/>
        </a:p>
        <a:p>
          <a:pPr marL="114300" lvl="1" indent="-114300" algn="l" defTabSz="577850">
            <a:lnSpc>
              <a:spcPct val="90000"/>
            </a:lnSpc>
            <a:spcBef>
              <a:spcPct val="0"/>
            </a:spcBef>
            <a:spcAft>
              <a:spcPct val="15000"/>
            </a:spcAft>
            <a:buChar char="••"/>
          </a:pPr>
          <a:r>
            <a:rPr lang="de-DE" sz="1300" kern="1200" dirty="0" smtClean="0"/>
            <a:t>Beratungs- und Organisationsleistung im Vordergrund</a:t>
          </a:r>
          <a:endParaRPr lang="de-DE" sz="1300" kern="1200" dirty="0"/>
        </a:p>
        <a:p>
          <a:pPr marL="114300" lvl="1" indent="-114300" algn="l" defTabSz="577850">
            <a:lnSpc>
              <a:spcPct val="90000"/>
            </a:lnSpc>
            <a:spcBef>
              <a:spcPct val="0"/>
            </a:spcBef>
            <a:spcAft>
              <a:spcPct val="15000"/>
            </a:spcAft>
            <a:buChar char="••"/>
          </a:pPr>
          <a:r>
            <a:rPr lang="de-DE" sz="1300" kern="1200" dirty="0" smtClean="0"/>
            <a:t>Berufsbezeichnungen:</a:t>
          </a:r>
          <a:endParaRPr lang="de-DE" sz="1300" kern="1200" dirty="0"/>
        </a:p>
        <a:p>
          <a:pPr marL="228600" lvl="2" indent="-114300" algn="l" defTabSz="577850">
            <a:lnSpc>
              <a:spcPct val="90000"/>
            </a:lnSpc>
            <a:spcBef>
              <a:spcPct val="0"/>
            </a:spcBef>
            <a:spcAft>
              <a:spcPct val="15000"/>
            </a:spcAft>
            <a:buChar char="••"/>
          </a:pPr>
          <a:r>
            <a:rPr lang="de-DE" sz="1300" kern="1200" dirty="0" smtClean="0"/>
            <a:t>IT-Berater</a:t>
          </a:r>
          <a:endParaRPr lang="de-DE" sz="1300" kern="1200" dirty="0"/>
        </a:p>
        <a:p>
          <a:pPr marL="228600" lvl="2" indent="-114300" algn="l" defTabSz="577850">
            <a:lnSpc>
              <a:spcPct val="90000"/>
            </a:lnSpc>
            <a:spcBef>
              <a:spcPct val="0"/>
            </a:spcBef>
            <a:spcAft>
              <a:spcPct val="15000"/>
            </a:spcAft>
            <a:buChar char="••"/>
          </a:pPr>
          <a:r>
            <a:rPr lang="de-DE" sz="1300" kern="1200" dirty="0" err="1" smtClean="0"/>
            <a:t>Inhouse</a:t>
          </a:r>
          <a:r>
            <a:rPr lang="de-DE" sz="1300" kern="1200" dirty="0" smtClean="0"/>
            <a:t> Consultant</a:t>
          </a:r>
          <a:endParaRPr lang="de-DE" sz="1300" kern="1200" dirty="0"/>
        </a:p>
        <a:p>
          <a:pPr marL="228600" lvl="2" indent="-114300" algn="l" defTabSz="577850">
            <a:lnSpc>
              <a:spcPct val="90000"/>
            </a:lnSpc>
            <a:spcBef>
              <a:spcPct val="0"/>
            </a:spcBef>
            <a:spcAft>
              <a:spcPct val="15000"/>
            </a:spcAft>
            <a:buChar char="••"/>
          </a:pPr>
          <a:r>
            <a:rPr lang="de-DE" sz="1300" kern="1200" dirty="0" smtClean="0"/>
            <a:t>IT-Projektmanager</a:t>
          </a:r>
          <a:endParaRPr lang="de-DE" sz="1300" kern="1200" dirty="0"/>
        </a:p>
        <a:p>
          <a:pPr marL="228600" lvl="2" indent="-114300" algn="l" defTabSz="577850">
            <a:lnSpc>
              <a:spcPct val="90000"/>
            </a:lnSpc>
            <a:spcBef>
              <a:spcPct val="0"/>
            </a:spcBef>
            <a:spcAft>
              <a:spcPct val="15000"/>
            </a:spcAft>
            <a:buChar char="••"/>
          </a:pPr>
          <a:r>
            <a:rPr lang="de-DE" sz="1300" kern="1200" dirty="0" smtClean="0"/>
            <a:t>IT-Controller</a:t>
          </a:r>
          <a:endParaRPr lang="de-DE" sz="1300" kern="1200" dirty="0"/>
        </a:p>
      </dsp:txBody>
      <dsp:txXfrm>
        <a:off x="2707109" y="814705"/>
        <a:ext cx="2372522" cy="4068089"/>
      </dsp:txXfrm>
    </dsp:sp>
    <dsp:sp modelId="{076CD27F-2F47-4BB5-8561-F9B345E14967}">
      <dsp:nvSpPr>
        <dsp:cNvPr id="0" name=""/>
        <dsp:cNvSpPr/>
      </dsp:nvSpPr>
      <dsp:spPr>
        <a:xfrm>
          <a:off x="5411785" y="260740"/>
          <a:ext cx="2372522" cy="55396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de-DE" sz="1300" kern="1200" dirty="0" smtClean="0"/>
            <a:t>IT-Randberufe</a:t>
          </a:r>
          <a:endParaRPr lang="de-DE" sz="1300" kern="1200" dirty="0"/>
        </a:p>
      </dsp:txBody>
      <dsp:txXfrm>
        <a:off x="5411785" y="260740"/>
        <a:ext cx="2372522" cy="553965"/>
      </dsp:txXfrm>
    </dsp:sp>
    <dsp:sp modelId="{C609463C-C5BC-49E3-A104-BBFB51D7B1AC}">
      <dsp:nvSpPr>
        <dsp:cNvPr id="0" name=""/>
        <dsp:cNvSpPr/>
      </dsp:nvSpPr>
      <dsp:spPr>
        <a:xfrm>
          <a:off x="5411785" y="814705"/>
          <a:ext cx="2372522" cy="406808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de-DE" sz="1300" kern="1200" dirty="0" smtClean="0"/>
            <a:t>Benutzung fertiger Anwendungsprogramme, die Mitarbeitern etwa in Schulungen vermittelt wurde</a:t>
          </a:r>
          <a:endParaRPr lang="de-DE" sz="1300" kern="1200" dirty="0"/>
        </a:p>
      </dsp:txBody>
      <dsp:txXfrm>
        <a:off x="5411785" y="814705"/>
        <a:ext cx="2372522" cy="4068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D76C8-08A8-4591-A0BF-F453F57CED20}">
      <dsp:nvSpPr>
        <dsp:cNvPr id="0" name=""/>
        <dsp:cNvSpPr/>
      </dsp:nvSpPr>
      <dsp:spPr>
        <a:xfrm>
          <a:off x="2366" y="308266"/>
          <a:ext cx="2307224" cy="516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de-DE" sz="1400" kern="1200" dirty="0" smtClean="0"/>
            <a:t>IT-Abteilung</a:t>
          </a:r>
          <a:endParaRPr lang="de-DE" sz="1400" kern="1200" dirty="0"/>
        </a:p>
      </dsp:txBody>
      <dsp:txXfrm>
        <a:off x="2366" y="308266"/>
        <a:ext cx="2307224" cy="516882"/>
      </dsp:txXfrm>
    </dsp:sp>
    <dsp:sp modelId="{25EEF6AF-84FA-4134-B8D1-F3E3F62F5198}">
      <dsp:nvSpPr>
        <dsp:cNvPr id="0" name=""/>
        <dsp:cNvSpPr/>
      </dsp:nvSpPr>
      <dsp:spPr>
        <a:xfrm>
          <a:off x="2366" y="825148"/>
          <a:ext cx="2307224" cy="204159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kern="1200" dirty="0" smtClean="0"/>
            <a:t>Systementwicklung</a:t>
          </a:r>
          <a:endParaRPr lang="de-DE" sz="1400" kern="1200" dirty="0"/>
        </a:p>
        <a:p>
          <a:pPr marL="114300" lvl="1" indent="-114300" algn="l" defTabSz="622300">
            <a:lnSpc>
              <a:spcPct val="90000"/>
            </a:lnSpc>
            <a:spcBef>
              <a:spcPct val="0"/>
            </a:spcBef>
            <a:spcAft>
              <a:spcPct val="15000"/>
            </a:spcAft>
            <a:buChar char="••"/>
          </a:pPr>
          <a:r>
            <a:rPr lang="de-DE" sz="1400" kern="1200" dirty="0" smtClean="0"/>
            <a:t>Systemanalyse</a:t>
          </a:r>
          <a:endParaRPr lang="de-DE" sz="1400" kern="1200" dirty="0"/>
        </a:p>
        <a:p>
          <a:pPr marL="114300" lvl="1" indent="-114300" algn="l" defTabSz="622300">
            <a:lnSpc>
              <a:spcPct val="90000"/>
            </a:lnSpc>
            <a:spcBef>
              <a:spcPct val="0"/>
            </a:spcBef>
            <a:spcAft>
              <a:spcPct val="15000"/>
            </a:spcAft>
            <a:buChar char="••"/>
          </a:pPr>
          <a:r>
            <a:rPr lang="de-DE" sz="1400" kern="1200" dirty="0" smtClean="0"/>
            <a:t>Benutzerberatung</a:t>
          </a:r>
          <a:endParaRPr lang="de-DE" sz="1400" kern="1200" dirty="0"/>
        </a:p>
        <a:p>
          <a:pPr marL="114300" lvl="1" indent="-114300" algn="l" defTabSz="622300">
            <a:lnSpc>
              <a:spcPct val="90000"/>
            </a:lnSpc>
            <a:spcBef>
              <a:spcPct val="0"/>
            </a:spcBef>
            <a:spcAft>
              <a:spcPct val="15000"/>
            </a:spcAft>
            <a:buChar char="••"/>
          </a:pPr>
          <a:r>
            <a:rPr lang="de-DE" sz="1400" kern="1200" dirty="0" smtClean="0"/>
            <a:t>IT-Controlling</a:t>
          </a:r>
          <a:endParaRPr lang="de-DE" sz="1400" kern="1200" dirty="0"/>
        </a:p>
        <a:p>
          <a:pPr marL="114300" lvl="1" indent="-114300" algn="l" defTabSz="622300">
            <a:lnSpc>
              <a:spcPct val="90000"/>
            </a:lnSpc>
            <a:spcBef>
              <a:spcPct val="0"/>
            </a:spcBef>
            <a:spcAft>
              <a:spcPct val="15000"/>
            </a:spcAft>
            <a:buChar char="••"/>
          </a:pPr>
          <a:r>
            <a:rPr lang="de-DE" sz="1400" kern="1200" dirty="0" smtClean="0"/>
            <a:t>IT-Organisation</a:t>
          </a:r>
          <a:endParaRPr lang="de-DE" sz="1400" kern="1200" dirty="0"/>
        </a:p>
      </dsp:txBody>
      <dsp:txXfrm>
        <a:off x="2366" y="825148"/>
        <a:ext cx="2307224" cy="2041593"/>
      </dsp:txXfrm>
    </dsp:sp>
    <dsp:sp modelId="{EB3CD9E6-FAC3-4E71-BE96-9FAB3B870EEF}">
      <dsp:nvSpPr>
        <dsp:cNvPr id="0" name=""/>
        <dsp:cNvSpPr/>
      </dsp:nvSpPr>
      <dsp:spPr>
        <a:xfrm>
          <a:off x="2632601" y="308266"/>
          <a:ext cx="2307224" cy="516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de-DE" sz="1400" kern="1200" dirty="0" smtClean="0"/>
            <a:t>Fachabteilung mit IT-Bezug</a:t>
          </a:r>
          <a:endParaRPr lang="de-DE" sz="1400" kern="1200" dirty="0"/>
        </a:p>
      </dsp:txBody>
      <dsp:txXfrm>
        <a:off x="2632601" y="308266"/>
        <a:ext cx="2307224" cy="516882"/>
      </dsp:txXfrm>
    </dsp:sp>
    <dsp:sp modelId="{B89724CA-9782-4879-B8C8-EF39AAD55F82}">
      <dsp:nvSpPr>
        <dsp:cNvPr id="0" name=""/>
        <dsp:cNvSpPr/>
      </dsp:nvSpPr>
      <dsp:spPr>
        <a:xfrm>
          <a:off x="2632601" y="825148"/>
          <a:ext cx="2307224" cy="204159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kern="1200" dirty="0" smtClean="0"/>
            <a:t>Controlling</a:t>
          </a:r>
          <a:endParaRPr lang="de-DE" sz="1400" kern="1200" dirty="0"/>
        </a:p>
        <a:p>
          <a:pPr marL="114300" lvl="1" indent="-114300" algn="l" defTabSz="622300">
            <a:lnSpc>
              <a:spcPct val="90000"/>
            </a:lnSpc>
            <a:spcBef>
              <a:spcPct val="0"/>
            </a:spcBef>
            <a:spcAft>
              <a:spcPct val="15000"/>
            </a:spcAft>
            <a:buChar char="••"/>
          </a:pPr>
          <a:r>
            <a:rPr lang="de-DE" sz="1400" kern="1200" dirty="0" smtClean="0"/>
            <a:t>Logistik</a:t>
          </a:r>
          <a:endParaRPr lang="de-DE" sz="1400" kern="1200" dirty="0"/>
        </a:p>
        <a:p>
          <a:pPr marL="114300" lvl="1" indent="-114300" algn="l" defTabSz="622300">
            <a:lnSpc>
              <a:spcPct val="90000"/>
            </a:lnSpc>
            <a:spcBef>
              <a:spcPct val="0"/>
            </a:spcBef>
            <a:spcAft>
              <a:spcPct val="15000"/>
            </a:spcAft>
            <a:buChar char="••"/>
          </a:pPr>
          <a:r>
            <a:rPr lang="de-DE" sz="1400" kern="1200" dirty="0" smtClean="0"/>
            <a:t>Beschaffung</a:t>
          </a:r>
          <a:endParaRPr lang="de-DE" sz="1400" kern="1200" dirty="0"/>
        </a:p>
        <a:p>
          <a:pPr marL="114300" lvl="1" indent="-114300" algn="l" defTabSz="622300">
            <a:lnSpc>
              <a:spcPct val="90000"/>
            </a:lnSpc>
            <a:spcBef>
              <a:spcPct val="0"/>
            </a:spcBef>
            <a:spcAft>
              <a:spcPct val="15000"/>
            </a:spcAft>
            <a:buChar char="••"/>
          </a:pPr>
          <a:r>
            <a:rPr lang="de-DE" sz="1400" kern="1200" dirty="0" smtClean="0"/>
            <a:t>Vertrieb und Marketing</a:t>
          </a:r>
          <a:endParaRPr lang="de-DE" sz="1400" kern="1200" dirty="0"/>
        </a:p>
      </dsp:txBody>
      <dsp:txXfrm>
        <a:off x="2632601" y="825148"/>
        <a:ext cx="2307224" cy="2041593"/>
      </dsp:txXfrm>
    </dsp:sp>
    <dsp:sp modelId="{5438D774-C7DB-434E-8087-6A0B360626F9}">
      <dsp:nvSpPr>
        <dsp:cNvPr id="0" name=""/>
        <dsp:cNvSpPr/>
      </dsp:nvSpPr>
      <dsp:spPr>
        <a:xfrm>
          <a:off x="5262837" y="308266"/>
          <a:ext cx="2307224" cy="51688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de-DE" sz="1400" kern="1200" dirty="0" err="1" smtClean="0"/>
            <a:t>Entrepreneur</a:t>
          </a:r>
          <a:endParaRPr lang="de-DE" sz="1400" kern="1200" dirty="0"/>
        </a:p>
      </dsp:txBody>
      <dsp:txXfrm>
        <a:off x="5262837" y="308266"/>
        <a:ext cx="2307224" cy="516882"/>
      </dsp:txXfrm>
    </dsp:sp>
    <dsp:sp modelId="{0E4C6751-ED8E-4479-964C-599A4E13E652}">
      <dsp:nvSpPr>
        <dsp:cNvPr id="0" name=""/>
        <dsp:cNvSpPr/>
      </dsp:nvSpPr>
      <dsp:spPr>
        <a:xfrm>
          <a:off x="5262837" y="825148"/>
          <a:ext cx="2307224" cy="204159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de-DE" sz="1400" kern="1200" dirty="0" smtClean="0"/>
            <a:t>Einsatz von Informationssystemen ermöglicht Produkt oder Prozess-</a:t>
          </a:r>
          <a:r>
            <a:rPr lang="de-DE" sz="1400" kern="1200" dirty="0" err="1" smtClean="0"/>
            <a:t>innovationen</a:t>
          </a:r>
          <a:endParaRPr lang="de-DE" sz="1400" kern="1200" dirty="0"/>
        </a:p>
        <a:p>
          <a:pPr marL="114300" lvl="1" indent="-114300" algn="l" defTabSz="622300">
            <a:lnSpc>
              <a:spcPct val="90000"/>
            </a:lnSpc>
            <a:spcBef>
              <a:spcPct val="0"/>
            </a:spcBef>
            <a:spcAft>
              <a:spcPct val="15000"/>
            </a:spcAft>
            <a:buChar char="••"/>
          </a:pPr>
          <a:r>
            <a:rPr lang="de-DE" sz="1400" kern="1200" dirty="0" smtClean="0"/>
            <a:t>Geschäftsmodell-</a:t>
          </a:r>
          <a:r>
            <a:rPr lang="de-DE" sz="1400" kern="1200" dirty="0" err="1" smtClean="0"/>
            <a:t>innovationen</a:t>
          </a:r>
          <a:endParaRPr lang="de-DE" sz="1400" kern="1200" dirty="0"/>
        </a:p>
        <a:p>
          <a:pPr marL="114300" lvl="1" indent="-114300" algn="l" defTabSz="622300">
            <a:lnSpc>
              <a:spcPct val="90000"/>
            </a:lnSpc>
            <a:spcBef>
              <a:spcPct val="0"/>
            </a:spcBef>
            <a:spcAft>
              <a:spcPct val="15000"/>
            </a:spcAft>
            <a:buChar char="••"/>
          </a:pPr>
          <a:r>
            <a:rPr lang="de-DE" sz="1400" kern="1200" dirty="0" smtClean="0"/>
            <a:t>Beispiel: „Electronic Commerce“</a:t>
          </a:r>
          <a:endParaRPr lang="de-DE" sz="1400" kern="1200" dirty="0"/>
        </a:p>
      </dsp:txBody>
      <dsp:txXfrm>
        <a:off x="5262837" y="825148"/>
        <a:ext cx="2307224" cy="204159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algn="r" defTabSz="947738">
              <a:spcBef>
                <a:spcPct val="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89013" y="765175"/>
            <a:ext cx="5121275"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2513"/>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algn="r" defTabSz="947738">
              <a:spcBef>
                <a:spcPct val="0"/>
              </a:spcBef>
              <a:defRPr sz="1200">
                <a:latin typeface="Arial" charset="0"/>
              </a:defRPr>
            </a:lvl1pPr>
          </a:lstStyle>
          <a:p>
            <a:pPr>
              <a:defRPr/>
            </a:pPr>
            <a:fld id="{D45DBDBB-69A1-4EF5-B9AC-2A20B331E44A}" type="slidenum">
              <a:rPr lang="en-GB"/>
              <a:pPr>
                <a:defRPr/>
              </a:pPr>
              <a:t>‹Nr.›</a:t>
            </a:fld>
            <a:endParaRPr lang="en-GB"/>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F5703DE0-41A0-4677-A18F-9FA23545D21C}" type="slidenum">
              <a:rPr lang="en-US" altLang="de-DE" sz="1200"/>
              <a:pPr/>
              <a:t>3</a:t>
            </a:fld>
            <a:endParaRPr lang="en-US" altLang="de-DE"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003936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63EB8748-5D8C-4E37-BF7C-195BCAFA0FF0}" type="slidenum">
              <a:rPr lang="en-US" altLang="de-DE" sz="1200"/>
              <a:pPr/>
              <a:t>12</a:t>
            </a:fld>
            <a:endParaRPr lang="en-US" altLang="de-DE"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86798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4022725" y="9721850"/>
            <a:ext cx="3076575" cy="512763"/>
          </a:xfrm>
          <a:prstGeom prst="rect">
            <a:avLst/>
          </a:prstGeom>
          <a:noFill/>
          <a:ln>
            <a:miter lim="800000"/>
            <a:headEnd/>
            <a:tailEnd/>
          </a:ln>
        </p:spPr>
        <p:txBody>
          <a:bodyPr lIns="96066" tIns="48033" rIns="96066" bIns="48033" anchor="b"/>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lgn="r"/>
            <a:fld id="{E2627A92-6BED-4403-B93A-902FAF6ABA9E}" type="slidenum">
              <a:rPr lang="en-US" altLang="de-DE" sz="1200"/>
              <a:pPr algn="r"/>
              <a:t>13</a:t>
            </a:fld>
            <a:endParaRPr lang="en-US" altLang="de-DE" sz="120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512513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4153CE2-2B17-4C6B-909C-57D648B12CE4}" type="slidenum">
              <a:rPr lang="en-US" altLang="de-DE" sz="1200"/>
              <a:pPr/>
              <a:t>14</a:t>
            </a:fld>
            <a:endParaRPr lang="en-US" altLang="de-DE"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509583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D4D61D15-4FD8-4627-9E2B-C7C0F40A8738}" type="slidenum">
              <a:rPr lang="en-US" altLang="de-DE" sz="1200">
                <a:solidFill>
                  <a:srgbClr val="000000"/>
                </a:solidFill>
              </a:rPr>
              <a:pPr/>
              <a:t>18</a:t>
            </a:fld>
            <a:endParaRPr lang="en-US" altLang="de-DE" sz="1200">
              <a:solidFill>
                <a:srgbClr val="000000"/>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560595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9F8E93C9-EBD6-422B-8446-D30BC9761788}" type="slidenum">
              <a:rPr lang="en-US" altLang="de-DE" sz="1200">
                <a:solidFill>
                  <a:srgbClr val="000000"/>
                </a:solidFill>
              </a:rPr>
              <a:pPr/>
              <a:t>19</a:t>
            </a:fld>
            <a:endParaRPr lang="en-US" altLang="de-DE" sz="1200">
              <a:solidFill>
                <a:srgbClr val="000000"/>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529840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CAC9CAFF-247C-47C4-B5BA-146D1A81E526}" type="slidenum">
              <a:rPr lang="en-US" altLang="de-DE" sz="1200">
                <a:solidFill>
                  <a:srgbClr val="000000"/>
                </a:solidFill>
              </a:rPr>
              <a:pPr/>
              <a:t>20</a:t>
            </a:fld>
            <a:endParaRPr lang="en-US" altLang="de-DE" sz="1200">
              <a:solidFill>
                <a:srgbClr val="000000"/>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749906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E15B78C-4337-475A-A61F-B1BBAE15A9E8}" type="slidenum">
              <a:rPr lang="en-US" altLang="de-DE" sz="1200">
                <a:solidFill>
                  <a:srgbClr val="000000"/>
                </a:solidFill>
              </a:rPr>
              <a:pPr/>
              <a:t>21</a:t>
            </a:fld>
            <a:endParaRPr lang="en-US" altLang="de-DE" sz="1200">
              <a:solidFill>
                <a:srgbClr val="000000"/>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879849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9E4A8F35-0A6D-4E2B-BE21-2901C2734E54}" type="slidenum">
              <a:rPr lang="en-US" altLang="de-DE" sz="1200">
                <a:solidFill>
                  <a:srgbClr val="000000"/>
                </a:solidFill>
              </a:rPr>
              <a:pPr/>
              <a:t>22</a:t>
            </a:fld>
            <a:endParaRPr lang="en-US" altLang="de-DE" sz="1200">
              <a:solidFill>
                <a:srgbClr val="000000"/>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010151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BAA9524-43F3-4A38-B5AF-402662015065}" type="slidenum">
              <a:rPr lang="en-US" altLang="de-DE" sz="1200"/>
              <a:pPr/>
              <a:t>23</a:t>
            </a:fld>
            <a:endParaRPr lang="en-US" altLang="de-DE"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777996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97B6A225-0EBD-4ADE-A8DE-E56DECCC7B16}" type="slidenum">
              <a:rPr lang="en-US" altLang="de-DE" sz="1200"/>
              <a:pPr/>
              <a:t>24</a:t>
            </a:fld>
            <a:endParaRPr lang="en-US" altLang="de-DE"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88128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A9078A3-78FF-41CA-9E80-7F25C33D6947}" type="slidenum">
              <a:rPr lang="en-US" altLang="de-DE" sz="1200"/>
              <a:pPr/>
              <a:t>4</a:t>
            </a:fld>
            <a:endParaRPr lang="en-US" altLang="de-DE"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514304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97B6A225-0EBD-4ADE-A8DE-E56DECCC7B16}" type="slidenum">
              <a:rPr lang="en-US" altLang="de-DE" sz="1200"/>
              <a:pPr/>
              <a:t>25</a:t>
            </a:fld>
            <a:endParaRPr lang="en-US" altLang="de-DE"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140212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91E94AFE-2D16-490D-AFD5-3A566AD46999}" type="slidenum">
              <a:rPr lang="en-US" altLang="de-DE" sz="1200"/>
              <a:pPr/>
              <a:t>26</a:t>
            </a:fld>
            <a:endParaRPr lang="en-US" altLang="de-DE"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602959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8B086EE9-3624-4B74-A998-00FAA16B2BE4}" type="slidenum">
              <a:rPr lang="en-US" altLang="de-DE" sz="1200"/>
              <a:pPr/>
              <a:t>27</a:t>
            </a:fld>
            <a:endParaRPr lang="en-US" altLang="de-DE"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909827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806AC838-AF4B-40BD-AAC4-CD38026A36DB}" type="slidenum">
              <a:rPr lang="en-US" altLang="de-DE" sz="1200"/>
              <a:pPr/>
              <a:t>28</a:t>
            </a:fld>
            <a:endParaRPr lang="en-US" altLang="de-DE"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459860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FBB16D1D-E442-40CC-B25B-3BD9E60A112D}" type="slidenum">
              <a:rPr lang="en-US" altLang="de-DE" sz="1200"/>
              <a:pPr/>
              <a:t>29</a:t>
            </a:fld>
            <a:endParaRPr lang="en-US" altLang="de-DE"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834142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E5347144-2EA2-4804-8385-02DF78542982}" type="slidenum">
              <a:rPr lang="en-US" altLang="de-DE" sz="1200"/>
              <a:pPr/>
              <a:t>30</a:t>
            </a:fld>
            <a:endParaRPr lang="en-US" altLang="de-DE"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561917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83D80A5A-CA90-4C27-82DE-F3C3069B367F}" type="slidenum">
              <a:rPr lang="en-US" altLang="de-DE" sz="1200"/>
              <a:pPr/>
              <a:t>31</a:t>
            </a:fld>
            <a:endParaRPr lang="en-US" altLang="de-DE"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906398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F5703DE0-41A0-4677-A18F-9FA23545D21C}" type="slidenum">
              <a:rPr lang="en-US" altLang="de-DE" sz="1200"/>
              <a:pPr/>
              <a:t>32</a:t>
            </a:fld>
            <a:endParaRPr lang="en-US" altLang="de-DE"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657170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8C725E5-BEC8-4DD5-829A-B5799E5868D9}" type="slidenum">
              <a:rPr lang="en-US" altLang="de-DE" sz="1200">
                <a:solidFill>
                  <a:srgbClr val="000000"/>
                </a:solidFill>
              </a:rPr>
              <a:pPr/>
              <a:t>33</a:t>
            </a:fld>
            <a:endParaRPr lang="en-US" altLang="de-DE" sz="120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997339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F342C94-7B29-457C-8D0B-1822909675B4}" type="slidenum">
              <a:rPr lang="en-US" altLang="de-DE" sz="1200">
                <a:solidFill>
                  <a:srgbClr val="000000"/>
                </a:solidFill>
              </a:rPr>
              <a:pPr/>
              <a:t>34</a:t>
            </a:fld>
            <a:endParaRPr lang="en-US" altLang="de-DE" sz="1200">
              <a:solidFill>
                <a:srgbClr val="000000"/>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135736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F48C0DEB-1115-4228-B6EB-C601EEB985BF}" type="slidenum">
              <a:rPr lang="en-US" altLang="de-DE" sz="1200"/>
              <a:pPr/>
              <a:t>5</a:t>
            </a:fld>
            <a:endParaRPr lang="en-US" altLang="de-DE"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832788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B7933DD7-6FCF-486C-AB3C-6C2F54F3EC28}" type="slidenum">
              <a:rPr lang="en-US" altLang="de-DE" sz="1200">
                <a:solidFill>
                  <a:srgbClr val="000000"/>
                </a:solidFill>
              </a:rPr>
              <a:pPr/>
              <a:t>35</a:t>
            </a:fld>
            <a:endParaRPr lang="en-US" altLang="de-DE" sz="1200">
              <a:solidFill>
                <a:srgbClr val="000000"/>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70147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0DE2490D-B479-4DE8-8574-1A57C1269DEE}" type="slidenum">
              <a:rPr lang="en-US" altLang="de-DE" sz="1200">
                <a:solidFill>
                  <a:srgbClr val="000000"/>
                </a:solidFill>
              </a:rPr>
              <a:pPr/>
              <a:t>36</a:t>
            </a:fld>
            <a:endParaRPr lang="en-US" altLang="de-DE" sz="1200">
              <a:solidFill>
                <a:srgbClr val="000000"/>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714918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9F6DB2F6-12F7-4057-A502-791B83F518AF}" type="slidenum">
              <a:rPr lang="en-US" altLang="de-DE" sz="1200">
                <a:solidFill>
                  <a:srgbClr val="000000"/>
                </a:solidFill>
              </a:rPr>
              <a:pPr/>
              <a:t>37</a:t>
            </a:fld>
            <a:endParaRPr lang="en-US" altLang="de-DE" sz="1200">
              <a:solidFill>
                <a:srgbClr val="000000"/>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544156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9E4A8F35-0A6D-4E2B-BE21-2901C2734E54}" type="slidenum">
              <a:rPr lang="en-US" altLang="de-DE" sz="1200">
                <a:solidFill>
                  <a:srgbClr val="000000"/>
                </a:solidFill>
              </a:rPr>
              <a:pPr/>
              <a:t>43</a:t>
            </a:fld>
            <a:endParaRPr lang="en-US" altLang="de-DE" sz="1200">
              <a:solidFill>
                <a:srgbClr val="000000"/>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455582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7E858D53-17B4-4A72-9DF2-F06C59F51F69}" type="slidenum">
              <a:rPr lang="en-US" altLang="de-DE" sz="1200">
                <a:solidFill>
                  <a:srgbClr val="000000"/>
                </a:solidFill>
              </a:rPr>
              <a:pPr/>
              <a:t>44</a:t>
            </a:fld>
            <a:endParaRPr lang="en-US" altLang="de-DE" sz="1200">
              <a:solidFill>
                <a:srgbClr val="000000"/>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055291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C3D27A18-A9BF-4A2B-A16F-4DA955B2D278}" type="slidenum">
              <a:rPr lang="en-US" altLang="de-DE" sz="1200">
                <a:solidFill>
                  <a:srgbClr val="000000"/>
                </a:solidFill>
              </a:rPr>
              <a:pPr/>
              <a:t>45</a:t>
            </a:fld>
            <a:endParaRPr lang="en-US" altLang="de-DE" sz="1200">
              <a:solidFill>
                <a:srgbClr val="000000"/>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497922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58C66D40-BA36-4765-B448-0DDCBF9976EA}" type="slidenum">
              <a:rPr lang="en-US" altLang="de-DE" sz="1200">
                <a:solidFill>
                  <a:srgbClr val="000000"/>
                </a:solidFill>
              </a:rPr>
              <a:pPr/>
              <a:t>46</a:t>
            </a:fld>
            <a:endParaRPr lang="en-US" altLang="de-DE" sz="1200">
              <a:solidFill>
                <a:srgbClr val="000000"/>
              </a:solidFill>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234298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0BBFD2AB-D4D3-46EF-84C9-A630CFA59876}" type="slidenum">
              <a:rPr lang="en-US" altLang="de-DE" sz="1200">
                <a:solidFill>
                  <a:srgbClr val="000000"/>
                </a:solidFill>
              </a:rPr>
              <a:pPr/>
              <a:t>47</a:t>
            </a:fld>
            <a:endParaRPr lang="en-US" altLang="de-DE" sz="1200">
              <a:solidFill>
                <a:srgbClr val="000000"/>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285802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FD69395-81A7-46FC-870A-45A290F41EC0}" type="slidenum">
              <a:rPr lang="en-US" altLang="de-DE" sz="1200">
                <a:solidFill>
                  <a:srgbClr val="000000"/>
                </a:solidFill>
              </a:rPr>
              <a:pPr/>
              <a:t>48</a:t>
            </a:fld>
            <a:endParaRPr lang="en-US" altLang="de-DE" sz="1200">
              <a:solidFill>
                <a:srgbClr val="000000"/>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968324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C72DE7C8-FF64-491D-A134-D62E5BB0A4D6}" type="slidenum">
              <a:rPr lang="en-US" altLang="de-DE" sz="1200">
                <a:solidFill>
                  <a:srgbClr val="000000"/>
                </a:solidFill>
              </a:rPr>
              <a:pPr/>
              <a:t>49</a:t>
            </a:fld>
            <a:endParaRPr lang="en-US" altLang="de-DE" sz="1200">
              <a:solidFill>
                <a:srgbClr val="000000"/>
              </a:solidFill>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01682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118D1D02-0A33-4451-9599-B711F1984CD5}" type="slidenum">
              <a:rPr lang="en-US" altLang="de-DE" sz="1200"/>
              <a:pPr/>
              <a:t>6</a:t>
            </a:fld>
            <a:endParaRPr lang="en-US" altLang="de-DE"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539211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DAF03B8D-4130-4ED0-96DD-D4218E080602}" type="slidenum">
              <a:rPr lang="en-US" altLang="de-DE" sz="1200">
                <a:solidFill>
                  <a:srgbClr val="000000"/>
                </a:solidFill>
              </a:rPr>
              <a:pPr/>
              <a:t>50</a:t>
            </a:fld>
            <a:endParaRPr lang="en-US" altLang="de-DE" sz="1200">
              <a:solidFill>
                <a:srgbClr val="000000"/>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009203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26AA7901-3AF8-42F1-A138-FE1895ED7B75}" type="slidenum">
              <a:rPr lang="en-US" altLang="de-DE" sz="1200">
                <a:solidFill>
                  <a:srgbClr val="000000"/>
                </a:solidFill>
              </a:rPr>
              <a:pPr/>
              <a:t>52</a:t>
            </a:fld>
            <a:endParaRPr lang="en-US" altLang="de-DE" sz="1200">
              <a:solidFill>
                <a:srgbClr val="000000"/>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348829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A3F42F0D-9976-432B-998C-FB57AABABBE2}" type="slidenum">
              <a:rPr lang="en-US" altLang="de-DE" sz="1200">
                <a:solidFill>
                  <a:srgbClr val="000000"/>
                </a:solidFill>
              </a:rPr>
              <a:pPr/>
              <a:t>53</a:t>
            </a:fld>
            <a:endParaRPr lang="en-US" altLang="de-DE" sz="1200">
              <a:solidFill>
                <a:srgbClr val="000000"/>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089279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B4663629-7A58-40D5-BDC1-177DAA526239}" type="slidenum">
              <a:rPr lang="en-US" altLang="de-DE" sz="1200">
                <a:solidFill>
                  <a:srgbClr val="000000"/>
                </a:solidFill>
              </a:rPr>
              <a:pPr/>
              <a:t>54</a:t>
            </a:fld>
            <a:endParaRPr lang="en-US" altLang="de-DE" sz="1200">
              <a:solidFill>
                <a:srgbClr val="000000"/>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034766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6D95409D-21FE-49DC-9C7D-3AF406E215C4}" type="slidenum">
              <a:rPr lang="en-US" altLang="de-DE" sz="1200">
                <a:solidFill>
                  <a:srgbClr val="000000"/>
                </a:solidFill>
              </a:rPr>
              <a:pPr/>
              <a:t>55</a:t>
            </a:fld>
            <a:endParaRPr lang="en-US" altLang="de-DE" sz="1200">
              <a:solidFill>
                <a:srgbClr val="000000"/>
              </a:solidFill>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244920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7F514C10-1D14-4B08-8776-56770D1D0761}" type="slidenum">
              <a:rPr lang="en-US" altLang="de-DE" sz="1200">
                <a:solidFill>
                  <a:srgbClr val="000000"/>
                </a:solidFill>
              </a:rPr>
              <a:pPr/>
              <a:t>56</a:t>
            </a:fld>
            <a:endParaRPr lang="en-US" altLang="de-DE" sz="1200">
              <a:solidFill>
                <a:srgbClr val="000000"/>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141439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D0966F99-3FC8-4C4B-80AD-ACAA79059A0B}" type="slidenum">
              <a:rPr lang="en-US" altLang="de-DE" sz="1200">
                <a:solidFill>
                  <a:srgbClr val="000000"/>
                </a:solidFill>
              </a:rPr>
              <a:pPr/>
              <a:t>57</a:t>
            </a:fld>
            <a:endParaRPr lang="en-US" altLang="de-DE" sz="1200">
              <a:solidFill>
                <a:srgbClr val="000000"/>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239610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2E0771C9-49E9-4BE8-9287-8CD228B0F3A5}" type="slidenum">
              <a:rPr lang="en-US" altLang="de-DE" sz="1200">
                <a:solidFill>
                  <a:srgbClr val="000000"/>
                </a:solidFill>
              </a:rPr>
              <a:pPr/>
              <a:t>58</a:t>
            </a:fld>
            <a:endParaRPr lang="en-US" altLang="de-DE" sz="1200">
              <a:solidFill>
                <a:srgbClr val="000000"/>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smtClean="0"/>
              <a:t>Unternehmensumwelt: Kunden, Konkurrenten, Zuliefer … </a:t>
            </a:r>
          </a:p>
        </p:txBody>
      </p:sp>
    </p:spTree>
    <p:extLst>
      <p:ext uri="{BB962C8B-B14F-4D97-AF65-F5344CB8AC3E}">
        <p14:creationId xmlns:p14="http://schemas.microsoft.com/office/powerpoint/2010/main" val="30076909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D604FA1B-62A5-4D6C-885B-1F1015136CCE}" type="slidenum">
              <a:rPr lang="en-US" altLang="de-DE" sz="1200">
                <a:solidFill>
                  <a:srgbClr val="000000"/>
                </a:solidFill>
              </a:rPr>
              <a:pPr/>
              <a:t>59</a:t>
            </a:fld>
            <a:endParaRPr lang="en-US" altLang="de-DE" sz="1200">
              <a:solidFill>
                <a:srgbClr val="000000"/>
              </a:solidFill>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7130864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B6B5CB1F-D9D2-4D36-8C02-59A1998F578C}" type="slidenum">
              <a:rPr lang="en-US" altLang="de-DE" sz="1200">
                <a:solidFill>
                  <a:srgbClr val="000000"/>
                </a:solidFill>
              </a:rPr>
              <a:pPr/>
              <a:t>60</a:t>
            </a:fld>
            <a:endParaRPr lang="en-US" altLang="de-DE" sz="1200">
              <a:solidFill>
                <a:srgbClr val="000000"/>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106700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F5703DE0-41A0-4677-A18F-9FA23545D21C}" type="slidenum">
              <a:rPr lang="en-US" altLang="de-DE" sz="1200"/>
              <a:pPr/>
              <a:t>7</a:t>
            </a:fld>
            <a:endParaRPr lang="en-US" altLang="de-DE"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7427066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B87F5B7C-133B-433C-ACD1-B66300DBDB94}" type="slidenum">
              <a:rPr lang="en-US" altLang="de-DE" sz="1200">
                <a:solidFill>
                  <a:srgbClr val="000000"/>
                </a:solidFill>
              </a:rPr>
              <a:pPr/>
              <a:t>61</a:t>
            </a:fld>
            <a:endParaRPr lang="en-US" altLang="de-DE" sz="1200">
              <a:solidFill>
                <a:srgbClr val="000000"/>
              </a:solidFill>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3223500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55769236-5EA2-48DD-BBB2-B9B46B92AA56}" type="slidenum">
              <a:rPr lang="en-US" altLang="de-DE" sz="1200">
                <a:solidFill>
                  <a:srgbClr val="000000"/>
                </a:solidFill>
              </a:rPr>
              <a:pPr/>
              <a:t>62</a:t>
            </a:fld>
            <a:endParaRPr lang="en-US" altLang="de-DE" sz="1200">
              <a:solidFill>
                <a:srgbClr val="000000"/>
              </a:solidFill>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8009147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D6C94C81-4BC7-41F4-9188-77F9817D5153}" type="slidenum">
              <a:rPr lang="en-US" altLang="de-DE" sz="1200">
                <a:solidFill>
                  <a:srgbClr val="000000"/>
                </a:solidFill>
              </a:rPr>
              <a:pPr/>
              <a:t>63</a:t>
            </a:fld>
            <a:endParaRPr lang="en-US" altLang="de-DE" sz="1200">
              <a:solidFill>
                <a:srgbClr val="000000"/>
              </a:solidFill>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039337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4B32C16A-CFCA-4EEB-AA26-071150D24EE8}" type="slidenum">
              <a:rPr lang="en-US" altLang="de-DE" sz="1200">
                <a:solidFill>
                  <a:srgbClr val="000000"/>
                </a:solidFill>
              </a:rPr>
              <a:pPr/>
              <a:t>64</a:t>
            </a:fld>
            <a:endParaRPr lang="en-US" altLang="de-DE" sz="1200">
              <a:solidFill>
                <a:srgbClr val="000000"/>
              </a:solidFill>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4364088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1739DE43-86BC-45B9-9751-9E4CEAFF5947}" type="slidenum">
              <a:rPr lang="en-US" altLang="de-DE" sz="1200">
                <a:solidFill>
                  <a:srgbClr val="000000"/>
                </a:solidFill>
              </a:rPr>
              <a:pPr/>
              <a:t>65</a:t>
            </a:fld>
            <a:endParaRPr lang="en-US" altLang="de-DE" sz="1200">
              <a:solidFill>
                <a:srgbClr val="000000"/>
              </a:solidFill>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9165474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205EC968-8019-4A9F-97C2-702BC181B039}" type="slidenum">
              <a:rPr lang="en-US" altLang="de-DE" sz="1200">
                <a:solidFill>
                  <a:srgbClr val="000000"/>
                </a:solidFill>
              </a:rPr>
              <a:pPr/>
              <a:t>66</a:t>
            </a:fld>
            <a:endParaRPr lang="en-US" altLang="de-DE" sz="1200">
              <a:solidFill>
                <a:srgbClr val="000000"/>
              </a:solidFill>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880686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8EB16654-3D7E-4900-8E10-C0DDC452598E}" type="slidenum">
              <a:rPr lang="en-US" altLang="de-DE" sz="1200">
                <a:solidFill>
                  <a:srgbClr val="000000"/>
                </a:solidFill>
              </a:rPr>
              <a:pPr/>
              <a:t>67</a:t>
            </a:fld>
            <a:endParaRPr lang="en-US" altLang="de-DE" sz="1200">
              <a:solidFill>
                <a:srgbClr val="000000"/>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8918624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38A8B6F8-940E-425F-ACB2-89DD75D5DEA3}" type="slidenum">
              <a:rPr lang="en-US" altLang="de-DE" sz="1200">
                <a:solidFill>
                  <a:srgbClr val="000000"/>
                </a:solidFill>
              </a:rPr>
              <a:pPr/>
              <a:t>68</a:t>
            </a:fld>
            <a:endParaRPr lang="en-US" altLang="de-DE" sz="1200">
              <a:solidFill>
                <a:srgbClr val="000000"/>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3394374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7725B31C-7950-48EA-8FCD-7433483C39D4}" type="slidenum">
              <a:rPr lang="en-US" altLang="de-DE" sz="1200"/>
              <a:pPr/>
              <a:t>8</a:t>
            </a:fld>
            <a:endParaRPr lang="en-US" altLang="de-DE"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28452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70FCAE76-A1F3-4580-B784-735F2610CC7C}" type="slidenum">
              <a:rPr lang="en-US" altLang="de-DE" sz="1200"/>
              <a:pPr/>
              <a:t>9</a:t>
            </a:fld>
            <a:endParaRPr lang="en-US" altLang="de-DE"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244155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C4FAEC6A-938C-4928-B0D1-0B11E6D2D3E4}" type="slidenum">
              <a:rPr lang="en-US" altLang="de-DE" sz="1200"/>
              <a:pPr/>
              <a:t>10</a:t>
            </a:fld>
            <a:endParaRPr lang="en-US" altLang="de-DE" sz="12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1836610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lvl1pPr defTabSz="960438"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defTabSz="960438"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defTabSz="960438"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defTabSz="960438"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defTabSz="960438"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defTabSz="960438"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fld id="{10955764-95DB-42C5-BB8A-55A80F9F1676}" type="slidenum">
              <a:rPr lang="en-US" altLang="de-DE" sz="1200"/>
              <a:pPr/>
              <a:t>11</a:t>
            </a:fld>
            <a:endParaRPr lang="en-US" altLang="de-DE"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extLst>
      <p:ext uri="{BB962C8B-B14F-4D97-AF65-F5344CB8AC3E}">
        <p14:creationId xmlns:p14="http://schemas.microsoft.com/office/powerpoint/2010/main" val="4280328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1836924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893446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9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4913005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1982466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9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554637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9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8377825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9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2959611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0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9057820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0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5777678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0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7235822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0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831190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726768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0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1211224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0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4979700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0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8749282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0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3190314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0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694899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0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8327773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0104726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2094116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6887828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328365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2251235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5019681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4763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48885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2227972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2219271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0061208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9435441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1782069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5098437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0539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7484546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1955488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8299578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66107307"/>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9711098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0045982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3268847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525056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3075940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7950212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141152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61887363"/>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6475779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82068950"/>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55371636"/>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950786676"/>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9533964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31829816"/>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8017956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5892923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10009799"/>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286733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5647604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6161703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4852614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2947973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00898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84854180"/>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9305254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1055984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00887379"/>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5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105929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846989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902574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362347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59282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8491838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015207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724219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3374194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082158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072460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172698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763731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9341247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99160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959422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123030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0217706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5272961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4389602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944411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6818307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1122905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5383651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705060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2873614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6662578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8366423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0827965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5256977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530245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7627822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9149170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1260223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869699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4136464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409983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1783005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2073863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4053609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827426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511055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1575158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3644611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71838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5662354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1652290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0385731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3099414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0018173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9883080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7844842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7700723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866336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52254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8169689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739018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3796678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9816812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7443093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8044218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7103348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7026747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7600083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9362639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057424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5487037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4586816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5855453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4621091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91542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8327016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9298628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8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4321938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8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2870950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8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3006887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756204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7920725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539205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356520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524072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2319449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78112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3898002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700317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9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2254146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9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8437712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9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118524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54" Type="http://schemas.openxmlformats.org/officeDocument/2006/relationships/slideLayout" Target="../slideLayouts/slideLayout154.xml"/><Relationship Id="rId159" Type="http://schemas.openxmlformats.org/officeDocument/2006/relationships/theme" Target="../theme/theme1.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60" Type="http://schemas.openxmlformats.org/officeDocument/2006/relationships/image" Target="../media/image1.emf"/><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53" Type="http://schemas.openxmlformats.org/officeDocument/2006/relationships/slideLayout" Target="../slideLayouts/slideLayout15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pic>
        <p:nvPicPr>
          <p:cNvPr id="1031" name="Picture 12" descr="Pearson_Bound_White"/>
          <p:cNvPicPr>
            <a:picLocks noChangeAspect="1" noChangeArrowheads="1"/>
          </p:cNvPicPr>
          <p:nvPr userDrawn="1"/>
        </p:nvPicPr>
        <p:blipFill>
          <a:blip r:embed="rId160"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sz="600" dirty="0" smtClean="0"/>
              <a:t>© </a:t>
            </a:r>
            <a:r>
              <a:rPr lang="en-US" sz="600" dirty="0" err="1" smtClean="0"/>
              <a:t>Laudon</a:t>
            </a:r>
            <a:r>
              <a:rPr lang="en-US" sz="600" dirty="0" smtClean="0"/>
              <a:t> /</a:t>
            </a:r>
            <a:r>
              <a:rPr lang="en-US" sz="600" dirty="0" err="1" smtClean="0"/>
              <a:t>Laudon</a:t>
            </a:r>
            <a:r>
              <a:rPr lang="en-US" sz="600" dirty="0" smtClean="0"/>
              <a:t> /</a:t>
            </a:r>
            <a:r>
              <a:rPr lang="en-US" sz="600" dirty="0" err="1" smtClean="0"/>
              <a:t>Schoder</a:t>
            </a:r>
            <a:endParaRPr lang="en-US"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dirty="0" smtClean="0"/>
              <a:t>Name des</a:t>
            </a:r>
            <a:r>
              <a:rPr lang="en-US" baseline="0" dirty="0" smtClean="0"/>
              <a:t> </a:t>
            </a:r>
            <a:r>
              <a:rPr lang="en-US" baseline="0" dirty="0" err="1" smtClean="0"/>
              <a:t>Dozenten</a:t>
            </a:r>
            <a:r>
              <a:rPr lang="en-US" baseline="0" dirty="0" smtClean="0"/>
              <a:t>		Name der </a:t>
            </a:r>
            <a:r>
              <a:rPr lang="en-US" baseline="0" dirty="0" err="1" smtClean="0"/>
              <a:t>Vorlesung</a:t>
            </a:r>
            <a:endParaRPr lang="en-US"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740" r:id="rId40"/>
    <p:sldLayoutId id="2147483741" r:id="rId41"/>
    <p:sldLayoutId id="2147483742" r:id="rId42"/>
    <p:sldLayoutId id="2147483743" r:id="rId43"/>
    <p:sldLayoutId id="2147483744" r:id="rId44"/>
    <p:sldLayoutId id="2147483745" r:id="rId45"/>
    <p:sldLayoutId id="2147483746" r:id="rId46"/>
    <p:sldLayoutId id="2147483747" r:id="rId47"/>
    <p:sldLayoutId id="2147483748" r:id="rId48"/>
    <p:sldLayoutId id="2147483749" r:id="rId49"/>
    <p:sldLayoutId id="2147483750" r:id="rId50"/>
    <p:sldLayoutId id="2147483751" r:id="rId51"/>
    <p:sldLayoutId id="2147483752" r:id="rId52"/>
    <p:sldLayoutId id="2147483753" r:id="rId53"/>
    <p:sldLayoutId id="2147483754" r:id="rId54"/>
    <p:sldLayoutId id="2147483755" r:id="rId55"/>
    <p:sldLayoutId id="2147483756" r:id="rId56"/>
    <p:sldLayoutId id="2147483757" r:id="rId57"/>
    <p:sldLayoutId id="2147483758" r:id="rId58"/>
    <p:sldLayoutId id="2147483759" r:id="rId59"/>
    <p:sldLayoutId id="2147483760" r:id="rId60"/>
    <p:sldLayoutId id="2147483761" r:id="rId61"/>
    <p:sldLayoutId id="2147483762" r:id="rId62"/>
    <p:sldLayoutId id="2147483763" r:id="rId63"/>
    <p:sldLayoutId id="2147483764" r:id="rId64"/>
    <p:sldLayoutId id="2147483765" r:id="rId65"/>
    <p:sldLayoutId id="2147483766" r:id="rId66"/>
    <p:sldLayoutId id="2147483767" r:id="rId67"/>
    <p:sldLayoutId id="2147483768" r:id="rId68"/>
    <p:sldLayoutId id="2147483769" r:id="rId69"/>
    <p:sldLayoutId id="2147483770" r:id="rId70"/>
    <p:sldLayoutId id="2147483771" r:id="rId71"/>
    <p:sldLayoutId id="2147483772" r:id="rId72"/>
    <p:sldLayoutId id="2147483773" r:id="rId73"/>
    <p:sldLayoutId id="2147483774" r:id="rId74"/>
    <p:sldLayoutId id="2147483775" r:id="rId75"/>
    <p:sldLayoutId id="2147483776" r:id="rId76"/>
    <p:sldLayoutId id="2147483777" r:id="rId77"/>
    <p:sldLayoutId id="2147483778" r:id="rId78"/>
    <p:sldLayoutId id="2147483779" r:id="rId79"/>
    <p:sldLayoutId id="2147483780" r:id="rId80"/>
    <p:sldLayoutId id="2147483781" r:id="rId81"/>
    <p:sldLayoutId id="2147483782" r:id="rId82"/>
    <p:sldLayoutId id="2147483783" r:id="rId83"/>
    <p:sldLayoutId id="2147483784" r:id="rId84"/>
    <p:sldLayoutId id="2147483785" r:id="rId85"/>
    <p:sldLayoutId id="2147483786" r:id="rId86"/>
    <p:sldLayoutId id="2147483787" r:id="rId87"/>
    <p:sldLayoutId id="2147483788" r:id="rId88"/>
    <p:sldLayoutId id="2147483789" r:id="rId89"/>
    <p:sldLayoutId id="2147483790" r:id="rId90"/>
    <p:sldLayoutId id="2147483791" r:id="rId91"/>
    <p:sldLayoutId id="2147483792" r:id="rId92"/>
    <p:sldLayoutId id="2147483793" r:id="rId93"/>
    <p:sldLayoutId id="2147483794" r:id="rId94"/>
    <p:sldLayoutId id="2147483795" r:id="rId95"/>
    <p:sldLayoutId id="2147483796" r:id="rId96"/>
    <p:sldLayoutId id="2147483797" r:id="rId97"/>
    <p:sldLayoutId id="2147483798" r:id="rId98"/>
    <p:sldLayoutId id="2147483799" r:id="rId99"/>
    <p:sldLayoutId id="2147483800" r:id="rId100"/>
    <p:sldLayoutId id="2147483801" r:id="rId101"/>
    <p:sldLayoutId id="2147483802" r:id="rId102"/>
    <p:sldLayoutId id="2147483803" r:id="rId103"/>
    <p:sldLayoutId id="2147483804" r:id="rId104"/>
    <p:sldLayoutId id="2147483805" r:id="rId105"/>
    <p:sldLayoutId id="2147483806" r:id="rId106"/>
    <p:sldLayoutId id="2147483807" r:id="rId107"/>
    <p:sldLayoutId id="2147483808" r:id="rId108"/>
    <p:sldLayoutId id="2147483809" r:id="rId109"/>
    <p:sldLayoutId id="2147483810" r:id="rId110"/>
    <p:sldLayoutId id="2147483811" r:id="rId111"/>
    <p:sldLayoutId id="2147483812" r:id="rId112"/>
    <p:sldLayoutId id="2147483813" r:id="rId113"/>
    <p:sldLayoutId id="2147483814" r:id="rId114"/>
    <p:sldLayoutId id="2147483815" r:id="rId115"/>
    <p:sldLayoutId id="2147483816" r:id="rId116"/>
    <p:sldLayoutId id="2147483817" r:id="rId117"/>
    <p:sldLayoutId id="2147483818" r:id="rId118"/>
    <p:sldLayoutId id="2147483819" r:id="rId119"/>
    <p:sldLayoutId id="2147483820" r:id="rId120"/>
    <p:sldLayoutId id="2147483821" r:id="rId121"/>
    <p:sldLayoutId id="2147483822" r:id="rId122"/>
    <p:sldLayoutId id="2147483823" r:id="rId123"/>
    <p:sldLayoutId id="2147483824" r:id="rId124"/>
    <p:sldLayoutId id="2147483825" r:id="rId125"/>
    <p:sldLayoutId id="2147483826" r:id="rId126"/>
    <p:sldLayoutId id="2147483827" r:id="rId127"/>
    <p:sldLayoutId id="2147483828" r:id="rId128"/>
    <p:sldLayoutId id="2147483829" r:id="rId129"/>
    <p:sldLayoutId id="2147483830" r:id="rId130"/>
    <p:sldLayoutId id="2147483831" r:id="rId131"/>
    <p:sldLayoutId id="2147483832" r:id="rId132"/>
    <p:sldLayoutId id="2147483833" r:id="rId133"/>
    <p:sldLayoutId id="2147483834" r:id="rId134"/>
    <p:sldLayoutId id="2147483835" r:id="rId135"/>
    <p:sldLayoutId id="2147483836" r:id="rId136"/>
    <p:sldLayoutId id="2147483837" r:id="rId137"/>
    <p:sldLayoutId id="2147483838" r:id="rId138"/>
    <p:sldLayoutId id="2147483839" r:id="rId139"/>
    <p:sldLayoutId id="2147483840" r:id="rId140"/>
    <p:sldLayoutId id="2147483841" r:id="rId141"/>
    <p:sldLayoutId id="2147483842" r:id="rId142"/>
    <p:sldLayoutId id="2147483843" r:id="rId143"/>
    <p:sldLayoutId id="2147483844" r:id="rId144"/>
    <p:sldLayoutId id="2147483845" r:id="rId145"/>
    <p:sldLayoutId id="2147483846" r:id="rId146"/>
    <p:sldLayoutId id="2147483847" r:id="rId147"/>
    <p:sldLayoutId id="2147483848" r:id="rId148"/>
    <p:sldLayoutId id="2147483849" r:id="rId149"/>
    <p:sldLayoutId id="2147483850" r:id="rId150"/>
    <p:sldLayoutId id="2147483851" r:id="rId151"/>
    <p:sldLayoutId id="2147483852" r:id="rId152"/>
    <p:sldLayoutId id="2147483853" r:id="rId153"/>
    <p:sldLayoutId id="2147483854" r:id="rId154"/>
    <p:sldLayoutId id="2147483855" r:id="rId155"/>
    <p:sldLayoutId id="2147483856" r:id="rId156"/>
    <p:sldLayoutId id="2147483857" r:id="rId157"/>
    <p:sldLayoutId id="2147483858" r:id="rId158"/>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de-DE" altLang="de-DE" smtClean="0"/>
              <a:t>Informations- und Kommunikationssysteme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9</a:t>
            </a:fld>
            <a:endParaRPr lang="en-US" dirty="0"/>
          </a:p>
        </p:txBody>
      </p:sp>
      <p:sp>
        <p:nvSpPr>
          <p:cNvPr id="423939" name="Rectangle 3"/>
          <p:cNvSpPr>
            <a:spLocks noGrp="1" noChangeArrowheads="1"/>
          </p:cNvSpPr>
          <p:nvPr>
            <p:ph sz="quarter" idx="12"/>
          </p:nvPr>
        </p:nvSpPr>
        <p:spPr/>
        <p:txBody>
          <a:bodyPr>
            <a:normAutofit fontScale="70000" lnSpcReduction="20000"/>
          </a:bodyPr>
          <a:lstStyle/>
          <a:p>
            <a:r>
              <a:rPr lang="de-DE" altLang="de-DE" dirty="0" smtClean="0"/>
              <a:t>Es handelt sich um soziotechnische Systeme, die menschliche und maschinelle Komponenten (Teilsysteme) als Aufgabenträger umfassen, die voneinander abhängig sind, ineinander greifen und / der zusammenwirken.</a:t>
            </a:r>
          </a:p>
          <a:p>
            <a:r>
              <a:rPr lang="de-DE" altLang="de-DE" dirty="0" smtClean="0"/>
              <a:t>Im Mittelpunkt steht die Unterstützung bei der Erfüllung betrieblicher Aufgaben.</a:t>
            </a:r>
          </a:p>
          <a:p>
            <a:r>
              <a:rPr lang="de-DE" altLang="de-DE" dirty="0" smtClean="0"/>
              <a:t>Der Begriffsbestandteil Information verdeutlicht, dass es primärer Zweck dieser Systeme ist, die Informationsnachfrage von Aufgabenträgern (sei es Mensch oder Maschine) zu befriedigen.</a:t>
            </a:r>
          </a:p>
          <a:p>
            <a:r>
              <a:rPr lang="de-DE" altLang="de-DE" dirty="0" smtClean="0"/>
              <a:t>Art und Umfang des Informationsbedarfs ergeben sich aus den in Wirtschaft und Verwaltung zu erfüllenden Aufgaben.</a:t>
            </a:r>
          </a:p>
          <a:p>
            <a:r>
              <a:rPr lang="de-DE" altLang="de-DE" dirty="0" smtClean="0"/>
              <a:t>Der Begriffsbestandteil Kommunikation verdeutlicht, dass eine Koordination zwischen arbeitsteilig wirkenden Aufgabenträgern stattfindet.</a:t>
            </a:r>
          </a:p>
          <a:p>
            <a:r>
              <a:rPr lang="de-DE" altLang="de-DE" dirty="0" smtClean="0"/>
              <a:t>Ziel ist die optimale Bereitstellung von Information und Kommunikation für betriebliche Aufgaben nach wirtschaftlichen Kriterien.</a:t>
            </a:r>
          </a:p>
          <a:p>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03062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3939">
                                            <p:txEl>
                                              <p:pRg st="1" end="1"/>
                                            </p:txEl>
                                          </p:spTgt>
                                        </p:tgtEl>
                                        <p:attrNameLst>
                                          <p:attrName>style.visibility</p:attrName>
                                        </p:attrNameLst>
                                      </p:cBhvr>
                                      <p:to>
                                        <p:strVal val="visible"/>
                                      </p:to>
                                    </p:set>
                                    <p:animEffect transition="in" filter="blinds(horizontal)">
                                      <p:cBhvr>
                                        <p:cTn id="7" dur="500"/>
                                        <p:tgtEl>
                                          <p:spTgt spid="4239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23939">
                                            <p:txEl>
                                              <p:pRg st="2" end="2"/>
                                            </p:txEl>
                                          </p:spTgt>
                                        </p:tgtEl>
                                        <p:attrNameLst>
                                          <p:attrName>style.visibility</p:attrName>
                                        </p:attrNameLst>
                                      </p:cBhvr>
                                      <p:to>
                                        <p:strVal val="visible"/>
                                      </p:to>
                                    </p:set>
                                    <p:animEffect transition="in" filter="blinds(horizontal)">
                                      <p:cBhvr>
                                        <p:cTn id="12" dur="500"/>
                                        <p:tgtEl>
                                          <p:spTgt spid="4239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23939">
                                            <p:txEl>
                                              <p:pRg st="3" end="3"/>
                                            </p:txEl>
                                          </p:spTgt>
                                        </p:tgtEl>
                                        <p:attrNameLst>
                                          <p:attrName>style.visibility</p:attrName>
                                        </p:attrNameLst>
                                      </p:cBhvr>
                                      <p:to>
                                        <p:strVal val="visible"/>
                                      </p:to>
                                    </p:set>
                                    <p:animEffect transition="in" filter="blinds(horizontal)">
                                      <p:cBhvr>
                                        <p:cTn id="17" dur="500"/>
                                        <p:tgtEl>
                                          <p:spTgt spid="4239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23939">
                                            <p:txEl>
                                              <p:pRg st="4" end="4"/>
                                            </p:txEl>
                                          </p:spTgt>
                                        </p:tgtEl>
                                        <p:attrNameLst>
                                          <p:attrName>style.visibility</p:attrName>
                                        </p:attrNameLst>
                                      </p:cBhvr>
                                      <p:to>
                                        <p:strVal val="visible"/>
                                      </p:to>
                                    </p:set>
                                    <p:animEffect transition="in" filter="blinds(horizontal)">
                                      <p:cBhvr>
                                        <p:cTn id="22" dur="500"/>
                                        <p:tgtEl>
                                          <p:spTgt spid="42393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23939">
                                            <p:txEl>
                                              <p:pRg st="5" end="5"/>
                                            </p:txEl>
                                          </p:spTgt>
                                        </p:tgtEl>
                                        <p:attrNameLst>
                                          <p:attrName>style.visibility</p:attrName>
                                        </p:attrNameLst>
                                      </p:cBhvr>
                                      <p:to>
                                        <p:strVal val="visible"/>
                                      </p:to>
                                    </p:set>
                                    <p:animEffect transition="in" filter="blinds(horizontal)">
                                      <p:cBhvr>
                                        <p:cTn id="27" dur="500"/>
                                        <p:tgtEl>
                                          <p:spTgt spid="423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de-DE" altLang="de-DE" smtClean="0"/>
              <a:t>Wirtschaftsinformatik als Realwissenschaft, Formalwissenschaft und Ingenieurwissenschaft</a:t>
            </a:r>
          </a:p>
        </p:txBody>
      </p:sp>
      <p:sp>
        <p:nvSpPr>
          <p:cNvPr id="4" name="Foliennummernplatzhalter 3"/>
          <p:cNvSpPr>
            <a:spLocks noGrp="1"/>
          </p:cNvSpPr>
          <p:nvPr>
            <p:ph type="sldNum" sz="quarter" idx="11"/>
          </p:nvPr>
        </p:nvSpPr>
        <p:spPr/>
        <p:txBody>
          <a:bodyPr/>
          <a:lstStyle/>
          <a:p>
            <a:fld id="{35E74F11-52B9-4224-A00F-B27318B8C481}" type="slidenum">
              <a:rPr lang="en-US" smtClean="0"/>
              <a:pPr/>
              <a:t>10</a:t>
            </a:fld>
            <a:endParaRPr lang="en-US" dirty="0"/>
          </a:p>
        </p:txBody>
      </p:sp>
      <p:sp>
        <p:nvSpPr>
          <p:cNvPr id="26627" name="Rectangle 3"/>
          <p:cNvSpPr>
            <a:spLocks noGrp="1" noChangeArrowheads="1"/>
          </p:cNvSpPr>
          <p:nvPr>
            <p:ph sz="quarter" idx="12"/>
          </p:nvPr>
        </p:nvSpPr>
        <p:spPr/>
        <p:txBody>
          <a:bodyPr>
            <a:normAutofit fontScale="85000" lnSpcReduction="20000"/>
          </a:bodyPr>
          <a:lstStyle/>
          <a:p>
            <a:r>
              <a:rPr lang="de-DE" altLang="de-DE" dirty="0" smtClean="0"/>
              <a:t>Die Wirtschaftsinformatik versteht sich als:</a:t>
            </a:r>
          </a:p>
          <a:p>
            <a:pPr lvl="1"/>
            <a:r>
              <a:rPr lang="de-DE" altLang="de-DE" dirty="0" smtClean="0"/>
              <a:t>Realwissenschaft, da Phänomene der Wirklichkeit untersucht werden</a:t>
            </a:r>
          </a:p>
          <a:p>
            <a:pPr lvl="1"/>
            <a:r>
              <a:rPr lang="de-DE" altLang="de-DE" dirty="0" smtClean="0"/>
              <a:t>Formalwissenschaft, da die Beschreibung, Erklärung, Prognose und Gestaltung von IS der Entwicklung und Anwendung formaler Beschreibungsverfahren und Theorien bedürfen. </a:t>
            </a:r>
          </a:p>
          <a:p>
            <a:pPr lvl="1"/>
            <a:r>
              <a:rPr lang="de-DE" altLang="de-DE" dirty="0" smtClean="0"/>
              <a:t>Ingenieurwissenschaft, da insbesondere die Gestaltung von IS eine Konstruktionssystematik verlangt.</a:t>
            </a:r>
          </a:p>
          <a:p>
            <a:r>
              <a:rPr lang="de-DE" altLang="de-DE" dirty="0" smtClean="0"/>
              <a:t>Wirtschaftsinformatiker verwenden Methoden und Werkzeuge aus den Real-, Formal- und Ingenieurwissenschaften und entwickeln diese weiter</a:t>
            </a:r>
          </a:p>
          <a:p>
            <a:r>
              <a:rPr lang="de-DE" altLang="de-DE" dirty="0" smtClean="0"/>
              <a:t>Bei der Auswahl und der Kombination der Methoden/Werkzeuge stehen nicht nur Fragen </a:t>
            </a:r>
          </a:p>
          <a:p>
            <a:pPr lvl="1"/>
            <a:r>
              <a:rPr lang="de-DE" altLang="de-DE" dirty="0" smtClean="0"/>
              <a:t>der technischen Wirksamkeit, </a:t>
            </a:r>
          </a:p>
          <a:p>
            <a:pPr lvl="1"/>
            <a:r>
              <a:rPr lang="de-DE" altLang="de-DE" dirty="0" smtClean="0"/>
              <a:t>sondern insbesondere auch ökonomische und soziale Aspekte im Vordergrund</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8537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de-DE" altLang="de-DE" dirty="0" smtClean="0"/>
              <a:t>Wirtschaftsinformatik –</a:t>
            </a:r>
            <a:br>
              <a:rPr lang="de-DE" altLang="de-DE" dirty="0" smtClean="0"/>
            </a:br>
            <a:r>
              <a:rPr lang="de-DE" altLang="de-DE" dirty="0" smtClean="0"/>
              <a:t>Selbstverständnis </a:t>
            </a:r>
            <a:r>
              <a:rPr lang="de-DE" altLang="de-DE" dirty="0" smtClean="0"/>
              <a:t>der </a:t>
            </a:r>
            <a:r>
              <a:rPr lang="de-DE" altLang="de-DE" dirty="0" smtClean="0"/>
              <a:t>Wirtschaftsinformatik (WKWI 1994)</a:t>
            </a:r>
            <a:endParaRPr lang="de-DE"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11</a:t>
            </a:fld>
            <a:endParaRPr lang="en-US" dirty="0"/>
          </a:p>
        </p:txBody>
      </p:sp>
      <p:sp>
        <p:nvSpPr>
          <p:cNvPr id="27651" name="Rectangle 3"/>
          <p:cNvSpPr>
            <a:spLocks noGrp="1" noChangeArrowheads="1"/>
          </p:cNvSpPr>
          <p:nvPr>
            <p:ph sz="quarter" idx="12"/>
          </p:nvPr>
        </p:nvSpPr>
        <p:spPr/>
        <p:txBody>
          <a:bodyPr/>
          <a:lstStyle/>
          <a:p>
            <a:r>
              <a:rPr lang="de-DE" altLang="de-DE" smtClean="0"/>
              <a:t>Wissenschaft, die sich mit der Beschreibung, Erklärung, Prognose und Gestaltung rechnergestützter Informationssysteme und deren Einsatz in Wirtschaft, Verwaltung und zunehmend dem unmittelbaren privaten Lebensumfeld befasst. Sie versteht sich als eigenständiges interdisziplinäres Fach im Wesentlichen zwischen Betriebswirtschaftslehre und Informatik.</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91371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de-DE" altLang="de-DE" smtClean="0"/>
              <a:t>Wirtschaftsinformatik als Realwissenschaft</a:t>
            </a:r>
          </a:p>
        </p:txBody>
      </p:sp>
      <p:sp>
        <p:nvSpPr>
          <p:cNvPr id="4" name="Foliennummernplatzhalter 3"/>
          <p:cNvSpPr>
            <a:spLocks noGrp="1"/>
          </p:cNvSpPr>
          <p:nvPr>
            <p:ph type="sldNum" sz="quarter" idx="11"/>
          </p:nvPr>
        </p:nvSpPr>
        <p:spPr/>
        <p:txBody>
          <a:bodyPr/>
          <a:lstStyle/>
          <a:p>
            <a:fld id="{35E74F11-52B9-4224-A00F-B27318B8C481}" type="slidenum">
              <a:rPr lang="en-US" smtClean="0"/>
              <a:pPr/>
              <a:t>12</a:t>
            </a:fld>
            <a:endParaRPr lang="en-US" dirty="0"/>
          </a:p>
        </p:txBody>
      </p:sp>
      <p:sp>
        <p:nvSpPr>
          <p:cNvPr id="3883011" name="Rectangle 3"/>
          <p:cNvSpPr>
            <a:spLocks noGrp="1" noChangeArrowheads="1"/>
          </p:cNvSpPr>
          <p:nvPr>
            <p:ph sz="quarter" idx="12"/>
          </p:nvPr>
        </p:nvSpPr>
        <p:spPr/>
        <p:txBody>
          <a:bodyPr>
            <a:normAutofit fontScale="62500" lnSpcReduction="20000"/>
          </a:bodyPr>
          <a:lstStyle/>
          <a:p>
            <a:r>
              <a:rPr lang="de-DE" altLang="de-DE" smtClean="0"/>
              <a:t>Beschreibungsaufgabe</a:t>
            </a:r>
          </a:p>
          <a:p>
            <a:pPr lvl="1"/>
            <a:r>
              <a:rPr lang="de-DE" altLang="de-DE" smtClean="0"/>
              <a:t>Beschreibung ist Voraussetzung für Erklärung und Gestaltung</a:t>
            </a:r>
          </a:p>
          <a:p>
            <a:pPr lvl="1"/>
            <a:r>
              <a:rPr lang="de-DE" altLang="de-DE" smtClean="0"/>
              <a:t>Ziel das in der Wirklichkeit Beobachtete systematisch zu dokumentieren</a:t>
            </a:r>
          </a:p>
          <a:p>
            <a:pPr lvl="1"/>
            <a:r>
              <a:rPr lang="de-DE" altLang="de-DE" smtClean="0"/>
              <a:t>Spezifische Ansätze zur Beschreibung der wirtschaftsinformatischen Erkenntnisobjekte</a:t>
            </a:r>
          </a:p>
          <a:p>
            <a:r>
              <a:rPr lang="de-DE" altLang="de-DE" smtClean="0"/>
              <a:t>Erklärungsaufgabe</a:t>
            </a:r>
          </a:p>
          <a:p>
            <a:pPr lvl="1"/>
            <a:r>
              <a:rPr lang="de-DE" altLang="de-DE" smtClean="0"/>
              <a:t>Erklärung der für den Wirtschaftsinformatiker relevanten Wirklichkeit</a:t>
            </a:r>
          </a:p>
          <a:p>
            <a:pPr lvl="1"/>
            <a:r>
              <a:rPr lang="de-DE" altLang="de-DE" smtClean="0"/>
              <a:t>Ergebnis sind Erklärungsmodelle als eine Menge von Aussagen, die untereinander in einem Begründungszusammenhang stehen</a:t>
            </a:r>
          </a:p>
          <a:p>
            <a:pPr lvl="1"/>
            <a:r>
              <a:rPr lang="de-DE" altLang="de-DE" smtClean="0"/>
              <a:t>Ziel: Entwicklung von Theorien</a:t>
            </a:r>
          </a:p>
          <a:p>
            <a:r>
              <a:rPr lang="de-DE" altLang="de-DE" smtClean="0"/>
              <a:t>Gestaltungsaufgabe</a:t>
            </a:r>
          </a:p>
          <a:p>
            <a:pPr lvl="1"/>
            <a:r>
              <a:rPr lang="de-DE" altLang="de-DE" smtClean="0"/>
              <a:t>Gestaltung als die Aufgabe, deren Zweck es ist, die Wirklichkeit so zu verändern, dass ein bestimmter Sollzustand erreicht wird</a:t>
            </a:r>
          </a:p>
          <a:p>
            <a:pPr lvl="1"/>
            <a:r>
              <a:rPr lang="de-DE" altLang="de-DE" smtClean="0"/>
              <a:t>Wirtschaftsinformatiker als Praktiker</a:t>
            </a:r>
          </a:p>
          <a:p>
            <a:pPr lvl="1"/>
            <a:r>
              <a:rPr lang="de-DE" altLang="de-DE" smtClean="0"/>
              <a:t>Gestaltung mit dem Ziel des Erkenntnisgewinns</a:t>
            </a:r>
          </a:p>
          <a:p>
            <a:r>
              <a:rPr lang="de-DE" altLang="de-DE" smtClean="0"/>
              <a:t>Prognosebildung</a:t>
            </a:r>
          </a:p>
          <a:p>
            <a:pPr lvl="1"/>
            <a:r>
              <a:rPr lang="de-DE" altLang="de-DE" smtClean="0"/>
              <a:t>Voraussagen über Zustände und Verhalten von Informationssystemen</a:t>
            </a:r>
          </a:p>
          <a:p>
            <a:pPr lvl="1"/>
            <a:r>
              <a:rPr lang="de-DE" altLang="de-DE" smtClean="0"/>
              <a:t>Setzt das Vorhandensein von Erklärungsmodellen voraus</a:t>
            </a:r>
          </a:p>
          <a:p>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30696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83011">
                                            <p:txEl>
                                              <p:pRg st="4" end="4"/>
                                            </p:txEl>
                                          </p:spTgt>
                                        </p:tgtEl>
                                        <p:attrNameLst>
                                          <p:attrName>style.visibility</p:attrName>
                                        </p:attrNameLst>
                                      </p:cBhvr>
                                      <p:to>
                                        <p:strVal val="visible"/>
                                      </p:to>
                                    </p:set>
                                    <p:animEffect transition="in" filter="blinds(horizontal)">
                                      <p:cBhvr>
                                        <p:cTn id="7" dur="500"/>
                                        <p:tgtEl>
                                          <p:spTgt spid="3883011">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83011">
                                            <p:txEl>
                                              <p:pRg st="5" end="5"/>
                                            </p:txEl>
                                          </p:spTgt>
                                        </p:tgtEl>
                                        <p:attrNameLst>
                                          <p:attrName>style.visibility</p:attrName>
                                        </p:attrNameLst>
                                      </p:cBhvr>
                                      <p:to>
                                        <p:strVal val="visible"/>
                                      </p:to>
                                    </p:set>
                                    <p:animEffect transition="in" filter="blinds(horizontal)">
                                      <p:cBhvr>
                                        <p:cTn id="10" dur="500"/>
                                        <p:tgtEl>
                                          <p:spTgt spid="3883011">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883011">
                                            <p:txEl>
                                              <p:pRg st="6" end="6"/>
                                            </p:txEl>
                                          </p:spTgt>
                                        </p:tgtEl>
                                        <p:attrNameLst>
                                          <p:attrName>style.visibility</p:attrName>
                                        </p:attrNameLst>
                                      </p:cBhvr>
                                      <p:to>
                                        <p:strVal val="visible"/>
                                      </p:to>
                                    </p:set>
                                    <p:animEffect transition="in" filter="blinds(horizontal)">
                                      <p:cBhvr>
                                        <p:cTn id="13" dur="500"/>
                                        <p:tgtEl>
                                          <p:spTgt spid="3883011">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883011">
                                            <p:txEl>
                                              <p:pRg st="7" end="7"/>
                                            </p:txEl>
                                          </p:spTgt>
                                        </p:tgtEl>
                                        <p:attrNameLst>
                                          <p:attrName>style.visibility</p:attrName>
                                        </p:attrNameLst>
                                      </p:cBhvr>
                                      <p:to>
                                        <p:strVal val="visible"/>
                                      </p:to>
                                    </p:set>
                                    <p:animEffect transition="in" filter="blinds(horizontal)">
                                      <p:cBhvr>
                                        <p:cTn id="16" dur="500"/>
                                        <p:tgtEl>
                                          <p:spTgt spid="3883011">
                                            <p:txEl>
                                              <p:pRg st="7" end="7"/>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883011">
                                            <p:txEl>
                                              <p:pRg st="8" end="8"/>
                                            </p:txEl>
                                          </p:spTgt>
                                        </p:tgtEl>
                                        <p:attrNameLst>
                                          <p:attrName>style.visibility</p:attrName>
                                        </p:attrNameLst>
                                      </p:cBhvr>
                                      <p:to>
                                        <p:strVal val="visible"/>
                                      </p:to>
                                    </p:set>
                                    <p:animEffect transition="in" filter="blinds(horizontal)">
                                      <p:cBhvr>
                                        <p:cTn id="21" dur="500"/>
                                        <p:tgtEl>
                                          <p:spTgt spid="3883011">
                                            <p:txEl>
                                              <p:pRg st="8" end="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883011">
                                            <p:txEl>
                                              <p:pRg st="9" end="9"/>
                                            </p:txEl>
                                          </p:spTgt>
                                        </p:tgtEl>
                                        <p:attrNameLst>
                                          <p:attrName>style.visibility</p:attrName>
                                        </p:attrNameLst>
                                      </p:cBhvr>
                                      <p:to>
                                        <p:strVal val="visible"/>
                                      </p:to>
                                    </p:set>
                                    <p:animEffect transition="in" filter="blinds(horizontal)">
                                      <p:cBhvr>
                                        <p:cTn id="24" dur="500"/>
                                        <p:tgtEl>
                                          <p:spTgt spid="3883011">
                                            <p:txEl>
                                              <p:pRg st="9" end="9"/>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883011">
                                            <p:txEl>
                                              <p:pRg st="10" end="10"/>
                                            </p:txEl>
                                          </p:spTgt>
                                        </p:tgtEl>
                                        <p:attrNameLst>
                                          <p:attrName>style.visibility</p:attrName>
                                        </p:attrNameLst>
                                      </p:cBhvr>
                                      <p:to>
                                        <p:strVal val="visible"/>
                                      </p:to>
                                    </p:set>
                                    <p:animEffect transition="in" filter="blinds(horizontal)">
                                      <p:cBhvr>
                                        <p:cTn id="27" dur="500"/>
                                        <p:tgtEl>
                                          <p:spTgt spid="3883011">
                                            <p:txEl>
                                              <p:pRg st="10" end="1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883011">
                                            <p:txEl>
                                              <p:pRg st="11" end="11"/>
                                            </p:txEl>
                                          </p:spTgt>
                                        </p:tgtEl>
                                        <p:attrNameLst>
                                          <p:attrName>style.visibility</p:attrName>
                                        </p:attrNameLst>
                                      </p:cBhvr>
                                      <p:to>
                                        <p:strVal val="visible"/>
                                      </p:to>
                                    </p:set>
                                    <p:animEffect transition="in" filter="blinds(horizontal)">
                                      <p:cBhvr>
                                        <p:cTn id="30" dur="500"/>
                                        <p:tgtEl>
                                          <p:spTgt spid="3883011">
                                            <p:txEl>
                                              <p:pRg st="11" end="1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3883011">
                                            <p:txEl>
                                              <p:pRg st="12" end="12"/>
                                            </p:txEl>
                                          </p:spTgt>
                                        </p:tgtEl>
                                        <p:attrNameLst>
                                          <p:attrName>style.visibility</p:attrName>
                                        </p:attrNameLst>
                                      </p:cBhvr>
                                      <p:to>
                                        <p:strVal val="visible"/>
                                      </p:to>
                                    </p:set>
                                    <p:animEffect transition="in" filter="blinds(horizontal)">
                                      <p:cBhvr>
                                        <p:cTn id="35" dur="500"/>
                                        <p:tgtEl>
                                          <p:spTgt spid="3883011">
                                            <p:txEl>
                                              <p:pRg st="12" end="12"/>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883011">
                                            <p:txEl>
                                              <p:pRg st="13" end="13"/>
                                            </p:txEl>
                                          </p:spTgt>
                                        </p:tgtEl>
                                        <p:attrNameLst>
                                          <p:attrName>style.visibility</p:attrName>
                                        </p:attrNameLst>
                                      </p:cBhvr>
                                      <p:to>
                                        <p:strVal val="visible"/>
                                      </p:to>
                                    </p:set>
                                    <p:animEffect transition="in" filter="blinds(horizontal)">
                                      <p:cBhvr>
                                        <p:cTn id="38" dur="500"/>
                                        <p:tgtEl>
                                          <p:spTgt spid="3883011">
                                            <p:txEl>
                                              <p:pRg st="13" end="13"/>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883011">
                                            <p:txEl>
                                              <p:pRg st="14" end="14"/>
                                            </p:txEl>
                                          </p:spTgt>
                                        </p:tgtEl>
                                        <p:attrNameLst>
                                          <p:attrName>style.visibility</p:attrName>
                                        </p:attrNameLst>
                                      </p:cBhvr>
                                      <p:to>
                                        <p:strVal val="visible"/>
                                      </p:to>
                                    </p:set>
                                    <p:animEffect transition="in" filter="blinds(horizontal)">
                                      <p:cBhvr>
                                        <p:cTn id="41" dur="500"/>
                                        <p:tgtEl>
                                          <p:spTgt spid="38830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ltLang="de-DE" smtClean="0"/>
              <a:t>Bereiche der Wirtschaftsinformatik</a:t>
            </a:r>
          </a:p>
        </p:txBody>
      </p:sp>
      <p:sp>
        <p:nvSpPr>
          <p:cNvPr id="4" name="Foliennummernplatzhalter 3"/>
          <p:cNvSpPr>
            <a:spLocks noGrp="1"/>
          </p:cNvSpPr>
          <p:nvPr>
            <p:ph type="sldNum" sz="quarter" idx="11"/>
          </p:nvPr>
        </p:nvSpPr>
        <p:spPr/>
        <p:txBody>
          <a:bodyPr/>
          <a:lstStyle/>
          <a:p>
            <a:fld id="{35E74F11-52B9-4224-A00F-B27318B8C481}" type="slidenum">
              <a:rPr lang="en-US" smtClean="0"/>
              <a:pPr/>
              <a:t>13</a:t>
            </a:fld>
            <a:endParaRPr lang="en-US" dirty="0"/>
          </a:p>
        </p:txBody>
      </p:sp>
      <p:sp>
        <p:nvSpPr>
          <p:cNvPr id="201731" name="Rectangle 5"/>
          <p:cNvSpPr>
            <a:spLocks noGrp="1" noChangeArrowheads="1"/>
          </p:cNvSpPr>
          <p:nvPr>
            <p:ph sz="quarter" idx="12"/>
          </p:nvPr>
        </p:nvSpPr>
        <p:spPr/>
        <p:txBody>
          <a:bodyPr>
            <a:normAutofit fontScale="92500"/>
          </a:bodyPr>
          <a:lstStyle/>
          <a:p>
            <a:r>
              <a:rPr lang="de-DE" altLang="de-DE" smtClean="0"/>
              <a:t>Einsatz und Gestaltung betrieblicher Anwendungs- und Informationssysteme in verschiedenen Branchen mit inner- und überbetrieblichem Fokus (funktions- und prozessübergreifend)</a:t>
            </a:r>
          </a:p>
          <a:p>
            <a:r>
              <a:rPr lang="de-DE" altLang="de-DE" smtClean="0"/>
              <a:t>Entwicklung und Wartung von Informationssystemen</a:t>
            </a:r>
          </a:p>
          <a:p>
            <a:r>
              <a:rPr lang="de-DE" altLang="de-DE" smtClean="0"/>
              <a:t>Modellierung, Automatisierung und Rationalisierung der Verarbeitung von Daten, Information und Wissen</a:t>
            </a:r>
          </a:p>
          <a:p>
            <a:r>
              <a:rPr lang="de-DE" altLang="de-DE" smtClean="0"/>
              <a:t>Planung, Steuerung und Kontrolle der Selbst- oder Fremderstellung von IT-Dienstleistungen</a:t>
            </a:r>
          </a:p>
          <a:p>
            <a:r>
              <a:rPr lang="de-DE" altLang="de-DE" smtClean="0"/>
              <a:t>Konzeption und Einführung von Kommunikationssystemen</a:t>
            </a:r>
          </a:p>
          <a:p>
            <a:endParaRPr lang="de-DE" altLang="de-DE"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07104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de-DE" smtClean="0"/>
              <a:t>Bereiche der Wirtschaftsinformatik</a:t>
            </a:r>
          </a:p>
        </p:txBody>
      </p:sp>
      <p:sp>
        <p:nvSpPr>
          <p:cNvPr id="4" name="Foliennummernplatzhalter 3"/>
          <p:cNvSpPr>
            <a:spLocks noGrp="1"/>
          </p:cNvSpPr>
          <p:nvPr>
            <p:ph type="sldNum" sz="quarter" idx="11"/>
          </p:nvPr>
        </p:nvSpPr>
        <p:spPr/>
        <p:txBody>
          <a:bodyPr/>
          <a:lstStyle/>
          <a:p>
            <a:fld id="{35E74F11-52B9-4224-A00F-B27318B8C481}" type="slidenum">
              <a:rPr lang="en-US" smtClean="0"/>
              <a:pPr/>
              <a:t>14</a:t>
            </a:fld>
            <a:endParaRPr lang="en-US" dirty="0"/>
          </a:p>
        </p:txBody>
      </p:sp>
      <p:sp>
        <p:nvSpPr>
          <p:cNvPr id="29699" name="Rectangle 5"/>
          <p:cNvSpPr>
            <a:spLocks noGrp="1" noChangeArrowheads="1"/>
          </p:cNvSpPr>
          <p:nvPr>
            <p:ph sz="quarter" idx="12"/>
          </p:nvPr>
        </p:nvSpPr>
        <p:spPr/>
        <p:txBody>
          <a:bodyPr/>
          <a:lstStyle/>
          <a:p>
            <a:r>
              <a:rPr lang="de-DE" altLang="de-DE" smtClean="0"/>
              <a:t>Verfahren zur Analyse des Nutzens und der Wirtschaftlichkeit des IT-Einsatzes</a:t>
            </a:r>
          </a:p>
          <a:p>
            <a:r>
              <a:rPr lang="de-DE" altLang="de-DE" smtClean="0"/>
              <a:t>Theoretische und technische Grundlagen von </a:t>
            </a:r>
            <a:br>
              <a:rPr lang="de-DE" altLang="de-DE" smtClean="0"/>
            </a:br>
            <a:r>
              <a:rPr lang="de-DE" altLang="de-DE" smtClean="0"/>
              <a:t>Anwendungssystemen/Informationssystemen</a:t>
            </a:r>
          </a:p>
          <a:p>
            <a:r>
              <a:rPr lang="de-DE" altLang="de-DE" smtClean="0"/>
              <a:t>Aufgaben des Informationsmanagement als Führungsaufgabe für die Informationsverarbeitungsfunktion des Unternehmens als Ganzes</a:t>
            </a:r>
          </a:p>
          <a:p>
            <a:r>
              <a:rPr lang="de-DE" altLang="de-DE" smtClean="0"/>
              <a:t>Umsetzung der Potentiale zunehmender informationstechnischer Vernetzung der Dinge</a:t>
            </a:r>
          </a:p>
          <a:p>
            <a:endParaRPr lang="de-DE" altLang="de-DE"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03672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Aufgabenspektrum der Wirtschaftsinformatiker</a:t>
            </a:r>
            <a:endParaRPr lang="de-DE" dirty="0"/>
          </a:p>
        </p:txBody>
      </p:sp>
      <p:sp>
        <p:nvSpPr>
          <p:cNvPr id="3" name="Foliennummernplatzhalter 2"/>
          <p:cNvSpPr>
            <a:spLocks noGrp="1"/>
          </p:cNvSpPr>
          <p:nvPr>
            <p:ph type="sldNum" sz="quarter" idx="11"/>
          </p:nvPr>
        </p:nvSpPr>
        <p:spPr/>
        <p:txBody>
          <a:bodyPr/>
          <a:lstStyle/>
          <a:p>
            <a:fld id="{35E74F11-52B9-4224-A00F-B27318B8C481}" type="slidenum">
              <a:rPr lang="en-US" smtClean="0"/>
              <a:pPr/>
              <a:t>15</a:t>
            </a:fld>
            <a:endParaRPr lang="en-US" dirty="0"/>
          </a:p>
        </p:txBody>
      </p:sp>
      <p:sp>
        <p:nvSpPr>
          <p:cNvPr id="4" name="Inhaltsplatzhalter 3"/>
          <p:cNvSpPr>
            <a:spLocks noGrp="1"/>
          </p:cNvSpPr>
          <p:nvPr>
            <p:ph sz="quarter" idx="12"/>
          </p:nvPr>
        </p:nvSpPr>
        <p:spPr/>
        <p:txBody>
          <a:bodyPr>
            <a:normAutofit lnSpcReduction="10000"/>
          </a:bodyPr>
          <a:lstStyle/>
          <a:p>
            <a:r>
              <a:rPr lang="de-DE" smtClean="0"/>
              <a:t>Entwurf und Einführung betrieblicher Anwendungs- und Kommunikationssysteme</a:t>
            </a:r>
          </a:p>
          <a:p>
            <a:r>
              <a:rPr lang="de-DE" smtClean="0"/>
              <a:t>Fortentwicklung und Einführung von Organisationskonzepten</a:t>
            </a:r>
          </a:p>
          <a:p>
            <a:r>
              <a:rPr lang="de-DE" smtClean="0"/>
              <a:t>Entwicklung, Anpassung und Einführung von</a:t>
            </a:r>
          </a:p>
          <a:p>
            <a:r>
              <a:rPr lang="de-DE" smtClean="0"/>
              <a:t>Anwendungs- und Kommunikationssystemen (besonders für betriebswirtschaftliche Problemstellungen)</a:t>
            </a:r>
          </a:p>
          <a:p>
            <a:r>
              <a:rPr lang="de-DE" smtClean="0"/>
              <a:t>Durchführung theoretischer und angewandter Forschung zur Anwendung der Informationstechnologie (IT)</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02588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Aufgabenspektrum der Wirtschaftsinformatiker</a:t>
            </a:r>
            <a:endParaRPr lang="de-DE" dirty="0"/>
          </a:p>
        </p:txBody>
      </p:sp>
      <p:sp>
        <p:nvSpPr>
          <p:cNvPr id="3" name="Foliennummernplatzhalter 2"/>
          <p:cNvSpPr>
            <a:spLocks noGrp="1"/>
          </p:cNvSpPr>
          <p:nvPr>
            <p:ph type="sldNum" sz="quarter" idx="11"/>
          </p:nvPr>
        </p:nvSpPr>
        <p:spPr/>
        <p:txBody>
          <a:bodyPr/>
          <a:lstStyle/>
          <a:p>
            <a:fld id="{35E74F11-52B9-4224-A00F-B27318B8C481}" type="slidenum">
              <a:rPr lang="en-US" smtClean="0"/>
              <a:pPr/>
              <a:t>16</a:t>
            </a:fld>
            <a:endParaRPr lang="en-US" dirty="0"/>
          </a:p>
        </p:txBody>
      </p:sp>
      <p:sp>
        <p:nvSpPr>
          <p:cNvPr id="4" name="Inhaltsplatzhalter 3"/>
          <p:cNvSpPr>
            <a:spLocks noGrp="1"/>
          </p:cNvSpPr>
          <p:nvPr>
            <p:ph sz="quarter" idx="12"/>
          </p:nvPr>
        </p:nvSpPr>
        <p:spPr/>
        <p:txBody>
          <a:bodyPr/>
          <a:lstStyle/>
          <a:p>
            <a:r>
              <a:rPr lang="de-DE" smtClean="0"/>
              <a:t>Ausarbeitung neuer Methoden und Verfahren zur Entwicklung von Informationssystemen (IS)</a:t>
            </a:r>
          </a:p>
          <a:p>
            <a:r>
              <a:rPr lang="de-DE" smtClean="0"/>
              <a:t>Vertrieb von Hard- und Softwareprodukten und Anwenderunterstützung bei der Produktplanung</a:t>
            </a:r>
          </a:p>
          <a:p>
            <a:r>
              <a:rPr lang="de-DE" smtClean="0"/>
              <a:t>Ausarbeitung neuer Methoden und Verfahren zur Entwicklung von Informationssystemen (IS)</a:t>
            </a:r>
          </a:p>
          <a:p>
            <a:r>
              <a:rPr lang="de-DE" smtClean="0"/>
              <a:t>Vertrieb von Hard- und Softwareprodukten und Anwenderunterstützung bei der Produktplanung</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06194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Aufgabenspektrum</a:t>
            </a:r>
            <a:br>
              <a:rPr lang="de-DE" smtClean="0"/>
            </a:br>
            <a:r>
              <a:rPr lang="de-DE" smtClean="0"/>
              <a:t>und Berufsfelder</a:t>
            </a:r>
            <a:endParaRPr lang="de-DE" dirty="0"/>
          </a:p>
        </p:txBody>
      </p:sp>
      <p:sp>
        <p:nvSpPr>
          <p:cNvPr id="3" name="Foliennummernplatzhalter 2"/>
          <p:cNvSpPr>
            <a:spLocks noGrp="1"/>
          </p:cNvSpPr>
          <p:nvPr>
            <p:ph type="sldNum" sz="quarter" idx="11"/>
          </p:nvPr>
        </p:nvSpPr>
        <p:spPr/>
        <p:txBody>
          <a:bodyPr/>
          <a:lstStyle/>
          <a:p>
            <a:fld id="{35E74F11-52B9-4224-A00F-B27318B8C481}" type="slidenum">
              <a:rPr lang="en-US" smtClean="0"/>
              <a:pPr/>
              <a:t>17</a:t>
            </a:fld>
            <a:endParaRPr lang="en-US" dirty="0"/>
          </a:p>
        </p:txBody>
      </p:sp>
      <p:sp>
        <p:nvSpPr>
          <p:cNvPr id="4" name="Inhaltsplatzhalter 3"/>
          <p:cNvSpPr>
            <a:spLocks noGrp="1"/>
          </p:cNvSpPr>
          <p:nvPr>
            <p:ph sz="quarter" idx="12"/>
          </p:nvPr>
        </p:nvSpPr>
        <p:spPr/>
        <p:txBody>
          <a:bodyPr/>
          <a:lstStyle/>
          <a:p>
            <a:r>
              <a:rPr lang="de-DE" smtClean="0"/>
              <a:t>Produktimplementierung sowie Produkteinsatz</a:t>
            </a:r>
          </a:p>
          <a:p>
            <a:r>
              <a:rPr lang="de-DE" smtClean="0"/>
              <a:t>Gestaltung und Durchführung von Schulungen für die Benutzung betrieblicher Informationssysteme. Dies beinhaltet auch Aus- und Weiterbildungsmaßnahmen für Hersteller, Anwender und private oder öffentliche Bildungseinrichtungen</a:t>
            </a:r>
          </a:p>
          <a:p>
            <a:r>
              <a:rPr lang="de-DE" smtClean="0"/>
              <a:t>Wahrnehmen von Führungsaufgaben für ITAbteilungen, Fachabteilungen, Projekte oder für IT-Unternehmen und Beratungsfirmen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99523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de-DE" altLang="de-DE" smtClean="0"/>
              <a:t>Berufsfelder</a:t>
            </a:r>
          </a:p>
        </p:txBody>
      </p:sp>
      <p:sp>
        <p:nvSpPr>
          <p:cNvPr id="6" name="Foliennummernplatzhalter 5"/>
          <p:cNvSpPr>
            <a:spLocks noGrp="1"/>
          </p:cNvSpPr>
          <p:nvPr>
            <p:ph type="sldNum" sz="quarter" idx="11"/>
          </p:nvPr>
        </p:nvSpPr>
        <p:spPr/>
        <p:txBody>
          <a:bodyPr/>
          <a:lstStyle/>
          <a:p>
            <a:fld id="{35E74F11-52B9-4224-A00F-B27318B8C481}" type="slidenum">
              <a:rPr lang="en-US" smtClean="0"/>
              <a:pPr/>
              <a:t>18</a:t>
            </a:fld>
            <a:endParaRPr lang="en-US" dirty="0"/>
          </a:p>
        </p:txBody>
      </p:sp>
      <p:sp>
        <p:nvSpPr>
          <p:cNvPr id="9" name="Inhaltsplatzhalter 8"/>
          <p:cNvSpPr>
            <a:spLocks noGrp="1"/>
          </p:cNvSpPr>
          <p:nvPr>
            <p:ph sz="quarter" idx="12"/>
          </p:nvPr>
        </p:nvSpPr>
        <p:spPr/>
        <p:txBody>
          <a:bodyPr/>
          <a:lstStyle/>
          <a:p>
            <a:endParaRPr lang="de-DE"/>
          </a:p>
        </p:txBody>
      </p:sp>
      <p:sp>
        <p:nvSpPr>
          <p:cNvPr id="10" name="Untertitel 9"/>
          <p:cNvSpPr>
            <a:spLocks noGrp="1"/>
          </p:cNvSpPr>
          <p:nvPr>
            <p:ph type="subTitle" idx="13"/>
          </p:nvPr>
        </p:nvSpPr>
        <p:spPr/>
        <p:txBody>
          <a:bodyPr/>
          <a:lstStyle/>
          <a:p>
            <a:endParaRPr lang="de-DE"/>
          </a:p>
        </p:txBody>
      </p:sp>
      <p:graphicFrame>
        <p:nvGraphicFramePr>
          <p:cNvPr id="8" name="Diagramm 7"/>
          <p:cNvGraphicFramePr/>
          <p:nvPr>
            <p:extLst>
              <p:ext uri="{D42A27DB-BD31-4B8C-83A1-F6EECF244321}">
                <p14:modId xmlns:p14="http://schemas.microsoft.com/office/powerpoint/2010/main" val="819119902"/>
              </p:ext>
            </p:extLst>
          </p:nvPr>
        </p:nvGraphicFramePr>
        <p:xfrm>
          <a:off x="584173" y="1366803"/>
          <a:ext cx="7786742"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4415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Laudon/Laudon/</a:t>
            </a:r>
            <a:r>
              <a:rPr lang="en-GB" dirty="0" err="1" smtClean="0"/>
              <a:t>Schoder</a:t>
            </a:r>
            <a:r>
              <a:rPr lang="en-GB" dirty="0" smtClean="0"/>
              <a:t/>
            </a:r>
            <a:br>
              <a:rPr lang="en-GB" dirty="0" smtClean="0"/>
            </a:br>
            <a:r>
              <a:rPr lang="en-GB" dirty="0" err="1" smtClean="0"/>
              <a:t>Wirtschaftsinformatik</a:t>
            </a:r>
            <a:r>
              <a:rPr lang="en-GB" dirty="0" smtClean="0"/>
              <a:t> </a:t>
            </a:r>
            <a:r>
              <a:rPr lang="en-GB" dirty="0"/>
              <a:t/>
            </a:r>
            <a:br>
              <a:rPr lang="en-GB" dirty="0"/>
            </a:br>
            <a:r>
              <a:rPr lang="en-GB" dirty="0"/>
              <a:t>3., </a:t>
            </a:r>
            <a:r>
              <a:rPr lang="en-GB" dirty="0" err="1"/>
              <a:t>vollständig</a:t>
            </a:r>
            <a:r>
              <a:rPr lang="en-GB" dirty="0"/>
              <a:t> </a:t>
            </a:r>
            <a:r>
              <a:rPr lang="en-GB" dirty="0" err="1"/>
              <a:t>überarbeitete</a:t>
            </a:r>
            <a:r>
              <a:rPr lang="en-GB" dirty="0"/>
              <a:t> </a:t>
            </a:r>
            <a:r>
              <a:rPr lang="en-GB" dirty="0" err="1" smtClean="0"/>
              <a:t>Auflage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a:t>
            </a:fld>
            <a:endParaRPr lang="en-US" dirty="0"/>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a:solidFill>
                  <a:schemeClr val="accent1"/>
                </a:solidFill>
              </a:rPr>
              <a:t>Laudon</a:t>
            </a:r>
            <a:r>
              <a:rPr lang="de-DE" b="1" dirty="0">
                <a:solidFill>
                  <a:schemeClr val="accent1"/>
                </a:solidFill>
              </a:rPr>
              <a:t>/</a:t>
            </a:r>
            <a:r>
              <a:rPr lang="de-DE" b="1" dirty="0" err="1">
                <a:solidFill>
                  <a:schemeClr val="accent1"/>
                </a:solidFill>
              </a:rPr>
              <a:t>Laudon</a:t>
            </a:r>
            <a:r>
              <a:rPr lang="de-DE" b="1" dirty="0">
                <a:solidFill>
                  <a:schemeClr val="accent1"/>
                </a:solidFill>
              </a:rPr>
              <a:t>/</a:t>
            </a:r>
            <a:r>
              <a:rPr lang="de-DE" b="1" dirty="0" err="1">
                <a:solidFill>
                  <a:schemeClr val="accent1"/>
                </a:solidFill>
              </a:rPr>
              <a:t>Schoder</a:t>
            </a:r>
            <a:r>
              <a:rPr lang="de-DE" b="1" dirty="0">
                <a:solidFill>
                  <a:schemeClr val="accent1"/>
                </a:solidFill>
              </a:rPr>
              <a:t/>
            </a:r>
            <a:br>
              <a:rPr lang="de-DE" b="1" dirty="0">
                <a:solidFill>
                  <a:schemeClr val="accent1"/>
                </a:solidFill>
              </a:rPr>
            </a:br>
            <a:r>
              <a:rPr lang="de-DE" b="1" dirty="0">
                <a:solidFill>
                  <a:schemeClr val="accent1"/>
                </a:solidFill>
              </a:rPr>
              <a:t>Wirtschaftsinformatik </a:t>
            </a:r>
            <a:endParaRPr lang="de-DE" b="1" dirty="0" smtClean="0">
              <a:solidFill>
                <a:schemeClr val="accent1"/>
              </a:solidFill>
            </a:endParaRPr>
          </a:p>
          <a:p>
            <a:pPr eaLnBrk="1" hangingPunct="1">
              <a:spcBef>
                <a:spcPct val="0"/>
              </a:spcBef>
              <a:buSzPct val="80000"/>
              <a:buFont typeface="Verdana" pitchFamily="1" charset="0"/>
              <a:buNone/>
            </a:pPr>
            <a:r>
              <a:rPr lang="de-DE" b="1" dirty="0">
                <a:solidFill>
                  <a:schemeClr val="accent1"/>
                </a:solidFill>
              </a:rPr>
              <a:t>3., vollständig überarbeitete </a:t>
            </a:r>
            <a:r>
              <a:rPr lang="de-DE" b="1" dirty="0" smtClean="0">
                <a:solidFill>
                  <a:schemeClr val="accent1"/>
                </a:solidFill>
              </a:rPr>
              <a:t>Auflage</a:t>
            </a:r>
            <a:r>
              <a:rPr lang="en-GB" b="1" dirty="0">
                <a:solidFill>
                  <a:schemeClr val="accent1"/>
                </a:solidFill>
              </a:rPr>
              <a:t/>
            </a:r>
            <a:br>
              <a:rPr lang="en-GB" b="1" dirty="0">
                <a:solidFill>
                  <a:schemeClr val="accent1"/>
                </a:solidFill>
              </a:rPr>
            </a:br>
            <a:r>
              <a:rPr lang="en-GB" dirty="0">
                <a:solidFill>
                  <a:schemeClr val="accent1"/>
                </a:solidFill>
              </a:rPr>
              <a:t>ISBN </a:t>
            </a:r>
            <a:r>
              <a:rPr lang="en-GB" dirty="0" smtClean="0">
                <a:solidFill>
                  <a:schemeClr val="accent1"/>
                </a:solidFill>
              </a:rPr>
              <a:t>97838689-4269-9</a:t>
            </a:r>
          </a:p>
          <a:p>
            <a:pPr eaLnBrk="1" hangingPunct="1">
              <a:spcBef>
                <a:spcPct val="0"/>
              </a:spcBef>
              <a:buSzPct val="80000"/>
              <a:buFont typeface="Verdana" pitchFamily="1" charset="0"/>
              <a:buNone/>
            </a:pPr>
            <a:r>
              <a:rPr lang="en-GB" dirty="0" smtClean="0">
                <a:solidFill>
                  <a:schemeClr val="accent1"/>
                </a:solidFill>
              </a:rPr>
              <a:t>1200 </a:t>
            </a:r>
            <a:r>
              <a:rPr lang="en-GB" dirty="0" err="1">
                <a:solidFill>
                  <a:schemeClr val="accent1"/>
                </a:solidFill>
              </a:rPr>
              <a:t>Seiten</a:t>
            </a:r>
            <a:r>
              <a:rPr lang="en-GB" dirty="0">
                <a:solidFill>
                  <a:schemeClr val="accent1"/>
                </a:solidFill>
              </a:rPr>
              <a:t> |  4-farbig</a:t>
            </a:r>
            <a:br>
              <a:rPr lang="en-GB" dirty="0">
                <a:solidFill>
                  <a:schemeClr val="accent1"/>
                </a:solidFill>
              </a:rPr>
            </a:br>
            <a:endParaRPr lang="en-GB"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www.pearson-studium.de</a:t>
            </a:r>
            <a:r>
              <a:rPr lang="en-GB" dirty="0">
                <a:solidFill>
                  <a:schemeClr val="accent1"/>
                </a:solidFill>
              </a:rPr>
              <a:t/>
            </a:r>
            <a:br>
              <a:rPr lang="en-GB" dirty="0">
                <a:solidFill>
                  <a:schemeClr val="accent1"/>
                </a:solidFill>
              </a:rPr>
            </a:br>
            <a:r>
              <a:rPr lang="en-GB" dirty="0">
                <a:solidFill>
                  <a:schemeClr val="accent1"/>
                </a:solidFill>
              </a:rPr>
              <a:t>www.pearson.ch</a:t>
            </a:r>
          </a:p>
        </p:txBody>
      </p:sp>
      <p:pic>
        <p:nvPicPr>
          <p:cNvPr id="8"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1232056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de-DE" altLang="de-DE" smtClean="0"/>
              <a:t>Einsatzgebiete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19</a:t>
            </a:fld>
            <a:endParaRPr lang="en-US" dirty="0"/>
          </a:p>
        </p:txBody>
      </p:sp>
      <p:sp>
        <p:nvSpPr>
          <p:cNvPr id="53251" name="Rectangle 3"/>
          <p:cNvSpPr>
            <a:spLocks noGrp="1" noChangeArrowheads="1"/>
          </p:cNvSpPr>
          <p:nvPr>
            <p:ph sz="quarter" idx="12"/>
          </p:nvPr>
        </p:nvSpPr>
        <p:spPr>
          <a:xfrm>
            <a:off x="365125" y="1625556"/>
            <a:ext cx="8229600" cy="4589462"/>
          </a:xfrm>
        </p:spPr>
        <p:txBody>
          <a:bodyPr>
            <a:normAutofit fontScale="92500" lnSpcReduction="10000"/>
          </a:bodyPr>
          <a:lstStyle/>
          <a:p>
            <a:endParaRPr lang="de-DE" altLang="de-DE" smtClean="0"/>
          </a:p>
          <a:p>
            <a:endParaRPr lang="de-DE" altLang="de-DE" smtClean="0"/>
          </a:p>
          <a:p>
            <a:endParaRPr lang="de-DE" altLang="de-DE" smtClean="0"/>
          </a:p>
          <a:p>
            <a:endParaRPr lang="de-DE" altLang="de-DE" smtClean="0"/>
          </a:p>
          <a:p>
            <a:endParaRPr lang="de-DE" altLang="de-DE" smtClean="0"/>
          </a:p>
          <a:p>
            <a:endParaRPr lang="de-DE" altLang="de-DE" smtClean="0"/>
          </a:p>
          <a:p>
            <a:endParaRPr lang="de-DE" altLang="de-DE" smtClean="0"/>
          </a:p>
          <a:p>
            <a:endParaRPr lang="de-DE" altLang="de-DE" smtClean="0"/>
          </a:p>
          <a:p>
            <a:r>
              <a:rPr lang="de-DE" altLang="de-DE" smtClean="0"/>
              <a:t>zusätzlicher Aufbau branchenspezifischer Kenntnisse notwendig</a:t>
            </a:r>
          </a:p>
        </p:txBody>
      </p:sp>
      <p:sp>
        <p:nvSpPr>
          <p:cNvPr id="8" name="Untertitel 7"/>
          <p:cNvSpPr>
            <a:spLocks noGrp="1"/>
          </p:cNvSpPr>
          <p:nvPr>
            <p:ph type="subTitle" idx="13"/>
          </p:nvPr>
        </p:nvSpPr>
        <p:spPr/>
        <p:txBody>
          <a:bodyPr/>
          <a:lstStyle/>
          <a:p>
            <a:endParaRPr lang="de-DE"/>
          </a:p>
        </p:txBody>
      </p:sp>
      <p:graphicFrame>
        <p:nvGraphicFramePr>
          <p:cNvPr id="7" name="Diagramm 6"/>
          <p:cNvGraphicFramePr/>
          <p:nvPr>
            <p:extLst>
              <p:ext uri="{D42A27DB-BD31-4B8C-83A1-F6EECF244321}">
                <p14:modId xmlns:p14="http://schemas.microsoft.com/office/powerpoint/2010/main" val="4264393705"/>
              </p:ext>
            </p:extLst>
          </p:nvPr>
        </p:nvGraphicFramePr>
        <p:xfrm>
          <a:off x="581950" y="1312816"/>
          <a:ext cx="7572428" cy="3175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7495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de-DE" altLang="de-DE" smtClean="0"/>
              <a:t>Qualifikationen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20</a:t>
            </a:fld>
            <a:endParaRPr lang="en-US" dirty="0"/>
          </a:p>
        </p:txBody>
      </p:sp>
      <p:sp>
        <p:nvSpPr>
          <p:cNvPr id="69636" name="Rectangle 3"/>
          <p:cNvSpPr>
            <a:spLocks noGrp="1" noChangeArrowheads="1"/>
          </p:cNvSpPr>
          <p:nvPr>
            <p:ph sz="quarter" idx="12"/>
          </p:nvPr>
        </p:nvSpPr>
        <p:spPr/>
        <p:txBody>
          <a:bodyPr>
            <a:normAutofit fontScale="92500" lnSpcReduction="10000"/>
          </a:bodyPr>
          <a:lstStyle/>
          <a:p>
            <a:r>
              <a:rPr lang="de-DE" smtClean="0"/>
              <a:t>fachliche Qualifikation</a:t>
            </a:r>
          </a:p>
          <a:p>
            <a:r>
              <a:rPr lang="de-DE" smtClean="0"/>
              <a:t>personengebundene Qualifikationen (Soft-Skills)</a:t>
            </a:r>
          </a:p>
          <a:p>
            <a:pPr lvl="1"/>
            <a:r>
              <a:rPr lang="de-DE" smtClean="0"/>
              <a:t>Kommunikationsfähigkeit, Eigeninitiative, Verantwortungsbewusstsein, Leistungsfähigkeit, Flexibilität, Kreativität, soziale Kompetenz, Teamfähigkeit, hohe Belastbarkeit</a:t>
            </a:r>
          </a:p>
          <a:p>
            <a:r>
              <a:rPr lang="de-DE" smtClean="0"/>
              <a:t>Sprachkenntnisse</a:t>
            </a:r>
          </a:p>
          <a:p>
            <a:r>
              <a:rPr lang="de-DE" smtClean="0"/>
              <a:t>tätigkeitsbezogene Anforderungen</a:t>
            </a:r>
          </a:p>
          <a:p>
            <a:pPr lvl="1"/>
            <a:r>
              <a:rPr lang="de-DE" smtClean="0"/>
              <a:t>unternehmerisches Denken und Handeln, Kundenorientierung, Problemlösungskompetenz, Entscheidungsfreudigkeit</a:t>
            </a:r>
          </a:p>
          <a:p>
            <a:r>
              <a:rPr lang="de-DE" smtClean="0"/>
              <a:t>Bereitschaft zu lebenslangem Lernen</a:t>
            </a:r>
          </a:p>
          <a:p>
            <a:endParaRPr 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98706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de-DE" altLang="de-DE" smtClean="0"/>
              <a:t>Qualifikationen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21</a:t>
            </a:fld>
            <a:endParaRPr lang="en-US" dirty="0"/>
          </a:p>
        </p:txBody>
      </p:sp>
      <p:sp>
        <p:nvSpPr>
          <p:cNvPr id="55299" name="Rectangle 3"/>
          <p:cNvSpPr>
            <a:spLocks noGrp="1" noChangeArrowheads="1"/>
          </p:cNvSpPr>
          <p:nvPr>
            <p:ph sz="quarter" idx="12"/>
          </p:nvPr>
        </p:nvSpPr>
        <p:spPr/>
        <p:txBody>
          <a:bodyPr>
            <a:normAutofit/>
          </a:bodyPr>
          <a:lstStyle/>
          <a:p>
            <a:r>
              <a:rPr lang="de-DE" altLang="de-DE" dirty="0" smtClean="0"/>
              <a:t>Wirtschaftsinformatiker verfügen über Doppelqualifikation in Betriebswirtschaft und Informatik</a:t>
            </a:r>
          </a:p>
          <a:p>
            <a:endParaRPr lang="de-DE" altLang="de-DE" dirty="0" smtClean="0"/>
          </a:p>
          <a:p>
            <a:pPr>
              <a:buFont typeface="Wingdings"/>
              <a:buChar char="è"/>
            </a:pPr>
            <a:r>
              <a:rPr lang="de-DE" altLang="de-DE" dirty="0" smtClean="0"/>
              <a:t>„Übersetzungsfunktion“ zwischen</a:t>
            </a:r>
            <a:endParaRPr lang="de-DE" altLang="de-DE" dirty="0"/>
          </a:p>
          <a:p>
            <a:pPr marL="0" indent="0">
              <a:buNone/>
            </a:pPr>
            <a:r>
              <a:rPr lang="de-DE" altLang="de-DE" dirty="0" smtClean="0"/>
              <a:t>betriebswirtschaftlicher </a:t>
            </a:r>
            <a:r>
              <a:rPr lang="de-DE" altLang="de-DE" dirty="0" smtClean="0"/>
              <a:t>Sprach- und </a:t>
            </a:r>
            <a:r>
              <a:rPr lang="de-DE" altLang="de-DE" dirty="0" smtClean="0"/>
              <a:t>Gedankenwelt</a:t>
            </a:r>
          </a:p>
          <a:p>
            <a:pPr marL="0" indent="0">
              <a:buNone/>
            </a:pPr>
            <a:r>
              <a:rPr lang="de-DE" altLang="de-DE" dirty="0" smtClean="0"/>
              <a:t>u</a:t>
            </a:r>
            <a:r>
              <a:rPr lang="de-DE" altLang="de-DE" dirty="0" smtClean="0"/>
              <a:t>nd</a:t>
            </a:r>
          </a:p>
          <a:p>
            <a:pPr marL="0" indent="0">
              <a:buNone/>
            </a:pPr>
            <a:r>
              <a:rPr lang="de-DE" altLang="de-DE" dirty="0" smtClean="0"/>
              <a:t>technisch </a:t>
            </a:r>
            <a:r>
              <a:rPr lang="de-DE" altLang="de-DE" dirty="0" smtClean="0"/>
              <a:t>verankerter </a:t>
            </a:r>
            <a:r>
              <a:rPr lang="de-DE" altLang="de-DE" dirty="0" smtClean="0"/>
              <a:t>System- </a:t>
            </a:r>
            <a:r>
              <a:rPr lang="de-DE" altLang="de-DE" dirty="0" smtClean="0"/>
              <a:t>oder </a:t>
            </a:r>
            <a:r>
              <a:rPr lang="de-DE" altLang="de-DE" dirty="0" err="1" smtClean="0"/>
              <a:t>Artefaktwelt</a:t>
            </a:r>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42778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3"/>
          <p:cNvSpPr>
            <a:spLocks noGrp="1"/>
          </p:cNvSpPr>
          <p:nvPr>
            <p:ph type="title"/>
          </p:nvPr>
        </p:nvSpPr>
        <p:spPr/>
        <p:txBody>
          <a:bodyPr/>
          <a:lstStyle/>
          <a:p>
            <a:r>
              <a:rPr lang="de-DE" altLang="de-DE" smtClean="0"/>
              <a:t>Gliederung</a:t>
            </a:r>
          </a:p>
        </p:txBody>
      </p:sp>
      <p:sp>
        <p:nvSpPr>
          <p:cNvPr id="4" name="Foliennummernplatzhalter 3"/>
          <p:cNvSpPr>
            <a:spLocks noGrp="1"/>
          </p:cNvSpPr>
          <p:nvPr>
            <p:ph type="sldNum" sz="quarter" idx="11"/>
          </p:nvPr>
        </p:nvSpPr>
        <p:spPr/>
        <p:txBody>
          <a:bodyPr/>
          <a:lstStyle/>
          <a:p>
            <a:fld id="{35E74F11-52B9-4224-A00F-B27318B8C481}" type="slidenum">
              <a:rPr lang="en-US" smtClean="0"/>
              <a:pPr/>
              <a:t>22</a:t>
            </a:fld>
            <a:endParaRPr lang="en-US" dirty="0"/>
          </a:p>
        </p:txBody>
      </p:sp>
      <p:sp>
        <p:nvSpPr>
          <p:cNvPr id="30723" name="Rectangle 2"/>
          <p:cNvSpPr>
            <a:spLocks noGrp="1" noChangeArrowheads="1"/>
          </p:cNvSpPr>
          <p:nvPr>
            <p:ph sz="quarter" idx="12"/>
          </p:nvPr>
        </p:nvSpPr>
        <p:spPr/>
        <p:txBody>
          <a:bodyPr/>
          <a:lstStyle/>
          <a:p>
            <a:pPr marL="457200" indent="-457200">
              <a:buFont typeface="+mj-lt"/>
              <a:buAutoNum type="arabicPeriod"/>
            </a:pPr>
            <a:r>
              <a:rPr lang="en-US" altLang="de-DE" dirty="0" err="1" smtClean="0"/>
              <a:t>Zugänge</a:t>
            </a:r>
            <a:r>
              <a:rPr lang="en-US" altLang="de-DE" dirty="0" smtClean="0"/>
              <a:t> </a:t>
            </a:r>
            <a:r>
              <a:rPr lang="en-US" altLang="de-DE" dirty="0" err="1" smtClean="0"/>
              <a:t>zum</a:t>
            </a:r>
            <a:r>
              <a:rPr lang="en-US" altLang="de-DE" dirty="0" smtClean="0"/>
              <a:t> </a:t>
            </a:r>
            <a:r>
              <a:rPr lang="en-US" altLang="de-DE" dirty="0" err="1" smtClean="0"/>
              <a:t>Profil</a:t>
            </a:r>
            <a:r>
              <a:rPr lang="en-US" altLang="de-DE" dirty="0" smtClean="0"/>
              <a:t> der </a:t>
            </a:r>
            <a:r>
              <a:rPr lang="en-US" altLang="de-DE" dirty="0" err="1" smtClean="0"/>
              <a:t>Wirtschaftsinformatik</a:t>
            </a:r>
            <a:endParaRPr lang="en-US" altLang="de-DE" dirty="0" smtClean="0"/>
          </a:p>
          <a:p>
            <a:pPr marL="457200" indent="-457200">
              <a:buFont typeface="+mj-lt"/>
              <a:buAutoNum type="arabicPeriod"/>
            </a:pPr>
            <a:r>
              <a:rPr lang="en-US" altLang="de-DE" b="1" dirty="0" err="1" smtClean="0"/>
              <a:t>Wissenschaftliche</a:t>
            </a:r>
            <a:r>
              <a:rPr lang="en-US" altLang="de-DE" b="1" dirty="0" smtClean="0"/>
              <a:t> </a:t>
            </a:r>
            <a:r>
              <a:rPr lang="en-US" altLang="de-DE" b="1" dirty="0" err="1" smtClean="0"/>
              <a:t>Erkenntnis</a:t>
            </a:r>
            <a:r>
              <a:rPr lang="en-US" altLang="de-DE" b="1" dirty="0" smtClean="0"/>
              <a:t> in der </a:t>
            </a:r>
            <a:r>
              <a:rPr lang="en-US" altLang="de-DE" b="1" dirty="0" err="1" smtClean="0"/>
              <a:t>Wirtschaftsinformatik</a:t>
            </a:r>
            <a:endParaRPr lang="en-US" altLang="de-DE" b="1" dirty="0" smtClean="0"/>
          </a:p>
          <a:p>
            <a:pPr marL="457200" indent="-457200">
              <a:buFont typeface="+mj-lt"/>
              <a:buAutoNum type="arabicPeriod"/>
            </a:pPr>
            <a:r>
              <a:rPr lang="en-US" altLang="de-DE" dirty="0" smtClean="0"/>
              <a:t>Geschichte der </a:t>
            </a:r>
            <a:r>
              <a:rPr lang="en-US" altLang="de-DE" dirty="0" err="1" smtClean="0"/>
              <a:t>Wirtschaftsinformatik</a:t>
            </a:r>
            <a:endParaRPr lang="en-US" altLang="de-DE" dirty="0" smtClean="0"/>
          </a:p>
          <a:p>
            <a:pPr marL="457200" indent="-457200">
              <a:buFont typeface="+mj-lt"/>
              <a:buAutoNum type="arabicPeriod"/>
            </a:pPr>
            <a:r>
              <a:rPr lang="en-US" altLang="de-DE" dirty="0" err="1" smtClean="0"/>
              <a:t>Perspektiven</a:t>
            </a:r>
            <a:r>
              <a:rPr lang="en-US" altLang="de-DE" dirty="0" smtClean="0"/>
              <a:t> der </a:t>
            </a:r>
            <a:r>
              <a:rPr lang="en-US" altLang="de-DE" dirty="0" err="1" smtClean="0"/>
              <a:t>Wirtschaftsinformatik</a:t>
            </a:r>
            <a:r>
              <a:rPr lang="en-US" altLang="de-DE" dirty="0" smtClean="0"/>
              <a:t> auf </a:t>
            </a:r>
            <a:r>
              <a:rPr lang="en-US" altLang="de-DE" dirty="0" err="1" smtClean="0"/>
              <a:t>Unternehmen</a:t>
            </a:r>
            <a:endParaRPr lang="en-US" altLang="de-DE" dirty="0" smtClean="0"/>
          </a:p>
          <a:p>
            <a:pPr marL="457200" indent="-457200">
              <a:buFont typeface="+mj-lt"/>
              <a:buAutoNum type="arabicPeriod"/>
            </a:pPr>
            <a:r>
              <a:rPr lang="en-US" altLang="de-DE" dirty="0" err="1" smtClean="0"/>
              <a:t>Informationsquellen</a:t>
            </a:r>
            <a:r>
              <a:rPr lang="en-US" altLang="de-DE" dirty="0" smtClean="0"/>
              <a:t> </a:t>
            </a:r>
            <a:r>
              <a:rPr lang="en-US" altLang="de-DE" dirty="0" err="1" smtClean="0"/>
              <a:t>zur</a:t>
            </a:r>
            <a:r>
              <a:rPr lang="en-US" altLang="de-DE" dirty="0" smtClean="0"/>
              <a:t> </a:t>
            </a:r>
            <a:r>
              <a:rPr lang="en-US" altLang="de-DE" dirty="0" err="1" smtClean="0"/>
              <a:t>Wirtschaftsinformatik</a:t>
            </a:r>
            <a:endParaRPr lang="en-US" altLang="de-DE" dirty="0"/>
          </a:p>
        </p:txBody>
      </p:sp>
      <p:sp>
        <p:nvSpPr>
          <p:cNvPr id="7" name="Untertitel 6"/>
          <p:cNvSpPr>
            <a:spLocks noGrp="1"/>
          </p:cNvSpPr>
          <p:nvPr>
            <p:ph type="subTitle" idx="13"/>
          </p:nvPr>
        </p:nvSpPr>
        <p:spPr/>
        <p:txBody>
          <a:bodyPr/>
          <a:lstStyle/>
          <a:p>
            <a:r>
              <a:rPr lang="de-DE" dirty="0" smtClean="0"/>
              <a:t>Kapitel 2</a:t>
            </a:r>
            <a:endParaRPr lang="de-DE" dirty="0"/>
          </a:p>
        </p:txBody>
      </p:sp>
    </p:spTree>
    <p:extLst>
      <p:ext uri="{BB962C8B-B14F-4D97-AF65-F5344CB8AC3E}">
        <p14:creationId xmlns:p14="http://schemas.microsoft.com/office/powerpoint/2010/main" val="1355065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de-DE" altLang="de-DE" smtClean="0"/>
              <a:t>Ziele der Wirtschaftsinformatik</a:t>
            </a:r>
          </a:p>
        </p:txBody>
      </p:sp>
      <p:sp>
        <p:nvSpPr>
          <p:cNvPr id="6" name="Foliennummernplatzhalter 5"/>
          <p:cNvSpPr>
            <a:spLocks noGrp="1"/>
          </p:cNvSpPr>
          <p:nvPr>
            <p:ph type="sldNum" sz="quarter" idx="11"/>
          </p:nvPr>
        </p:nvSpPr>
        <p:spPr/>
        <p:txBody>
          <a:bodyPr/>
          <a:lstStyle/>
          <a:p>
            <a:fld id="{35E74F11-52B9-4224-A00F-B27318B8C481}" type="slidenum">
              <a:rPr lang="en-US" smtClean="0"/>
              <a:pPr/>
              <a:t>23</a:t>
            </a:fld>
            <a:endParaRPr lang="en-US" dirty="0"/>
          </a:p>
        </p:txBody>
      </p:sp>
      <p:sp>
        <p:nvSpPr>
          <p:cNvPr id="7" name="Untertitel 6"/>
          <p:cNvSpPr>
            <a:spLocks noGrp="1"/>
          </p:cNvSpPr>
          <p:nvPr>
            <p:ph type="subTitle" idx="13"/>
          </p:nvPr>
        </p:nvSpPr>
        <p:spPr/>
        <p:txBody>
          <a:bodyPr/>
          <a:lstStyle/>
          <a:p>
            <a:endParaRPr lang="de-DE"/>
          </a:p>
        </p:txBody>
      </p:sp>
      <p:pic>
        <p:nvPicPr>
          <p:cNvPr id="9" name="Picture 3" descr="D:\WORK\PEARSON\000 FOLIEN\4269\JPG\4269-100__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32" y="2408233"/>
            <a:ext cx="8091043" cy="280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nhaltsplatzhalter 1"/>
          <p:cNvSpPr>
            <a:spLocks noGrp="1"/>
          </p:cNvSpPr>
          <p:nvPr>
            <p:ph sz="quarter" idx="12"/>
          </p:nvPr>
        </p:nvSpPr>
        <p:spPr>
          <a:xfrm>
            <a:off x="365125" y="1608138"/>
            <a:ext cx="8229600" cy="4365942"/>
          </a:xfrm>
        </p:spPr>
        <p:txBody>
          <a:bodyPr/>
          <a:lstStyle/>
          <a:p>
            <a:endParaRPr lang="de-DE" dirty="0"/>
          </a:p>
        </p:txBody>
      </p:sp>
    </p:spTree>
    <p:extLst>
      <p:ext uri="{BB962C8B-B14F-4D97-AF65-F5344CB8AC3E}">
        <p14:creationId xmlns:p14="http://schemas.microsoft.com/office/powerpoint/2010/main" val="3774843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de-DE" altLang="de-DE" smtClean="0"/>
              <a:t>Forschungsziele in der Wirtschaftsinformatik</a:t>
            </a:r>
          </a:p>
        </p:txBody>
      </p:sp>
      <p:sp>
        <p:nvSpPr>
          <p:cNvPr id="4" name="Foliennummernplatzhalter 3"/>
          <p:cNvSpPr>
            <a:spLocks noGrp="1"/>
          </p:cNvSpPr>
          <p:nvPr>
            <p:ph type="sldNum" sz="quarter" idx="11"/>
          </p:nvPr>
        </p:nvSpPr>
        <p:spPr/>
        <p:txBody>
          <a:bodyPr/>
          <a:lstStyle/>
          <a:p>
            <a:fld id="{35E74F11-52B9-4224-A00F-B27318B8C481}" type="slidenum">
              <a:rPr lang="en-US" smtClean="0"/>
              <a:pPr/>
              <a:t>24</a:t>
            </a:fld>
            <a:endParaRPr lang="en-US" dirty="0"/>
          </a:p>
        </p:txBody>
      </p:sp>
      <p:sp>
        <p:nvSpPr>
          <p:cNvPr id="32771" name="Rectangle 3"/>
          <p:cNvSpPr>
            <a:spLocks noGrp="1" noChangeArrowheads="1"/>
          </p:cNvSpPr>
          <p:nvPr>
            <p:ph sz="quarter" idx="12"/>
          </p:nvPr>
        </p:nvSpPr>
        <p:spPr/>
        <p:txBody>
          <a:bodyPr/>
          <a:lstStyle/>
          <a:p>
            <a:r>
              <a:rPr lang="de-DE" altLang="de-DE" smtClean="0"/>
              <a:t>Aus dem dargestellten Profil der Wirtschaftsinformatik lassen sich in Bezug auf die Objekte der Wirtschaftsinformatik (Informationssysteme und deren Umfeld) zwei Forschungsziele ableiten (vgl. Becker et al., 2001, 2003):</a:t>
            </a:r>
          </a:p>
          <a:p>
            <a:pPr lvl="1"/>
            <a:r>
              <a:rPr lang="de-DE" smtClean="0"/>
              <a:t>Erkenntnisziel: das Verstehen gegebener Sachverhalte</a:t>
            </a:r>
          </a:p>
          <a:p>
            <a:pPr lvl="1"/>
            <a:r>
              <a:rPr lang="de-DE" smtClean="0"/>
              <a:t>Gestaltungsziel: Gestaltung bzw. Veränderung bestehender Sachverhalte</a:t>
            </a:r>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55694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de-DE" altLang="de-DE" smtClean="0"/>
              <a:t>Forschungsziele in der Wirtschaftsinformatik</a:t>
            </a:r>
          </a:p>
        </p:txBody>
      </p:sp>
      <p:sp>
        <p:nvSpPr>
          <p:cNvPr id="4" name="Foliennummernplatzhalter 3"/>
          <p:cNvSpPr>
            <a:spLocks noGrp="1"/>
          </p:cNvSpPr>
          <p:nvPr>
            <p:ph type="sldNum" sz="quarter" idx="11"/>
          </p:nvPr>
        </p:nvSpPr>
        <p:spPr/>
        <p:txBody>
          <a:bodyPr/>
          <a:lstStyle/>
          <a:p>
            <a:fld id="{35E74F11-52B9-4224-A00F-B27318B8C481}" type="slidenum">
              <a:rPr lang="en-US" smtClean="0"/>
              <a:pPr/>
              <a:t>25</a:t>
            </a:fld>
            <a:endParaRPr lang="en-US" dirty="0"/>
          </a:p>
        </p:txBody>
      </p:sp>
      <p:sp>
        <p:nvSpPr>
          <p:cNvPr id="32771" name="Rectangle 3"/>
          <p:cNvSpPr>
            <a:spLocks noGrp="1" noChangeArrowheads="1"/>
          </p:cNvSpPr>
          <p:nvPr>
            <p:ph sz="quarter" idx="12"/>
          </p:nvPr>
        </p:nvSpPr>
        <p:spPr/>
        <p:txBody>
          <a:bodyPr>
            <a:normAutofit lnSpcReduction="10000"/>
          </a:bodyPr>
          <a:lstStyle/>
          <a:p>
            <a:r>
              <a:rPr lang="de-DE" smtClean="0"/>
              <a:t>Die inhaltlichen Schwerpunkte lassen sich anhand eines methodischen und eines inhaltlich-funktionalen Auftrages jeweilig differenzieren:</a:t>
            </a:r>
          </a:p>
          <a:p>
            <a:r>
              <a:rPr lang="de-DE" smtClean="0"/>
              <a:t>Methodischer Auftrag: </a:t>
            </a:r>
          </a:p>
          <a:p>
            <a:pPr lvl="1"/>
            <a:r>
              <a:rPr lang="de-DE" smtClean="0"/>
              <a:t>Der methodische Auftrag umfasst das Verstehen und Entwickeln von Methoden und Techniken zur Beschreibung, Entwicklung, Einführung und Nutzung von Informationssystemen</a:t>
            </a:r>
          </a:p>
          <a:p>
            <a:r>
              <a:rPr lang="de-DE" smtClean="0"/>
              <a:t>Inhaltlich-funktionaler Auftrag: </a:t>
            </a:r>
          </a:p>
          <a:p>
            <a:pPr lvl="1"/>
            <a:r>
              <a:rPr lang="de-DE" smtClean="0"/>
              <a:t>Der inhaltlich-funktionale Auftrag beschäftigt sich mit dem Verständnis und der Gestaltung von Informations-systemen</a:t>
            </a:r>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66259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de-DE" altLang="de-DE" smtClean="0"/>
              <a:t>Zentrale Ansätze der WI</a:t>
            </a:r>
          </a:p>
        </p:txBody>
      </p:sp>
      <p:sp>
        <p:nvSpPr>
          <p:cNvPr id="4" name="Foliennummernplatzhalter 3"/>
          <p:cNvSpPr>
            <a:spLocks noGrp="1"/>
          </p:cNvSpPr>
          <p:nvPr>
            <p:ph type="sldNum" sz="quarter" idx="11"/>
          </p:nvPr>
        </p:nvSpPr>
        <p:spPr/>
        <p:txBody>
          <a:bodyPr/>
          <a:lstStyle/>
          <a:p>
            <a:fld id="{35E74F11-52B9-4224-A00F-B27318B8C481}" type="slidenum">
              <a:rPr lang="en-US" smtClean="0"/>
              <a:pPr/>
              <a:t>26</a:t>
            </a:fld>
            <a:endParaRPr lang="en-US" dirty="0"/>
          </a:p>
        </p:txBody>
      </p:sp>
      <p:sp>
        <p:nvSpPr>
          <p:cNvPr id="3889155" name="Rectangle 3"/>
          <p:cNvSpPr>
            <a:spLocks noGrp="1" noChangeArrowheads="1"/>
          </p:cNvSpPr>
          <p:nvPr>
            <p:ph sz="quarter" idx="12"/>
          </p:nvPr>
        </p:nvSpPr>
        <p:spPr/>
        <p:txBody>
          <a:bodyPr>
            <a:normAutofit fontScale="70000" lnSpcReduction="20000"/>
          </a:bodyPr>
          <a:lstStyle/>
          <a:p>
            <a:r>
              <a:rPr lang="de-DE" altLang="de-DE" dirty="0" smtClean="0"/>
              <a:t>IT in Unternehmen ist kein Selbstzweck, Ziele:</a:t>
            </a:r>
          </a:p>
          <a:p>
            <a:pPr lvl="1"/>
            <a:r>
              <a:rPr lang="de-DE" altLang="de-DE" dirty="0" smtClean="0"/>
              <a:t>Gestaltung der Informationsinfrastruktur eines Unternehmens derart, dass sie einen möglichst hohen Beitrag zum Unternehmenserfolg leistet</a:t>
            </a:r>
          </a:p>
          <a:p>
            <a:pPr lvl="1"/>
            <a:r>
              <a:rPr lang="de-DE" altLang="de-DE" dirty="0" smtClean="0"/>
              <a:t>Erhöhung der Produktivität</a:t>
            </a:r>
          </a:p>
          <a:p>
            <a:pPr lvl="1"/>
            <a:r>
              <a:rPr lang="de-DE" altLang="de-DE" dirty="0" smtClean="0"/>
              <a:t>Verbesserung der Qualität von Leistungen des Unternehmens</a:t>
            </a:r>
          </a:p>
          <a:p>
            <a:pPr lvl="1"/>
            <a:r>
              <a:rPr lang="de-DE" altLang="de-DE" dirty="0" smtClean="0"/>
              <a:t>Verringerung von Durchlaufzeiten von Vorgängen</a:t>
            </a:r>
          </a:p>
          <a:p>
            <a:pPr lvl="1"/>
            <a:r>
              <a:rPr lang="de-DE" altLang="de-DE" dirty="0" smtClean="0"/>
              <a:t>Ausschöpfung von Kostensenkungspotenzialen</a:t>
            </a:r>
          </a:p>
          <a:p>
            <a:pPr lvl="1"/>
            <a:r>
              <a:rPr lang="de-DE" altLang="de-DE" dirty="0" smtClean="0"/>
              <a:t>Neue Produkte und Dienstleistungen</a:t>
            </a:r>
          </a:p>
          <a:p>
            <a:pPr lvl="1"/>
            <a:r>
              <a:rPr lang="de-DE" altLang="de-DE" dirty="0" smtClean="0"/>
              <a:t>…</a:t>
            </a:r>
          </a:p>
          <a:p>
            <a:r>
              <a:rPr lang="de-DE" altLang="de-DE" dirty="0" smtClean="0"/>
              <a:t>Zentrale Ansätze („Paradigmen“):</a:t>
            </a:r>
          </a:p>
          <a:p>
            <a:pPr lvl="1"/>
            <a:r>
              <a:rPr lang="de-DE" altLang="de-DE" dirty="0" smtClean="0"/>
              <a:t>Automation</a:t>
            </a:r>
          </a:p>
          <a:p>
            <a:pPr lvl="1"/>
            <a:r>
              <a:rPr lang="de-DE" altLang="de-DE" dirty="0" smtClean="0"/>
              <a:t>Unterstützung</a:t>
            </a:r>
          </a:p>
          <a:p>
            <a:pPr lvl="1"/>
            <a:r>
              <a:rPr lang="de-DE" altLang="de-DE" dirty="0" smtClean="0"/>
              <a:t>Integration</a:t>
            </a:r>
          </a:p>
          <a:p>
            <a:pPr lvl="1"/>
            <a:r>
              <a:rPr lang="de-DE" altLang="de-DE" dirty="0" smtClean="0"/>
              <a:t>Befähigung (</a:t>
            </a:r>
            <a:r>
              <a:rPr lang="de-DE" altLang="de-DE" dirty="0" err="1" smtClean="0"/>
              <a:t>Enabling</a:t>
            </a:r>
            <a:r>
              <a:rPr lang="de-DE" altLang="de-DE" dirty="0" smtClean="0"/>
              <a:t>)</a:t>
            </a:r>
          </a:p>
          <a:p>
            <a:pPr lvl="1"/>
            <a:r>
              <a:rPr lang="de-DE" altLang="de-DE" dirty="0" err="1" smtClean="0"/>
              <a:t>Vollvirtualisierung</a:t>
            </a:r>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32797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89155">
                                            <p:txEl>
                                              <p:pRg st="1" end="1"/>
                                            </p:txEl>
                                          </p:spTgt>
                                        </p:tgtEl>
                                        <p:attrNameLst>
                                          <p:attrName>style.visibility</p:attrName>
                                        </p:attrNameLst>
                                      </p:cBhvr>
                                      <p:to>
                                        <p:strVal val="visible"/>
                                      </p:to>
                                    </p:set>
                                    <p:animEffect transition="in" filter="blinds(horizontal)">
                                      <p:cBhvr>
                                        <p:cTn id="7" dur="500"/>
                                        <p:tgtEl>
                                          <p:spTgt spid="388915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89155">
                                            <p:txEl>
                                              <p:pRg st="2" end="2"/>
                                            </p:txEl>
                                          </p:spTgt>
                                        </p:tgtEl>
                                        <p:attrNameLst>
                                          <p:attrName>style.visibility</p:attrName>
                                        </p:attrNameLst>
                                      </p:cBhvr>
                                      <p:to>
                                        <p:strVal val="visible"/>
                                      </p:to>
                                    </p:set>
                                    <p:animEffect transition="in" filter="blinds(horizontal)">
                                      <p:cBhvr>
                                        <p:cTn id="10" dur="500"/>
                                        <p:tgtEl>
                                          <p:spTgt spid="388915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889155">
                                            <p:txEl>
                                              <p:pRg st="3" end="3"/>
                                            </p:txEl>
                                          </p:spTgt>
                                        </p:tgtEl>
                                        <p:attrNameLst>
                                          <p:attrName>style.visibility</p:attrName>
                                        </p:attrNameLst>
                                      </p:cBhvr>
                                      <p:to>
                                        <p:strVal val="visible"/>
                                      </p:to>
                                    </p:set>
                                    <p:animEffect transition="in" filter="blinds(horizontal)">
                                      <p:cBhvr>
                                        <p:cTn id="13" dur="500"/>
                                        <p:tgtEl>
                                          <p:spTgt spid="388915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889155">
                                            <p:txEl>
                                              <p:pRg st="4" end="4"/>
                                            </p:txEl>
                                          </p:spTgt>
                                        </p:tgtEl>
                                        <p:attrNameLst>
                                          <p:attrName>style.visibility</p:attrName>
                                        </p:attrNameLst>
                                      </p:cBhvr>
                                      <p:to>
                                        <p:strVal val="visible"/>
                                      </p:to>
                                    </p:set>
                                    <p:animEffect transition="in" filter="blinds(horizontal)">
                                      <p:cBhvr>
                                        <p:cTn id="16" dur="500"/>
                                        <p:tgtEl>
                                          <p:spTgt spid="3889155">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889155">
                                            <p:txEl>
                                              <p:pRg st="5" end="5"/>
                                            </p:txEl>
                                          </p:spTgt>
                                        </p:tgtEl>
                                        <p:attrNameLst>
                                          <p:attrName>style.visibility</p:attrName>
                                        </p:attrNameLst>
                                      </p:cBhvr>
                                      <p:to>
                                        <p:strVal val="visible"/>
                                      </p:to>
                                    </p:set>
                                    <p:animEffect transition="in" filter="blinds(horizontal)">
                                      <p:cBhvr>
                                        <p:cTn id="19" dur="500"/>
                                        <p:tgtEl>
                                          <p:spTgt spid="3889155">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889155">
                                            <p:txEl>
                                              <p:pRg st="6" end="6"/>
                                            </p:txEl>
                                          </p:spTgt>
                                        </p:tgtEl>
                                        <p:attrNameLst>
                                          <p:attrName>style.visibility</p:attrName>
                                        </p:attrNameLst>
                                      </p:cBhvr>
                                      <p:to>
                                        <p:strVal val="visible"/>
                                      </p:to>
                                    </p:set>
                                    <p:animEffect transition="in" filter="blinds(horizontal)">
                                      <p:cBhvr>
                                        <p:cTn id="22" dur="500"/>
                                        <p:tgtEl>
                                          <p:spTgt spid="3889155">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889155">
                                            <p:txEl>
                                              <p:pRg st="7" end="7"/>
                                            </p:txEl>
                                          </p:spTgt>
                                        </p:tgtEl>
                                        <p:attrNameLst>
                                          <p:attrName>style.visibility</p:attrName>
                                        </p:attrNameLst>
                                      </p:cBhvr>
                                      <p:to>
                                        <p:strVal val="visible"/>
                                      </p:to>
                                    </p:set>
                                    <p:animEffect transition="in" filter="blinds(horizontal)">
                                      <p:cBhvr>
                                        <p:cTn id="25" dur="500"/>
                                        <p:tgtEl>
                                          <p:spTgt spid="3889155">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3889155">
                                            <p:txEl>
                                              <p:pRg st="8" end="8"/>
                                            </p:txEl>
                                          </p:spTgt>
                                        </p:tgtEl>
                                        <p:attrNameLst>
                                          <p:attrName>style.visibility</p:attrName>
                                        </p:attrNameLst>
                                      </p:cBhvr>
                                      <p:to>
                                        <p:strVal val="visible"/>
                                      </p:to>
                                    </p:set>
                                    <p:animEffect transition="in" filter="blinds(horizontal)">
                                      <p:cBhvr>
                                        <p:cTn id="30" dur="500"/>
                                        <p:tgtEl>
                                          <p:spTgt spid="3889155">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889155">
                                            <p:txEl>
                                              <p:pRg st="9" end="9"/>
                                            </p:txEl>
                                          </p:spTgt>
                                        </p:tgtEl>
                                        <p:attrNameLst>
                                          <p:attrName>style.visibility</p:attrName>
                                        </p:attrNameLst>
                                      </p:cBhvr>
                                      <p:to>
                                        <p:strVal val="visible"/>
                                      </p:to>
                                    </p:set>
                                    <p:animEffect transition="in" filter="blinds(horizontal)">
                                      <p:cBhvr>
                                        <p:cTn id="33" dur="500"/>
                                        <p:tgtEl>
                                          <p:spTgt spid="3889155">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889155">
                                            <p:txEl>
                                              <p:pRg st="10" end="10"/>
                                            </p:txEl>
                                          </p:spTgt>
                                        </p:tgtEl>
                                        <p:attrNameLst>
                                          <p:attrName>style.visibility</p:attrName>
                                        </p:attrNameLst>
                                      </p:cBhvr>
                                      <p:to>
                                        <p:strVal val="visible"/>
                                      </p:to>
                                    </p:set>
                                    <p:animEffect transition="in" filter="blinds(horizontal)">
                                      <p:cBhvr>
                                        <p:cTn id="36" dur="500"/>
                                        <p:tgtEl>
                                          <p:spTgt spid="3889155">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889155">
                                            <p:txEl>
                                              <p:pRg st="11" end="11"/>
                                            </p:txEl>
                                          </p:spTgt>
                                        </p:tgtEl>
                                        <p:attrNameLst>
                                          <p:attrName>style.visibility</p:attrName>
                                        </p:attrNameLst>
                                      </p:cBhvr>
                                      <p:to>
                                        <p:strVal val="visible"/>
                                      </p:to>
                                    </p:set>
                                    <p:animEffect transition="in" filter="blinds(horizontal)">
                                      <p:cBhvr>
                                        <p:cTn id="39" dur="500"/>
                                        <p:tgtEl>
                                          <p:spTgt spid="3889155">
                                            <p:txEl>
                                              <p:pRg st="11" end="1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889155">
                                            <p:txEl>
                                              <p:pRg st="12" end="12"/>
                                            </p:txEl>
                                          </p:spTgt>
                                        </p:tgtEl>
                                        <p:attrNameLst>
                                          <p:attrName>style.visibility</p:attrName>
                                        </p:attrNameLst>
                                      </p:cBhvr>
                                      <p:to>
                                        <p:strVal val="visible"/>
                                      </p:to>
                                    </p:set>
                                    <p:animEffect transition="in" filter="blinds(horizontal)">
                                      <p:cBhvr>
                                        <p:cTn id="42" dur="500"/>
                                        <p:tgtEl>
                                          <p:spTgt spid="3889155">
                                            <p:txEl>
                                              <p:pRg st="12" end="1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889155">
                                            <p:txEl>
                                              <p:pRg st="13" end="13"/>
                                            </p:txEl>
                                          </p:spTgt>
                                        </p:tgtEl>
                                        <p:attrNameLst>
                                          <p:attrName>style.visibility</p:attrName>
                                        </p:attrNameLst>
                                      </p:cBhvr>
                                      <p:to>
                                        <p:strVal val="visible"/>
                                      </p:to>
                                    </p:set>
                                    <p:animEffect transition="in" filter="blinds(horizontal)">
                                      <p:cBhvr>
                                        <p:cTn id="45" dur="500"/>
                                        <p:tgtEl>
                                          <p:spTgt spid="388915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de-DE" altLang="de-DE" smtClean="0"/>
              <a:t>Zentrale Ansätze der WI</a:t>
            </a:r>
          </a:p>
        </p:txBody>
      </p:sp>
      <p:sp>
        <p:nvSpPr>
          <p:cNvPr id="4" name="Foliennummernplatzhalter 3"/>
          <p:cNvSpPr>
            <a:spLocks noGrp="1"/>
          </p:cNvSpPr>
          <p:nvPr>
            <p:ph type="sldNum" sz="quarter" idx="11"/>
          </p:nvPr>
        </p:nvSpPr>
        <p:spPr/>
        <p:txBody>
          <a:bodyPr/>
          <a:lstStyle/>
          <a:p>
            <a:fld id="{35E74F11-52B9-4224-A00F-B27318B8C481}" type="slidenum">
              <a:rPr lang="en-US" smtClean="0"/>
              <a:pPr/>
              <a:t>27</a:t>
            </a:fld>
            <a:endParaRPr lang="en-US" dirty="0"/>
          </a:p>
        </p:txBody>
      </p:sp>
      <p:sp>
        <p:nvSpPr>
          <p:cNvPr id="34819" name="Rectangle 3"/>
          <p:cNvSpPr>
            <a:spLocks noGrp="1" noChangeArrowheads="1"/>
          </p:cNvSpPr>
          <p:nvPr>
            <p:ph sz="quarter" idx="12"/>
          </p:nvPr>
        </p:nvSpPr>
        <p:spPr/>
        <p:txBody>
          <a:bodyPr>
            <a:normAutofit fontScale="77500" lnSpcReduction="20000"/>
          </a:bodyPr>
          <a:lstStyle/>
          <a:p>
            <a:r>
              <a:rPr lang="de-DE" altLang="de-DE" smtClean="0"/>
              <a:t>Paradigma der „sinnvollen Automation“ (Mertens)</a:t>
            </a:r>
          </a:p>
          <a:p>
            <a:r>
              <a:rPr lang="de-DE" altLang="de-DE" smtClean="0"/>
              <a:t>Dort, wo Automation nicht möglich oder sinnvoll ist, zumindest Unterstützung (z.B. bei Teamarbeit)</a:t>
            </a:r>
          </a:p>
          <a:p>
            <a:pPr lvl="2"/>
            <a:r>
              <a:rPr lang="de-DE" altLang="de-DE" smtClean="0"/>
              <a:t>Verringerung von Verrichtungsaufwand</a:t>
            </a:r>
          </a:p>
          <a:p>
            <a:r>
              <a:rPr lang="de-DE" altLang="de-DE" smtClean="0"/>
              <a:t>Integration</a:t>
            </a:r>
          </a:p>
          <a:p>
            <a:pPr lvl="2"/>
            <a:r>
              <a:rPr lang="de-DE" altLang="de-DE" smtClean="0"/>
              <a:t>Verringerung von Kommunikationsaufwand</a:t>
            </a:r>
          </a:p>
          <a:p>
            <a:pPr lvl="1"/>
            <a:r>
              <a:rPr lang="de-DE" altLang="de-DE" smtClean="0"/>
              <a:t>Definition: Schaffung eines (neuen) Ganzen aus (ehemals) isolierten Elementen</a:t>
            </a:r>
          </a:p>
          <a:p>
            <a:pPr lvl="1"/>
            <a:r>
              <a:rPr lang="de-DE" altLang="de-DE" smtClean="0"/>
              <a:t>Zahlreiche Integrationsdimensionen: Funktionsintegration, Datenintegration, Systemintegration, Methodenintegration …</a:t>
            </a:r>
          </a:p>
          <a:p>
            <a:r>
              <a:rPr lang="de-DE" altLang="de-DE" smtClean="0"/>
              <a:t>Befähigung (Enabling)</a:t>
            </a:r>
          </a:p>
          <a:p>
            <a:pPr lvl="1"/>
            <a:r>
              <a:rPr lang="de-DE" altLang="de-DE" smtClean="0"/>
              <a:t>Neuartige Anwendungen, die vorher (ohne IT) nicht praktikabel waren</a:t>
            </a:r>
          </a:p>
          <a:p>
            <a:r>
              <a:rPr lang="de-DE" altLang="de-DE" smtClean="0"/>
              <a:t>Vollvirtualisierung</a:t>
            </a:r>
          </a:p>
          <a:p>
            <a:pPr lvl="1"/>
            <a:r>
              <a:rPr lang="de-DE" altLang="de-DE" smtClean="0"/>
              <a:t>vollständige Abbildung realweltlicher Strukturen auf Informations- und Kommunikationssysteme </a:t>
            </a:r>
          </a:p>
          <a:p>
            <a:endParaRPr lang="de-DE" altLang="de-DE"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29095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WORK\PEARSON\000 FOLIEN\4269\JPG\4269-10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449" y="1608138"/>
            <a:ext cx="7040005" cy="45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title"/>
          </p:nvPr>
        </p:nvSpPr>
        <p:spPr/>
        <p:txBody>
          <a:bodyPr/>
          <a:lstStyle/>
          <a:p>
            <a:r>
              <a:rPr lang="de-DE" altLang="de-DE" smtClean="0"/>
              <a:t>Methodenspektrum der WI  (1)</a:t>
            </a:r>
          </a:p>
        </p:txBody>
      </p:sp>
      <p:sp>
        <p:nvSpPr>
          <p:cNvPr id="6" name="Foliennummernplatzhalter 5"/>
          <p:cNvSpPr>
            <a:spLocks noGrp="1"/>
          </p:cNvSpPr>
          <p:nvPr>
            <p:ph type="sldNum" sz="quarter" idx="11"/>
          </p:nvPr>
        </p:nvSpPr>
        <p:spPr/>
        <p:txBody>
          <a:bodyPr/>
          <a:lstStyle/>
          <a:p>
            <a:fld id="{35E74F11-52B9-4224-A00F-B27318B8C481}" type="slidenum">
              <a:rPr lang="en-US" smtClean="0"/>
              <a:pPr/>
              <a:t>28</a:t>
            </a:fld>
            <a:endParaRPr lang="en-US" dirty="0"/>
          </a:p>
        </p:txBody>
      </p:sp>
      <p:sp>
        <p:nvSpPr>
          <p:cNvPr id="8" name="Untertitel 7"/>
          <p:cNvSpPr>
            <a:spLocks noGrp="1"/>
          </p:cNvSpPr>
          <p:nvPr>
            <p:ph type="subTitle" idx="13"/>
          </p:nvPr>
        </p:nvSpPr>
        <p:spPr/>
        <p:txBody>
          <a:bodyPr/>
          <a:lstStyle/>
          <a:p>
            <a:endParaRPr lang="de-DE"/>
          </a:p>
        </p:txBody>
      </p:sp>
      <p:pic>
        <p:nvPicPr>
          <p:cNvPr id="35844" name="Picture 3" descr="fortsetz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08138"/>
            <a:ext cx="1733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nhaltsplatzhalter 1"/>
          <p:cNvSpPr>
            <a:spLocks noGrp="1"/>
          </p:cNvSpPr>
          <p:nvPr>
            <p:ph sz="quarter" idx="12"/>
          </p:nvPr>
        </p:nvSpPr>
        <p:spPr>
          <a:xfrm>
            <a:off x="365125" y="1608138"/>
            <a:ext cx="8229600" cy="4331108"/>
          </a:xfrm>
        </p:spPr>
        <p:txBody>
          <a:bodyPr/>
          <a:lstStyle/>
          <a:p>
            <a:endParaRPr lang="de-DE" dirty="0"/>
          </a:p>
        </p:txBody>
      </p:sp>
    </p:spTree>
    <p:extLst>
      <p:ext uri="{BB962C8B-B14F-4D97-AF65-F5344CB8AC3E}">
        <p14:creationId xmlns:p14="http://schemas.microsoft.com/office/powerpoint/2010/main" val="3057518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2</a:t>
            </a:r>
            <a:endParaRPr lang="de-DE" dirty="0"/>
          </a:p>
        </p:txBody>
      </p:sp>
      <p:sp>
        <p:nvSpPr>
          <p:cNvPr id="5" name="Inhaltsplatzhalter 4"/>
          <p:cNvSpPr>
            <a:spLocks noGrp="1"/>
          </p:cNvSpPr>
          <p:nvPr>
            <p:ph sz="quarter" idx="12"/>
          </p:nvPr>
        </p:nvSpPr>
        <p:spPr/>
        <p:txBody>
          <a:bodyPr/>
          <a:lstStyle/>
          <a:p>
            <a:r>
              <a:rPr lang="de-DE" dirty="0" smtClean="0"/>
              <a:t>Wirtschaftsinformatik</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2</a:t>
            </a:fld>
            <a:endParaRPr lang="en-US"/>
          </a:p>
        </p:txBody>
      </p:sp>
    </p:spTree>
    <p:extLst>
      <p:ext uri="{BB962C8B-B14F-4D97-AF65-F5344CB8AC3E}">
        <p14:creationId xmlns:p14="http://schemas.microsoft.com/office/powerpoint/2010/main" val="1738076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de-DE" altLang="de-DE" smtClean="0"/>
              <a:t>Methodenspektrum der WI (2)</a:t>
            </a:r>
          </a:p>
        </p:txBody>
      </p:sp>
      <p:sp>
        <p:nvSpPr>
          <p:cNvPr id="6" name="Foliennummernplatzhalter 5"/>
          <p:cNvSpPr>
            <a:spLocks noGrp="1"/>
          </p:cNvSpPr>
          <p:nvPr>
            <p:ph type="sldNum" sz="quarter" idx="11"/>
          </p:nvPr>
        </p:nvSpPr>
        <p:spPr/>
        <p:txBody>
          <a:bodyPr/>
          <a:lstStyle/>
          <a:p>
            <a:fld id="{35E74F11-52B9-4224-A00F-B27318B8C481}" type="slidenum">
              <a:rPr lang="en-US" smtClean="0"/>
              <a:pPr/>
              <a:t>29</a:t>
            </a:fld>
            <a:endParaRPr lang="en-US" dirty="0"/>
          </a:p>
        </p:txBody>
      </p:sp>
      <p:sp>
        <p:nvSpPr>
          <p:cNvPr id="9" name="Inhaltsplatzhalter 8"/>
          <p:cNvSpPr>
            <a:spLocks noGrp="1"/>
          </p:cNvSpPr>
          <p:nvPr>
            <p:ph sz="quarter" idx="12"/>
          </p:nvPr>
        </p:nvSpPr>
        <p:spPr/>
        <p:txBody>
          <a:bodyPr/>
          <a:lstStyle/>
          <a:p>
            <a:endParaRPr lang="de-DE" dirty="0"/>
          </a:p>
        </p:txBody>
      </p:sp>
      <p:sp>
        <p:nvSpPr>
          <p:cNvPr id="10" name="Untertitel 9"/>
          <p:cNvSpPr>
            <a:spLocks noGrp="1"/>
          </p:cNvSpPr>
          <p:nvPr>
            <p:ph type="subTitle" idx="13"/>
          </p:nvPr>
        </p:nvSpPr>
        <p:spPr/>
        <p:txBody>
          <a:bodyPr/>
          <a:lstStyle/>
          <a:p>
            <a:endParaRPr lang="de-DE"/>
          </a:p>
        </p:txBody>
      </p:sp>
      <p:pic>
        <p:nvPicPr>
          <p:cNvPr id="36868" name="Picture 3" descr="fortsetz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28" y="1612846"/>
            <a:ext cx="1733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WORK\PEARSON\000 FOLIEN\4269\JPG\4269-101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13" y="2011680"/>
            <a:ext cx="7860637" cy="328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266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de-DE" altLang="de-DE" smtClean="0"/>
              <a:t>Methodenspektrum der WI (3)</a:t>
            </a:r>
          </a:p>
        </p:txBody>
      </p:sp>
      <p:sp>
        <p:nvSpPr>
          <p:cNvPr id="6" name="Foliennummernplatzhalter 5"/>
          <p:cNvSpPr>
            <a:spLocks noGrp="1"/>
          </p:cNvSpPr>
          <p:nvPr>
            <p:ph type="sldNum" sz="quarter" idx="11"/>
          </p:nvPr>
        </p:nvSpPr>
        <p:spPr/>
        <p:txBody>
          <a:bodyPr/>
          <a:lstStyle/>
          <a:p>
            <a:fld id="{35E74F11-52B9-4224-A00F-B27318B8C481}" type="slidenum">
              <a:rPr lang="en-US" smtClean="0"/>
              <a:pPr/>
              <a:t>30</a:t>
            </a:fld>
            <a:endParaRPr lang="en-US" dirty="0"/>
          </a:p>
        </p:txBody>
      </p:sp>
      <p:sp>
        <p:nvSpPr>
          <p:cNvPr id="8" name="Untertitel 7"/>
          <p:cNvSpPr>
            <a:spLocks noGrp="1"/>
          </p:cNvSpPr>
          <p:nvPr>
            <p:ph type="subTitle" idx="13"/>
          </p:nvPr>
        </p:nvSpPr>
        <p:spPr/>
        <p:txBody>
          <a:bodyPr/>
          <a:lstStyle/>
          <a:p>
            <a:endParaRPr lang="de-DE"/>
          </a:p>
        </p:txBody>
      </p:sp>
      <p:pic>
        <p:nvPicPr>
          <p:cNvPr id="9" name="Picture 2" descr="D:\WORK\PEARSON\000 FOLIEN\4269\JPG\4269-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32" y="1608138"/>
            <a:ext cx="7882066" cy="426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nhaltsplatzhalter 1"/>
          <p:cNvSpPr>
            <a:spLocks noGrp="1"/>
          </p:cNvSpPr>
          <p:nvPr>
            <p:ph sz="quarter" idx="12"/>
          </p:nvPr>
        </p:nvSpPr>
        <p:spPr>
          <a:xfrm>
            <a:off x="365125" y="1608138"/>
            <a:ext cx="8229600" cy="3477668"/>
          </a:xfrm>
        </p:spPr>
        <p:txBody>
          <a:bodyPr/>
          <a:lstStyle/>
          <a:p>
            <a:endParaRPr lang="de-DE" dirty="0"/>
          </a:p>
        </p:txBody>
      </p:sp>
    </p:spTree>
    <p:extLst>
      <p:ext uri="{BB962C8B-B14F-4D97-AF65-F5344CB8AC3E}">
        <p14:creationId xmlns:p14="http://schemas.microsoft.com/office/powerpoint/2010/main" val="3108938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de-DE" altLang="de-DE" smtClean="0"/>
              <a:t>Forschungsmethoden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31</a:t>
            </a:fld>
            <a:endParaRPr lang="en-US" dirty="0"/>
          </a:p>
        </p:txBody>
      </p:sp>
      <p:sp>
        <p:nvSpPr>
          <p:cNvPr id="56324" name="Rectangle 3"/>
          <p:cNvSpPr>
            <a:spLocks noGrp="1" noChangeArrowheads="1"/>
          </p:cNvSpPr>
          <p:nvPr>
            <p:ph sz="quarter" idx="12"/>
          </p:nvPr>
        </p:nvSpPr>
        <p:spPr/>
        <p:txBody>
          <a:bodyPr>
            <a:normAutofit lnSpcReduction="10000"/>
          </a:bodyPr>
          <a:lstStyle/>
          <a:p>
            <a:r>
              <a:rPr lang="de-DE" dirty="0" smtClean="0"/>
              <a:t>unterschiedliche Methodenpräferenzen in nordamerikanischer Information Systems (IS)-Forschung und deutscher Wirtschaftsinformatik</a:t>
            </a:r>
          </a:p>
          <a:p>
            <a:r>
              <a:rPr lang="de-DE" dirty="0" smtClean="0"/>
              <a:t>IS</a:t>
            </a:r>
          </a:p>
          <a:p>
            <a:pPr lvl="1"/>
            <a:r>
              <a:rPr lang="de-DE" dirty="0" smtClean="0"/>
              <a:t>empirisch</a:t>
            </a:r>
          </a:p>
          <a:p>
            <a:pPr lvl="1"/>
            <a:r>
              <a:rPr lang="de-DE" dirty="0" smtClean="0"/>
              <a:t>behavioristisch</a:t>
            </a:r>
          </a:p>
          <a:p>
            <a:pPr lvl="1"/>
            <a:r>
              <a:rPr lang="de-DE" dirty="0" smtClean="0"/>
              <a:t>quantitativ</a:t>
            </a:r>
          </a:p>
          <a:p>
            <a:endParaRPr lang="de-DE" dirty="0" smtClean="0"/>
          </a:p>
          <a:p>
            <a:r>
              <a:rPr lang="de-DE" dirty="0" smtClean="0"/>
              <a:t>deutsche Wirtschaftsinformatik</a:t>
            </a:r>
          </a:p>
          <a:p>
            <a:pPr lvl="1"/>
            <a:r>
              <a:rPr lang="de-DE" dirty="0" smtClean="0"/>
              <a:t>konstruktiv</a:t>
            </a:r>
          </a:p>
          <a:p>
            <a:endParaRPr lang="de-DE" dirty="0" smtClean="0"/>
          </a:p>
          <a:p>
            <a:endParaRPr 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48469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4"/>
          <p:cNvSpPr>
            <a:spLocks noGrp="1"/>
          </p:cNvSpPr>
          <p:nvPr>
            <p:ph type="title"/>
          </p:nvPr>
        </p:nvSpPr>
        <p:spPr/>
        <p:txBody>
          <a:bodyPr/>
          <a:lstStyle/>
          <a:p>
            <a:r>
              <a:rPr lang="de-DE" altLang="de-DE" smtClean="0"/>
              <a:t>Gliederung</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32</a:t>
            </a:fld>
            <a:endParaRPr lang="en-US" dirty="0"/>
          </a:p>
        </p:txBody>
      </p:sp>
      <p:sp>
        <p:nvSpPr>
          <p:cNvPr id="19459" name="Rectangle 5"/>
          <p:cNvSpPr>
            <a:spLocks noGrp="1" noChangeArrowheads="1"/>
          </p:cNvSpPr>
          <p:nvPr>
            <p:ph sz="quarter" idx="12"/>
          </p:nvPr>
        </p:nvSpPr>
        <p:spPr/>
        <p:txBody>
          <a:bodyPr/>
          <a:lstStyle/>
          <a:p>
            <a:pPr marL="457200" indent="-457200">
              <a:buFont typeface="+mj-lt"/>
              <a:buAutoNum type="arabicPeriod"/>
            </a:pPr>
            <a:r>
              <a:rPr lang="en-US" altLang="de-DE" dirty="0" err="1" smtClean="0"/>
              <a:t>Zugänge</a:t>
            </a:r>
            <a:r>
              <a:rPr lang="en-US" altLang="de-DE" dirty="0" smtClean="0"/>
              <a:t> </a:t>
            </a:r>
            <a:r>
              <a:rPr lang="en-US" altLang="de-DE" dirty="0" err="1" smtClean="0"/>
              <a:t>zum</a:t>
            </a:r>
            <a:r>
              <a:rPr lang="en-US" altLang="de-DE" dirty="0" smtClean="0"/>
              <a:t> </a:t>
            </a:r>
            <a:r>
              <a:rPr lang="en-US" altLang="de-DE" dirty="0" err="1" smtClean="0"/>
              <a:t>Profil</a:t>
            </a:r>
            <a:r>
              <a:rPr lang="en-US" altLang="de-DE" dirty="0" smtClean="0"/>
              <a:t> der </a:t>
            </a:r>
            <a:r>
              <a:rPr lang="en-US" altLang="de-DE" dirty="0" err="1" smtClean="0"/>
              <a:t>Wirtschaftsinformatik</a:t>
            </a:r>
            <a:endParaRPr lang="en-US" altLang="de-DE" dirty="0" smtClean="0"/>
          </a:p>
          <a:p>
            <a:pPr marL="457200" indent="-457200">
              <a:buFont typeface="+mj-lt"/>
              <a:buAutoNum type="arabicPeriod"/>
            </a:pPr>
            <a:r>
              <a:rPr lang="en-US" altLang="de-DE" dirty="0" err="1" smtClean="0"/>
              <a:t>Wissenschaftliche</a:t>
            </a:r>
            <a:r>
              <a:rPr lang="en-US" altLang="de-DE" dirty="0" smtClean="0"/>
              <a:t> </a:t>
            </a:r>
            <a:r>
              <a:rPr lang="en-US" altLang="de-DE" dirty="0" err="1" smtClean="0"/>
              <a:t>Erkenntnis</a:t>
            </a:r>
            <a:r>
              <a:rPr lang="en-US" altLang="de-DE" dirty="0" smtClean="0"/>
              <a:t> in der </a:t>
            </a:r>
            <a:r>
              <a:rPr lang="en-US" altLang="de-DE" dirty="0" err="1" smtClean="0"/>
              <a:t>Wirtschaftsinformatik</a:t>
            </a:r>
            <a:endParaRPr lang="en-US" altLang="de-DE" dirty="0" smtClean="0"/>
          </a:p>
          <a:p>
            <a:pPr marL="457200" indent="-457200">
              <a:buFont typeface="+mj-lt"/>
              <a:buAutoNum type="arabicPeriod"/>
            </a:pPr>
            <a:r>
              <a:rPr lang="en-US" altLang="de-DE" b="1" dirty="0" smtClean="0"/>
              <a:t>Geschichte der </a:t>
            </a:r>
            <a:r>
              <a:rPr lang="en-US" altLang="de-DE" b="1" dirty="0" err="1" smtClean="0"/>
              <a:t>Wirtschaftsinformatik</a:t>
            </a:r>
            <a:endParaRPr lang="en-US" altLang="de-DE" b="1" dirty="0" smtClean="0"/>
          </a:p>
          <a:p>
            <a:pPr marL="457200" indent="-457200">
              <a:buFont typeface="+mj-lt"/>
              <a:buAutoNum type="arabicPeriod"/>
            </a:pPr>
            <a:r>
              <a:rPr lang="en-US" altLang="de-DE" dirty="0" err="1" smtClean="0"/>
              <a:t>Perspektiven</a:t>
            </a:r>
            <a:r>
              <a:rPr lang="en-US" altLang="de-DE" dirty="0" smtClean="0"/>
              <a:t> der </a:t>
            </a:r>
            <a:r>
              <a:rPr lang="en-US" altLang="de-DE" dirty="0" err="1" smtClean="0"/>
              <a:t>Wirtschaftsinformatik</a:t>
            </a:r>
            <a:r>
              <a:rPr lang="en-US" altLang="de-DE" dirty="0" smtClean="0"/>
              <a:t> auf </a:t>
            </a:r>
            <a:r>
              <a:rPr lang="en-US" altLang="de-DE" dirty="0" err="1" smtClean="0"/>
              <a:t>Unternehmen</a:t>
            </a:r>
            <a:endParaRPr lang="en-US" altLang="de-DE" dirty="0" smtClean="0"/>
          </a:p>
          <a:p>
            <a:pPr marL="457200" indent="-457200">
              <a:buFont typeface="+mj-lt"/>
              <a:buAutoNum type="arabicPeriod"/>
            </a:pPr>
            <a:r>
              <a:rPr lang="en-US" altLang="de-DE" dirty="0" err="1" smtClean="0"/>
              <a:t>Informationsquellen</a:t>
            </a:r>
            <a:r>
              <a:rPr lang="en-US" altLang="de-DE" dirty="0" smtClean="0"/>
              <a:t> </a:t>
            </a:r>
            <a:r>
              <a:rPr lang="en-US" altLang="de-DE" dirty="0" err="1" smtClean="0"/>
              <a:t>zur</a:t>
            </a:r>
            <a:r>
              <a:rPr lang="en-US" altLang="de-DE" dirty="0" smtClean="0"/>
              <a:t> </a:t>
            </a:r>
            <a:r>
              <a:rPr lang="en-US" altLang="de-DE" dirty="0" err="1" smtClean="0"/>
              <a:t>Wirtschaftsinformatik</a:t>
            </a:r>
            <a:endParaRPr lang="en-US" altLang="de-DE" dirty="0" smtClean="0"/>
          </a:p>
        </p:txBody>
      </p:sp>
      <p:sp>
        <p:nvSpPr>
          <p:cNvPr id="7" name="Untertitel 6"/>
          <p:cNvSpPr>
            <a:spLocks noGrp="1"/>
          </p:cNvSpPr>
          <p:nvPr>
            <p:ph type="subTitle" idx="13"/>
          </p:nvPr>
        </p:nvSpPr>
        <p:spPr/>
        <p:txBody>
          <a:bodyPr/>
          <a:lstStyle/>
          <a:p>
            <a:r>
              <a:rPr lang="de-DE" dirty="0" smtClean="0"/>
              <a:t>Kapitel 2</a:t>
            </a:r>
            <a:endParaRPr lang="de-DE" dirty="0"/>
          </a:p>
        </p:txBody>
      </p:sp>
    </p:spTree>
    <p:extLst>
      <p:ext uri="{BB962C8B-B14F-4D97-AF65-F5344CB8AC3E}">
        <p14:creationId xmlns:p14="http://schemas.microsoft.com/office/powerpoint/2010/main" val="728105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de-DE" altLang="de-DE" smtClean="0"/>
              <a:t>Phasen der historischen Entwicklung der WI im deutschsprachigen Raum</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33</a:t>
            </a:fld>
            <a:endParaRPr lang="en-US" dirty="0"/>
          </a:p>
        </p:txBody>
      </p:sp>
      <p:sp>
        <p:nvSpPr>
          <p:cNvPr id="40963" name="Rectangle 3"/>
          <p:cNvSpPr>
            <a:spLocks noGrp="1" noChangeArrowheads="1"/>
          </p:cNvSpPr>
          <p:nvPr>
            <p:ph sz="quarter" idx="12"/>
          </p:nvPr>
        </p:nvSpPr>
        <p:spPr/>
        <p:txBody>
          <a:bodyPr/>
          <a:lstStyle/>
          <a:p>
            <a:r>
              <a:rPr lang="de-DE" altLang="de-DE" smtClean="0"/>
              <a:t>1950-1970: Technologische Entwicklung als Grundlage</a:t>
            </a:r>
          </a:p>
          <a:p>
            <a:r>
              <a:rPr lang="de-DE" altLang="de-DE" smtClean="0"/>
              <a:t>1970-1980: Erste Ansätze zur Institutionalisierung des Fachs</a:t>
            </a:r>
          </a:p>
          <a:p>
            <a:r>
              <a:rPr lang="de-DE" altLang="de-DE" smtClean="0"/>
              <a:t>1980-1990: Zunehmende Etablierung des Fachs</a:t>
            </a:r>
          </a:p>
          <a:p>
            <a:r>
              <a:rPr lang="de-DE" altLang="de-DE" smtClean="0"/>
              <a:t>1990-heute: Wirtschaftsinformatik als eigenständige Disziplin</a:t>
            </a:r>
          </a:p>
          <a:p>
            <a:endParaRPr lang="de-DE" altLang="de-DE" smtClean="0"/>
          </a:p>
          <a:p>
            <a:endParaRPr lang="de-DE" altLang="de-DE" dirty="0" smtClean="0"/>
          </a:p>
        </p:txBody>
      </p:sp>
      <p:sp>
        <p:nvSpPr>
          <p:cNvPr id="8" name="Untertitel 7"/>
          <p:cNvSpPr>
            <a:spLocks noGrp="1"/>
          </p:cNvSpPr>
          <p:nvPr>
            <p:ph type="subTitle" idx="13"/>
          </p:nvPr>
        </p:nvSpPr>
        <p:spPr/>
        <p:txBody>
          <a:bodyPr/>
          <a:lstStyle/>
          <a:p>
            <a:endParaRPr lang="de-DE"/>
          </a:p>
        </p:txBody>
      </p:sp>
      <p:sp>
        <p:nvSpPr>
          <p:cNvPr id="7" name="Inhaltsplatzhalter 4"/>
          <p:cNvSpPr txBox="1">
            <a:spLocks/>
          </p:cNvSpPr>
          <p:nvPr/>
        </p:nvSpPr>
        <p:spPr bwMode="auto">
          <a:xfrm>
            <a:off x="285750" y="6072188"/>
            <a:ext cx="3429000" cy="285750"/>
          </a:xfrm>
          <a:prstGeom prst="rect">
            <a:avLst/>
          </a:prstGeom>
          <a:noFill/>
          <a:ln>
            <a:miter lim="800000"/>
            <a:headEnd/>
            <a:tailEnd/>
          </a:ln>
        </p:spPr>
        <p:txBody>
          <a:bodyPr/>
          <a:lstStyle/>
          <a:p>
            <a:pPr eaLnBrk="0" hangingPunct="0">
              <a:defRPr/>
            </a:pPr>
            <a:r>
              <a:rPr lang="de-DE" sz="1400" dirty="0">
                <a:solidFill>
                  <a:srgbClr val="000000"/>
                </a:solidFill>
                <a:latin typeface="Arial" pitchFamily="34" charset="0"/>
              </a:rPr>
              <a:t>Quelle: In Anlehnung an: Schauer (2007)</a:t>
            </a:r>
          </a:p>
          <a:p>
            <a:pPr marL="342900" indent="-342900" eaLnBrk="0" hangingPunct="0">
              <a:spcBef>
                <a:spcPct val="20000"/>
              </a:spcBef>
              <a:defRPr/>
            </a:pPr>
            <a:endParaRPr lang="de-DE" sz="1400" kern="0" dirty="0">
              <a:latin typeface="+mj-lt"/>
              <a:ea typeface="+mn-ea"/>
              <a:cs typeface="+mn-cs"/>
            </a:endParaRPr>
          </a:p>
        </p:txBody>
      </p:sp>
    </p:spTree>
    <p:extLst>
      <p:ext uri="{BB962C8B-B14F-4D97-AF65-F5344CB8AC3E}">
        <p14:creationId xmlns:p14="http://schemas.microsoft.com/office/powerpoint/2010/main" val="2391542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de-DE" altLang="de-DE" smtClean="0"/>
              <a:t>1950-1970: Technologische Entwicklung</a:t>
            </a:r>
            <a:br>
              <a:rPr lang="de-DE" altLang="de-DE" smtClean="0"/>
            </a:br>
            <a:r>
              <a:rPr lang="de-DE" altLang="de-DE" smtClean="0"/>
              <a:t> als Grundlage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34</a:t>
            </a:fld>
            <a:endParaRPr lang="en-US" dirty="0"/>
          </a:p>
        </p:txBody>
      </p:sp>
      <p:sp>
        <p:nvSpPr>
          <p:cNvPr id="41987" name="Rectangle 3"/>
          <p:cNvSpPr>
            <a:spLocks noGrp="1" noChangeArrowheads="1"/>
          </p:cNvSpPr>
          <p:nvPr>
            <p:ph sz="quarter" idx="12"/>
          </p:nvPr>
        </p:nvSpPr>
        <p:spPr/>
        <p:txBody>
          <a:bodyPr>
            <a:normAutofit lnSpcReduction="10000"/>
          </a:bodyPr>
          <a:lstStyle/>
          <a:p>
            <a:r>
              <a:rPr lang="de-DE" altLang="de-DE" smtClean="0"/>
              <a:t>Entwicklung von Großrechnern ermöglicht maschinelle Datenverarbeitung</a:t>
            </a:r>
          </a:p>
          <a:p>
            <a:r>
              <a:rPr lang="de-DE" altLang="de-DE" smtClean="0"/>
              <a:t>anfänglicher Einsatz in Forschung und Verwaltungsprojekten</a:t>
            </a:r>
          </a:p>
          <a:p>
            <a:r>
              <a:rPr lang="de-DE" altLang="de-DE" smtClean="0"/>
              <a:t>Prägung des Begriffs elektronische Datenverarbeitung EDV</a:t>
            </a:r>
          </a:p>
          <a:p>
            <a:r>
              <a:rPr lang="de-DE" altLang="de-DE" smtClean="0"/>
              <a:t>Inhaber betriebswirtschaftlicher Lehrstühle greifen vereinzelt EDV in ihrem Lehrprogramm auf</a:t>
            </a:r>
          </a:p>
          <a:p>
            <a:r>
              <a:rPr lang="de-DE" altLang="de-DE" smtClean="0"/>
              <a:t>Gründung von Forschungsinstitutionen, die sich Thema „Anwendung der EDV in Unternehmen“ widmen</a:t>
            </a:r>
          </a:p>
          <a:p>
            <a:endParaRPr lang="de-DE" altLang="de-DE" smtClean="0"/>
          </a:p>
          <a:p>
            <a:endParaRPr lang="de-DE" altLang="de-DE"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69568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de-DE" altLang="de-DE" smtClean="0"/>
              <a:t>1970-1980: Erste Ansätze zur </a:t>
            </a:r>
            <a:br>
              <a:rPr lang="de-DE" altLang="de-DE" smtClean="0"/>
            </a:br>
            <a:r>
              <a:rPr lang="de-DE" altLang="de-DE" smtClean="0"/>
              <a:t>Institutionalisierung des Fachs</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35</a:t>
            </a:fld>
            <a:endParaRPr lang="en-US" dirty="0"/>
          </a:p>
        </p:txBody>
      </p:sp>
      <p:sp>
        <p:nvSpPr>
          <p:cNvPr id="43011" name="Rectangle 3"/>
          <p:cNvSpPr>
            <a:spLocks noGrp="1" noChangeArrowheads="1"/>
          </p:cNvSpPr>
          <p:nvPr>
            <p:ph sz="quarter" idx="12"/>
          </p:nvPr>
        </p:nvSpPr>
        <p:spPr/>
        <p:txBody>
          <a:bodyPr/>
          <a:lstStyle/>
          <a:p>
            <a:r>
              <a:rPr lang="de-DE" altLang="de-DE" smtClean="0"/>
              <a:t>Einrichtung der ersten Lehrstühle für Betriebsinformatik</a:t>
            </a:r>
          </a:p>
          <a:p>
            <a:r>
              <a:rPr lang="de-DE" altLang="de-DE" smtClean="0"/>
              <a:t>Gründung einer wissenschaftlichen Kommission für das Fach</a:t>
            </a:r>
          </a:p>
          <a:p>
            <a:r>
              <a:rPr lang="de-DE" altLang="de-DE" smtClean="0"/>
              <a:t>Uneinigkeit über Fachbezeichner</a:t>
            </a:r>
          </a:p>
          <a:p>
            <a:pPr lvl="1"/>
            <a:r>
              <a:rPr lang="de-DE" altLang="de-DE" smtClean="0"/>
              <a:t>Betriebsinformatik</a:t>
            </a:r>
          </a:p>
          <a:p>
            <a:pPr lvl="1"/>
            <a:r>
              <a:rPr lang="de-DE" altLang="de-DE" smtClean="0"/>
              <a:t>EDV</a:t>
            </a:r>
          </a:p>
          <a:p>
            <a:pPr lvl="1"/>
            <a:r>
              <a:rPr lang="de-DE" altLang="de-DE" smtClean="0"/>
              <a:t>Wirtschaftsinformatik</a:t>
            </a:r>
          </a:p>
          <a:p>
            <a:endParaRPr lang="de-DE" altLang="de-DE" smtClean="0"/>
          </a:p>
          <a:p>
            <a:endParaRPr lang="de-DE" altLang="de-DE" smtClean="0"/>
          </a:p>
          <a:p>
            <a:endParaRPr lang="de-DE" altLang="de-DE"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78101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DE" altLang="de-DE" smtClean="0"/>
              <a:t>1980-1990: Zunehmende Etablierung </a:t>
            </a:r>
            <a:br>
              <a:rPr lang="de-DE" altLang="de-DE" smtClean="0"/>
            </a:br>
            <a:r>
              <a:rPr lang="de-DE" altLang="de-DE" smtClean="0"/>
              <a:t>des Fachs</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36</a:t>
            </a:fld>
            <a:endParaRPr lang="en-US" dirty="0"/>
          </a:p>
        </p:txBody>
      </p:sp>
      <p:sp>
        <p:nvSpPr>
          <p:cNvPr id="44035" name="Rectangle 3"/>
          <p:cNvSpPr>
            <a:spLocks noGrp="1" noChangeArrowheads="1"/>
          </p:cNvSpPr>
          <p:nvPr>
            <p:ph sz="quarter" idx="12"/>
          </p:nvPr>
        </p:nvSpPr>
        <p:spPr/>
        <p:txBody>
          <a:bodyPr/>
          <a:lstStyle/>
          <a:p>
            <a:r>
              <a:rPr lang="de-DE" altLang="de-DE" smtClean="0"/>
              <a:t>Neugründung und Umwidmung mehrerer „Wirtschaftsinformatik“-Lehrstühle</a:t>
            </a:r>
          </a:p>
          <a:p>
            <a:r>
              <a:rPr lang="de-DE" altLang="de-DE" smtClean="0"/>
              <a:t>Angebot von Wirtschaftsinformatik als Studienfach</a:t>
            </a:r>
          </a:p>
          <a:p>
            <a:r>
              <a:rPr lang="de-DE" altLang="de-DE" smtClean="0"/>
              <a:t>Erarbeitung und Veröffentlichung erster Studienplanempfehlungen</a:t>
            </a:r>
          </a:p>
          <a:p>
            <a:endParaRPr lang="de-DE" altLang="de-DE" smtClean="0"/>
          </a:p>
          <a:p>
            <a:endParaRPr lang="de-DE" altLang="de-DE" smtClean="0"/>
          </a:p>
          <a:p>
            <a:endParaRPr lang="de-DE" altLang="de-DE"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51323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de-DE" altLang="de-DE" smtClean="0"/>
              <a:t>1990-heute: Wirtschaftsinformatik </a:t>
            </a:r>
            <a:br>
              <a:rPr lang="de-DE" altLang="de-DE" smtClean="0"/>
            </a:br>
            <a:r>
              <a:rPr lang="de-DE" altLang="de-DE" smtClean="0"/>
              <a:t>als eigenständige Disziplin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37</a:t>
            </a:fld>
            <a:endParaRPr lang="en-US" dirty="0"/>
          </a:p>
        </p:txBody>
      </p:sp>
      <p:sp>
        <p:nvSpPr>
          <p:cNvPr id="45059" name="Rectangle 3"/>
          <p:cNvSpPr>
            <a:spLocks noGrp="1" noChangeArrowheads="1"/>
          </p:cNvSpPr>
          <p:nvPr>
            <p:ph sz="quarter" idx="12"/>
          </p:nvPr>
        </p:nvSpPr>
        <p:spPr/>
        <p:txBody>
          <a:bodyPr>
            <a:normAutofit fontScale="92500" lnSpcReduction="10000"/>
          </a:bodyPr>
          <a:lstStyle/>
          <a:p>
            <a:r>
              <a:rPr lang="de-DE" altLang="de-DE" dirty="0" smtClean="0"/>
              <a:t>Herausgabe verschiedener Zeitschriften zu Veröffentlichung von Forschungsergebnissen</a:t>
            </a:r>
          </a:p>
          <a:p>
            <a:r>
              <a:rPr lang="de-DE" altLang="de-DE" dirty="0" smtClean="0"/>
              <a:t>zweijährige Konferenzen für die gesamte Disziplin</a:t>
            </a:r>
          </a:p>
          <a:p>
            <a:r>
              <a:rPr lang="de-DE" altLang="de-DE" dirty="0" smtClean="0"/>
              <a:t>Erarbeitung und Veröffentlichung von Studienplanempfehlungen</a:t>
            </a:r>
          </a:p>
          <a:p>
            <a:r>
              <a:rPr lang="de-DE" altLang="de-DE" dirty="0" smtClean="0"/>
              <a:t>Engagement von Wirtschaftsinformatik-Vertretern im internationalen Forschungsumfeld</a:t>
            </a:r>
          </a:p>
          <a:p>
            <a:r>
              <a:rPr lang="de-DE" altLang="de-DE" dirty="0" smtClean="0"/>
              <a:t>„Digitale Transformation“ als neu diskutierte Komponente der WI</a:t>
            </a:r>
          </a:p>
          <a:p>
            <a:r>
              <a:rPr lang="de-DE" altLang="de-DE" dirty="0" smtClean="0"/>
              <a:t>Mit „</a:t>
            </a:r>
            <a:r>
              <a:rPr lang="de-DE" altLang="de-DE" dirty="0" smtClean="0"/>
              <a:t>Industrie </a:t>
            </a:r>
            <a:r>
              <a:rPr lang="de-DE" altLang="de-DE" dirty="0" smtClean="0"/>
              <a:t>4.0“</a:t>
            </a:r>
            <a:r>
              <a:rPr lang="de-DE" dirty="0" smtClean="0"/>
              <a:t>wird ein neues Zeitalter </a:t>
            </a:r>
            <a:r>
              <a:rPr lang="de-DE" dirty="0" smtClean="0"/>
              <a:t>einer modernen</a:t>
            </a:r>
            <a:r>
              <a:rPr lang="de-DE" dirty="0" smtClean="0"/>
              <a:t>, vernetzten Wertschöpfungswelt etikettiert</a:t>
            </a:r>
            <a:endParaRPr lang="de-DE" altLang="de-DE" dirty="0" smtClean="0"/>
          </a:p>
          <a:p>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67460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WORK\PEARSON\000 FOLIEN\4269\JPG\4269-108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6915" y="1580175"/>
            <a:ext cx="5832353" cy="4630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5"/>
          <p:cNvSpPr>
            <a:spLocks noGrp="1"/>
          </p:cNvSpPr>
          <p:nvPr>
            <p:ph type="title"/>
          </p:nvPr>
        </p:nvSpPr>
        <p:spPr/>
        <p:txBody>
          <a:bodyPr/>
          <a:lstStyle/>
          <a:p>
            <a:r>
              <a:rPr lang="de-DE" smtClean="0"/>
              <a:t>Geschichte der WI (1)</a:t>
            </a:r>
            <a:endParaRPr lang="de-DE" dirty="0"/>
          </a:p>
        </p:txBody>
      </p:sp>
      <p:sp>
        <p:nvSpPr>
          <p:cNvPr id="8" name="Foliennummernplatzhalter 7"/>
          <p:cNvSpPr>
            <a:spLocks noGrp="1"/>
          </p:cNvSpPr>
          <p:nvPr>
            <p:ph type="sldNum" sz="quarter" idx="11"/>
          </p:nvPr>
        </p:nvSpPr>
        <p:spPr/>
        <p:txBody>
          <a:bodyPr/>
          <a:lstStyle/>
          <a:p>
            <a:fld id="{35E74F11-52B9-4224-A00F-B27318B8C481}" type="slidenum">
              <a:rPr lang="en-US" smtClean="0"/>
              <a:pPr/>
              <a:t>38</a:t>
            </a:fld>
            <a:endParaRPr lang="en-US" dirty="0"/>
          </a:p>
        </p:txBody>
      </p:sp>
      <p:sp>
        <p:nvSpPr>
          <p:cNvPr id="7" name="Untertitel 6"/>
          <p:cNvSpPr>
            <a:spLocks noGrp="1"/>
          </p:cNvSpPr>
          <p:nvPr>
            <p:ph type="subTitle" idx="13"/>
          </p:nvPr>
        </p:nvSpPr>
        <p:spPr/>
        <p:txBody>
          <a:bodyPr/>
          <a:lstStyle/>
          <a:p>
            <a:endParaRPr lang="de-DE"/>
          </a:p>
        </p:txBody>
      </p:sp>
      <p:pic>
        <p:nvPicPr>
          <p:cNvPr id="46084" name="Picture 3" descr="fortsetz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18632"/>
            <a:ext cx="1733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sz="quarter" idx="12"/>
          </p:nvPr>
        </p:nvSpPr>
        <p:spPr>
          <a:xfrm>
            <a:off x="365125" y="1608138"/>
            <a:ext cx="8229600" cy="4407519"/>
          </a:xfrm>
        </p:spPr>
        <p:txBody>
          <a:bodyPr/>
          <a:lstStyle/>
          <a:p>
            <a:endParaRPr lang="de-DE" dirty="0"/>
          </a:p>
        </p:txBody>
      </p:sp>
    </p:spTree>
    <p:extLst>
      <p:ext uri="{BB962C8B-B14F-4D97-AF65-F5344CB8AC3E}">
        <p14:creationId xmlns:p14="http://schemas.microsoft.com/office/powerpoint/2010/main" val="1717151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4"/>
          <p:cNvSpPr>
            <a:spLocks noGrp="1"/>
          </p:cNvSpPr>
          <p:nvPr>
            <p:ph type="title"/>
          </p:nvPr>
        </p:nvSpPr>
        <p:spPr/>
        <p:txBody>
          <a:bodyPr/>
          <a:lstStyle/>
          <a:p>
            <a:r>
              <a:rPr lang="de-DE" altLang="de-DE" smtClean="0"/>
              <a:t>Gliederung</a:t>
            </a:r>
          </a:p>
        </p:txBody>
      </p:sp>
      <p:sp>
        <p:nvSpPr>
          <p:cNvPr id="4" name="Foliennummernplatzhalter 3"/>
          <p:cNvSpPr>
            <a:spLocks noGrp="1"/>
          </p:cNvSpPr>
          <p:nvPr>
            <p:ph type="sldNum" sz="quarter" idx="11"/>
          </p:nvPr>
        </p:nvSpPr>
        <p:spPr/>
        <p:txBody>
          <a:bodyPr/>
          <a:lstStyle/>
          <a:p>
            <a:fld id="{35E74F11-52B9-4224-A00F-B27318B8C481}" type="slidenum">
              <a:rPr lang="en-US" smtClean="0"/>
              <a:pPr/>
              <a:t>3</a:t>
            </a:fld>
            <a:endParaRPr lang="en-US" dirty="0"/>
          </a:p>
        </p:txBody>
      </p:sp>
      <p:sp>
        <p:nvSpPr>
          <p:cNvPr id="19459" name="Rectangle 5"/>
          <p:cNvSpPr>
            <a:spLocks noGrp="1" noChangeArrowheads="1"/>
          </p:cNvSpPr>
          <p:nvPr>
            <p:ph sz="quarter" idx="12"/>
          </p:nvPr>
        </p:nvSpPr>
        <p:spPr/>
        <p:txBody>
          <a:bodyPr/>
          <a:lstStyle/>
          <a:p>
            <a:pPr marL="457200" indent="-457200">
              <a:buFont typeface="+mj-lt"/>
              <a:buAutoNum type="arabicPeriod"/>
            </a:pPr>
            <a:r>
              <a:rPr lang="de-DE" altLang="de-DE" dirty="0" smtClean="0"/>
              <a:t>Zugänge zum Profil der Wirtschaftsinformatik</a:t>
            </a:r>
          </a:p>
          <a:p>
            <a:pPr marL="457200" indent="-457200">
              <a:buFont typeface="+mj-lt"/>
              <a:buAutoNum type="arabicPeriod"/>
            </a:pPr>
            <a:r>
              <a:rPr lang="de-DE" altLang="de-DE" dirty="0" smtClean="0"/>
              <a:t>Wissenschaftliche Erkenntnis in der Wirtschaftsinformatik</a:t>
            </a:r>
          </a:p>
          <a:p>
            <a:pPr marL="457200" indent="-457200">
              <a:buFont typeface="+mj-lt"/>
              <a:buAutoNum type="arabicPeriod"/>
            </a:pPr>
            <a:r>
              <a:rPr lang="de-DE" altLang="de-DE" dirty="0" smtClean="0"/>
              <a:t>Geschichte der Wirtschaftsinformatik</a:t>
            </a:r>
          </a:p>
          <a:p>
            <a:pPr marL="457200" indent="-457200">
              <a:buFont typeface="+mj-lt"/>
              <a:buAutoNum type="arabicPeriod"/>
            </a:pPr>
            <a:r>
              <a:rPr lang="de-DE" altLang="de-DE" dirty="0" smtClean="0"/>
              <a:t>Perspektiven der Wirtschaftsinformatik auf Unternehmen</a:t>
            </a:r>
          </a:p>
          <a:p>
            <a:pPr marL="457200" indent="-457200">
              <a:buFont typeface="+mj-lt"/>
              <a:buAutoNum type="arabicPeriod"/>
            </a:pPr>
            <a:r>
              <a:rPr lang="de-DE" altLang="de-DE" dirty="0" smtClean="0"/>
              <a:t>Informationsquellen zur Wirtschaftsinformatik</a:t>
            </a:r>
          </a:p>
        </p:txBody>
      </p:sp>
      <p:sp>
        <p:nvSpPr>
          <p:cNvPr id="7" name="Untertitel 6"/>
          <p:cNvSpPr>
            <a:spLocks noGrp="1"/>
          </p:cNvSpPr>
          <p:nvPr>
            <p:ph type="subTitle" idx="13"/>
          </p:nvPr>
        </p:nvSpPr>
        <p:spPr/>
        <p:txBody>
          <a:bodyPr/>
          <a:lstStyle/>
          <a:p>
            <a:r>
              <a:rPr lang="de-DE" dirty="0" smtClean="0"/>
              <a:t>Kapitel 2</a:t>
            </a:r>
            <a:endParaRPr lang="de-DE" dirty="0"/>
          </a:p>
        </p:txBody>
      </p:sp>
    </p:spTree>
    <p:extLst>
      <p:ext uri="{BB962C8B-B14F-4D97-AF65-F5344CB8AC3E}">
        <p14:creationId xmlns:p14="http://schemas.microsoft.com/office/powerpoint/2010/main" val="2689322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2"/>
          </p:nvPr>
        </p:nvSpPr>
        <p:spPr/>
        <p:txBody>
          <a:bodyPr/>
          <a:lstStyle/>
          <a:p>
            <a:endParaRPr lang="de-DE" dirty="0"/>
          </a:p>
        </p:txBody>
      </p:sp>
      <p:sp>
        <p:nvSpPr>
          <p:cNvPr id="6" name="Titel 5"/>
          <p:cNvSpPr>
            <a:spLocks noGrp="1"/>
          </p:cNvSpPr>
          <p:nvPr>
            <p:ph type="title"/>
          </p:nvPr>
        </p:nvSpPr>
        <p:spPr/>
        <p:txBody>
          <a:bodyPr/>
          <a:lstStyle/>
          <a:p>
            <a:r>
              <a:rPr lang="de-DE" smtClean="0"/>
              <a:t>Geschichte der WI (2)</a:t>
            </a:r>
            <a:endParaRPr lang="de-DE" dirty="0"/>
          </a:p>
        </p:txBody>
      </p:sp>
      <p:sp>
        <p:nvSpPr>
          <p:cNvPr id="8" name="Foliennummernplatzhalter 7"/>
          <p:cNvSpPr>
            <a:spLocks noGrp="1"/>
          </p:cNvSpPr>
          <p:nvPr>
            <p:ph type="sldNum" sz="quarter" idx="11"/>
          </p:nvPr>
        </p:nvSpPr>
        <p:spPr/>
        <p:txBody>
          <a:bodyPr/>
          <a:lstStyle/>
          <a:p>
            <a:fld id="{35E74F11-52B9-4224-A00F-B27318B8C481}" type="slidenum">
              <a:rPr lang="en-US" smtClean="0"/>
              <a:pPr/>
              <a:t>39</a:t>
            </a:fld>
            <a:endParaRPr lang="en-US" dirty="0"/>
          </a:p>
        </p:txBody>
      </p:sp>
      <p:sp>
        <p:nvSpPr>
          <p:cNvPr id="9" name="Untertitel 8"/>
          <p:cNvSpPr>
            <a:spLocks noGrp="1"/>
          </p:cNvSpPr>
          <p:nvPr>
            <p:ph type="subTitle" idx="13"/>
          </p:nvPr>
        </p:nvSpPr>
        <p:spPr/>
        <p:txBody>
          <a:bodyPr/>
          <a:lstStyle/>
          <a:p>
            <a:endParaRPr lang="de-DE" dirty="0"/>
          </a:p>
        </p:txBody>
      </p:sp>
      <p:pic>
        <p:nvPicPr>
          <p:cNvPr id="46084" name="Picture 3" descr="fortsetz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72" y="1621984"/>
            <a:ext cx="1733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D:\WORK\PEARSON\000 FOLIEN\4269\JPG\4269-10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15" y="1807280"/>
            <a:ext cx="7156857" cy="432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408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smtClean="0"/>
              <a:t>Geschichte der WI (3)</a:t>
            </a:r>
            <a:endParaRPr lang="de-DE" dirty="0"/>
          </a:p>
        </p:txBody>
      </p:sp>
      <p:sp>
        <p:nvSpPr>
          <p:cNvPr id="8" name="Foliennummernplatzhalter 7"/>
          <p:cNvSpPr>
            <a:spLocks noGrp="1"/>
          </p:cNvSpPr>
          <p:nvPr>
            <p:ph type="sldNum" sz="quarter" idx="11"/>
          </p:nvPr>
        </p:nvSpPr>
        <p:spPr/>
        <p:txBody>
          <a:bodyPr/>
          <a:lstStyle/>
          <a:p>
            <a:fld id="{35E74F11-52B9-4224-A00F-B27318B8C481}" type="slidenum">
              <a:rPr lang="en-US" smtClean="0"/>
              <a:pPr/>
              <a:t>40</a:t>
            </a:fld>
            <a:endParaRPr lang="en-US" dirty="0"/>
          </a:p>
        </p:txBody>
      </p:sp>
      <p:sp>
        <p:nvSpPr>
          <p:cNvPr id="9" name="Untertitel 8"/>
          <p:cNvSpPr>
            <a:spLocks noGrp="1"/>
          </p:cNvSpPr>
          <p:nvPr>
            <p:ph type="subTitle" idx="13"/>
          </p:nvPr>
        </p:nvSpPr>
        <p:spPr/>
        <p:txBody>
          <a:bodyPr/>
          <a:lstStyle/>
          <a:p>
            <a:endParaRPr lang="de-DE"/>
          </a:p>
        </p:txBody>
      </p:sp>
      <p:pic>
        <p:nvPicPr>
          <p:cNvPr id="7" name="Picture 3" descr="fortsetz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72" y="1621984"/>
            <a:ext cx="1733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nhaltsplatzhalter 1"/>
          <p:cNvSpPr>
            <a:spLocks noGrp="1"/>
          </p:cNvSpPr>
          <p:nvPr>
            <p:ph sz="quarter" idx="12"/>
          </p:nvPr>
        </p:nvSpPr>
        <p:spPr/>
        <p:txBody>
          <a:bodyPr/>
          <a:lstStyle/>
          <a:p>
            <a:endParaRPr lang="de-DE"/>
          </a:p>
        </p:txBody>
      </p:sp>
      <p:pic>
        <p:nvPicPr>
          <p:cNvPr id="10" name="Picture 2" descr="D:\WORK\PEARSON\000 FOLIEN\4269\JPG\4269-109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1" y="1803291"/>
            <a:ext cx="5861639" cy="43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0467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Geschichte der WI (4)</a:t>
            </a:r>
            <a:endParaRPr lang="de-DE" dirty="0"/>
          </a:p>
        </p:txBody>
      </p:sp>
      <p:sp>
        <p:nvSpPr>
          <p:cNvPr id="8" name="Foliennummernplatzhalter 7"/>
          <p:cNvSpPr>
            <a:spLocks noGrp="1"/>
          </p:cNvSpPr>
          <p:nvPr>
            <p:ph type="sldNum" sz="quarter" idx="11"/>
          </p:nvPr>
        </p:nvSpPr>
        <p:spPr/>
        <p:txBody>
          <a:bodyPr/>
          <a:lstStyle/>
          <a:p>
            <a:fld id="{35E74F11-52B9-4224-A00F-B27318B8C481}" type="slidenum">
              <a:rPr lang="en-US" smtClean="0"/>
              <a:pPr/>
              <a:t>41</a:t>
            </a:fld>
            <a:endParaRPr lang="en-US" dirty="0"/>
          </a:p>
        </p:txBody>
      </p:sp>
      <p:sp>
        <p:nvSpPr>
          <p:cNvPr id="9" name="Untertitel 8"/>
          <p:cNvSpPr>
            <a:spLocks noGrp="1"/>
          </p:cNvSpPr>
          <p:nvPr>
            <p:ph type="subTitle" idx="13"/>
          </p:nvPr>
        </p:nvSpPr>
        <p:spPr/>
        <p:txBody>
          <a:bodyPr/>
          <a:lstStyle/>
          <a:p>
            <a:endParaRPr lang="de-DE"/>
          </a:p>
        </p:txBody>
      </p:sp>
      <p:pic>
        <p:nvPicPr>
          <p:cNvPr id="7" name="Picture 3" descr="fortsetz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72" y="1621984"/>
            <a:ext cx="17335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nhaltsplatzhalter 1"/>
          <p:cNvSpPr>
            <a:spLocks noGrp="1"/>
          </p:cNvSpPr>
          <p:nvPr>
            <p:ph sz="quarter" idx="12"/>
          </p:nvPr>
        </p:nvSpPr>
        <p:spPr/>
        <p:txBody>
          <a:bodyPr/>
          <a:lstStyle/>
          <a:p>
            <a:endParaRPr lang="de-DE"/>
          </a:p>
        </p:txBody>
      </p:sp>
      <p:pic>
        <p:nvPicPr>
          <p:cNvPr id="11" name="Picture 2" descr="D:\WORK\PEARSON\000 FOLIEN\4269\JPG\4269-109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421" y="1904590"/>
            <a:ext cx="6902585" cy="42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6430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Geschichte der WI (5)</a:t>
            </a:r>
            <a:endParaRPr lang="de-DE" dirty="0"/>
          </a:p>
        </p:txBody>
      </p:sp>
      <p:sp>
        <p:nvSpPr>
          <p:cNvPr id="8" name="Foliennummernplatzhalter 7"/>
          <p:cNvSpPr>
            <a:spLocks noGrp="1"/>
          </p:cNvSpPr>
          <p:nvPr>
            <p:ph type="sldNum" sz="quarter" idx="11"/>
          </p:nvPr>
        </p:nvSpPr>
        <p:spPr/>
        <p:txBody>
          <a:bodyPr/>
          <a:lstStyle/>
          <a:p>
            <a:fld id="{35E74F11-52B9-4224-A00F-B27318B8C481}" type="slidenum">
              <a:rPr lang="en-US" smtClean="0"/>
              <a:pPr/>
              <a:t>42</a:t>
            </a:fld>
            <a:endParaRPr lang="en-US" dirty="0"/>
          </a:p>
        </p:txBody>
      </p:sp>
      <p:pic>
        <p:nvPicPr>
          <p:cNvPr id="3" name="Inhaltsplatzhalter 2"/>
          <p:cNvPicPr>
            <a:picLocks noGrp="1" noChangeAspect="1"/>
          </p:cNvPicPr>
          <p:nvPr>
            <p:ph sz="quarter" idx="12"/>
          </p:nvPr>
        </p:nvPicPr>
        <p:blipFill>
          <a:blip r:embed="rId2"/>
          <a:stretch>
            <a:fillRect/>
          </a:stretch>
        </p:blipFill>
        <p:spPr>
          <a:xfrm>
            <a:off x="1436912" y="1608138"/>
            <a:ext cx="6086025" cy="4589462"/>
          </a:xfrm>
        </p:spPr>
      </p:pic>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39237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3"/>
          <p:cNvSpPr>
            <a:spLocks noGrp="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35E74F11-52B9-4224-A00F-B27318B8C481}" type="slidenum">
              <a:rPr lang="en-US" smtClean="0"/>
              <a:pPr/>
              <a:t>43</a:t>
            </a:fld>
            <a:endParaRPr lang="en-US" dirty="0"/>
          </a:p>
        </p:txBody>
      </p:sp>
      <p:sp>
        <p:nvSpPr>
          <p:cNvPr id="30723" name="Rectangle 2"/>
          <p:cNvSpPr>
            <a:spLocks noGrp="1" noChangeArrowheads="1"/>
          </p:cNvSpPr>
          <p:nvPr>
            <p:ph sz="quarter" idx="12"/>
          </p:nvPr>
        </p:nvSpPr>
        <p:spPr/>
        <p:txBody>
          <a:bodyPr/>
          <a:lstStyle/>
          <a:p>
            <a:pPr marL="457200" indent="-457200">
              <a:buFont typeface="+mj-lt"/>
              <a:buAutoNum type="arabicPeriod"/>
            </a:pPr>
            <a:r>
              <a:rPr lang="en-US" altLang="de-DE" dirty="0" err="1" smtClean="0"/>
              <a:t>Zugänge</a:t>
            </a:r>
            <a:r>
              <a:rPr lang="en-US" altLang="de-DE" dirty="0" smtClean="0"/>
              <a:t> </a:t>
            </a:r>
            <a:r>
              <a:rPr lang="en-US" altLang="de-DE" dirty="0" err="1" smtClean="0"/>
              <a:t>zum</a:t>
            </a:r>
            <a:r>
              <a:rPr lang="en-US" altLang="de-DE" dirty="0" smtClean="0"/>
              <a:t> </a:t>
            </a:r>
            <a:r>
              <a:rPr lang="en-US" altLang="de-DE" dirty="0" err="1" smtClean="0"/>
              <a:t>Profil</a:t>
            </a:r>
            <a:r>
              <a:rPr lang="en-US" altLang="de-DE" dirty="0" smtClean="0"/>
              <a:t> der </a:t>
            </a:r>
            <a:r>
              <a:rPr lang="en-US" altLang="de-DE" dirty="0" err="1" smtClean="0"/>
              <a:t>Wirtschaftsinformatik</a:t>
            </a:r>
            <a:endParaRPr lang="en-US" altLang="de-DE" dirty="0" smtClean="0"/>
          </a:p>
          <a:p>
            <a:pPr marL="457200" indent="-457200">
              <a:buFont typeface="+mj-lt"/>
              <a:buAutoNum type="arabicPeriod"/>
            </a:pPr>
            <a:r>
              <a:rPr lang="en-US" altLang="de-DE" dirty="0" err="1" smtClean="0"/>
              <a:t>Wissenschaftliche</a:t>
            </a:r>
            <a:r>
              <a:rPr lang="en-US" altLang="de-DE" dirty="0" smtClean="0"/>
              <a:t> </a:t>
            </a:r>
            <a:r>
              <a:rPr lang="en-US" altLang="de-DE" dirty="0" err="1" smtClean="0"/>
              <a:t>Erkenntnis</a:t>
            </a:r>
            <a:r>
              <a:rPr lang="en-US" altLang="de-DE" dirty="0" smtClean="0"/>
              <a:t> in der </a:t>
            </a:r>
            <a:r>
              <a:rPr lang="en-US" altLang="de-DE" dirty="0" err="1" smtClean="0"/>
              <a:t>Wirtschaftsinformatik</a:t>
            </a:r>
            <a:endParaRPr lang="en-US" altLang="de-DE" dirty="0" smtClean="0"/>
          </a:p>
          <a:p>
            <a:pPr marL="457200" indent="-457200">
              <a:buFont typeface="+mj-lt"/>
              <a:buAutoNum type="arabicPeriod"/>
            </a:pPr>
            <a:r>
              <a:rPr lang="en-US" altLang="de-DE" dirty="0" smtClean="0"/>
              <a:t>Geschichte der </a:t>
            </a:r>
            <a:r>
              <a:rPr lang="en-US" altLang="de-DE" dirty="0" err="1" smtClean="0"/>
              <a:t>Wirtschaftsinformatik</a:t>
            </a:r>
            <a:endParaRPr lang="en-US" altLang="de-DE" dirty="0" smtClean="0"/>
          </a:p>
          <a:p>
            <a:pPr marL="457200" indent="-457200">
              <a:buFont typeface="+mj-lt"/>
              <a:buAutoNum type="arabicPeriod"/>
            </a:pPr>
            <a:r>
              <a:rPr lang="en-US" altLang="de-DE" b="1" dirty="0" err="1" smtClean="0"/>
              <a:t>Perspektiven</a:t>
            </a:r>
            <a:r>
              <a:rPr lang="en-US" altLang="de-DE" b="1" dirty="0" smtClean="0"/>
              <a:t> der </a:t>
            </a:r>
            <a:r>
              <a:rPr lang="en-US" altLang="de-DE" b="1" dirty="0" err="1" smtClean="0"/>
              <a:t>Wirtschaftsinformatik</a:t>
            </a:r>
            <a:r>
              <a:rPr lang="en-US" altLang="de-DE" b="1" dirty="0" smtClean="0"/>
              <a:t> auf </a:t>
            </a:r>
            <a:r>
              <a:rPr lang="en-US" altLang="de-DE" b="1" dirty="0" err="1" smtClean="0"/>
              <a:t>Unternehmen</a:t>
            </a:r>
            <a:endParaRPr lang="en-US" altLang="de-DE" b="1" dirty="0" smtClean="0"/>
          </a:p>
          <a:p>
            <a:pPr marL="457200" indent="-457200">
              <a:buFont typeface="+mj-lt"/>
              <a:buAutoNum type="arabicPeriod"/>
            </a:pPr>
            <a:r>
              <a:rPr lang="en-US" altLang="de-DE" dirty="0" err="1" smtClean="0"/>
              <a:t>Informationsquellen</a:t>
            </a:r>
            <a:r>
              <a:rPr lang="en-US" altLang="de-DE" dirty="0" smtClean="0"/>
              <a:t> </a:t>
            </a:r>
            <a:r>
              <a:rPr lang="en-US" altLang="de-DE" dirty="0" err="1" smtClean="0"/>
              <a:t>zur</a:t>
            </a:r>
            <a:r>
              <a:rPr lang="en-US" altLang="de-DE" dirty="0" smtClean="0"/>
              <a:t> </a:t>
            </a:r>
            <a:r>
              <a:rPr lang="en-US" altLang="de-DE" dirty="0" err="1" smtClean="0"/>
              <a:t>Wirtschaftsinformatik</a:t>
            </a:r>
            <a:endParaRPr lang="en-US" altLang="de-DE" dirty="0"/>
          </a:p>
        </p:txBody>
      </p:sp>
      <p:sp>
        <p:nvSpPr>
          <p:cNvPr id="7" name="Untertitel 6"/>
          <p:cNvSpPr>
            <a:spLocks noGrp="1"/>
          </p:cNvSpPr>
          <p:nvPr>
            <p:ph type="subTitle" idx="13"/>
          </p:nvPr>
        </p:nvSpPr>
        <p:spPr/>
        <p:txBody>
          <a:bodyPr/>
          <a:lstStyle/>
          <a:p>
            <a:r>
              <a:rPr lang="de-DE" dirty="0" smtClean="0"/>
              <a:t>Kapitel 2</a:t>
            </a:r>
            <a:endParaRPr lang="de-DE" dirty="0"/>
          </a:p>
        </p:txBody>
      </p:sp>
    </p:spTree>
    <p:extLst>
      <p:ext uri="{BB962C8B-B14F-4D97-AF65-F5344CB8AC3E}">
        <p14:creationId xmlns:p14="http://schemas.microsoft.com/office/powerpoint/2010/main" val="8662937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de-DE" altLang="de-DE" smtClean="0"/>
              <a:t>Perspektiven der WI auf Unternehmen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44</a:t>
            </a:fld>
            <a:endParaRPr lang="en-US" dirty="0"/>
          </a:p>
        </p:txBody>
      </p:sp>
      <p:sp>
        <p:nvSpPr>
          <p:cNvPr id="57347" name="Rectangle 3"/>
          <p:cNvSpPr>
            <a:spLocks noGrp="1" noChangeArrowheads="1"/>
          </p:cNvSpPr>
          <p:nvPr>
            <p:ph sz="quarter" idx="12"/>
          </p:nvPr>
        </p:nvSpPr>
        <p:spPr/>
        <p:txBody>
          <a:bodyPr/>
          <a:lstStyle/>
          <a:p>
            <a:r>
              <a:rPr lang="de-DE" altLang="de-DE" smtClean="0"/>
              <a:t>Strukturorientierte, mikroökonomische Perspektive</a:t>
            </a:r>
          </a:p>
          <a:p>
            <a:r>
              <a:rPr lang="de-DE" altLang="de-DE" smtClean="0"/>
              <a:t>Verhaltenstheoretische Perspektive</a:t>
            </a:r>
          </a:p>
          <a:p>
            <a:r>
              <a:rPr lang="de-DE" altLang="de-DE" smtClean="0"/>
              <a:t>Systemtheoretische Perspektive </a:t>
            </a:r>
          </a:p>
          <a:p>
            <a:endParaRPr lang="de-DE" altLang="de-DE"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282191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de-DE" altLang="de-DE" dirty="0" smtClean="0"/>
              <a:t>Unternehmen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45</a:t>
            </a:fld>
            <a:endParaRPr lang="en-US" dirty="0"/>
          </a:p>
        </p:txBody>
      </p:sp>
      <p:sp>
        <p:nvSpPr>
          <p:cNvPr id="58371" name="Rectangle 3"/>
          <p:cNvSpPr>
            <a:spLocks noGrp="1" noChangeArrowheads="1"/>
          </p:cNvSpPr>
          <p:nvPr>
            <p:ph sz="quarter" idx="12"/>
          </p:nvPr>
        </p:nvSpPr>
        <p:spPr/>
        <p:txBody>
          <a:bodyPr/>
          <a:lstStyle/>
          <a:p>
            <a:r>
              <a:rPr lang="de-DE" altLang="de-DE" smtClean="0"/>
              <a:t>Eine stabile, formale, soziale Struktur, die Ressourcen aus der Unternehmensumwelt benutzt und zur Erzeugung von Produkten verwendet.</a:t>
            </a:r>
          </a:p>
        </p:txBody>
      </p:sp>
      <p:sp>
        <p:nvSpPr>
          <p:cNvPr id="7" name="Untertitel 6"/>
          <p:cNvSpPr>
            <a:spLocks noGrp="1"/>
          </p:cNvSpPr>
          <p:nvPr>
            <p:ph type="subTitle" idx="13"/>
          </p:nvPr>
        </p:nvSpPr>
        <p:spPr/>
        <p:txBody>
          <a:bodyPr/>
          <a:lstStyle/>
          <a:p>
            <a:r>
              <a:rPr lang="de-DE" altLang="de-DE" dirty="0"/>
              <a:t>(strukturorientierte Definition)</a:t>
            </a:r>
            <a:endParaRPr lang="de-DE" dirty="0"/>
          </a:p>
        </p:txBody>
      </p:sp>
    </p:spTree>
    <p:extLst>
      <p:ext uri="{BB962C8B-B14F-4D97-AF65-F5344CB8AC3E}">
        <p14:creationId xmlns:p14="http://schemas.microsoft.com/office/powerpoint/2010/main" val="3891643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de-DE" dirty="0" smtClean="0"/>
              <a:t>Definition eines Unternehmens</a:t>
            </a:r>
            <a:endParaRPr lang="en-US"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46</a:t>
            </a:fld>
            <a:endParaRPr lang="en-US" dirty="0"/>
          </a:p>
        </p:txBody>
      </p:sp>
      <p:pic>
        <p:nvPicPr>
          <p:cNvPr id="6" name="Inhaltsplatzhalter 5"/>
          <p:cNvPicPr>
            <a:picLocks noGrp="1" noChangeAspect="1"/>
          </p:cNvPicPr>
          <p:nvPr>
            <p:ph sz="quarter" idx="12"/>
          </p:nvPr>
        </p:nvPicPr>
        <p:blipFill>
          <a:blip r:embed="rId3"/>
          <a:stretch>
            <a:fillRect/>
          </a:stretch>
        </p:blipFill>
        <p:spPr>
          <a:xfrm>
            <a:off x="565150" y="1774031"/>
            <a:ext cx="7829550" cy="4257675"/>
          </a:xfrm>
        </p:spPr>
      </p:pic>
      <p:sp>
        <p:nvSpPr>
          <p:cNvPr id="9" name="Untertitel 8"/>
          <p:cNvSpPr>
            <a:spLocks noGrp="1"/>
          </p:cNvSpPr>
          <p:nvPr>
            <p:ph type="subTitle" idx="13"/>
          </p:nvPr>
        </p:nvSpPr>
        <p:spPr>
          <a:xfrm>
            <a:off x="360363" y="1172918"/>
            <a:ext cx="8234362" cy="307777"/>
          </a:xfrm>
        </p:spPr>
        <p:txBody>
          <a:bodyPr/>
          <a:lstStyle/>
          <a:p>
            <a:r>
              <a:rPr lang="de-DE" dirty="0" smtClean="0"/>
              <a:t>Aus verhaltenstheoretischer </a:t>
            </a:r>
            <a:r>
              <a:rPr lang="de-DE" dirty="0"/>
              <a:t>Sicht</a:t>
            </a:r>
          </a:p>
        </p:txBody>
      </p:sp>
      <p:sp>
        <p:nvSpPr>
          <p:cNvPr id="5" name="Textfeld 4"/>
          <p:cNvSpPr txBox="1"/>
          <p:nvPr/>
        </p:nvSpPr>
        <p:spPr>
          <a:xfrm>
            <a:off x="685800" y="5943600"/>
            <a:ext cx="1385316" cy="276999"/>
          </a:xfrm>
          <a:prstGeom prst="rect">
            <a:avLst/>
          </a:prstGeom>
          <a:noFill/>
        </p:spPr>
        <p:txBody>
          <a:bodyPr wrap="none" rtlCol="0">
            <a:spAutoFit/>
          </a:bodyPr>
          <a:lstStyle/>
          <a:p>
            <a:r>
              <a:rPr lang="de-DE" sz="1200" b="1" dirty="0" smtClean="0"/>
              <a:t>Abbildung 2.1</a:t>
            </a:r>
            <a:endParaRPr lang="de-DE" sz="1200" b="1" dirty="0"/>
          </a:p>
        </p:txBody>
      </p:sp>
    </p:spTree>
    <p:extLst>
      <p:ext uri="{BB962C8B-B14F-4D97-AF65-F5344CB8AC3E}">
        <p14:creationId xmlns:p14="http://schemas.microsoft.com/office/powerpoint/2010/main" val="3502159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de-DE" altLang="de-DE" dirty="0" smtClean="0"/>
              <a:t>Unternehmen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47</a:t>
            </a:fld>
            <a:endParaRPr lang="en-US" dirty="0"/>
          </a:p>
        </p:txBody>
      </p:sp>
      <p:sp>
        <p:nvSpPr>
          <p:cNvPr id="60419" name="Rectangle 3"/>
          <p:cNvSpPr>
            <a:spLocks noGrp="1" noChangeArrowheads="1"/>
          </p:cNvSpPr>
          <p:nvPr>
            <p:ph sz="quarter" idx="12"/>
          </p:nvPr>
        </p:nvSpPr>
        <p:spPr/>
        <p:txBody>
          <a:bodyPr/>
          <a:lstStyle/>
          <a:p>
            <a:r>
              <a:rPr lang="de-DE" altLang="de-DE" smtClean="0"/>
              <a:t>Eine Sammlung von Rechten, Privilegien, Verpflichtungen und Verantwortlichkeiten, </a:t>
            </a:r>
            <a:br>
              <a:rPr lang="de-DE" altLang="de-DE" smtClean="0"/>
            </a:br>
            <a:r>
              <a:rPr lang="de-DE" altLang="de-DE" smtClean="0"/>
              <a:t>die im Laufe der Zeit durch Konflikt und Konfliktbewältigung ausgewogen verteilt wurden.</a:t>
            </a:r>
          </a:p>
        </p:txBody>
      </p:sp>
      <p:sp>
        <p:nvSpPr>
          <p:cNvPr id="7" name="Untertitel 6"/>
          <p:cNvSpPr>
            <a:spLocks noGrp="1"/>
          </p:cNvSpPr>
          <p:nvPr>
            <p:ph type="subTitle" idx="13"/>
          </p:nvPr>
        </p:nvSpPr>
        <p:spPr/>
        <p:txBody>
          <a:bodyPr/>
          <a:lstStyle/>
          <a:p>
            <a:r>
              <a:rPr lang="de-DE" altLang="de-DE" dirty="0"/>
              <a:t>(verhaltenstheoretische Definition)</a:t>
            </a:r>
            <a:endParaRPr lang="de-DE" dirty="0"/>
          </a:p>
        </p:txBody>
      </p:sp>
    </p:spTree>
    <p:extLst>
      <p:ext uri="{BB962C8B-B14F-4D97-AF65-F5344CB8AC3E}">
        <p14:creationId xmlns:p14="http://schemas.microsoft.com/office/powerpoint/2010/main" val="17463957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de-DE" smtClean="0"/>
              <a:t>Strukturorientierte Perspektive auf Unternehmen</a:t>
            </a:r>
            <a:endParaRPr lang="en-US"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48</a:t>
            </a:fld>
            <a:endParaRPr lang="en-US" dirty="0"/>
          </a:p>
        </p:txBody>
      </p:sp>
      <p:pic>
        <p:nvPicPr>
          <p:cNvPr id="5" name="Inhaltsplatzhalter 4"/>
          <p:cNvPicPr>
            <a:picLocks noGrp="1" noChangeAspect="1"/>
          </p:cNvPicPr>
          <p:nvPr>
            <p:ph sz="quarter" idx="12"/>
          </p:nvPr>
        </p:nvPicPr>
        <p:blipFill>
          <a:blip r:embed="rId3"/>
          <a:stretch>
            <a:fillRect/>
          </a:stretch>
        </p:blipFill>
        <p:spPr>
          <a:xfrm>
            <a:off x="381000" y="2109872"/>
            <a:ext cx="8229600" cy="2569379"/>
          </a:xfrm>
        </p:spPr>
      </p:pic>
      <p:sp>
        <p:nvSpPr>
          <p:cNvPr id="8" name="Untertitel 7"/>
          <p:cNvSpPr>
            <a:spLocks noGrp="1"/>
          </p:cNvSpPr>
          <p:nvPr>
            <p:ph type="subTitle" idx="13"/>
          </p:nvPr>
        </p:nvSpPr>
        <p:spPr/>
        <p:txBody>
          <a:bodyPr/>
          <a:lstStyle/>
          <a:p>
            <a:endParaRPr lang="de-DE"/>
          </a:p>
        </p:txBody>
      </p:sp>
      <p:sp>
        <p:nvSpPr>
          <p:cNvPr id="9" name="Textfeld 8"/>
          <p:cNvSpPr txBox="1"/>
          <p:nvPr/>
        </p:nvSpPr>
        <p:spPr>
          <a:xfrm>
            <a:off x="484632" y="5914067"/>
            <a:ext cx="1385316" cy="276999"/>
          </a:xfrm>
          <a:prstGeom prst="rect">
            <a:avLst/>
          </a:prstGeom>
          <a:noFill/>
        </p:spPr>
        <p:txBody>
          <a:bodyPr wrap="none" rtlCol="0">
            <a:spAutoFit/>
          </a:bodyPr>
          <a:lstStyle/>
          <a:p>
            <a:r>
              <a:rPr lang="de-DE" sz="1200" b="1" dirty="0" smtClean="0"/>
              <a:t>Abbildung 2.2</a:t>
            </a:r>
            <a:endParaRPr lang="de-DE" sz="1200" b="1" dirty="0"/>
          </a:p>
        </p:txBody>
      </p:sp>
      <p:sp>
        <p:nvSpPr>
          <p:cNvPr id="10" name="Textfeld 9"/>
          <p:cNvSpPr txBox="1"/>
          <p:nvPr/>
        </p:nvSpPr>
        <p:spPr>
          <a:xfrm>
            <a:off x="396875" y="4763797"/>
            <a:ext cx="8213725" cy="830997"/>
          </a:xfrm>
          <a:prstGeom prst="rect">
            <a:avLst/>
          </a:prstGeom>
          <a:noFill/>
        </p:spPr>
        <p:txBody>
          <a:bodyPr wrap="square" rtlCol="0">
            <a:spAutoFit/>
          </a:bodyPr>
          <a:lstStyle/>
          <a:p>
            <a:r>
              <a:rPr lang="de-DE" sz="1200" dirty="0"/>
              <a:t>Kapital und Arbeitskraft (die primären Produktionsfaktoren, die von der Umwelt bereitgestellt werden) werden vom Unternehmen durch den </a:t>
            </a:r>
            <a:r>
              <a:rPr lang="de-DE" sz="1200" dirty="0" smtClean="0"/>
              <a:t>Produktionsprozess in </a:t>
            </a:r>
            <a:r>
              <a:rPr lang="de-DE" sz="1200" dirty="0"/>
              <a:t>Produkte und Dienstleistungen (Leistungen an die Umwelt) umgewandelt. Die Produkte und Dienstleistungen werden von </a:t>
            </a:r>
            <a:r>
              <a:rPr lang="de-DE" sz="1200" dirty="0" smtClean="0"/>
              <a:t>der Umwelt </a:t>
            </a:r>
            <a:r>
              <a:rPr lang="de-DE" sz="1200" dirty="0"/>
              <a:t>verbraucht, die zusätzliches Kapital und Arbeitskraft als Produktionsfaktoren in die Feedback-Schleife einfügt.</a:t>
            </a:r>
          </a:p>
        </p:txBody>
      </p:sp>
    </p:spTree>
    <p:extLst>
      <p:ext uri="{BB962C8B-B14F-4D97-AF65-F5344CB8AC3E}">
        <p14:creationId xmlns:p14="http://schemas.microsoft.com/office/powerpoint/2010/main" val="1878334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3"/>
          <p:cNvSpPr>
            <a:spLocks noGrp="1"/>
          </p:cNvSpPr>
          <p:nvPr>
            <p:ph type="title"/>
          </p:nvPr>
        </p:nvSpPr>
        <p:spPr/>
        <p:txBody>
          <a:bodyPr/>
          <a:lstStyle/>
          <a:p>
            <a:r>
              <a:rPr lang="de-DE" altLang="de-DE" smtClean="0"/>
              <a:t>Lernziele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4</a:t>
            </a:fld>
            <a:endParaRPr lang="en-US" dirty="0"/>
          </a:p>
        </p:txBody>
      </p:sp>
      <p:sp>
        <p:nvSpPr>
          <p:cNvPr id="20483" name="Rectangle 3"/>
          <p:cNvSpPr>
            <a:spLocks noGrp="1" noChangeArrowheads="1"/>
          </p:cNvSpPr>
          <p:nvPr>
            <p:ph sz="quarter" idx="12"/>
          </p:nvPr>
        </p:nvSpPr>
        <p:spPr/>
        <p:txBody>
          <a:bodyPr/>
          <a:lstStyle/>
          <a:p>
            <a:r>
              <a:rPr lang="de-DE" altLang="de-DE" smtClean="0"/>
              <a:t>Was versteht man unter Wirtschaftsinformatik? Welche Disziplinen stehen in enger Beziehung zur Wirtschaftsinformatik?</a:t>
            </a:r>
          </a:p>
          <a:p>
            <a:r>
              <a:rPr lang="de-DE" altLang="de-DE" smtClean="0"/>
              <a:t>Was sind die wesentlichen Bereiche, mit welchen sich die Wirtschaftsinformatik beschäftigt?</a:t>
            </a:r>
          </a:p>
          <a:p>
            <a:r>
              <a:rPr lang="de-DE" altLang="de-DE" smtClean="0"/>
              <a:t>Wie hat sich die Wirtschaftsinformatik historisch entwickelt?</a:t>
            </a:r>
          </a:p>
        </p:txBody>
      </p:sp>
      <p:sp>
        <p:nvSpPr>
          <p:cNvPr id="7" name="Untertitel 6"/>
          <p:cNvSpPr>
            <a:spLocks noGrp="1"/>
          </p:cNvSpPr>
          <p:nvPr>
            <p:ph type="subTitle" idx="13"/>
          </p:nvPr>
        </p:nvSpPr>
        <p:spPr/>
        <p:txBody>
          <a:bodyPr/>
          <a:lstStyle/>
          <a:p>
            <a:r>
              <a:rPr lang="de-DE" dirty="0" smtClean="0"/>
              <a:t>Kapitel 2</a:t>
            </a:r>
            <a:endParaRPr lang="de-DE" dirty="0"/>
          </a:p>
        </p:txBody>
      </p:sp>
    </p:spTree>
    <p:extLst>
      <p:ext uri="{BB962C8B-B14F-4D97-AF65-F5344CB8AC3E}">
        <p14:creationId xmlns:p14="http://schemas.microsoft.com/office/powerpoint/2010/main" val="63417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de-DE" altLang="de-DE" smtClean="0"/>
              <a:t>Systemtheoretische Perspektive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49</a:t>
            </a:fld>
            <a:endParaRPr lang="en-US" dirty="0"/>
          </a:p>
        </p:txBody>
      </p:sp>
      <p:sp>
        <p:nvSpPr>
          <p:cNvPr id="62467" name="Rectangle 3"/>
          <p:cNvSpPr>
            <a:spLocks noGrp="1" noChangeArrowheads="1"/>
          </p:cNvSpPr>
          <p:nvPr>
            <p:ph sz="quarter" idx="12"/>
          </p:nvPr>
        </p:nvSpPr>
        <p:spPr/>
        <p:txBody>
          <a:bodyPr/>
          <a:lstStyle/>
          <a:p>
            <a:r>
              <a:rPr lang="de-DE" altLang="de-DE" smtClean="0"/>
              <a:t>Systemtheorie - ein interdisziplinäres Forschungsparadigma</a:t>
            </a:r>
          </a:p>
          <a:p>
            <a:r>
              <a:rPr lang="de-DE" altLang="de-DE" smtClean="0"/>
              <a:t>Begriff „System“ als theoretisches Grundkonzept und Untersuchungsgegenstand</a:t>
            </a:r>
          </a:p>
          <a:p>
            <a:r>
              <a:rPr lang="de-DE" altLang="de-DE" smtClean="0"/>
              <a:t>„systema“ (griechisch): „Zusammenstellung, Zusammenordnung“</a:t>
            </a:r>
          </a:p>
          <a:p>
            <a:r>
              <a:rPr lang="de-DE" altLang="de-DE" smtClean="0"/>
              <a:t>Menge von Elementen, zwischen denen zweck- und zielgerichtete Wechselwirkungen bestehen</a:t>
            </a:r>
          </a:p>
          <a:p>
            <a:endParaRPr lang="de-DE" altLang="de-DE"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285155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de-DE" altLang="de-DE" smtClean="0"/>
              <a:t>Systemtheoretische Perspektive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50</a:t>
            </a:fld>
            <a:endParaRPr lang="en-US" dirty="0"/>
          </a:p>
        </p:txBody>
      </p:sp>
      <p:sp>
        <p:nvSpPr>
          <p:cNvPr id="63491" name="Rectangle 3"/>
          <p:cNvSpPr>
            <a:spLocks noGrp="1" noChangeArrowheads="1"/>
          </p:cNvSpPr>
          <p:nvPr>
            <p:ph sz="quarter" idx="12"/>
          </p:nvPr>
        </p:nvSpPr>
        <p:spPr/>
        <p:txBody>
          <a:bodyPr/>
          <a:lstStyle/>
          <a:p>
            <a:r>
              <a:rPr lang="de-DE" altLang="de-DE" smtClean="0"/>
              <a:t>System wird nicht als Summe der Einzeleigenschaften analysiert, sondern simultane Analyse der Elemente samt ihrer Eigenschaften und Beziehungen untereinander sowie zwischen System und Umwelt </a:t>
            </a:r>
          </a:p>
          <a:p>
            <a:endParaRPr lang="de-DE" altLang="de-DE" smtClean="0"/>
          </a:p>
          <a:p>
            <a:endParaRPr lang="de-DE" altLang="de-DE" smtClean="0"/>
          </a:p>
          <a:p>
            <a:endParaRPr lang="de-DE" altLang="de-DE" smtClean="0"/>
          </a:p>
          <a:p>
            <a:endParaRPr lang="de-DE" altLang="de-DE" smtClean="0"/>
          </a:p>
          <a:p>
            <a:endParaRPr lang="de-DE" altLang="de-DE" smtClean="0"/>
          </a:p>
          <a:p>
            <a:endParaRPr lang="de-DE" altLang="de-DE" smtClean="0"/>
          </a:p>
          <a:p>
            <a:endParaRPr lang="de-DE" altLang="de-DE" smtClean="0"/>
          </a:p>
          <a:p>
            <a:endParaRPr lang="de-DE" altLang="de-DE"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484236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de-DE" altLang="de-DE" smtClean="0"/>
              <a:t>Systemtheoretische Perspektive: </a:t>
            </a:r>
            <a:br>
              <a:rPr lang="de-DE" altLang="de-DE" smtClean="0"/>
            </a:br>
            <a:r>
              <a:rPr lang="de-DE" altLang="de-DE" smtClean="0"/>
              <a:t>wesentliche Beschreibungsebenen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51</a:t>
            </a:fld>
            <a:endParaRPr lang="en-US" dirty="0"/>
          </a:p>
        </p:txBody>
      </p:sp>
      <p:sp>
        <p:nvSpPr>
          <p:cNvPr id="64515" name="Rectangle 3"/>
          <p:cNvSpPr>
            <a:spLocks noGrp="1"/>
          </p:cNvSpPr>
          <p:nvPr>
            <p:ph sz="quarter" idx="12"/>
          </p:nvPr>
        </p:nvSpPr>
        <p:spPr/>
        <p:txBody>
          <a:bodyPr/>
          <a:lstStyle/>
          <a:p>
            <a:r>
              <a:rPr lang="de-DE" altLang="de-DE" smtClean="0"/>
              <a:t>Umweltbeziehungen</a:t>
            </a:r>
          </a:p>
          <a:p>
            <a:r>
              <a:rPr lang="de-DE" altLang="de-DE" smtClean="0"/>
              <a:t>Organisation</a:t>
            </a:r>
          </a:p>
          <a:p>
            <a:r>
              <a:rPr lang="de-DE" altLang="de-DE" smtClean="0"/>
              <a:t>Funktion</a:t>
            </a:r>
          </a:p>
          <a:p>
            <a:r>
              <a:rPr lang="de-DE" altLang="de-DE" smtClean="0"/>
              <a:t>Struktur</a:t>
            </a:r>
          </a:p>
          <a:p>
            <a:r>
              <a:rPr lang="de-DE" altLang="de-DE" smtClean="0"/>
              <a:t>Dynamik und Komplexität des Gesamtsystems</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898993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de-DE" altLang="de-DE" smtClean="0"/>
              <a:t>Systemtheoretische Perspektive: Beschreibungsebenen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52</a:t>
            </a:fld>
            <a:endParaRPr lang="en-US" dirty="0"/>
          </a:p>
        </p:txBody>
      </p:sp>
      <p:sp>
        <p:nvSpPr>
          <p:cNvPr id="65539" name="Rectangle 3"/>
          <p:cNvSpPr>
            <a:spLocks noGrp="1" noChangeArrowheads="1"/>
          </p:cNvSpPr>
          <p:nvPr>
            <p:ph sz="quarter" idx="12"/>
          </p:nvPr>
        </p:nvSpPr>
        <p:spPr/>
        <p:txBody>
          <a:bodyPr>
            <a:normAutofit fontScale="85000" lnSpcReduction="20000"/>
          </a:bodyPr>
          <a:lstStyle/>
          <a:p>
            <a:r>
              <a:rPr lang="de-DE" altLang="de-DE" dirty="0" smtClean="0"/>
              <a:t>Umweltbeziehungen</a:t>
            </a:r>
          </a:p>
          <a:p>
            <a:pPr lvl="1"/>
            <a:r>
              <a:rPr lang="de-DE" altLang="de-DE" dirty="0" smtClean="0"/>
              <a:t>offene vs. geschlossene Systeme</a:t>
            </a:r>
          </a:p>
          <a:p>
            <a:pPr lvl="1"/>
            <a:r>
              <a:rPr lang="de-DE" altLang="de-DE" dirty="0" smtClean="0"/>
              <a:t>Unternehmen als offenes System</a:t>
            </a:r>
          </a:p>
          <a:p>
            <a:pPr lvl="1"/>
            <a:r>
              <a:rPr lang="de-DE" altLang="de-DE" dirty="0" smtClean="0"/>
              <a:t>Zerlegung in Teilsysteme (etwa </a:t>
            </a:r>
            <a:r>
              <a:rPr lang="de-DE" altLang="de-DE" dirty="0" smtClean="0"/>
              <a:t>in </a:t>
            </a:r>
            <a:r>
              <a:rPr lang="de-DE" altLang="de-DE" dirty="0" smtClean="0"/>
              <a:t>betriebliche Funktionen)</a:t>
            </a:r>
          </a:p>
          <a:p>
            <a:r>
              <a:rPr lang="de-DE" altLang="de-DE" dirty="0" smtClean="0"/>
              <a:t>Organisation</a:t>
            </a:r>
          </a:p>
          <a:p>
            <a:pPr lvl="1"/>
            <a:r>
              <a:rPr lang="de-DE" altLang="de-DE" dirty="0" smtClean="0"/>
              <a:t>Verknüpfungsmuster, der in einem System ablaufenden Prozesse</a:t>
            </a:r>
          </a:p>
          <a:p>
            <a:pPr lvl="1"/>
            <a:r>
              <a:rPr lang="de-DE" altLang="de-DE" dirty="0" smtClean="0"/>
              <a:t>Darstellungen in Fließschemata</a:t>
            </a:r>
          </a:p>
          <a:p>
            <a:r>
              <a:rPr lang="de-DE" altLang="de-DE" dirty="0" smtClean="0"/>
              <a:t>Funktion</a:t>
            </a:r>
          </a:p>
          <a:p>
            <a:pPr lvl="1"/>
            <a:r>
              <a:rPr lang="de-DE" altLang="de-DE" dirty="0" smtClean="0"/>
              <a:t>Gesamtcharakteristik aller ablaufenden Prozesse </a:t>
            </a:r>
          </a:p>
          <a:p>
            <a:pPr lvl="1"/>
            <a:r>
              <a:rPr lang="de-DE" altLang="de-DE" dirty="0" smtClean="0"/>
              <a:t>schließt Umweltbeziehungen, die Organisation und Wechselbeziehungen der einzelnen Prozesse ein</a:t>
            </a:r>
          </a:p>
          <a:p>
            <a:pPr lvl="1"/>
            <a:r>
              <a:rPr lang="de-DE" altLang="de-DE" dirty="0" err="1" smtClean="0"/>
              <a:t>Autopoiese</a:t>
            </a:r>
            <a:r>
              <a:rPr lang="de-DE" altLang="de-DE" dirty="0" smtClean="0"/>
              <a:t> (Funktion auf Selbsterneuerung ausgerichtet, bspw. gesellschaftliche und ökonomische Systeme) vs. </a:t>
            </a:r>
            <a:r>
              <a:rPr lang="de-DE" altLang="de-DE" dirty="0" err="1" smtClean="0"/>
              <a:t>Allopoiese</a:t>
            </a:r>
            <a:r>
              <a:rPr lang="de-DE" altLang="de-DE" dirty="0" smtClean="0"/>
              <a:t> (auf Fremdfunktion ausgerichtet, bspw. technische Systeme)</a:t>
            </a:r>
          </a:p>
          <a:p>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097283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de-DE" altLang="de-DE" smtClean="0"/>
              <a:t>Systemtheoretische Perspektive: Beschreibungsebenen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53</a:t>
            </a:fld>
            <a:endParaRPr lang="en-US" dirty="0"/>
          </a:p>
        </p:txBody>
      </p:sp>
      <p:sp>
        <p:nvSpPr>
          <p:cNvPr id="66563" name="Rectangle 3"/>
          <p:cNvSpPr>
            <a:spLocks noGrp="1" noChangeArrowheads="1"/>
          </p:cNvSpPr>
          <p:nvPr>
            <p:ph sz="quarter" idx="12"/>
          </p:nvPr>
        </p:nvSpPr>
        <p:spPr/>
        <p:txBody>
          <a:bodyPr>
            <a:normAutofit fontScale="77500" lnSpcReduction="20000"/>
          </a:bodyPr>
          <a:lstStyle/>
          <a:p>
            <a:r>
              <a:rPr lang="de-DE" altLang="de-DE" smtClean="0"/>
              <a:t>Struktur</a:t>
            </a:r>
          </a:p>
          <a:p>
            <a:pPr lvl="1"/>
            <a:r>
              <a:rPr lang="de-DE" altLang="de-DE" smtClean="0"/>
              <a:t>räumliche Anordnung eines Systems</a:t>
            </a:r>
          </a:p>
          <a:p>
            <a:pPr lvl="1"/>
            <a:r>
              <a:rPr lang="de-DE" altLang="de-DE" smtClean="0"/>
              <a:t>Veränderung im Zeitablauf</a:t>
            </a:r>
          </a:p>
          <a:p>
            <a:pPr lvl="1"/>
            <a:r>
              <a:rPr lang="de-DE" altLang="de-DE" smtClean="0"/>
              <a:t>„Raum-Zeit-Struktur“</a:t>
            </a:r>
          </a:p>
          <a:p>
            <a:pPr lvl="1"/>
            <a:r>
              <a:rPr lang="de-DE" altLang="de-DE" smtClean="0"/>
              <a:t>schließt Funktion und damit auch Organisation und Umweltbeziehungen mit ein</a:t>
            </a:r>
          </a:p>
          <a:p>
            <a:r>
              <a:rPr lang="de-DE" altLang="de-DE" smtClean="0"/>
              <a:t>Dynamik und Komplexität des Gesamtsystems</a:t>
            </a:r>
          </a:p>
          <a:p>
            <a:pPr lvl="1"/>
            <a:r>
              <a:rPr lang="de-DE" altLang="de-DE" smtClean="0"/>
              <a:t>Fremdorganisation vs. Selbstorganisation (spontanes Auftreten von teils neuen räumlichen und zeitlichen Strukturen, deren Entstehung auf kooperatives Wirken von Teilsystemen zurückgeht)</a:t>
            </a:r>
          </a:p>
          <a:p>
            <a:pPr lvl="1"/>
            <a:r>
              <a:rPr lang="de-DE" altLang="de-DE" smtClean="0"/>
              <a:t>Selbstorganisation Ursache für Komplexität</a:t>
            </a:r>
          </a:p>
          <a:p>
            <a:pPr lvl="1"/>
            <a:r>
              <a:rPr lang="de-DE" altLang="de-DE" smtClean="0"/>
              <a:t>Komplexität führt zu Verlust des Zusammenhangs zwischen Ursache und Wirkung</a:t>
            </a:r>
          </a:p>
          <a:p>
            <a:pPr lvl="1"/>
            <a:r>
              <a:rPr lang="de-DE" altLang="de-DE" smtClean="0"/>
              <a:t>Komplexität vs. Kompliziertheit</a:t>
            </a:r>
          </a:p>
          <a:p>
            <a:pPr lvl="1"/>
            <a:r>
              <a:rPr lang="de-DE" altLang="de-DE" smtClean="0"/>
              <a:t>zentrale Aufgabe der systemorientierten WI ist die Beherrschung von Systemkomplexität</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402502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de-DE" altLang="de-DE" smtClean="0"/>
              <a:t>Systemtheoretische Perspektive: </a:t>
            </a:r>
            <a:br>
              <a:rPr lang="de-DE" altLang="de-DE" smtClean="0"/>
            </a:br>
            <a:r>
              <a:rPr lang="de-DE" altLang="de-DE" smtClean="0"/>
              <a:t>Lenkbarkeit von Systemen („Regelkreise“)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54</a:t>
            </a:fld>
            <a:endParaRPr lang="en-US" dirty="0"/>
          </a:p>
        </p:txBody>
      </p:sp>
      <p:sp>
        <p:nvSpPr>
          <p:cNvPr id="67587" name="Rectangle 3"/>
          <p:cNvSpPr>
            <a:spLocks noGrp="1" noChangeArrowheads="1"/>
          </p:cNvSpPr>
          <p:nvPr>
            <p:ph sz="quarter" idx="12"/>
          </p:nvPr>
        </p:nvSpPr>
        <p:spPr/>
        <p:txBody>
          <a:bodyPr>
            <a:normAutofit fontScale="92500" lnSpcReduction="10000"/>
          </a:bodyPr>
          <a:lstStyle/>
          <a:p>
            <a:r>
              <a:rPr lang="de-DE" altLang="de-DE" smtClean="0"/>
              <a:t>Kybernetik</a:t>
            </a:r>
          </a:p>
          <a:p>
            <a:pPr lvl="1"/>
            <a:r>
              <a:rPr lang="de-DE" altLang="de-DE" smtClean="0"/>
              <a:t>befasst sich mit Einflussnahme auf Systeme zur Erreichung der Systemziele</a:t>
            </a:r>
          </a:p>
          <a:p>
            <a:pPr lvl="1"/>
            <a:r>
              <a:rPr lang="de-DE" altLang="de-DE" smtClean="0"/>
              <a:t>kybernetike (griechisch): „Steuermannskunst“</a:t>
            </a:r>
          </a:p>
          <a:p>
            <a:pPr lvl="1"/>
            <a:r>
              <a:rPr lang="de-DE" altLang="de-DE" smtClean="0"/>
              <a:t>in dieser Vorlesung: formale Theorie geregelter dynamischer Systeme</a:t>
            </a:r>
          </a:p>
          <a:p>
            <a:r>
              <a:rPr lang="de-DE" altLang="de-DE" smtClean="0"/>
              <a:t>Systeme leisten in kreisrelationalen Funktionsabläufen die Angleichung von Ist- an Sollwerte</a:t>
            </a:r>
          </a:p>
          <a:p>
            <a:r>
              <a:rPr lang="de-DE" altLang="de-DE" smtClean="0"/>
              <a:t>Rückkopplung (Feedback): kreisförmige Zusammenschaltung zweier oder mehrerer Übertragungsglieder eines Systems (</a:t>
            </a:r>
            <a:r>
              <a:rPr lang="de-DE" smtClean="0"/>
              <a:t>zum Beispiel eines Unternehmens</a:t>
            </a:r>
            <a:r>
              <a:rPr lang="de-DE" altLang="de-DE" smtClean="0"/>
              <a:t>)</a:t>
            </a:r>
          </a:p>
          <a:p>
            <a:pPr lvl="1"/>
            <a:endParaRPr lang="de-DE" altLang="de-DE" smtClean="0"/>
          </a:p>
          <a:p>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862559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de-DE" altLang="de-DE" dirty="0" smtClean="0"/>
              <a:t>Systemtheoretische Perspektive: </a:t>
            </a:r>
            <a:br>
              <a:rPr lang="de-DE" altLang="de-DE" dirty="0" smtClean="0"/>
            </a:br>
            <a:r>
              <a:rPr lang="de-DE" altLang="de-DE" dirty="0" smtClean="0"/>
              <a:t>Lenkbarkeit von Systemen</a:t>
            </a:r>
          </a:p>
        </p:txBody>
      </p:sp>
      <p:sp>
        <p:nvSpPr>
          <p:cNvPr id="6" name="Foliennummernplatzhalter 5"/>
          <p:cNvSpPr>
            <a:spLocks noGrp="1"/>
          </p:cNvSpPr>
          <p:nvPr>
            <p:ph type="sldNum" sz="quarter" idx="11"/>
          </p:nvPr>
        </p:nvSpPr>
        <p:spPr/>
        <p:txBody>
          <a:bodyPr/>
          <a:lstStyle/>
          <a:p>
            <a:fld id="{35E74F11-52B9-4224-A00F-B27318B8C481}" type="slidenum">
              <a:rPr lang="en-US" smtClean="0"/>
              <a:pPr/>
              <a:t>55</a:t>
            </a:fld>
            <a:endParaRPr lang="en-US" dirty="0"/>
          </a:p>
        </p:txBody>
      </p:sp>
      <p:sp>
        <p:nvSpPr>
          <p:cNvPr id="8" name="Untertitel 7"/>
          <p:cNvSpPr>
            <a:spLocks noGrp="1"/>
          </p:cNvSpPr>
          <p:nvPr>
            <p:ph type="subTitle" idx="13"/>
          </p:nvPr>
        </p:nvSpPr>
        <p:spPr/>
        <p:txBody>
          <a:bodyPr/>
          <a:lstStyle/>
          <a:p>
            <a:r>
              <a:rPr lang="de-DE" altLang="de-DE" dirty="0" smtClean="0"/>
              <a:t>„Regelkreise“</a:t>
            </a:r>
            <a:endParaRPr lang="de-DE" dirty="0"/>
          </a:p>
        </p:txBody>
      </p:sp>
      <p:sp>
        <p:nvSpPr>
          <p:cNvPr id="68612" name="Text Box 7"/>
          <p:cNvSpPr txBox="1">
            <a:spLocks noChangeArrowheads="1"/>
          </p:cNvSpPr>
          <p:nvPr/>
        </p:nvSpPr>
        <p:spPr bwMode="auto">
          <a:xfrm>
            <a:off x="5767388" y="2852738"/>
            <a:ext cx="317500"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eaLnBrk="1" hangingPunct="1"/>
            <a:r>
              <a:rPr lang="de-DE" altLang="de-DE" sz="1200">
                <a:latin typeface="Arial Unicode MS" panose="020B0604020202020204" pitchFamily="34" charset="-128"/>
                <a:ea typeface="Arial Unicode MS" panose="020B0604020202020204" pitchFamily="34" charset="-128"/>
                <a:cs typeface="Arial Unicode MS" panose="020B0604020202020204" pitchFamily="34" charset="-128"/>
              </a:rPr>
              <a:t>y</a:t>
            </a:r>
            <a:r>
              <a:rPr lang="de-DE" altLang="de-DE" sz="1200" baseline="-25000">
                <a:latin typeface="Arial Unicode MS" panose="020B0604020202020204" pitchFamily="34" charset="-128"/>
                <a:ea typeface="Arial Unicode MS" panose="020B0604020202020204" pitchFamily="34" charset="-128"/>
                <a:cs typeface="Arial Unicode MS" panose="020B0604020202020204" pitchFamily="34" charset="-128"/>
              </a:rPr>
              <a:t>1</a:t>
            </a:r>
          </a:p>
        </p:txBody>
      </p:sp>
      <p:pic>
        <p:nvPicPr>
          <p:cNvPr id="6861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5588" y="5651500"/>
            <a:ext cx="138112" cy="13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D:\WORK\PEARSON\000 FOLIEN\4269\JPG\4269-1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749" y="1503873"/>
            <a:ext cx="5471159" cy="47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Inhaltsplatzhalter 1"/>
          <p:cNvSpPr>
            <a:spLocks noGrp="1"/>
          </p:cNvSpPr>
          <p:nvPr>
            <p:ph sz="quarter" idx="12"/>
          </p:nvPr>
        </p:nvSpPr>
        <p:spPr/>
        <p:txBody>
          <a:bodyPr/>
          <a:lstStyle/>
          <a:p>
            <a:endParaRPr lang="de-DE" dirty="0"/>
          </a:p>
        </p:txBody>
      </p:sp>
    </p:spTree>
    <p:extLst>
      <p:ext uri="{BB962C8B-B14F-4D97-AF65-F5344CB8AC3E}">
        <p14:creationId xmlns:p14="http://schemas.microsoft.com/office/powerpoint/2010/main" val="78738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de-DE" altLang="de-DE" smtClean="0"/>
              <a:t>Systemtheoretische Perspektive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56</a:t>
            </a:fld>
            <a:endParaRPr lang="en-US" dirty="0"/>
          </a:p>
        </p:txBody>
      </p:sp>
      <p:sp>
        <p:nvSpPr>
          <p:cNvPr id="69635" name="Rectangle 3"/>
          <p:cNvSpPr>
            <a:spLocks noGrp="1" noChangeArrowheads="1"/>
          </p:cNvSpPr>
          <p:nvPr>
            <p:ph sz="quarter" idx="12"/>
          </p:nvPr>
        </p:nvSpPr>
        <p:spPr/>
        <p:txBody>
          <a:bodyPr>
            <a:normAutofit lnSpcReduction="10000"/>
          </a:bodyPr>
          <a:lstStyle/>
          <a:p>
            <a:r>
              <a:rPr lang="de-DE" altLang="de-DE" smtClean="0"/>
              <a:t>Unternehmen sind offene, komplexe, soziotechnische und zielgerichtete Systeme</a:t>
            </a:r>
          </a:p>
          <a:p>
            <a:pPr lvl="1"/>
            <a:r>
              <a:rPr lang="de-DE" altLang="de-DE" smtClean="0"/>
              <a:t>Zielsysteme sind der Betriebswirtschaftslehre entnommen</a:t>
            </a:r>
          </a:p>
          <a:p>
            <a:pPr lvl="2"/>
            <a:r>
              <a:rPr lang="de-DE" altLang="de-DE" smtClean="0"/>
              <a:t>Sachziele (Art und Zweck der Leistungserstellung)</a:t>
            </a:r>
          </a:p>
          <a:p>
            <a:pPr lvl="2"/>
            <a:r>
              <a:rPr lang="de-DE" altLang="de-DE" smtClean="0"/>
              <a:t>Formalziele (Gewinnmaximierung)</a:t>
            </a:r>
          </a:p>
          <a:p>
            <a:r>
              <a:rPr lang="de-DE" altLang="de-DE" smtClean="0"/>
              <a:t>Informationssysteme: </a:t>
            </a:r>
          </a:p>
          <a:p>
            <a:pPr lvl="1"/>
            <a:r>
              <a:rPr lang="de-DE" altLang="de-DE" smtClean="0"/>
              <a:t>soziotechnische Systeme, die menschliche und maschinelle Komponenten als Aufgabenträger umfassen, die voneinander unabhängig sind, ineinander greifen und zusammen wirken</a:t>
            </a:r>
          </a:p>
          <a:p>
            <a:pPr lvl="1"/>
            <a:r>
              <a:rPr lang="de-DE" altLang="de-DE" smtClean="0"/>
              <a:t>Systeme, durch die die Leistungsprozesse innerhalb eines Unternehmens sowie zwischen dem Betrieb und seiner Umwelt unterstützt werden</a:t>
            </a:r>
          </a:p>
          <a:p>
            <a:endParaRPr lang="de-DE" altLang="de-DE" smtClean="0"/>
          </a:p>
          <a:p>
            <a:pPr lvl="1"/>
            <a:endParaRPr lang="de-DE" altLang="de-DE" smtClean="0"/>
          </a:p>
          <a:p>
            <a:endParaRPr lang="de-DE" altLang="de-DE"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617313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de-DE" altLang="de-DE" smtClean="0"/>
              <a:t>Merkmale von Unternehmen: Wechselseitige Beziehung zwischen Unternehmen und IT</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57</a:t>
            </a:fld>
            <a:endParaRPr lang="en-US" dirty="0"/>
          </a:p>
        </p:txBody>
      </p:sp>
      <p:sp>
        <p:nvSpPr>
          <p:cNvPr id="70659" name="Rectangle 3"/>
          <p:cNvSpPr>
            <a:spLocks noGrp="1" noChangeArrowheads="1"/>
          </p:cNvSpPr>
          <p:nvPr>
            <p:ph sz="quarter" idx="12"/>
          </p:nvPr>
        </p:nvSpPr>
        <p:spPr/>
        <p:txBody>
          <a:bodyPr/>
          <a:lstStyle/>
          <a:p>
            <a:r>
              <a:rPr lang="de-DE" altLang="de-DE" smtClean="0"/>
              <a:t>Unternehmen unterscheiden sich hinsichtlich ihrer Ziele und Mittel und weisen unterschiedliche Strukturen und Formen auf</a:t>
            </a:r>
          </a:p>
          <a:p>
            <a:r>
              <a:rPr lang="de-DE" altLang="de-DE" smtClean="0"/>
              <a:t>Komplexe Interaktion zwischen IT und Unternehmen</a:t>
            </a:r>
          </a:p>
          <a:p>
            <a:r>
              <a:rPr lang="de-DE" altLang="de-DE" smtClean="0"/>
              <a:t>Management muss möglichst fundierte Entscheidungen über Informationssysteme treffen</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01225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de-DE" smtClean="0"/>
              <a:t>Die wechselseitige Beziehung zwischen Unternehmen und IT</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58</a:t>
            </a:fld>
            <a:endParaRPr lang="en-US" dirty="0"/>
          </a:p>
        </p:txBody>
      </p:sp>
      <p:sp>
        <p:nvSpPr>
          <p:cNvPr id="9" name="Untertitel 8"/>
          <p:cNvSpPr>
            <a:spLocks noGrp="1"/>
          </p:cNvSpPr>
          <p:nvPr>
            <p:ph type="subTitle" idx="13"/>
          </p:nvPr>
        </p:nvSpPr>
        <p:spPr/>
        <p:txBody>
          <a:bodyPr/>
          <a:lstStyle/>
          <a:p>
            <a:endParaRPr lang="de-DE"/>
          </a:p>
        </p:txBody>
      </p:sp>
      <p:pic>
        <p:nvPicPr>
          <p:cNvPr id="7" name="Picture 2" descr="D:\WORK\PEARSON\000 FOLIEN\4269\JPG\4269-117a.jpg"/>
          <p:cNvPicPr>
            <a:picLocks noChangeAspect="1" noChangeArrowheads="1"/>
          </p:cNvPicPr>
          <p:nvPr/>
        </p:nvPicPr>
        <p:blipFill rotWithShape="1">
          <a:blip r:embed="rId3">
            <a:extLst>
              <a:ext uri="{28A0092B-C50C-407E-A947-70E740481C1C}">
                <a14:useLocalDpi xmlns:a14="http://schemas.microsoft.com/office/drawing/2010/main" val="0"/>
              </a:ext>
            </a:extLst>
          </a:blip>
          <a:srcRect l="20714" r="21616" b="18822"/>
          <a:stretch/>
        </p:blipFill>
        <p:spPr bwMode="auto">
          <a:xfrm>
            <a:off x="974622" y="1526976"/>
            <a:ext cx="6688919" cy="449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nhaltsplatzhalter 4"/>
          <p:cNvSpPr>
            <a:spLocks/>
          </p:cNvSpPr>
          <p:nvPr/>
        </p:nvSpPr>
        <p:spPr bwMode="auto">
          <a:xfrm>
            <a:off x="484632" y="5754651"/>
            <a:ext cx="1545640" cy="26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anose="02020603050405020304" pitchFamily="18" charset="0"/>
                <a:ea typeface="ヒラギノ角ゴ Pro W3"/>
                <a:cs typeface="ヒラギノ角ゴ Pro W3"/>
              </a:defRPr>
            </a:lvl1pPr>
            <a:lvl2pPr marL="742950" indent="-285750" eaLnBrk="0" hangingPunct="0">
              <a:defRPr sz="2800">
                <a:solidFill>
                  <a:schemeClr val="tx1"/>
                </a:solidFill>
                <a:latin typeface="Times New Roman" panose="02020603050405020304" pitchFamily="18" charset="0"/>
                <a:ea typeface="ヒラギノ角ゴ Pro W3"/>
                <a:cs typeface="ヒラギノ角ゴ Pro W3"/>
              </a:defRPr>
            </a:lvl2pPr>
            <a:lvl3pPr marL="1143000" indent="-228600" eaLnBrk="0" hangingPunct="0">
              <a:defRPr sz="2800">
                <a:solidFill>
                  <a:schemeClr val="tx1"/>
                </a:solidFill>
                <a:latin typeface="Times New Roman" panose="02020603050405020304" pitchFamily="18" charset="0"/>
                <a:ea typeface="ヒラギノ角ゴ Pro W3"/>
                <a:cs typeface="ヒラギノ角ゴ Pro W3"/>
              </a:defRPr>
            </a:lvl3pPr>
            <a:lvl4pPr marL="1600200" indent="-228600" eaLnBrk="0" hangingPunct="0">
              <a:defRPr sz="2800">
                <a:solidFill>
                  <a:schemeClr val="tx1"/>
                </a:solidFill>
                <a:latin typeface="Times New Roman" panose="02020603050405020304" pitchFamily="18" charset="0"/>
                <a:ea typeface="ヒラギノ角ゴ Pro W3"/>
                <a:cs typeface="ヒラギノ角ゴ Pro W3"/>
              </a:defRPr>
            </a:lvl4pPr>
            <a:lvl5pPr marL="2057400" indent="-228600" eaLnBrk="0" hangingPunct="0">
              <a:defRPr sz="2800">
                <a:solidFill>
                  <a:schemeClr val="tx1"/>
                </a:solidFill>
                <a:latin typeface="Times New Roman" panose="02020603050405020304"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a:cs typeface="ヒラギノ角ゴ Pro W3"/>
              </a:defRPr>
            </a:lvl9pPr>
          </a:lstStyle>
          <a:p>
            <a:pPr>
              <a:spcBef>
                <a:spcPct val="20000"/>
              </a:spcBef>
              <a:buFont typeface="Arial" panose="020B0604020202020204" pitchFamily="34" charset="0"/>
              <a:buNone/>
            </a:pPr>
            <a:r>
              <a:rPr lang="de-DE" altLang="de-DE" sz="1200" b="1" dirty="0">
                <a:latin typeface="+mj-lt"/>
              </a:rPr>
              <a:t>Abbildung </a:t>
            </a:r>
            <a:r>
              <a:rPr lang="de-DE" altLang="de-DE" sz="1200" b="1" dirty="0" smtClean="0">
                <a:latin typeface="+mj-lt"/>
              </a:rPr>
              <a:t>2.4</a:t>
            </a:r>
            <a:endParaRPr lang="de-DE" altLang="de-DE" sz="1200" b="1" dirty="0">
              <a:latin typeface="+mj-lt"/>
            </a:endParaRPr>
          </a:p>
        </p:txBody>
      </p:sp>
      <p:sp>
        <p:nvSpPr>
          <p:cNvPr id="2" name="Inhaltsplatzhalter 1"/>
          <p:cNvSpPr>
            <a:spLocks noGrp="1"/>
          </p:cNvSpPr>
          <p:nvPr>
            <p:ph sz="quarter" idx="12"/>
          </p:nvPr>
        </p:nvSpPr>
        <p:spPr/>
        <p:txBody>
          <a:bodyPr/>
          <a:lstStyle/>
          <a:p>
            <a:endParaRPr lang="de-DE" dirty="0"/>
          </a:p>
        </p:txBody>
      </p:sp>
    </p:spTree>
    <p:extLst>
      <p:ext uri="{BB962C8B-B14F-4D97-AF65-F5344CB8AC3E}">
        <p14:creationId xmlns:p14="http://schemas.microsoft.com/office/powerpoint/2010/main" val="2542609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3"/>
          <p:cNvSpPr>
            <a:spLocks noGrp="1"/>
          </p:cNvSpPr>
          <p:nvPr>
            <p:ph type="title"/>
          </p:nvPr>
        </p:nvSpPr>
        <p:spPr/>
        <p:txBody>
          <a:bodyPr/>
          <a:lstStyle/>
          <a:p>
            <a:r>
              <a:rPr lang="de-DE" altLang="de-DE" smtClean="0"/>
              <a:t>Lernziele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a:t>
            </a:fld>
            <a:endParaRPr lang="en-US" dirty="0"/>
          </a:p>
        </p:txBody>
      </p:sp>
      <p:sp>
        <p:nvSpPr>
          <p:cNvPr id="21507" name="Rectangle 2"/>
          <p:cNvSpPr>
            <a:spLocks noGrp="1" noChangeArrowheads="1"/>
          </p:cNvSpPr>
          <p:nvPr>
            <p:ph sz="quarter" idx="12"/>
          </p:nvPr>
        </p:nvSpPr>
        <p:spPr/>
        <p:txBody>
          <a:bodyPr/>
          <a:lstStyle/>
          <a:p>
            <a:r>
              <a:rPr lang="de-DE" altLang="de-DE" smtClean="0"/>
              <a:t>Wie lauten die Forschungsziele der Wirtschaftsinformatik?</a:t>
            </a:r>
          </a:p>
          <a:p>
            <a:r>
              <a:rPr lang="de-DE" altLang="de-DE" smtClean="0"/>
              <a:t>Welche Forschungsparadigmen lassen sich identifizieren?</a:t>
            </a:r>
          </a:p>
          <a:p>
            <a:r>
              <a:rPr lang="de-DE" altLang="de-DE" smtClean="0"/>
              <a:t>Welcher Forschungsmethoden bedient sich die Wirtschaftsinformatik?</a:t>
            </a:r>
          </a:p>
          <a:p>
            <a:endParaRPr lang="de-DE" altLang="de-DE" smtClean="0"/>
          </a:p>
        </p:txBody>
      </p:sp>
      <p:sp>
        <p:nvSpPr>
          <p:cNvPr id="7" name="Untertitel 6"/>
          <p:cNvSpPr>
            <a:spLocks noGrp="1"/>
          </p:cNvSpPr>
          <p:nvPr>
            <p:ph type="subTitle" idx="13"/>
          </p:nvPr>
        </p:nvSpPr>
        <p:spPr/>
        <p:txBody>
          <a:bodyPr/>
          <a:lstStyle/>
          <a:p>
            <a:r>
              <a:rPr lang="de-DE" dirty="0" smtClean="0"/>
              <a:t>Kapitel 2</a:t>
            </a:r>
            <a:endParaRPr lang="de-DE" dirty="0"/>
          </a:p>
        </p:txBody>
      </p:sp>
    </p:spTree>
    <p:extLst>
      <p:ext uri="{BB962C8B-B14F-4D97-AF65-F5344CB8AC3E}">
        <p14:creationId xmlns:p14="http://schemas.microsoft.com/office/powerpoint/2010/main" val="9604830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de-DE" altLang="de-DE" smtClean="0"/>
              <a:t>Merkmale von Unternehmen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59</a:t>
            </a:fld>
            <a:endParaRPr lang="en-US" dirty="0"/>
          </a:p>
        </p:txBody>
      </p:sp>
      <p:sp>
        <p:nvSpPr>
          <p:cNvPr id="72707" name="Rectangle 3"/>
          <p:cNvSpPr>
            <a:spLocks noGrp="1" noChangeArrowheads="1"/>
          </p:cNvSpPr>
          <p:nvPr>
            <p:ph sz="quarter" idx="12"/>
          </p:nvPr>
        </p:nvSpPr>
        <p:spPr/>
        <p:txBody>
          <a:bodyPr/>
          <a:lstStyle/>
          <a:p>
            <a:r>
              <a:rPr lang="de-DE" altLang="de-DE" dirty="0" smtClean="0"/>
              <a:t>gemeinsame Merkmale</a:t>
            </a:r>
          </a:p>
          <a:p>
            <a:pPr marL="0" indent="0">
              <a:buNone/>
            </a:pPr>
            <a:r>
              <a:rPr lang="de-DE" altLang="de-DE" dirty="0" smtClean="0"/>
              <a:t>	</a:t>
            </a:r>
          </a:p>
          <a:p>
            <a:pPr marL="0" indent="0">
              <a:buNone/>
            </a:pPr>
            <a:r>
              <a:rPr lang="de-DE" altLang="de-DE" dirty="0" smtClean="0"/>
              <a:t>	vs.</a:t>
            </a:r>
          </a:p>
          <a:p>
            <a:endParaRPr lang="de-DE" altLang="de-DE" dirty="0" smtClean="0"/>
          </a:p>
          <a:p>
            <a:r>
              <a:rPr lang="de-DE" altLang="de-DE" dirty="0" smtClean="0"/>
              <a:t>differenzierende Merkmale</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87401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e-DE" altLang="de-DE" smtClean="0"/>
              <a:t>Merkmale von Unternehmen:</a:t>
            </a:r>
            <a:br>
              <a:rPr lang="de-DE" altLang="de-DE" smtClean="0"/>
            </a:br>
            <a:r>
              <a:rPr lang="de-DE" altLang="de-DE" smtClean="0"/>
              <a:t>gemeinsame Merkmale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60</a:t>
            </a:fld>
            <a:endParaRPr lang="en-US" dirty="0"/>
          </a:p>
        </p:txBody>
      </p:sp>
      <p:sp>
        <p:nvSpPr>
          <p:cNvPr id="73731" name="Rectangle 3"/>
          <p:cNvSpPr>
            <a:spLocks noGrp="1" noChangeArrowheads="1"/>
          </p:cNvSpPr>
          <p:nvPr>
            <p:ph sz="quarter" idx="12"/>
          </p:nvPr>
        </p:nvSpPr>
        <p:spPr/>
        <p:txBody>
          <a:bodyPr>
            <a:normAutofit fontScale="92500" lnSpcReduction="10000"/>
          </a:bodyPr>
          <a:lstStyle/>
          <a:p>
            <a:r>
              <a:rPr lang="de-DE" altLang="de-DE" dirty="0" smtClean="0"/>
              <a:t>„strukturelle“ Merkmale von „Bürokratien“ (Max Weber)</a:t>
            </a:r>
          </a:p>
          <a:p>
            <a:pPr lvl="1"/>
            <a:r>
              <a:rPr lang="de-DE" altLang="de-DE" dirty="0" smtClean="0"/>
              <a:t>klare Arbeitsteilung</a:t>
            </a:r>
          </a:p>
          <a:p>
            <a:pPr lvl="1"/>
            <a:r>
              <a:rPr lang="de-DE" altLang="de-DE" dirty="0" smtClean="0"/>
              <a:t>Hierarchie</a:t>
            </a:r>
          </a:p>
          <a:p>
            <a:pPr lvl="1"/>
            <a:r>
              <a:rPr lang="de-DE" altLang="de-DE" dirty="0" smtClean="0"/>
              <a:t>Explizite Regeln und Verfahren</a:t>
            </a:r>
          </a:p>
          <a:p>
            <a:pPr lvl="1"/>
            <a:r>
              <a:rPr lang="de-DE" altLang="de-DE" dirty="0" smtClean="0"/>
              <a:t>unparteiische Urteile</a:t>
            </a:r>
          </a:p>
          <a:p>
            <a:pPr lvl="1"/>
            <a:r>
              <a:rPr lang="de-DE" altLang="de-DE" dirty="0" smtClean="0"/>
              <a:t>Erfordernis technischer Qualifikationen für bestimmte Positionen</a:t>
            </a:r>
          </a:p>
          <a:p>
            <a:pPr lvl="1"/>
            <a:r>
              <a:rPr lang="de-DE" altLang="de-DE" dirty="0" smtClean="0"/>
              <a:t>maximale organisatorische Effizienz</a:t>
            </a:r>
          </a:p>
          <a:p>
            <a:r>
              <a:rPr lang="de-DE" altLang="de-DE" dirty="0" smtClean="0"/>
              <a:t>Verfahrensrichtlinien</a:t>
            </a:r>
          </a:p>
          <a:p>
            <a:r>
              <a:rPr lang="de-DE" altLang="de-DE" dirty="0" smtClean="0"/>
              <a:t>Unternehmenspolitik</a:t>
            </a:r>
          </a:p>
          <a:p>
            <a:r>
              <a:rPr lang="de-DE" altLang="de-DE" dirty="0" smtClean="0"/>
              <a:t>Unternehmensphilosophie</a:t>
            </a:r>
          </a:p>
          <a:p>
            <a:pPr lvl="1"/>
            <a:endParaRPr lang="de-DE" altLang="de-DE" dirty="0" smtClean="0"/>
          </a:p>
          <a:p>
            <a:endParaRPr lang="de-DE" altLang="de-DE" dirty="0" smtClean="0"/>
          </a:p>
        </p:txBody>
      </p:sp>
      <p:sp>
        <p:nvSpPr>
          <p:cNvPr id="7" name="Untertitel 6"/>
          <p:cNvSpPr>
            <a:spLocks noGrp="1"/>
          </p:cNvSpPr>
          <p:nvPr>
            <p:ph type="subTitle" idx="13"/>
          </p:nvPr>
        </p:nvSpPr>
        <p:spPr/>
        <p:txBody>
          <a:bodyPr/>
          <a:lstStyle/>
          <a:p>
            <a:endParaRPr lang="de-DE" dirty="0"/>
          </a:p>
        </p:txBody>
      </p:sp>
      <p:pic>
        <p:nvPicPr>
          <p:cNvPr id="6" name="Picture 2" descr="D:\WORK\PEARSON\000 FOLIEN\4269\JPG\4269-117b.jpg"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362" y="3007263"/>
            <a:ext cx="32734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6153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de-DE" altLang="de-DE" smtClean="0"/>
              <a:t>Verfahrensrichtlinien</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61</a:t>
            </a:fld>
            <a:endParaRPr lang="en-US" dirty="0"/>
          </a:p>
        </p:txBody>
      </p:sp>
      <p:sp>
        <p:nvSpPr>
          <p:cNvPr id="74755" name="Rectangle 3"/>
          <p:cNvSpPr>
            <a:spLocks noGrp="1" noChangeArrowheads="1"/>
          </p:cNvSpPr>
          <p:nvPr>
            <p:ph sz="quarter" idx="12"/>
          </p:nvPr>
        </p:nvSpPr>
        <p:spPr/>
        <p:txBody>
          <a:bodyPr/>
          <a:lstStyle/>
          <a:p>
            <a:r>
              <a:rPr lang="de-DE" altLang="de-DE" smtClean="0"/>
              <a:t>Fo</a:t>
            </a:r>
            <a:r>
              <a:rPr lang="de-DE" smtClean="0"/>
              <a:t>rmale Regeln, Vorschriften und Verfahren zur Aufgabenerledigung, die vom Unternehmen für den Umgang mit allen Situationen, die erfahrungsgemäß eintreten können, entwickelt wurden.</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19391212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de-DE" altLang="de-DE" smtClean="0"/>
              <a:t>gemeinsame Merkmale:</a:t>
            </a:r>
            <a:br>
              <a:rPr lang="de-DE" altLang="de-DE" smtClean="0"/>
            </a:br>
            <a:r>
              <a:rPr lang="de-DE" altLang="de-DE" smtClean="0"/>
              <a:t>Unternehmenspolitik</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62</a:t>
            </a:fld>
            <a:endParaRPr lang="en-US" dirty="0"/>
          </a:p>
        </p:txBody>
      </p:sp>
      <p:sp>
        <p:nvSpPr>
          <p:cNvPr id="75779" name="Rectangle 3"/>
          <p:cNvSpPr>
            <a:spLocks noGrp="1" noChangeArrowheads="1"/>
          </p:cNvSpPr>
          <p:nvPr>
            <p:ph sz="quarter" idx="12"/>
          </p:nvPr>
        </p:nvSpPr>
        <p:spPr/>
        <p:txBody>
          <a:bodyPr/>
          <a:lstStyle/>
          <a:p>
            <a:r>
              <a:rPr lang="de-DE" altLang="de-DE" smtClean="0"/>
              <a:t>Stakeholder haben unterschiedliche Meinungen, wie Ressourcen, Prämien und Erfolgsprämien verteilt werden</a:t>
            </a:r>
          </a:p>
          <a:p>
            <a:r>
              <a:rPr lang="de-DE" altLang="de-DE" smtClean="0">
                <a:sym typeface="Wingdings" panose="05000000000000000000" pitchFamily="2" charset="2"/>
              </a:rPr>
              <a:t>häufige politische Auseinandersetzungen, Konkurrenz und Konflikte im Unternehmen</a:t>
            </a:r>
          </a:p>
          <a:p>
            <a:r>
              <a:rPr lang="de-DE" altLang="de-DE" smtClean="0">
                <a:sym typeface="Wingdings" panose="05000000000000000000" pitchFamily="2" charset="2"/>
              </a:rPr>
              <a:t>Entwicklung neuer Informationssysteme, die bedeutende Veränderungen hinsichtlich Ziele, Verfahren, Produktivität und Personalbestands bewirken, können Anlass eines politischen Streits werden und ernst zunehmende politische Opposition hervorrufen</a:t>
            </a:r>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719902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de-DE" altLang="de-DE" dirty="0" smtClean="0"/>
              <a:t>Unternehmensphilosophie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63</a:t>
            </a:fld>
            <a:endParaRPr lang="en-US" dirty="0"/>
          </a:p>
        </p:txBody>
      </p:sp>
      <p:sp>
        <p:nvSpPr>
          <p:cNvPr id="76803" name="Rectangle 3"/>
          <p:cNvSpPr>
            <a:spLocks noGrp="1" noChangeArrowheads="1"/>
          </p:cNvSpPr>
          <p:nvPr>
            <p:ph sz="quarter" idx="12"/>
          </p:nvPr>
        </p:nvSpPr>
        <p:spPr/>
        <p:txBody>
          <a:bodyPr/>
          <a:lstStyle/>
          <a:p>
            <a:r>
              <a:rPr lang="de-DE" smtClean="0"/>
              <a:t>Die Menge grundlegender Annahmen darüber, welche Produkte das Unternehmen herstellen sollte und wie, wo und für wen es diese produzieren sollte.</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0781861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de-DE" altLang="de-DE" dirty="0" smtClean="0"/>
              <a:t>Merkmale von Unternehmen:</a:t>
            </a:r>
            <a:br>
              <a:rPr lang="de-DE" altLang="de-DE" dirty="0" smtClean="0"/>
            </a:br>
            <a:endParaRPr lang="de-DE" altLang="de-DE" dirty="0" smtClean="0"/>
          </a:p>
        </p:txBody>
      </p:sp>
      <p:sp>
        <p:nvSpPr>
          <p:cNvPr id="4" name="Foliennummernplatzhalter 3"/>
          <p:cNvSpPr>
            <a:spLocks noGrp="1"/>
          </p:cNvSpPr>
          <p:nvPr>
            <p:ph type="sldNum" sz="quarter" idx="11"/>
          </p:nvPr>
        </p:nvSpPr>
        <p:spPr/>
        <p:txBody>
          <a:bodyPr/>
          <a:lstStyle/>
          <a:p>
            <a:fld id="{35E74F11-52B9-4224-A00F-B27318B8C481}" type="slidenum">
              <a:rPr lang="en-US" smtClean="0"/>
              <a:pPr/>
              <a:t>64</a:t>
            </a:fld>
            <a:endParaRPr lang="en-US" dirty="0"/>
          </a:p>
        </p:txBody>
      </p:sp>
      <p:sp>
        <p:nvSpPr>
          <p:cNvPr id="77827" name="Rectangle 3"/>
          <p:cNvSpPr>
            <a:spLocks noGrp="1" noChangeArrowheads="1"/>
          </p:cNvSpPr>
          <p:nvPr>
            <p:ph sz="quarter" idx="12"/>
          </p:nvPr>
        </p:nvSpPr>
        <p:spPr/>
        <p:txBody>
          <a:bodyPr/>
          <a:lstStyle/>
          <a:p>
            <a:r>
              <a:rPr lang="de-DE" altLang="de-DE" smtClean="0"/>
              <a:t>Unternehmenstypen</a:t>
            </a:r>
          </a:p>
          <a:p>
            <a:r>
              <a:rPr lang="de-DE" altLang="de-DE" smtClean="0"/>
              <a:t>Umwelt des Unternehmens</a:t>
            </a:r>
          </a:p>
          <a:p>
            <a:endParaRPr lang="de-DE" altLang="de-DE" smtClean="0"/>
          </a:p>
        </p:txBody>
      </p:sp>
      <p:sp>
        <p:nvSpPr>
          <p:cNvPr id="7" name="Untertitel 6"/>
          <p:cNvSpPr>
            <a:spLocks noGrp="1"/>
          </p:cNvSpPr>
          <p:nvPr>
            <p:ph type="subTitle" idx="13"/>
          </p:nvPr>
        </p:nvSpPr>
        <p:spPr/>
        <p:txBody>
          <a:bodyPr/>
          <a:lstStyle/>
          <a:p>
            <a:r>
              <a:rPr lang="de-DE" altLang="de-DE" dirty="0"/>
              <a:t>differenzierende Merkmale</a:t>
            </a:r>
            <a:endParaRPr lang="de-DE" dirty="0"/>
          </a:p>
        </p:txBody>
      </p:sp>
    </p:spTree>
    <p:extLst>
      <p:ext uri="{BB962C8B-B14F-4D97-AF65-F5344CB8AC3E}">
        <p14:creationId xmlns:p14="http://schemas.microsoft.com/office/powerpoint/2010/main" val="20191360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de-DE" altLang="de-DE" smtClean="0"/>
              <a:t>Unternehmenstypen (nach Mintzberg)</a:t>
            </a:r>
          </a:p>
        </p:txBody>
      </p:sp>
      <p:sp>
        <p:nvSpPr>
          <p:cNvPr id="6" name="Foliennummernplatzhalter 5"/>
          <p:cNvSpPr>
            <a:spLocks noGrp="1"/>
          </p:cNvSpPr>
          <p:nvPr>
            <p:ph type="sldNum" sz="quarter" idx="11"/>
          </p:nvPr>
        </p:nvSpPr>
        <p:spPr/>
        <p:txBody>
          <a:bodyPr/>
          <a:lstStyle/>
          <a:p>
            <a:fld id="{35E74F11-52B9-4224-A00F-B27318B8C481}" type="slidenum">
              <a:rPr lang="en-US" smtClean="0"/>
              <a:pPr/>
              <a:t>65</a:t>
            </a:fld>
            <a:endParaRPr lang="en-US" dirty="0"/>
          </a:p>
        </p:txBody>
      </p:sp>
      <p:pic>
        <p:nvPicPr>
          <p:cNvPr id="7" name="Inhaltsplatzhalter 6"/>
          <p:cNvPicPr>
            <a:picLocks noGrp="1" noChangeAspect="1"/>
          </p:cNvPicPr>
          <p:nvPr>
            <p:ph sz="quarter" idx="12"/>
          </p:nvPr>
        </p:nvPicPr>
        <p:blipFill>
          <a:blip r:embed="rId3"/>
          <a:stretch>
            <a:fillRect/>
          </a:stretch>
        </p:blipFill>
        <p:spPr>
          <a:xfrm>
            <a:off x="1026030" y="1608138"/>
            <a:ext cx="6907789" cy="4589462"/>
          </a:xfrm>
        </p:spPr>
      </p:pic>
      <p:sp>
        <p:nvSpPr>
          <p:cNvPr id="8" name="Untertitel 7"/>
          <p:cNvSpPr>
            <a:spLocks noGrp="1"/>
          </p:cNvSpPr>
          <p:nvPr>
            <p:ph type="subTitle" idx="13"/>
          </p:nvPr>
        </p:nvSpPr>
        <p:spPr/>
        <p:txBody>
          <a:bodyPr/>
          <a:lstStyle/>
          <a:p>
            <a:endParaRPr lang="de-DE" dirty="0"/>
          </a:p>
        </p:txBody>
      </p:sp>
    </p:spTree>
    <p:extLst>
      <p:ext uri="{BB962C8B-B14F-4D97-AF65-F5344CB8AC3E}">
        <p14:creationId xmlns:p14="http://schemas.microsoft.com/office/powerpoint/2010/main" val="167156531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de-DE" smtClean="0"/>
              <a:t>Zwischen Unternehmen und Umwelt besteht eine Wechselbeziehung</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66</a:t>
            </a:fld>
            <a:endParaRPr lang="en-US" dirty="0"/>
          </a:p>
        </p:txBody>
      </p:sp>
      <p:pic>
        <p:nvPicPr>
          <p:cNvPr id="5" name="Inhaltsplatzhalter 4"/>
          <p:cNvPicPr>
            <a:picLocks noGrp="1" noChangeAspect="1"/>
          </p:cNvPicPr>
          <p:nvPr>
            <p:ph sz="quarter" idx="12"/>
          </p:nvPr>
        </p:nvPicPr>
        <p:blipFill>
          <a:blip r:embed="rId3"/>
          <a:stretch>
            <a:fillRect/>
          </a:stretch>
        </p:blipFill>
        <p:spPr>
          <a:xfrm>
            <a:off x="584861" y="1608138"/>
            <a:ext cx="7670865" cy="4519200"/>
          </a:xfrm>
        </p:spPr>
      </p:pic>
      <p:sp>
        <p:nvSpPr>
          <p:cNvPr id="9" name="Untertitel 8"/>
          <p:cNvSpPr>
            <a:spLocks noGrp="1"/>
          </p:cNvSpPr>
          <p:nvPr>
            <p:ph type="subTitle" idx="13"/>
          </p:nvPr>
        </p:nvSpPr>
        <p:spPr/>
        <p:txBody>
          <a:bodyPr/>
          <a:lstStyle/>
          <a:p>
            <a:endParaRPr lang="de-DE"/>
          </a:p>
        </p:txBody>
      </p:sp>
      <p:sp>
        <p:nvSpPr>
          <p:cNvPr id="6" name="Textfeld 5"/>
          <p:cNvSpPr txBox="1"/>
          <p:nvPr/>
        </p:nvSpPr>
        <p:spPr>
          <a:xfrm>
            <a:off x="584861" y="6113398"/>
            <a:ext cx="1385316" cy="276999"/>
          </a:xfrm>
          <a:prstGeom prst="rect">
            <a:avLst/>
          </a:prstGeom>
          <a:noFill/>
        </p:spPr>
        <p:txBody>
          <a:bodyPr wrap="none" rtlCol="0">
            <a:spAutoFit/>
          </a:bodyPr>
          <a:lstStyle/>
          <a:p>
            <a:r>
              <a:rPr lang="de-DE" sz="1200" b="1" dirty="0" smtClean="0"/>
              <a:t>Abbildung 2.5</a:t>
            </a:r>
            <a:endParaRPr lang="de-DE" sz="1200" b="1" dirty="0"/>
          </a:p>
        </p:txBody>
      </p:sp>
    </p:spTree>
    <p:extLst>
      <p:ext uri="{BB962C8B-B14F-4D97-AF65-F5344CB8AC3E}">
        <p14:creationId xmlns:p14="http://schemas.microsoft.com/office/powerpoint/2010/main" val="1821628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3"/>
          <p:cNvSpPr>
            <a:spLocks noGrp="1"/>
          </p:cNvSpPr>
          <p:nvPr>
            <p:ph type="title"/>
          </p:nvPr>
        </p:nvSpPr>
        <p:spPr/>
        <p:txBody>
          <a:bodyPr/>
          <a:lstStyle/>
          <a:p>
            <a:r>
              <a:rPr lang="de-DE" altLang="de-DE" smtClean="0"/>
              <a:t>Gliederung</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67</a:t>
            </a:fld>
            <a:endParaRPr lang="en-US" dirty="0"/>
          </a:p>
        </p:txBody>
      </p:sp>
      <p:sp>
        <p:nvSpPr>
          <p:cNvPr id="80899" name="Rectangle 2"/>
          <p:cNvSpPr>
            <a:spLocks noGrp="1" noChangeArrowheads="1"/>
          </p:cNvSpPr>
          <p:nvPr>
            <p:ph sz="quarter" idx="12"/>
          </p:nvPr>
        </p:nvSpPr>
        <p:spPr/>
        <p:txBody>
          <a:bodyPr/>
          <a:lstStyle/>
          <a:p>
            <a:pPr marL="457200" indent="-457200">
              <a:buFont typeface="+mj-lt"/>
              <a:buAutoNum type="arabicPeriod"/>
            </a:pPr>
            <a:r>
              <a:rPr lang="en-US" altLang="de-DE" dirty="0" err="1" smtClean="0"/>
              <a:t>Zugänge</a:t>
            </a:r>
            <a:r>
              <a:rPr lang="en-US" altLang="de-DE" dirty="0" smtClean="0"/>
              <a:t> </a:t>
            </a:r>
            <a:r>
              <a:rPr lang="en-US" altLang="de-DE" dirty="0" err="1" smtClean="0"/>
              <a:t>zum</a:t>
            </a:r>
            <a:r>
              <a:rPr lang="en-US" altLang="de-DE" dirty="0" smtClean="0"/>
              <a:t> </a:t>
            </a:r>
            <a:r>
              <a:rPr lang="en-US" altLang="de-DE" dirty="0" err="1" smtClean="0"/>
              <a:t>Profil</a:t>
            </a:r>
            <a:r>
              <a:rPr lang="en-US" altLang="de-DE" dirty="0" smtClean="0"/>
              <a:t> der </a:t>
            </a:r>
            <a:r>
              <a:rPr lang="en-US" altLang="de-DE" dirty="0" err="1" smtClean="0"/>
              <a:t>Wirtschaftsinformatik</a:t>
            </a:r>
            <a:endParaRPr lang="en-US" altLang="de-DE" dirty="0" smtClean="0"/>
          </a:p>
          <a:p>
            <a:pPr marL="457200" indent="-457200">
              <a:buFont typeface="+mj-lt"/>
              <a:buAutoNum type="arabicPeriod"/>
            </a:pPr>
            <a:r>
              <a:rPr lang="en-US" altLang="de-DE" dirty="0" err="1" smtClean="0"/>
              <a:t>Wissenschaftliche</a:t>
            </a:r>
            <a:r>
              <a:rPr lang="en-US" altLang="de-DE" dirty="0" smtClean="0"/>
              <a:t> </a:t>
            </a:r>
            <a:r>
              <a:rPr lang="en-US" altLang="de-DE" dirty="0" err="1" smtClean="0"/>
              <a:t>Erkenntnis</a:t>
            </a:r>
            <a:r>
              <a:rPr lang="en-US" altLang="de-DE" dirty="0" smtClean="0"/>
              <a:t> in der </a:t>
            </a:r>
            <a:r>
              <a:rPr lang="en-US" altLang="de-DE" dirty="0" err="1" smtClean="0"/>
              <a:t>Wirtschaftsinformatik</a:t>
            </a:r>
            <a:endParaRPr lang="en-US" altLang="de-DE" dirty="0" smtClean="0"/>
          </a:p>
          <a:p>
            <a:pPr marL="457200" indent="-457200">
              <a:buFont typeface="+mj-lt"/>
              <a:buAutoNum type="arabicPeriod"/>
            </a:pPr>
            <a:r>
              <a:rPr lang="en-US" altLang="de-DE" dirty="0" smtClean="0"/>
              <a:t>Geschichte der </a:t>
            </a:r>
            <a:r>
              <a:rPr lang="en-US" altLang="de-DE" dirty="0" err="1" smtClean="0"/>
              <a:t>Wirtschaftsinformatik</a:t>
            </a:r>
            <a:endParaRPr lang="en-US" altLang="de-DE" dirty="0" smtClean="0"/>
          </a:p>
          <a:p>
            <a:pPr marL="457200" indent="-457200">
              <a:buFont typeface="+mj-lt"/>
              <a:buAutoNum type="arabicPeriod"/>
            </a:pPr>
            <a:r>
              <a:rPr lang="en-US" altLang="de-DE" dirty="0" err="1" smtClean="0"/>
              <a:t>Perspektiven</a:t>
            </a:r>
            <a:r>
              <a:rPr lang="en-US" altLang="de-DE" dirty="0" smtClean="0"/>
              <a:t> der </a:t>
            </a:r>
            <a:r>
              <a:rPr lang="en-US" altLang="de-DE" dirty="0" err="1" smtClean="0"/>
              <a:t>Wirtschaftsinformatik</a:t>
            </a:r>
            <a:r>
              <a:rPr lang="en-US" altLang="de-DE" dirty="0" smtClean="0"/>
              <a:t> auf </a:t>
            </a:r>
            <a:r>
              <a:rPr lang="en-US" altLang="de-DE" dirty="0" err="1" smtClean="0"/>
              <a:t>Unternehmen</a:t>
            </a:r>
            <a:endParaRPr lang="en-US" altLang="de-DE" dirty="0" smtClean="0"/>
          </a:p>
          <a:p>
            <a:pPr marL="457200" indent="-457200">
              <a:buFont typeface="+mj-lt"/>
              <a:buAutoNum type="arabicPeriod"/>
            </a:pPr>
            <a:r>
              <a:rPr lang="de-DE" b="1" dirty="0" smtClean="0"/>
              <a:t>Informationsquellen zur Wirtschaftsinformatik</a:t>
            </a:r>
            <a:endParaRPr lang="de-DE" altLang="de-DE" b="1" dirty="0" smtClean="0"/>
          </a:p>
        </p:txBody>
      </p:sp>
      <p:sp>
        <p:nvSpPr>
          <p:cNvPr id="7" name="Untertitel 6"/>
          <p:cNvSpPr>
            <a:spLocks noGrp="1"/>
          </p:cNvSpPr>
          <p:nvPr>
            <p:ph type="subTitle" idx="13"/>
          </p:nvPr>
        </p:nvSpPr>
        <p:spPr/>
        <p:txBody>
          <a:bodyPr/>
          <a:lstStyle/>
          <a:p>
            <a:r>
              <a:rPr lang="de-DE" dirty="0" smtClean="0"/>
              <a:t>Kapitel 2</a:t>
            </a:r>
            <a:endParaRPr lang="de-DE" dirty="0"/>
          </a:p>
        </p:txBody>
      </p:sp>
    </p:spTree>
    <p:extLst>
      <p:ext uri="{BB962C8B-B14F-4D97-AF65-F5344CB8AC3E}">
        <p14:creationId xmlns:p14="http://schemas.microsoft.com/office/powerpoint/2010/main" val="36426478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de-DE" altLang="de-DE" dirty="0" smtClean="0"/>
              <a:t>Kategorisierung und Vorstellung ausgewählter Informationsquellen zur WI</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68</a:t>
            </a:fld>
            <a:endParaRPr lang="en-US" dirty="0"/>
          </a:p>
        </p:txBody>
      </p:sp>
      <p:sp>
        <p:nvSpPr>
          <p:cNvPr id="81923" name="Rectangle 3"/>
          <p:cNvSpPr>
            <a:spLocks noGrp="1" noChangeArrowheads="1"/>
          </p:cNvSpPr>
          <p:nvPr>
            <p:ph sz="quarter" idx="12"/>
          </p:nvPr>
        </p:nvSpPr>
        <p:spPr/>
        <p:txBody>
          <a:bodyPr/>
          <a:lstStyle/>
          <a:p>
            <a:r>
              <a:rPr lang="de-DE" altLang="de-DE" dirty="0" smtClean="0"/>
              <a:t>Zeitschriften mit primär Praktiker-/ Entscheidungsträger-/ Anwenderfokus</a:t>
            </a:r>
          </a:p>
          <a:p>
            <a:pPr lvl="1"/>
            <a:r>
              <a:rPr lang="de-DE" altLang="de-DE" dirty="0" smtClean="0"/>
              <a:t>deutschsprachig</a:t>
            </a:r>
          </a:p>
          <a:p>
            <a:pPr lvl="1"/>
            <a:r>
              <a:rPr lang="de-DE" altLang="de-DE" dirty="0" smtClean="0"/>
              <a:t>englischsprachig</a:t>
            </a:r>
          </a:p>
          <a:p>
            <a:r>
              <a:rPr lang="de-DE" altLang="de-DE" dirty="0" smtClean="0"/>
              <a:t>Zeitschriften mit primär wissenschaftlichem Fokus</a:t>
            </a:r>
          </a:p>
          <a:p>
            <a:pPr lvl="1"/>
            <a:r>
              <a:rPr lang="de-DE" altLang="de-DE" dirty="0" smtClean="0"/>
              <a:t>deutschsprachig</a:t>
            </a:r>
          </a:p>
          <a:p>
            <a:pPr lvl="1"/>
            <a:r>
              <a:rPr lang="de-DE" altLang="de-DE" dirty="0" smtClean="0"/>
              <a:t>englischsprachig</a:t>
            </a:r>
          </a:p>
          <a:p>
            <a:r>
              <a:rPr lang="de-DE" altLang="de-DE" dirty="0" smtClean="0"/>
              <a:t>Forschungsberichte und Konferenzbände</a:t>
            </a:r>
          </a:p>
          <a:p>
            <a:r>
              <a:rPr lang="de-DE" altLang="de-DE" dirty="0" smtClean="0"/>
              <a:t>Onlinequellen</a:t>
            </a:r>
          </a:p>
        </p:txBody>
      </p:sp>
      <p:sp>
        <p:nvSpPr>
          <p:cNvPr id="7" name="Untertitel 6"/>
          <p:cNvSpPr>
            <a:spLocks noGrp="1"/>
          </p:cNvSpPr>
          <p:nvPr>
            <p:ph type="subTitle" idx="13"/>
          </p:nvPr>
        </p:nvSpPr>
        <p:spPr/>
        <p:txBody>
          <a:bodyPr/>
          <a:lstStyle/>
          <a:p>
            <a:r>
              <a:rPr lang="de-DE" smtClean="0"/>
              <a:t>Beispiele</a:t>
            </a:r>
            <a:endParaRPr lang="de-DE"/>
          </a:p>
        </p:txBody>
      </p:sp>
    </p:spTree>
    <p:extLst>
      <p:ext uri="{BB962C8B-B14F-4D97-AF65-F5344CB8AC3E}">
        <p14:creationId xmlns:p14="http://schemas.microsoft.com/office/powerpoint/2010/main" val="1108032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3"/>
          <p:cNvSpPr>
            <a:spLocks noGrp="1"/>
          </p:cNvSpPr>
          <p:nvPr>
            <p:ph type="title"/>
          </p:nvPr>
        </p:nvSpPr>
        <p:spPr/>
        <p:txBody>
          <a:bodyPr/>
          <a:lstStyle/>
          <a:p>
            <a:r>
              <a:rPr lang="de-DE" altLang="de-DE" smtClean="0"/>
              <a:t>Lernziele</a:t>
            </a:r>
          </a:p>
        </p:txBody>
      </p:sp>
      <p:sp>
        <p:nvSpPr>
          <p:cNvPr id="4" name="Foliennummernplatzhalter 3"/>
          <p:cNvSpPr>
            <a:spLocks noGrp="1"/>
          </p:cNvSpPr>
          <p:nvPr>
            <p:ph type="sldNum" sz="quarter" idx="11"/>
          </p:nvPr>
        </p:nvSpPr>
        <p:spPr/>
        <p:txBody>
          <a:bodyPr/>
          <a:lstStyle/>
          <a:p>
            <a:fld id="{35E74F11-52B9-4224-A00F-B27318B8C481}" type="slidenum">
              <a:rPr lang="en-US" smtClean="0"/>
              <a:pPr/>
              <a:t>6</a:t>
            </a:fld>
            <a:endParaRPr lang="en-US" dirty="0"/>
          </a:p>
        </p:txBody>
      </p:sp>
      <p:sp>
        <p:nvSpPr>
          <p:cNvPr id="22531" name="Rectangle 2"/>
          <p:cNvSpPr>
            <a:spLocks noGrp="1" noChangeArrowheads="1"/>
          </p:cNvSpPr>
          <p:nvPr>
            <p:ph sz="quarter" idx="12"/>
          </p:nvPr>
        </p:nvSpPr>
        <p:spPr/>
        <p:txBody>
          <a:bodyPr/>
          <a:lstStyle/>
          <a:p>
            <a:r>
              <a:rPr lang="de-DE" altLang="de-DE" smtClean="0"/>
              <a:t>Wie sieht das berufliche Aufgabenspektrum eines Wirtschaftsinformatikers/einer Wirtschaftsinformatikerin aus? Welche Berufsbilder existieren?</a:t>
            </a:r>
          </a:p>
          <a:p>
            <a:r>
              <a:rPr lang="de-DE" altLang="de-DE" smtClean="0"/>
              <a:t>Welche Perspektiven auf Unternehmen kann man einnehmen?</a:t>
            </a:r>
            <a:endParaRPr lang="en-US" altLang="de-DE" smtClean="0"/>
          </a:p>
        </p:txBody>
      </p:sp>
      <p:sp>
        <p:nvSpPr>
          <p:cNvPr id="7" name="Untertitel 6"/>
          <p:cNvSpPr>
            <a:spLocks noGrp="1"/>
          </p:cNvSpPr>
          <p:nvPr>
            <p:ph type="subTitle" idx="13"/>
          </p:nvPr>
        </p:nvSpPr>
        <p:spPr/>
        <p:txBody>
          <a:bodyPr/>
          <a:lstStyle/>
          <a:p>
            <a:r>
              <a:rPr lang="de-DE" dirty="0" smtClean="0"/>
              <a:t>Kapitel 2</a:t>
            </a:r>
            <a:endParaRPr lang="de-DE" dirty="0"/>
          </a:p>
        </p:txBody>
      </p:sp>
    </p:spTree>
    <p:extLst>
      <p:ext uri="{BB962C8B-B14F-4D97-AF65-F5344CB8AC3E}">
        <p14:creationId xmlns:p14="http://schemas.microsoft.com/office/powerpoint/2010/main" val="1273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4"/>
          <p:cNvSpPr>
            <a:spLocks noGrp="1"/>
          </p:cNvSpPr>
          <p:nvPr>
            <p:ph type="title"/>
          </p:nvPr>
        </p:nvSpPr>
        <p:spPr/>
        <p:txBody>
          <a:bodyPr/>
          <a:lstStyle/>
          <a:p>
            <a:r>
              <a:rPr lang="de-DE" altLang="de-DE" dirty="0" smtClean="0"/>
              <a:t>Gliederung</a:t>
            </a:r>
          </a:p>
        </p:txBody>
      </p:sp>
      <p:sp>
        <p:nvSpPr>
          <p:cNvPr id="4" name="Foliennummernplatzhalter 3"/>
          <p:cNvSpPr>
            <a:spLocks noGrp="1"/>
          </p:cNvSpPr>
          <p:nvPr>
            <p:ph type="sldNum" sz="quarter" idx="11"/>
          </p:nvPr>
        </p:nvSpPr>
        <p:spPr/>
        <p:txBody>
          <a:bodyPr/>
          <a:lstStyle/>
          <a:p>
            <a:fld id="{35E74F11-52B9-4224-A00F-B27318B8C481}" type="slidenum">
              <a:rPr lang="en-US" smtClean="0"/>
              <a:pPr/>
              <a:t>7</a:t>
            </a:fld>
            <a:endParaRPr lang="en-US" dirty="0"/>
          </a:p>
        </p:txBody>
      </p:sp>
      <p:sp>
        <p:nvSpPr>
          <p:cNvPr id="19459" name="Rectangle 5"/>
          <p:cNvSpPr>
            <a:spLocks noGrp="1" noChangeArrowheads="1"/>
          </p:cNvSpPr>
          <p:nvPr>
            <p:ph sz="quarter" idx="12"/>
          </p:nvPr>
        </p:nvSpPr>
        <p:spPr/>
        <p:txBody>
          <a:bodyPr/>
          <a:lstStyle/>
          <a:p>
            <a:pPr marL="457200" indent="-457200">
              <a:buFont typeface="+mj-lt"/>
              <a:buAutoNum type="arabicPeriod"/>
            </a:pPr>
            <a:r>
              <a:rPr lang="de-DE" altLang="de-DE" b="1" dirty="0" smtClean="0"/>
              <a:t>Zugänge zum Profil der Wirtschaftsinformatik</a:t>
            </a:r>
          </a:p>
          <a:p>
            <a:pPr marL="457200" indent="-457200">
              <a:buFont typeface="+mj-lt"/>
              <a:buAutoNum type="arabicPeriod"/>
            </a:pPr>
            <a:r>
              <a:rPr lang="de-DE" altLang="de-DE" dirty="0" smtClean="0"/>
              <a:t>Wissenschaftliche Erkenntnis in der Wirtschaftsinformatik</a:t>
            </a:r>
          </a:p>
          <a:p>
            <a:pPr marL="457200" indent="-457200">
              <a:buFont typeface="+mj-lt"/>
              <a:buAutoNum type="arabicPeriod"/>
            </a:pPr>
            <a:r>
              <a:rPr lang="de-DE" altLang="de-DE" dirty="0" smtClean="0"/>
              <a:t>Geschichte der Wirtschaftsinformatik</a:t>
            </a:r>
          </a:p>
          <a:p>
            <a:pPr marL="457200" indent="-457200">
              <a:buFont typeface="+mj-lt"/>
              <a:buAutoNum type="arabicPeriod"/>
            </a:pPr>
            <a:r>
              <a:rPr lang="de-DE" altLang="de-DE" dirty="0" smtClean="0"/>
              <a:t>Perspektiven der Wirtschaftsinformatik auf Unternehmen</a:t>
            </a:r>
          </a:p>
          <a:p>
            <a:pPr marL="457200" indent="-457200">
              <a:buFont typeface="+mj-lt"/>
              <a:buAutoNum type="arabicPeriod"/>
            </a:pPr>
            <a:r>
              <a:rPr lang="de-DE" altLang="de-DE" dirty="0" smtClean="0"/>
              <a:t>Informationsquellen zur Wirtschaftsinformatik</a:t>
            </a:r>
          </a:p>
        </p:txBody>
      </p:sp>
      <p:sp>
        <p:nvSpPr>
          <p:cNvPr id="7" name="Untertitel 6"/>
          <p:cNvSpPr>
            <a:spLocks noGrp="1"/>
          </p:cNvSpPr>
          <p:nvPr>
            <p:ph type="subTitle" idx="13"/>
          </p:nvPr>
        </p:nvSpPr>
        <p:spPr/>
        <p:txBody>
          <a:bodyPr/>
          <a:lstStyle/>
          <a:p>
            <a:r>
              <a:rPr lang="de-DE" dirty="0" smtClean="0"/>
              <a:t>Kapitel 2</a:t>
            </a:r>
            <a:endParaRPr lang="de-DE" dirty="0"/>
          </a:p>
        </p:txBody>
      </p:sp>
    </p:spTree>
    <p:extLst>
      <p:ext uri="{BB962C8B-B14F-4D97-AF65-F5344CB8AC3E}">
        <p14:creationId xmlns:p14="http://schemas.microsoft.com/office/powerpoint/2010/main" val="1141823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DE" altLang="de-DE" smtClean="0"/>
              <a:t>Selbstverständnis der Wirtschaftsinformatik</a:t>
            </a:r>
          </a:p>
        </p:txBody>
      </p:sp>
      <p:sp>
        <p:nvSpPr>
          <p:cNvPr id="4" name="Foliennummernplatzhalter 3"/>
          <p:cNvSpPr>
            <a:spLocks noGrp="1"/>
          </p:cNvSpPr>
          <p:nvPr>
            <p:ph type="sldNum" sz="quarter" idx="11"/>
          </p:nvPr>
        </p:nvSpPr>
        <p:spPr/>
        <p:txBody>
          <a:bodyPr/>
          <a:lstStyle/>
          <a:p>
            <a:fld id="{35E74F11-52B9-4224-A00F-B27318B8C481}" type="slidenum">
              <a:rPr lang="en-US" smtClean="0"/>
              <a:pPr/>
              <a:t>8</a:t>
            </a:fld>
            <a:endParaRPr lang="en-US" dirty="0"/>
          </a:p>
        </p:txBody>
      </p:sp>
      <p:sp>
        <p:nvSpPr>
          <p:cNvPr id="24579" name="Rectangle 3"/>
          <p:cNvSpPr>
            <a:spLocks noGrp="1" noChangeArrowheads="1"/>
          </p:cNvSpPr>
          <p:nvPr>
            <p:ph sz="quarter" idx="12"/>
          </p:nvPr>
        </p:nvSpPr>
        <p:spPr/>
        <p:txBody>
          <a:bodyPr/>
          <a:lstStyle/>
          <a:p>
            <a:r>
              <a:rPr lang="de-DE" altLang="de-DE" smtClean="0"/>
              <a:t>Informationssysteme als soziotechnische Systeme</a:t>
            </a:r>
          </a:p>
          <a:p>
            <a:pPr lvl="1"/>
            <a:r>
              <a:rPr lang="de-DE" altLang="de-DE" smtClean="0"/>
              <a:t>Haben menschliche und maschinelle Komponenten</a:t>
            </a:r>
          </a:p>
          <a:p>
            <a:pPr lvl="1"/>
            <a:r>
              <a:rPr lang="de-DE" altLang="de-DE" smtClean="0"/>
              <a:t>Erfordern soziale, organisatorische, personelle und intellektuelle Investitionen</a:t>
            </a:r>
          </a:p>
          <a:p>
            <a:pPr lvl="1"/>
            <a:r>
              <a:rPr lang="de-DE" altLang="de-DE" smtClean="0"/>
              <a:t>Sollten strategisch eingebunden sein</a:t>
            </a:r>
          </a:p>
          <a:p>
            <a:pPr lvl="1"/>
            <a:r>
              <a:rPr lang="de-DE" altLang="de-DE" smtClean="0"/>
              <a:t>Ziehen Verwaltungsaufwand und vielfältige Auswirkungen nach sich</a:t>
            </a:r>
          </a:p>
          <a:p>
            <a:r>
              <a:rPr lang="de-DE" altLang="de-DE" smtClean="0"/>
              <a:t>Daher ist die Wirtschaftsinformatik ein interdisziplinäres Fach</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27628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B64023-2FCA-4E0A-BA93-1DFB13F47460}">
  <ds:schemaRefs>
    <ds:schemaRef ds:uri="http://purl.org/dc/terms/"/>
    <ds:schemaRef ds:uri="http://purl.org/dc/dcmitype/"/>
    <ds:schemaRef ds:uri="http://purl.org/dc/elements/1.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8263828-97E5-4EC2-9B18-1716380B4299}">
  <ds:schemaRefs>
    <ds:schemaRef ds:uri="http://schemas.microsoft.com/sharepoint/v3/contenttype/forms"/>
  </ds:schemaRefs>
</ds:datastoreItem>
</file>

<file path=customXml/itemProps3.xml><?xml version="1.0" encoding="utf-8"?>
<ds:datastoreItem xmlns:ds="http://schemas.openxmlformats.org/officeDocument/2006/customXml" ds:itemID="{5A504B34-54D1-4F3F-9351-DA01487C97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2444</Words>
  <Application>Microsoft Office PowerPoint</Application>
  <PresentationFormat>Bildschirmpräsentation (4:3)</PresentationFormat>
  <Paragraphs>535</Paragraphs>
  <Slides>69</Slides>
  <Notes>57</Notes>
  <HiddenSlides>0</HiddenSlides>
  <MMClips>0</MMClips>
  <ScaleCrop>false</ScaleCrop>
  <HeadingPairs>
    <vt:vector size="4" baseType="variant">
      <vt:variant>
        <vt:lpstr>Design</vt:lpstr>
      </vt:variant>
      <vt:variant>
        <vt:i4>1</vt:i4>
      </vt:variant>
      <vt:variant>
        <vt:lpstr>Folientitel</vt:lpstr>
      </vt:variant>
      <vt:variant>
        <vt:i4>69</vt:i4>
      </vt:variant>
    </vt:vector>
  </HeadingPairs>
  <TitlesOfParts>
    <vt:vector size="70" baseType="lpstr">
      <vt:lpstr>Custom Design</vt:lpstr>
      <vt:lpstr>PowerPoint-Präsentation</vt:lpstr>
      <vt:lpstr>Laudon/Laudon/Schoder Wirtschaftsinformatik  3., vollständig überarbeitete Auflage</vt:lpstr>
      <vt:lpstr>Kapitel 2</vt:lpstr>
      <vt:lpstr>Gliederung</vt:lpstr>
      <vt:lpstr>Lernziele</vt:lpstr>
      <vt:lpstr>Lernziele</vt:lpstr>
      <vt:lpstr>Lernziele</vt:lpstr>
      <vt:lpstr>Gliederung</vt:lpstr>
      <vt:lpstr>Selbstverständnis der Wirtschaftsinformatik</vt:lpstr>
      <vt:lpstr>Informations- und Kommunikationssysteme</vt:lpstr>
      <vt:lpstr>Wirtschaftsinformatik als Realwissenschaft, Formalwissenschaft und Ingenieurwissenschaft</vt:lpstr>
      <vt:lpstr>Wirtschaftsinformatik – Selbstverständnis der Wirtschaftsinformatik (WKWI 1994)</vt:lpstr>
      <vt:lpstr>Wirtschaftsinformatik als Realwissenschaft</vt:lpstr>
      <vt:lpstr>Bereiche der Wirtschaftsinformatik</vt:lpstr>
      <vt:lpstr>Bereiche der Wirtschaftsinformatik</vt:lpstr>
      <vt:lpstr>Aufgabenspektrum der Wirtschaftsinformatiker</vt:lpstr>
      <vt:lpstr>Aufgabenspektrum der Wirtschaftsinformatiker</vt:lpstr>
      <vt:lpstr>Aufgabenspektrum und Berufsfelder</vt:lpstr>
      <vt:lpstr>Berufsfelder</vt:lpstr>
      <vt:lpstr>Einsatzgebiete</vt:lpstr>
      <vt:lpstr>Qualifikationen</vt:lpstr>
      <vt:lpstr>Qualifikationen</vt:lpstr>
      <vt:lpstr>Gliederung</vt:lpstr>
      <vt:lpstr>Ziele der Wirtschaftsinformatik</vt:lpstr>
      <vt:lpstr>Forschungsziele in der Wirtschaftsinformatik</vt:lpstr>
      <vt:lpstr>Forschungsziele in der Wirtschaftsinformatik</vt:lpstr>
      <vt:lpstr>Zentrale Ansätze der WI</vt:lpstr>
      <vt:lpstr>Zentrale Ansätze der WI</vt:lpstr>
      <vt:lpstr>Methodenspektrum der WI  (1)</vt:lpstr>
      <vt:lpstr>Methodenspektrum der WI (2)</vt:lpstr>
      <vt:lpstr>Methodenspektrum der WI (3)</vt:lpstr>
      <vt:lpstr>Forschungsmethoden</vt:lpstr>
      <vt:lpstr>Gliederung</vt:lpstr>
      <vt:lpstr>Phasen der historischen Entwicklung der WI im deutschsprachigen Raum</vt:lpstr>
      <vt:lpstr>1950-1970: Technologische Entwicklung  als Grundlage</vt:lpstr>
      <vt:lpstr>1970-1980: Erste Ansätze zur  Institutionalisierung des Fachs</vt:lpstr>
      <vt:lpstr>1980-1990: Zunehmende Etablierung  des Fachs</vt:lpstr>
      <vt:lpstr>1990-heute: Wirtschaftsinformatik  als eigenständige Disziplin</vt:lpstr>
      <vt:lpstr>Geschichte der WI (1)</vt:lpstr>
      <vt:lpstr>Geschichte der WI (2)</vt:lpstr>
      <vt:lpstr>Geschichte der WI (3)</vt:lpstr>
      <vt:lpstr>Geschichte der WI (4)</vt:lpstr>
      <vt:lpstr>Geschichte der WI (5)</vt:lpstr>
      <vt:lpstr>Gliederung</vt:lpstr>
      <vt:lpstr>Perspektiven der WI auf Unternehmen</vt:lpstr>
      <vt:lpstr>Unternehmen</vt:lpstr>
      <vt:lpstr>Definition eines Unternehmens</vt:lpstr>
      <vt:lpstr>Unternehmen</vt:lpstr>
      <vt:lpstr>Strukturorientierte Perspektive auf Unternehmen</vt:lpstr>
      <vt:lpstr>Systemtheoretische Perspektive</vt:lpstr>
      <vt:lpstr>Systemtheoretische Perspektive</vt:lpstr>
      <vt:lpstr>Systemtheoretische Perspektive:  wesentliche Beschreibungsebenen</vt:lpstr>
      <vt:lpstr>Systemtheoretische Perspektive: Beschreibungsebenen</vt:lpstr>
      <vt:lpstr>Systemtheoretische Perspektive: Beschreibungsebenen</vt:lpstr>
      <vt:lpstr>Systemtheoretische Perspektive:  Lenkbarkeit von Systemen („Regelkreise“)</vt:lpstr>
      <vt:lpstr>Systemtheoretische Perspektive:  Lenkbarkeit von Systemen</vt:lpstr>
      <vt:lpstr>Systemtheoretische Perspektive</vt:lpstr>
      <vt:lpstr>Merkmale von Unternehmen: Wechselseitige Beziehung zwischen Unternehmen und IT</vt:lpstr>
      <vt:lpstr>Die wechselseitige Beziehung zwischen Unternehmen und IT</vt:lpstr>
      <vt:lpstr>Merkmale von Unternehmen</vt:lpstr>
      <vt:lpstr>Merkmale von Unternehmen: gemeinsame Merkmale</vt:lpstr>
      <vt:lpstr>Verfahrensrichtlinien</vt:lpstr>
      <vt:lpstr>gemeinsame Merkmale: Unternehmenspolitik</vt:lpstr>
      <vt:lpstr>Unternehmensphilosophie</vt:lpstr>
      <vt:lpstr>Merkmale von Unternehmen: </vt:lpstr>
      <vt:lpstr>Unternehmenstypen (nach Mintzberg)</vt:lpstr>
      <vt:lpstr>Zwischen Unternehmen und Umwelt besteht eine Wechselbeziehung</vt:lpstr>
      <vt:lpstr>Gliederung</vt:lpstr>
      <vt:lpstr>Kategorisierung und Vorstellung ausgewählter Informationsquellen zur WI</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ds</cp:lastModifiedBy>
  <cp:revision>325</cp:revision>
  <cp:lastPrinted>2015-10-27T09:06:31Z</cp:lastPrinted>
  <dcterms:created xsi:type="dcterms:W3CDTF">2010-11-30T15:26:50Z</dcterms:created>
  <dcterms:modified xsi:type="dcterms:W3CDTF">2015-11-10T15:32:11Z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