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98"/>
  </p:notesMasterIdLst>
  <p:handoutMasterIdLst>
    <p:handoutMasterId r:id="rId99"/>
  </p:handoutMasterIdLst>
  <p:sldIdLst>
    <p:sldId id="276" r:id="rId5"/>
    <p:sldId id="303" r:id="rId6"/>
    <p:sldId id="307"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508" r:id="rId57"/>
    <p:sldId id="509" r:id="rId58"/>
    <p:sldId id="510" r:id="rId59"/>
    <p:sldId id="511" r:id="rId60"/>
    <p:sldId id="512" r:id="rId61"/>
    <p:sldId id="513" r:id="rId62"/>
    <p:sldId id="514" r:id="rId63"/>
    <p:sldId id="515" r:id="rId64"/>
    <p:sldId id="516" r:id="rId65"/>
    <p:sldId id="517" r:id="rId66"/>
    <p:sldId id="518" r:id="rId67"/>
    <p:sldId id="519" r:id="rId68"/>
    <p:sldId id="520" r:id="rId69"/>
    <p:sldId id="521" r:id="rId70"/>
    <p:sldId id="522" r:id="rId71"/>
    <p:sldId id="523" r:id="rId72"/>
    <p:sldId id="524" r:id="rId73"/>
    <p:sldId id="525" r:id="rId74"/>
    <p:sldId id="526" r:id="rId75"/>
    <p:sldId id="527" r:id="rId76"/>
    <p:sldId id="528" r:id="rId77"/>
    <p:sldId id="529" r:id="rId78"/>
    <p:sldId id="530" r:id="rId79"/>
    <p:sldId id="531" r:id="rId80"/>
    <p:sldId id="532" r:id="rId81"/>
    <p:sldId id="533" r:id="rId82"/>
    <p:sldId id="547" r:id="rId83"/>
    <p:sldId id="548" r:id="rId84"/>
    <p:sldId id="534" r:id="rId85"/>
    <p:sldId id="535" r:id="rId86"/>
    <p:sldId id="536" r:id="rId87"/>
    <p:sldId id="537" r:id="rId88"/>
    <p:sldId id="538" r:id="rId89"/>
    <p:sldId id="539" r:id="rId90"/>
    <p:sldId id="540" r:id="rId91"/>
    <p:sldId id="541" r:id="rId92"/>
    <p:sldId id="542" r:id="rId93"/>
    <p:sldId id="543" r:id="rId94"/>
    <p:sldId id="544" r:id="rId95"/>
    <p:sldId id="545" r:id="rId96"/>
    <p:sldId id="546" r:id="rId97"/>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9" autoAdjust="0"/>
    <p:restoredTop sz="94402" autoAdjust="0"/>
  </p:normalViewPr>
  <p:slideViewPr>
    <p:cSldViewPr snapToGrid="0">
      <p:cViewPr varScale="1">
        <p:scale>
          <a:sx n="93" d="100"/>
          <a:sy n="93" d="100"/>
        </p:scale>
        <p:origin x="-917" y="-38"/>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45DBDBB-69A1-4EF5-B9AC-2A20B331E44A}" type="slidenum">
              <a:rPr lang="en-GB" smtClean="0"/>
              <a:pPr>
                <a:defRPr/>
              </a:pPr>
              <a:t>3</a:t>
            </a:fld>
            <a:endParaRPr lang="en-GB"/>
          </a:p>
        </p:txBody>
      </p:sp>
    </p:spTree>
    <p:extLst>
      <p:ext uri="{BB962C8B-B14F-4D97-AF65-F5344CB8AC3E}">
        <p14:creationId xmlns:p14="http://schemas.microsoft.com/office/powerpoint/2010/main" val="373680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6966221-25D8-4C3B-9B56-5AD8813B261D}" type="slidenum">
              <a:rPr lang="en-US" altLang="de-DE" sz="1200"/>
              <a:pPr/>
              <a:t>16</a:t>
            </a:fld>
            <a:endParaRPr lang="en-US" altLang="de-DE"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8345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E029DC1-A148-4551-AE05-00F1BD1236C9}" type="slidenum">
              <a:rPr lang="en-US" altLang="de-DE" sz="1200"/>
              <a:pPr/>
              <a:t>17</a:t>
            </a:fld>
            <a:endParaRPr lang="en-US" altLang="de-DE"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680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C2EF9C5-B9C7-4552-99AC-D74FA0CBCAFC}" type="slidenum">
              <a:rPr lang="en-US" altLang="de-DE" sz="1200"/>
              <a:pPr/>
              <a:t>18</a:t>
            </a:fld>
            <a:endParaRPr lang="en-US" altLang="de-DE"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50344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B5ABFDB-30AB-4F9E-85C8-CE5662871236}" type="slidenum">
              <a:rPr lang="en-US" altLang="de-DE" sz="1200"/>
              <a:pPr/>
              <a:t>19</a:t>
            </a:fld>
            <a:endParaRPr lang="en-US" altLang="de-DE"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16774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1149C32-5B23-44BD-AF7F-2F1C2934CFEF}" type="slidenum">
              <a:rPr lang="en-US" altLang="de-DE" sz="1200"/>
              <a:pPr/>
              <a:t>20</a:t>
            </a:fld>
            <a:endParaRPr lang="en-US" altLang="de-DE"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2579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D3261D4-D18F-4F07-81D0-FDC8CC6FFB8C}" type="slidenum">
              <a:rPr lang="en-US" altLang="de-DE" sz="1200"/>
              <a:pPr/>
              <a:t>21</a:t>
            </a:fld>
            <a:endParaRPr lang="en-US" altLang="de-DE"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3074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D8E6E10-1E9E-4140-AD97-4023A30B8008}" type="slidenum">
              <a:rPr lang="en-US" altLang="de-DE" sz="1200"/>
              <a:pPr/>
              <a:t>22</a:t>
            </a:fld>
            <a:endParaRPr lang="en-US" altLang="de-DE"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38370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134B751-0FED-4C94-A36E-3986DA54A2B5}" type="slidenum">
              <a:rPr lang="en-US" altLang="de-DE" sz="1200"/>
              <a:pPr/>
              <a:t>23</a:t>
            </a:fld>
            <a:endParaRPr lang="en-US" altLang="de-DE"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6218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0B1CCF2-9621-48A3-B88C-35735C662D85}" type="slidenum">
              <a:rPr lang="en-US" altLang="de-DE" sz="1200"/>
              <a:pPr/>
              <a:t>24</a:t>
            </a:fld>
            <a:endParaRPr lang="en-US" alt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8338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0B1CCF2-9621-48A3-B88C-35735C662D85}" type="slidenum">
              <a:rPr lang="en-US" altLang="de-DE" sz="1200"/>
              <a:pPr/>
              <a:t>25</a:t>
            </a:fld>
            <a:endParaRPr lang="en-US" alt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1590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F9FA8C9-466F-4467-942D-C2A6556F36A6}" type="slidenum">
              <a:rPr lang="en-US" altLang="de-DE" sz="1200"/>
              <a:pPr/>
              <a:t>4</a:t>
            </a:fld>
            <a:endParaRPr lang="en-US" altLang="de-DE"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8358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646E440-E291-43ED-BC1E-CC5264A39BE1}" type="slidenum">
              <a:rPr lang="en-US" altLang="de-DE" sz="1200"/>
              <a:pPr/>
              <a:t>26</a:t>
            </a:fld>
            <a:endParaRPr lang="en-US" altLang="de-DE"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1626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3188867-1327-41F9-B0FE-3CE7CA0F5AA9}" type="slidenum">
              <a:rPr lang="en-US" altLang="de-DE" sz="1200"/>
              <a:pPr/>
              <a:t>27</a:t>
            </a:fld>
            <a:endParaRPr lang="en-US" altLang="de-DE"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7813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F2DCC37-3EFD-4725-B04D-26F877CA682D}" type="slidenum">
              <a:rPr lang="en-US" altLang="de-DE" sz="1200"/>
              <a:pPr/>
              <a:t>28</a:t>
            </a:fld>
            <a:endParaRPr lang="en-US" altLang="de-DE"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31336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7B960BA-E043-44B8-A408-93058AF6C335}" type="slidenum">
              <a:rPr lang="en-US" altLang="de-DE" sz="1200"/>
              <a:pPr/>
              <a:t>29</a:t>
            </a:fld>
            <a:endParaRPr lang="en-US" altLang="de-DE"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3217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AD7DE1A-B157-4D85-8D39-F22B3A924503}" type="slidenum">
              <a:rPr lang="en-US" altLang="de-DE" sz="1200"/>
              <a:pPr/>
              <a:t>30</a:t>
            </a:fld>
            <a:endParaRPr lang="en-US" altLang="de-DE"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2141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58F7FAF-91DC-439C-AB58-B192F156486F}" type="slidenum">
              <a:rPr lang="en-US" altLang="de-DE" sz="1200"/>
              <a:pPr/>
              <a:t>31</a:t>
            </a:fld>
            <a:endParaRPr lang="en-US" altLang="de-DE"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0667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4B26282-9F7A-4A13-8602-1F2D128DA3C8}" type="slidenum">
              <a:rPr lang="en-US" altLang="de-DE" sz="1200"/>
              <a:pPr/>
              <a:t>32</a:t>
            </a:fld>
            <a:endParaRPr lang="en-US" altLang="de-DE"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10970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4513C32-BB2F-417A-B15B-E6CB4BB41556}" type="slidenum">
              <a:rPr lang="en-US" altLang="de-DE" sz="1200"/>
              <a:pPr/>
              <a:t>33</a:t>
            </a:fld>
            <a:endParaRPr lang="en-US" altLang="de-DE"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73812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2828ACB-D7C2-4909-A981-A731789A4E55}" type="slidenum">
              <a:rPr lang="en-US" altLang="de-DE" sz="1200"/>
              <a:pPr/>
              <a:t>34</a:t>
            </a:fld>
            <a:endParaRPr lang="en-US" altLang="de-DE"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16354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9FE493B-0054-4D90-ADAB-524F8DE0518F}" type="slidenum">
              <a:rPr lang="en-US" altLang="de-DE" sz="1200"/>
              <a:pPr/>
              <a:t>35</a:t>
            </a:fld>
            <a:endParaRPr lang="en-US" altLang="de-DE"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51042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A99409B-9574-4278-8AC7-677A1965BAE6}" type="slidenum">
              <a:rPr lang="en-US" altLang="de-DE" sz="1200"/>
              <a:pPr/>
              <a:t>5</a:t>
            </a:fld>
            <a:endParaRPr lang="en-US" altLang="de-DE"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49239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F4CE13E-A178-4FFC-BE81-E9A557F5CC84}" type="slidenum">
              <a:rPr lang="en-US" altLang="de-DE" sz="1200"/>
              <a:pPr/>
              <a:t>36</a:t>
            </a:fld>
            <a:endParaRPr lang="en-US" altLang="de-DE" sz="120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p>
        </p:txBody>
      </p:sp>
    </p:spTree>
    <p:extLst>
      <p:ext uri="{BB962C8B-B14F-4D97-AF65-F5344CB8AC3E}">
        <p14:creationId xmlns:p14="http://schemas.microsoft.com/office/powerpoint/2010/main" val="269399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A22D1D5-6F34-4370-ADA5-67EE9813F0A7}" type="slidenum">
              <a:rPr lang="en-US" altLang="de-DE" sz="1200"/>
              <a:pPr/>
              <a:t>37</a:t>
            </a:fld>
            <a:endParaRPr lang="en-US" altLang="de-DE"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79905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E6A84DD-39A0-4301-9FCB-0A7C812404A4}" type="slidenum">
              <a:rPr lang="en-US" altLang="de-DE" sz="1200"/>
              <a:pPr/>
              <a:t>38</a:t>
            </a:fld>
            <a:endParaRPr lang="en-US" altLang="de-DE"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56638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lgn="r"/>
            <a:fld id="{1E7D0A36-0657-4EF3-BD19-7C84B751B20A}" type="slidenum">
              <a:rPr lang="en-US" altLang="de-DE" sz="1200"/>
              <a:pPr algn="r"/>
              <a:t>39</a:t>
            </a:fld>
            <a:endParaRPr lang="en-US" altLang="de-DE"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343285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lgn="r"/>
            <a:fld id="{452E949A-8340-4910-9FBC-ABDEE1BF03E2}" type="slidenum">
              <a:rPr lang="en-US" altLang="de-DE" sz="1200"/>
              <a:pPr algn="r"/>
              <a:t>40</a:t>
            </a:fld>
            <a:endParaRPr lang="en-US" altLang="de-DE"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09456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775A5D6-4D59-4DB2-B654-834A3FB2C96A}" type="slidenum">
              <a:rPr lang="en-US" altLang="de-DE" sz="1200"/>
              <a:pPr/>
              <a:t>41</a:t>
            </a:fld>
            <a:endParaRPr lang="en-US" altLang="de-DE"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77330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04A095D-9239-4098-B48D-67A4B22A06D3}" type="slidenum">
              <a:rPr lang="en-US" altLang="de-DE" sz="1200"/>
              <a:pPr/>
              <a:t>42</a:t>
            </a:fld>
            <a:endParaRPr lang="en-US" altLang="de-DE"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99413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04A095D-9239-4098-B48D-67A4B22A06D3}" type="slidenum">
              <a:rPr lang="en-US" altLang="de-DE" sz="1200"/>
              <a:pPr/>
              <a:t>43</a:t>
            </a:fld>
            <a:endParaRPr lang="en-US" altLang="de-DE"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614661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0F1E212-7BD1-4837-A9E7-6AB79D67D638}" type="slidenum">
              <a:rPr lang="en-US" altLang="de-DE" sz="1200">
                <a:solidFill>
                  <a:srgbClr val="000000"/>
                </a:solidFill>
              </a:rPr>
              <a:pPr/>
              <a:t>44</a:t>
            </a:fld>
            <a:endParaRPr lang="en-US" altLang="de-DE" sz="1200">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726205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94CF4DC-8A81-4636-BA69-938DA2AEC4D6}" type="slidenum">
              <a:rPr lang="en-US" altLang="de-DE" sz="1200"/>
              <a:pPr/>
              <a:t>45</a:t>
            </a:fld>
            <a:endParaRPr lang="en-US" altLang="de-DE"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84584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586DD47-0E55-42C4-AB50-D925C5C46F0F}" type="slidenum">
              <a:rPr lang="en-US" altLang="de-DE" sz="1200"/>
              <a:pPr/>
              <a:t>6</a:t>
            </a:fld>
            <a:endParaRPr lang="en-US" altLang="de-DE"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10038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CBA7099-8581-4C24-9097-AAD8F1B3784F}" type="slidenum">
              <a:rPr lang="en-US" altLang="de-DE" sz="1200"/>
              <a:pPr/>
              <a:t>50</a:t>
            </a:fld>
            <a:endParaRPr lang="en-US" altLang="de-DE"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87492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20738EA-178B-4AC8-9AB9-761377FF1F77}" type="slidenum">
              <a:rPr lang="en-US" altLang="de-DE" sz="1200"/>
              <a:pPr/>
              <a:t>51</a:t>
            </a:fld>
            <a:endParaRPr lang="en-US" altLang="de-DE"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72958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AE9119E-5CFA-43D6-A4C1-1557BBA51E55}" type="slidenum">
              <a:rPr lang="en-US" altLang="de-DE" sz="1200"/>
              <a:pPr/>
              <a:t>52</a:t>
            </a:fld>
            <a:endParaRPr lang="en-US" altLang="de-DE"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48069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532955F-8999-47F2-AFF0-191D4F9E8B19}" type="slidenum">
              <a:rPr lang="en-US" altLang="de-DE" sz="1200"/>
              <a:pPr/>
              <a:t>53</a:t>
            </a:fld>
            <a:endParaRPr lang="en-US" altLang="de-DE"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35988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B7B7F7E-E257-4BA5-A2E7-8240D5E0930B}" type="slidenum">
              <a:rPr lang="en-US" altLang="de-DE" sz="1200"/>
              <a:pPr/>
              <a:t>54</a:t>
            </a:fld>
            <a:endParaRPr lang="en-US" altLang="de-DE"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809207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F461895-3298-44E5-A249-293896D0813F}" type="slidenum">
              <a:rPr lang="en-US" altLang="de-DE" sz="1200"/>
              <a:pPr/>
              <a:t>55</a:t>
            </a:fld>
            <a:endParaRPr lang="en-US" altLang="de-DE"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73114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F461895-3298-44E5-A249-293896D0813F}" type="slidenum">
              <a:rPr lang="en-US" altLang="de-DE" sz="1200"/>
              <a:pPr/>
              <a:t>56</a:t>
            </a:fld>
            <a:endParaRPr lang="en-US" altLang="de-DE"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29665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DE81FAE-8AA5-4AFD-AE0B-7689249D5AF3}" type="slidenum">
              <a:rPr lang="en-US" altLang="de-DE" sz="1200"/>
              <a:pPr/>
              <a:t>57</a:t>
            </a:fld>
            <a:endParaRPr lang="en-US" altLang="de-DE"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41800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88E9A7A-D8DE-4F6D-B609-3F4271F18E5F}" type="slidenum">
              <a:rPr lang="en-US" altLang="de-DE" sz="1200"/>
              <a:pPr/>
              <a:t>58</a:t>
            </a:fld>
            <a:endParaRPr lang="en-US" altLang="de-DE"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07323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42C381B-B6C8-421A-BED4-E9B5C3430C4C}" type="slidenum">
              <a:rPr lang="en-US" altLang="de-DE" sz="1200"/>
              <a:pPr/>
              <a:t>59</a:t>
            </a:fld>
            <a:endParaRPr lang="en-US" altLang="de-DE"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2118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7038A2A-5B6F-465C-A8FB-F85C8A5D3C72}" type="slidenum">
              <a:rPr lang="en-US" altLang="de-DE" sz="1200"/>
              <a:pPr/>
              <a:t>9</a:t>
            </a:fld>
            <a:endParaRPr lang="en-US" alt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220953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0C0A185-981F-45E3-B753-F4EF42443BAE}" type="slidenum">
              <a:rPr lang="en-US" altLang="de-DE" sz="1200"/>
              <a:pPr/>
              <a:t>60</a:t>
            </a:fld>
            <a:endParaRPr lang="en-US" altLang="de-DE" sz="120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17710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F1B7312-499D-474A-98AC-914E0044F34F}" type="slidenum">
              <a:rPr lang="en-US" altLang="de-DE" sz="1200"/>
              <a:pPr/>
              <a:t>61</a:t>
            </a:fld>
            <a:endParaRPr lang="en-US" altLang="de-DE" sz="12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017243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B3C249D-2AF0-40A4-81DC-F5D772221D9D}" type="slidenum">
              <a:rPr lang="en-US" altLang="de-DE" sz="1200"/>
              <a:pPr/>
              <a:t>62</a:t>
            </a:fld>
            <a:endParaRPr lang="en-US" altLang="de-DE"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84727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8695E1A-621D-4EA5-8B48-FD8F37DE24E1}" type="slidenum">
              <a:rPr lang="en-US" altLang="de-DE" sz="1200"/>
              <a:pPr/>
              <a:t>64</a:t>
            </a:fld>
            <a:endParaRPr lang="en-US" altLang="de-DE" sz="120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722448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42293FA-6B55-461B-B9D1-5605EB4975A8}" type="slidenum">
              <a:rPr lang="en-US" altLang="de-DE" sz="1200"/>
              <a:pPr/>
              <a:t>65</a:t>
            </a:fld>
            <a:endParaRPr lang="en-US" altLang="de-DE"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50026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BCB5E12-560B-4523-A169-A9DDF5260E61}" type="slidenum">
              <a:rPr lang="en-US" altLang="de-DE" sz="1200"/>
              <a:pPr/>
              <a:t>66</a:t>
            </a:fld>
            <a:endParaRPr lang="en-US" altLang="de-DE"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451753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18AA1FE-6B7D-4D29-B7C0-B0C1CC2C5320}" type="slidenum">
              <a:rPr lang="en-US" altLang="de-DE" sz="1200"/>
              <a:pPr/>
              <a:t>70</a:t>
            </a:fld>
            <a:endParaRPr lang="en-US" altLang="de-DE" sz="120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968520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FC3BD86-7700-4930-854D-BD3C26C53D7C}" type="slidenum">
              <a:rPr lang="en-US" altLang="de-DE" sz="1200"/>
              <a:pPr/>
              <a:t>71</a:t>
            </a:fld>
            <a:endParaRPr lang="en-US" altLang="de-DE" sz="120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147705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EAC95C9-D0FF-45B2-93EE-1FA8DB4C8A66}" type="slidenum">
              <a:rPr lang="en-US" altLang="de-DE" sz="1200"/>
              <a:pPr/>
              <a:t>72</a:t>
            </a:fld>
            <a:endParaRPr lang="en-US" altLang="de-DE"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33136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1A06E1F-8EDA-45FF-BA8E-4D2047D10106}" type="slidenum">
              <a:rPr lang="en-US" altLang="de-DE" sz="1200"/>
              <a:pPr/>
              <a:t>73</a:t>
            </a:fld>
            <a:endParaRPr lang="en-US" altLang="de-DE"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1771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43AC563-CDB3-456A-81D4-841ABC999602}" type="slidenum">
              <a:rPr lang="en-US" altLang="de-DE" sz="1200"/>
              <a:pPr/>
              <a:t>10</a:t>
            </a:fld>
            <a:endParaRPr lang="en-US" alt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508622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0792C20-CAB7-40E6-89F9-8369FB650DD5}" type="slidenum">
              <a:rPr lang="en-US" altLang="de-DE" sz="1200"/>
              <a:pPr/>
              <a:t>74</a:t>
            </a:fld>
            <a:endParaRPr lang="en-US" altLang="de-DE"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87331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2C46D37-C339-40C6-A007-304FF1E227D1}" type="slidenum">
              <a:rPr lang="en-US" altLang="de-DE" sz="1200"/>
              <a:pPr/>
              <a:t>75</a:t>
            </a:fld>
            <a:endParaRPr lang="en-US" altLang="de-DE" sz="12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438226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2B8AD10-7450-439D-97BF-8D16E0EB272A}" type="slidenum">
              <a:rPr lang="en-US" altLang="de-DE" sz="1200"/>
              <a:pPr/>
              <a:t>76</a:t>
            </a:fld>
            <a:endParaRPr lang="en-US" altLang="de-DE"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297558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DC76FB6-E8CE-4E39-AF73-61DE844BAD73}" type="slidenum">
              <a:rPr lang="en-US" altLang="de-DE" sz="1200"/>
              <a:pPr/>
              <a:t>77</a:t>
            </a:fld>
            <a:endParaRPr lang="en-US" altLang="de-DE" sz="12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9355303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E035E7F-49FC-4CBA-AE6A-6A8E1F1FF89C}" type="slidenum">
              <a:rPr lang="en-US" altLang="de-DE" sz="1200"/>
              <a:pPr/>
              <a:t>80</a:t>
            </a:fld>
            <a:endParaRPr lang="en-US" altLang="de-DE"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74490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639A959-1F63-4F89-A706-51B1854CC00E}" type="slidenum">
              <a:rPr lang="en-US" altLang="de-DE" sz="1200"/>
              <a:pPr/>
              <a:t>81</a:t>
            </a:fld>
            <a:endParaRPr lang="en-US" altLang="de-DE" sz="12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65696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0E7DD33-23E4-4EB0-9FF7-DFC45CFBD1EC}" type="slidenum">
              <a:rPr lang="en-US" altLang="de-DE" sz="1200">
                <a:solidFill>
                  <a:srgbClr val="000000"/>
                </a:solidFill>
              </a:rPr>
              <a:pPr/>
              <a:t>82</a:t>
            </a:fld>
            <a:endParaRPr lang="en-US" altLang="de-DE" sz="1200">
              <a:solidFill>
                <a:srgbClr val="000000"/>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835211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BB60507-E105-481A-A24F-1A92A6589BB3}" type="slidenum">
              <a:rPr lang="en-US" altLang="de-DE" sz="1200">
                <a:solidFill>
                  <a:srgbClr val="000000"/>
                </a:solidFill>
              </a:rPr>
              <a:pPr/>
              <a:t>83</a:t>
            </a:fld>
            <a:endParaRPr lang="en-US" altLang="de-DE" sz="120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088857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2DFD11A-D3A2-4E78-9728-210E9CE7ABE6}" type="slidenum">
              <a:rPr lang="en-US" altLang="de-DE" sz="1200"/>
              <a:pPr/>
              <a:t>84</a:t>
            </a:fld>
            <a:endParaRPr lang="en-US" altLang="de-DE"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014796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B8F56A8-C213-42A8-8DDE-DD24308733ED}" type="slidenum">
              <a:rPr lang="en-US" altLang="de-DE" sz="1200"/>
              <a:pPr/>
              <a:t>85</a:t>
            </a:fld>
            <a:endParaRPr lang="en-US" altLang="de-DE" sz="120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0111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B162034-E006-4EA7-81CD-A6F0AB889769}" type="slidenum">
              <a:rPr lang="en-US" altLang="de-DE" sz="1200"/>
              <a:pPr/>
              <a:t>11</a:t>
            </a:fld>
            <a:endParaRPr lang="en-US" altLang="de-DE"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500019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D806573-A784-451C-8DE9-F9346FF41CB7}" type="slidenum">
              <a:rPr lang="en-US" altLang="de-DE" sz="1200"/>
              <a:pPr/>
              <a:t>86</a:t>
            </a:fld>
            <a:endParaRPr lang="en-US" altLang="de-DE"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756404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59847B3-1F12-430F-9E67-68FF23754797}" type="slidenum">
              <a:rPr lang="en-US" altLang="de-DE" sz="1200"/>
              <a:pPr/>
              <a:t>87</a:t>
            </a:fld>
            <a:endParaRPr lang="en-US" altLang="de-DE" sz="12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14043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1FCEE37-B045-4E77-8E01-C343334D9B38}" type="slidenum">
              <a:rPr lang="en-US" altLang="de-DE" sz="1200"/>
              <a:pPr/>
              <a:t>88</a:t>
            </a:fld>
            <a:endParaRPr lang="en-US" altLang="de-DE"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626022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3E25E7B-8789-4581-820E-1A7B8C824967}" type="slidenum">
              <a:rPr lang="en-US" altLang="de-DE" sz="1200"/>
              <a:pPr/>
              <a:t>89</a:t>
            </a:fld>
            <a:endParaRPr lang="en-US" altLang="de-DE" sz="120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248152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19C10F4-521D-47AB-BAB1-05792C2AC906}" type="slidenum">
              <a:rPr lang="en-US" altLang="de-DE" sz="1200"/>
              <a:pPr/>
              <a:t>91</a:t>
            </a:fld>
            <a:endParaRPr lang="en-US" altLang="de-DE"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855440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19C10F4-521D-47AB-BAB1-05792C2AC906}" type="slidenum">
              <a:rPr lang="en-US" altLang="de-DE" sz="1200"/>
              <a:pPr/>
              <a:t>92</a:t>
            </a:fld>
            <a:endParaRPr lang="en-US" altLang="de-DE" sz="120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11626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08AEA5E-0A9E-45DE-9CAD-DB46C1CB0C96}" type="slidenum">
              <a:rPr lang="en-US" altLang="de-DE" sz="1200"/>
              <a:pPr/>
              <a:t>14</a:t>
            </a:fld>
            <a:endParaRPr lang="en-US" altLang="de-DE"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3293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8E6866F-E27F-48EB-9BFF-69CF7DE244DB}" type="slidenum">
              <a:rPr lang="en-US" altLang="de-DE" sz="1200"/>
              <a:pPr/>
              <a:t>15</a:t>
            </a:fld>
            <a:endParaRPr lang="en-US" altLang="de-DE"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73473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8369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2676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22512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748454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618873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564760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846989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257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362347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9282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849183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015207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24219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37419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8215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7246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72698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76373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934124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9160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5942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2303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021770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2729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438960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944411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830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12290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538365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0506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287361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66257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36642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08279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25697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530245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62782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4917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6022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6969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413646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4099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78300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07386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5360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82742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105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157515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364461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183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66235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5229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38573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09941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0181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88308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844842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7007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86633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5225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816968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3901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379667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9816812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44309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804421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7103348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2674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60008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362639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05742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487037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8681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5855453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462109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54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32701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29862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43219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287095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006887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562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920725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3920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35652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2407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31944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81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6"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 id="2147483767"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 id="2147483781" r:id="rId81"/>
    <p:sldLayoutId id="2147483782" r:id="rId82"/>
    <p:sldLayoutId id="2147483783" r:id="rId83"/>
    <p:sldLayoutId id="2147483784" r:id="rId84"/>
    <p:sldLayoutId id="2147483785" r:id="rId85"/>
    <p:sldLayoutId id="2147483786" r:id="rId86"/>
    <p:sldLayoutId id="2147483787" r:id="rId87"/>
    <p:sldLayoutId id="2147483788" r:id="rId88"/>
    <p:sldLayoutId id="2147483789" r:id="rId89"/>
    <p:sldLayoutId id="2147483790" r:id="rId90"/>
    <p:sldLayoutId id="2147483791" r:id="rId91"/>
    <p:sldLayoutId id="2147483792" r:id="rId92"/>
    <p:sldLayoutId id="2147483793" r:id="rId93"/>
    <p:sldLayoutId id="2147483794" r:id="rId9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5"/>
          <p:cNvSpPr>
            <a:spLocks noGrp="1"/>
          </p:cNvSpPr>
          <p:nvPr>
            <p:ph type="title"/>
          </p:nvPr>
        </p:nvSpPr>
        <p:spPr/>
        <p:txBody>
          <a:bodyPr/>
          <a:lstStyle/>
          <a:p>
            <a:r>
              <a:rPr lang="de-DE" altLang="de-DE" dirty="0" smtClean="0"/>
              <a:t>WI-spezifische Sicht</a:t>
            </a:r>
          </a:p>
        </p:txBody>
      </p:sp>
      <p:sp>
        <p:nvSpPr>
          <p:cNvPr id="8" name="Foliennummernplatzhalter 7"/>
          <p:cNvSpPr>
            <a:spLocks noGrp="1"/>
          </p:cNvSpPr>
          <p:nvPr>
            <p:ph type="sldNum" sz="quarter" idx="11"/>
          </p:nvPr>
        </p:nvSpPr>
        <p:spPr/>
        <p:txBody>
          <a:bodyPr/>
          <a:lstStyle/>
          <a:p>
            <a:fld id="{65980664-B5CC-438B-8D1E-730E119096BA}" type="slidenum">
              <a:rPr lang="en-US" smtClean="0"/>
              <a:pPr/>
              <a:t>9</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r>
              <a:rPr lang="de-DE" dirty="0" smtClean="0"/>
              <a:t>Fallstudie</a:t>
            </a:r>
            <a:endParaRPr lang="de-DE" dirty="0"/>
          </a:p>
        </p:txBody>
      </p:sp>
      <p:pic>
        <p:nvPicPr>
          <p:cNvPr id="7" name="Picture 3" descr="D:\WORK\PEARSON\000 FOLIEN\4269\JPG\4269-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36" y="1608138"/>
            <a:ext cx="7458102" cy="39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89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3"/>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10</a:t>
            </a:fld>
            <a:endParaRPr lang="en-US" dirty="0"/>
          </a:p>
        </p:txBody>
      </p:sp>
      <p:sp>
        <p:nvSpPr>
          <p:cNvPr id="22531" name="Rectangle 5"/>
          <p:cNvSpPr>
            <a:spLocks noGrp="1" noChangeArrowheads="1"/>
          </p:cNvSpPr>
          <p:nvPr>
            <p:ph sz="quarter" idx="12"/>
          </p:nvPr>
        </p:nvSpPr>
        <p:spPr/>
        <p:txBody>
          <a:bodyPr/>
          <a:lstStyle/>
          <a:p>
            <a:pPr marL="457200" indent="-457200">
              <a:buFont typeface="+mj-lt"/>
              <a:buAutoNum type="arabicPeriod"/>
            </a:pPr>
            <a:r>
              <a:rPr lang="en-US" altLang="de-DE" b="1" dirty="0" smtClean="0"/>
              <a:t>Sinn und </a:t>
            </a:r>
            <a:r>
              <a:rPr lang="en-US" altLang="de-DE" b="1" dirty="0" err="1" smtClean="0"/>
              <a:t>Zweck</a:t>
            </a:r>
            <a:r>
              <a:rPr lang="en-US" altLang="de-DE" b="1" dirty="0" smtClean="0"/>
              <a:t> von </a:t>
            </a:r>
            <a:r>
              <a:rPr lang="en-US" altLang="de-DE" b="1" dirty="0" err="1" smtClean="0"/>
              <a:t>Informationssystemen</a:t>
            </a:r>
            <a:endParaRPr lang="en-US" altLang="de-DE" b="1" dirty="0" smtClean="0"/>
          </a:p>
          <a:p>
            <a:pPr marL="457200" indent="-457200">
              <a:buFont typeface="+mj-lt"/>
              <a:buAutoNum type="arabicPeriod"/>
            </a:pPr>
            <a:r>
              <a:rPr lang="en-US" altLang="de-DE" dirty="0" smtClean="0"/>
              <a:t>Trend </a:t>
            </a:r>
            <a:r>
              <a:rPr lang="en-US" altLang="de-DE" dirty="0" err="1" smtClean="0"/>
              <a:t>zum</a:t>
            </a:r>
            <a:r>
              <a:rPr lang="en-US" altLang="de-DE" dirty="0" smtClean="0"/>
              <a:t> </a:t>
            </a:r>
            <a:r>
              <a:rPr lang="en-US" altLang="de-DE" dirty="0" err="1" smtClean="0"/>
              <a:t>vernetzten</a:t>
            </a:r>
            <a:r>
              <a:rPr lang="en-US" altLang="de-DE" dirty="0" smtClean="0"/>
              <a:t> </a:t>
            </a:r>
            <a:r>
              <a:rPr lang="en-US" altLang="de-DE" dirty="0" err="1" smtClean="0"/>
              <a:t>Unternehmen</a:t>
            </a:r>
            <a:endParaRPr lang="en-US" altLang="de-DE" dirty="0" smtClean="0"/>
          </a:p>
          <a:p>
            <a:pPr marL="457200" indent="-457200">
              <a:buFont typeface="+mj-lt"/>
              <a:buAutoNum type="arabicPeriod"/>
            </a:pPr>
            <a:r>
              <a:rPr lang="en-US" altLang="de-DE" dirty="0" err="1" smtClean="0"/>
              <a:t>Herausforderungen</a:t>
            </a:r>
            <a:r>
              <a:rPr lang="en-US" altLang="de-DE" dirty="0" smtClean="0"/>
              <a:t> </a:t>
            </a:r>
            <a:r>
              <a:rPr lang="en-US" altLang="de-DE" dirty="0" err="1" smtClean="0"/>
              <a:t>bei</a:t>
            </a:r>
            <a:r>
              <a:rPr lang="en-US" altLang="de-DE" dirty="0" smtClean="0"/>
              <a:t> </a:t>
            </a:r>
            <a:r>
              <a:rPr lang="en-US" altLang="de-DE" dirty="0" err="1" smtClean="0"/>
              <a:t>Gestaltung</a:t>
            </a:r>
            <a:r>
              <a:rPr lang="en-US" altLang="de-DE" dirty="0" smtClean="0"/>
              <a:t> und </a:t>
            </a:r>
            <a:r>
              <a:rPr lang="en-US" altLang="de-DE" dirty="0" err="1" smtClean="0"/>
              <a:t>Einsatz</a:t>
            </a:r>
            <a:r>
              <a:rPr lang="en-US" altLang="de-DE" dirty="0" smtClean="0"/>
              <a:t/>
            </a:r>
            <a:br>
              <a:rPr lang="en-US" altLang="de-DE" dirty="0" smtClean="0"/>
            </a:br>
            <a:endParaRPr lang="en-US" altLang="de-DE" dirty="0" smtClean="0"/>
          </a:p>
        </p:txBody>
      </p:sp>
      <p:sp>
        <p:nvSpPr>
          <p:cNvPr id="8" name="Untertitel 7"/>
          <p:cNvSpPr>
            <a:spLocks noGrp="1"/>
          </p:cNvSpPr>
          <p:nvPr>
            <p:ph type="subTitle" idx="13"/>
          </p:nvPr>
        </p:nvSpPr>
        <p:spPr/>
        <p:txBody>
          <a:bodyPr/>
          <a:lstStyle/>
          <a:p>
            <a:r>
              <a:rPr lang="de-DE" dirty="0" smtClean="0"/>
              <a:t>Kapitel 1</a:t>
            </a:r>
            <a:endParaRPr lang="de-DE" dirty="0"/>
          </a:p>
        </p:txBody>
      </p:sp>
    </p:spTree>
    <p:extLst>
      <p:ext uri="{BB962C8B-B14F-4D97-AF65-F5344CB8AC3E}">
        <p14:creationId xmlns:p14="http://schemas.microsoft.com/office/powerpoint/2010/main" val="1050442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DE" altLang="de-DE" smtClean="0"/>
              <a:t>Motivation und Bedeutung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11</a:t>
            </a:fld>
            <a:endParaRPr lang="en-US" dirty="0"/>
          </a:p>
        </p:txBody>
      </p:sp>
      <p:sp>
        <p:nvSpPr>
          <p:cNvPr id="23555" name="Rectangle 3"/>
          <p:cNvSpPr>
            <a:spLocks noGrp="1" noChangeArrowheads="1"/>
          </p:cNvSpPr>
          <p:nvPr>
            <p:ph sz="quarter" idx="12"/>
          </p:nvPr>
        </p:nvSpPr>
        <p:spPr/>
        <p:txBody>
          <a:bodyPr>
            <a:normAutofit fontScale="92500" lnSpcReduction="10000"/>
          </a:bodyPr>
          <a:lstStyle/>
          <a:p>
            <a:r>
              <a:rPr lang="de-DE" altLang="de-DE" smtClean="0"/>
              <a:t>Kenntnisse über Informationssysteme sind für praktisch alle Mitarbeiter eines Unternehmens erforderlich, um effizient und profitabel arbeiten zu können.</a:t>
            </a:r>
          </a:p>
          <a:p>
            <a:endParaRPr lang="de-DE" altLang="de-DE" smtClean="0"/>
          </a:p>
          <a:p>
            <a:r>
              <a:rPr lang="de-DE" altLang="de-DE" smtClean="0"/>
              <a:t>Informationssysteme unterstützen Firmen</a:t>
            </a:r>
          </a:p>
          <a:p>
            <a:pPr lvl="1"/>
            <a:r>
              <a:rPr lang="de-DE" altLang="de-DE" smtClean="0"/>
              <a:t>Weit entfernte Standorte zu erreichen</a:t>
            </a:r>
          </a:p>
          <a:p>
            <a:pPr lvl="1"/>
            <a:r>
              <a:rPr lang="de-DE" altLang="de-DE" smtClean="0"/>
              <a:t>Neue Produkte und Dienstleistungen anzubieten</a:t>
            </a:r>
          </a:p>
          <a:p>
            <a:pPr lvl="1"/>
            <a:r>
              <a:rPr lang="de-DE" altLang="de-DE" smtClean="0"/>
              <a:t>Tätigkeitsbereiche und Geschäftsprozesse neu zu organisieren</a:t>
            </a:r>
          </a:p>
          <a:p>
            <a:pPr lvl="1"/>
            <a:r>
              <a:rPr lang="de-DE" altLang="de-DE" smtClean="0"/>
              <a:t>Und möglicherweise die Art und Weise der Geschäftsabwicklung grundlegend zu verändern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52793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p:cNvSpPr>
          <p:nvPr>
            <p:ph type="title"/>
          </p:nvPr>
        </p:nvSpPr>
        <p:spPr/>
        <p:txBody>
          <a:bodyPr/>
          <a:lstStyle/>
          <a:p>
            <a:r>
              <a:rPr lang="de-DE" altLang="de-DE" smtClean="0"/>
              <a:t>Die sich wandelnden geschäftlichen Rahmenbedingungen</a:t>
            </a:r>
          </a:p>
        </p:txBody>
      </p:sp>
      <p:sp>
        <p:nvSpPr>
          <p:cNvPr id="9" name="Foliennummernplatzhalter 8"/>
          <p:cNvSpPr>
            <a:spLocks noGrp="1"/>
          </p:cNvSpPr>
          <p:nvPr>
            <p:ph type="sldNum" sz="quarter" idx="11"/>
          </p:nvPr>
        </p:nvSpPr>
        <p:spPr/>
        <p:txBody>
          <a:bodyPr/>
          <a:lstStyle/>
          <a:p>
            <a:fld id="{65980664-B5CC-438B-8D1E-730E119096BA}" type="slidenum">
              <a:rPr lang="en-US" smtClean="0"/>
              <a:pPr/>
              <a:t>12</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endParaRPr lang="de-DE"/>
          </a:p>
        </p:txBody>
      </p:sp>
      <p:pic>
        <p:nvPicPr>
          <p:cNvPr id="3" name="Grafik 2"/>
          <p:cNvPicPr>
            <a:picLocks noChangeAspect="1"/>
          </p:cNvPicPr>
          <p:nvPr/>
        </p:nvPicPr>
        <p:blipFill>
          <a:blip r:embed="rId2"/>
          <a:stretch>
            <a:fillRect/>
          </a:stretch>
        </p:blipFill>
        <p:spPr>
          <a:xfrm>
            <a:off x="2576276" y="1136963"/>
            <a:ext cx="3991448" cy="5040000"/>
          </a:xfrm>
          <a:prstGeom prst="rect">
            <a:avLst/>
          </a:prstGeom>
        </p:spPr>
      </p:pic>
    </p:spTree>
    <p:extLst>
      <p:ext uri="{BB962C8B-B14F-4D97-AF65-F5344CB8AC3E}">
        <p14:creationId xmlns:p14="http://schemas.microsoft.com/office/powerpoint/2010/main" val="2883757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p:cNvSpPr>
          <p:nvPr>
            <p:ph type="title"/>
          </p:nvPr>
        </p:nvSpPr>
        <p:spPr/>
        <p:txBody>
          <a:bodyPr/>
          <a:lstStyle/>
          <a:p>
            <a:r>
              <a:rPr lang="de-DE" altLang="de-DE" smtClean="0"/>
              <a:t>Die sich wandelnden geschäftlichen Rahmenbedingungen</a:t>
            </a:r>
          </a:p>
        </p:txBody>
      </p:sp>
      <p:sp>
        <p:nvSpPr>
          <p:cNvPr id="9" name="Foliennummernplatzhalter 8"/>
          <p:cNvSpPr>
            <a:spLocks noGrp="1"/>
          </p:cNvSpPr>
          <p:nvPr>
            <p:ph type="sldNum" sz="quarter" idx="11"/>
          </p:nvPr>
        </p:nvSpPr>
        <p:spPr/>
        <p:txBody>
          <a:bodyPr/>
          <a:lstStyle/>
          <a:p>
            <a:fld id="{65980664-B5CC-438B-8D1E-730E119096BA}" type="slidenum">
              <a:rPr lang="en-US" smtClean="0"/>
              <a:pPr/>
              <a:t>13</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endParaRPr lang="de-DE"/>
          </a:p>
        </p:txBody>
      </p:sp>
      <p:pic>
        <p:nvPicPr>
          <p:cNvPr id="3" name="Grafik 2"/>
          <p:cNvPicPr>
            <a:picLocks noChangeAspect="1"/>
          </p:cNvPicPr>
          <p:nvPr/>
        </p:nvPicPr>
        <p:blipFill>
          <a:blip r:embed="rId2"/>
          <a:stretch>
            <a:fillRect/>
          </a:stretch>
        </p:blipFill>
        <p:spPr>
          <a:xfrm>
            <a:off x="2511487" y="1150628"/>
            <a:ext cx="4121026" cy="5040000"/>
          </a:xfrm>
          <a:prstGeom prst="rect">
            <a:avLst/>
          </a:prstGeom>
        </p:spPr>
      </p:pic>
    </p:spTree>
    <p:extLst>
      <p:ext uri="{BB962C8B-B14F-4D97-AF65-F5344CB8AC3E}">
        <p14:creationId xmlns:p14="http://schemas.microsoft.com/office/powerpoint/2010/main" val="389439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altLang="de-DE" smtClean="0"/>
              <a:t>Vier gravierende Änderungen</a:t>
            </a:r>
            <a:br>
              <a:rPr lang="de-DE" altLang="de-DE" smtClean="0"/>
            </a:br>
            <a:r>
              <a:rPr lang="de-DE" altLang="de-DE" smtClean="0"/>
              <a:t>im betrieblichen Umfeld</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14</a:t>
            </a:fld>
            <a:endParaRPr lang="en-US" dirty="0"/>
          </a:p>
        </p:txBody>
      </p:sp>
      <p:sp>
        <p:nvSpPr>
          <p:cNvPr id="24579" name="Rectangle 3"/>
          <p:cNvSpPr>
            <a:spLocks noGrp="1" noChangeArrowheads="1"/>
          </p:cNvSpPr>
          <p:nvPr>
            <p:ph sz="quarter" idx="12"/>
          </p:nvPr>
        </p:nvSpPr>
        <p:spPr/>
        <p:txBody>
          <a:bodyPr/>
          <a:lstStyle/>
          <a:p>
            <a:r>
              <a:rPr lang="de-DE" altLang="de-DE" smtClean="0"/>
              <a:t>Globalisierung</a:t>
            </a:r>
          </a:p>
          <a:p>
            <a:r>
              <a:rPr lang="de-DE" altLang="de-DE" smtClean="0"/>
              <a:t>Zunehmende Bedeutung wissens- und informationsbasierter Dienstleistungsgesellschaften</a:t>
            </a:r>
          </a:p>
          <a:p>
            <a:r>
              <a:rPr lang="de-DE" altLang="de-DE" smtClean="0"/>
              <a:t>Wandel der Unternehmen</a:t>
            </a:r>
          </a:p>
          <a:p>
            <a:r>
              <a:rPr lang="de-DE" altLang="de-DE" smtClean="0"/>
              <a:t>Entstehung des (IT-)vernetzten Unternehmens</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97539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DE" altLang="de-DE" smtClean="0"/>
              <a:t>Globalisierung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15</a:t>
            </a:fld>
            <a:endParaRPr lang="en-US" dirty="0"/>
          </a:p>
        </p:txBody>
      </p:sp>
      <p:sp>
        <p:nvSpPr>
          <p:cNvPr id="25603" name="Rectangle 3"/>
          <p:cNvSpPr>
            <a:spLocks noGrp="1" noChangeArrowheads="1"/>
          </p:cNvSpPr>
          <p:nvPr>
            <p:ph sz="quarter" idx="12"/>
          </p:nvPr>
        </p:nvSpPr>
        <p:spPr/>
        <p:txBody>
          <a:bodyPr/>
          <a:lstStyle/>
          <a:p>
            <a:r>
              <a:rPr lang="de-DE" altLang="de-DE" smtClean="0"/>
              <a:t>Management und Kontrolle in einem globalen Markt</a:t>
            </a:r>
          </a:p>
          <a:p>
            <a:r>
              <a:rPr lang="de-DE" altLang="de-DE" smtClean="0"/>
              <a:t>Wettbewerb auf Weltmärkten</a:t>
            </a:r>
          </a:p>
          <a:p>
            <a:r>
              <a:rPr lang="de-DE" altLang="de-DE" smtClean="0"/>
              <a:t>Globale Arbeitsgruppen</a:t>
            </a:r>
          </a:p>
          <a:p>
            <a:r>
              <a:rPr lang="de-DE" altLang="de-DE" smtClean="0"/>
              <a:t>Globale Liefersysteme</a:t>
            </a:r>
          </a:p>
          <a:p>
            <a:endParaRPr lang="de-DE" altLang="de-DE"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6865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6"/>
          <p:cNvSpPr>
            <a:spLocks noGrp="1"/>
          </p:cNvSpPr>
          <p:nvPr>
            <p:ph type="title"/>
          </p:nvPr>
        </p:nvSpPr>
        <p:spPr/>
        <p:txBody>
          <a:bodyPr/>
          <a:lstStyle/>
          <a:p>
            <a:r>
              <a:rPr lang="de-DE" altLang="de-DE" smtClean="0"/>
              <a:t>Die Veränderung der Erwerbstätigenstruktur </a:t>
            </a:r>
          </a:p>
        </p:txBody>
      </p:sp>
      <p:sp>
        <p:nvSpPr>
          <p:cNvPr id="9" name="Foliennummernplatzhalter 8"/>
          <p:cNvSpPr>
            <a:spLocks noGrp="1"/>
          </p:cNvSpPr>
          <p:nvPr>
            <p:ph type="sldNum" sz="quarter" idx="11"/>
          </p:nvPr>
        </p:nvSpPr>
        <p:spPr/>
        <p:txBody>
          <a:bodyPr/>
          <a:lstStyle/>
          <a:p>
            <a:fld id="{65980664-B5CC-438B-8D1E-730E119096BA}" type="slidenum">
              <a:rPr lang="en-US" smtClean="0"/>
              <a:pPr/>
              <a:t>16</a:t>
            </a:fld>
            <a:endParaRPr lang="en-US" dirty="0"/>
          </a:p>
        </p:txBody>
      </p:sp>
      <p:sp>
        <p:nvSpPr>
          <p:cNvPr id="12" name="Inhaltsplatzhalter 11"/>
          <p:cNvSpPr>
            <a:spLocks noGrp="1"/>
          </p:cNvSpPr>
          <p:nvPr>
            <p:ph sz="quarter" idx="12"/>
          </p:nvPr>
        </p:nvSpPr>
        <p:spPr/>
        <p:txBody>
          <a:bodyPr/>
          <a:lstStyle/>
          <a:p>
            <a:endParaRPr lang="de-DE" dirty="0"/>
          </a:p>
        </p:txBody>
      </p:sp>
      <p:sp>
        <p:nvSpPr>
          <p:cNvPr id="13" name="Untertitel 12"/>
          <p:cNvSpPr>
            <a:spLocks noGrp="1"/>
          </p:cNvSpPr>
          <p:nvPr>
            <p:ph type="subTitle" idx="13"/>
          </p:nvPr>
        </p:nvSpPr>
        <p:spPr/>
        <p:txBody>
          <a:bodyPr/>
          <a:lstStyle/>
          <a:p>
            <a:endParaRPr lang="de-DE"/>
          </a:p>
        </p:txBody>
      </p:sp>
      <p:pic>
        <p:nvPicPr>
          <p:cNvPr id="2" name="Grafik 1"/>
          <p:cNvPicPr>
            <a:picLocks noChangeAspect="1"/>
          </p:cNvPicPr>
          <p:nvPr/>
        </p:nvPicPr>
        <p:blipFill>
          <a:blip r:embed="rId3"/>
          <a:stretch>
            <a:fillRect/>
          </a:stretch>
        </p:blipFill>
        <p:spPr>
          <a:xfrm>
            <a:off x="532800" y="1672488"/>
            <a:ext cx="8078400" cy="3727336"/>
          </a:xfrm>
          <a:prstGeom prst="rect">
            <a:avLst/>
          </a:prstGeom>
        </p:spPr>
      </p:pic>
      <p:sp>
        <p:nvSpPr>
          <p:cNvPr id="8" name="Textfeld 7"/>
          <p:cNvSpPr txBox="1"/>
          <p:nvPr/>
        </p:nvSpPr>
        <p:spPr>
          <a:xfrm>
            <a:off x="381000" y="5799236"/>
            <a:ext cx="1385316" cy="276999"/>
          </a:xfrm>
          <a:prstGeom prst="rect">
            <a:avLst/>
          </a:prstGeom>
          <a:noFill/>
        </p:spPr>
        <p:txBody>
          <a:bodyPr wrap="none" rtlCol="0">
            <a:spAutoFit/>
          </a:bodyPr>
          <a:lstStyle/>
          <a:p>
            <a:r>
              <a:rPr lang="de-DE" altLang="de-DE" sz="1200" b="1" dirty="0"/>
              <a:t>Abbildung </a:t>
            </a:r>
            <a:r>
              <a:rPr lang="de-DE" altLang="de-DE" sz="1200" b="1" dirty="0" smtClean="0"/>
              <a:t>1.1</a:t>
            </a:r>
            <a:endParaRPr lang="de-DE" altLang="de-DE" sz="1200" b="1" dirty="0"/>
          </a:p>
        </p:txBody>
      </p:sp>
      <p:sp>
        <p:nvSpPr>
          <p:cNvPr id="14" name="Textfeld 13"/>
          <p:cNvSpPr txBox="1"/>
          <p:nvPr/>
        </p:nvSpPr>
        <p:spPr>
          <a:xfrm>
            <a:off x="5144078" y="4812605"/>
            <a:ext cx="3634797" cy="1384995"/>
          </a:xfrm>
          <a:prstGeom prst="rect">
            <a:avLst/>
          </a:prstGeom>
          <a:noFill/>
        </p:spPr>
        <p:txBody>
          <a:bodyPr wrap="square" rtlCol="0">
            <a:spAutoFit/>
          </a:bodyPr>
          <a:lstStyle/>
          <a:p>
            <a:r>
              <a:rPr lang="de-DE" sz="1200" dirty="0"/>
              <a:t>Seit Beginn des 20. Jahrhunderts ist die Zahl der in der Landwirtschaft tätigen Arbeiter und der Fabrikarbeiter stetig gesunken. Gleichzeitig stieg </a:t>
            </a:r>
            <a:r>
              <a:rPr lang="de-DE" sz="1200" dirty="0" smtClean="0"/>
              <a:t>die Zahl </a:t>
            </a:r>
            <a:r>
              <a:rPr lang="de-DE" sz="1200" dirty="0"/>
              <a:t>der Büroangestellten im tertiären Sektor, die mithilfe von Wissen und Informationen Wert schöpfen, kontinuierlich an.</a:t>
            </a:r>
          </a:p>
        </p:txBody>
      </p:sp>
    </p:spTree>
    <p:extLst>
      <p:ext uri="{BB962C8B-B14F-4D97-AF65-F5344CB8AC3E}">
        <p14:creationId xmlns:p14="http://schemas.microsoft.com/office/powerpoint/2010/main" val="288398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smtClean="0"/>
              <a:t>Zunehmende Bedeutung wissens- und informationsbasierter Dienstleistungsgesellschaften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17</a:t>
            </a:fld>
            <a:endParaRPr lang="en-US" dirty="0"/>
          </a:p>
        </p:txBody>
      </p:sp>
      <p:sp>
        <p:nvSpPr>
          <p:cNvPr id="27651" name="Rectangle 3"/>
          <p:cNvSpPr>
            <a:spLocks noGrp="1" noChangeArrowheads="1"/>
          </p:cNvSpPr>
          <p:nvPr>
            <p:ph sz="quarter" idx="12"/>
          </p:nvPr>
        </p:nvSpPr>
        <p:spPr/>
        <p:txBody>
          <a:bodyPr/>
          <a:lstStyle/>
          <a:p>
            <a:r>
              <a:rPr lang="de-DE" altLang="de-DE" smtClean="0"/>
              <a:t>Wissens- und informationsbasierte Marktwirtschaften</a:t>
            </a:r>
          </a:p>
          <a:p>
            <a:r>
              <a:rPr lang="de-DE" altLang="de-DE" smtClean="0"/>
              <a:t>Wissensintensive Produkte und Dienstleistungen</a:t>
            </a:r>
          </a:p>
          <a:p>
            <a:r>
              <a:rPr lang="de-DE" altLang="de-DE" smtClean="0"/>
              <a:t>Wissen wird zur zentralen produktiven und strategischen Ressource</a:t>
            </a:r>
          </a:p>
          <a:p>
            <a:r>
              <a:rPr lang="de-DE" altLang="de-DE" smtClean="0"/>
              <a:t>Informationsintensives Variantenmanagement von Produkten</a:t>
            </a:r>
          </a:p>
          <a:p>
            <a:r>
              <a:rPr lang="de-DE" altLang="de-DE" smtClean="0"/>
              <a:t>Hoher Qualifizierungsbedarf der Mitarbeiter</a:t>
            </a:r>
          </a:p>
          <a:p>
            <a:endParaRPr lang="de-DE" altLang="de-DE"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2001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de-DE" dirty="0" err="1" smtClean="0"/>
              <a:t>Anlageinvestitionen</a:t>
            </a:r>
            <a:r>
              <a:rPr lang="en-US" altLang="de-DE" dirty="0" smtClean="0"/>
              <a:t> in </a:t>
            </a:r>
            <a:r>
              <a:rPr lang="en-US" altLang="de-DE" dirty="0" err="1" smtClean="0"/>
              <a:t>Informationstechnik</a:t>
            </a:r>
            <a:r>
              <a:rPr lang="en-US" altLang="de-DE" dirty="0" smtClean="0"/>
              <a:t> (IT) 1999 – 2013</a:t>
            </a:r>
          </a:p>
        </p:txBody>
      </p:sp>
      <p:sp>
        <p:nvSpPr>
          <p:cNvPr id="8" name="Foliennummernplatzhalter 7"/>
          <p:cNvSpPr>
            <a:spLocks noGrp="1"/>
          </p:cNvSpPr>
          <p:nvPr>
            <p:ph type="sldNum" sz="quarter" idx="11"/>
          </p:nvPr>
        </p:nvSpPr>
        <p:spPr/>
        <p:txBody>
          <a:bodyPr/>
          <a:lstStyle/>
          <a:p>
            <a:fld id="{65980664-B5CC-438B-8D1E-730E119096BA}" type="slidenum">
              <a:rPr lang="en-US" smtClean="0"/>
              <a:pPr/>
              <a:t>18</a:t>
            </a:fld>
            <a:endParaRPr lang="en-US" dirty="0"/>
          </a:p>
        </p:txBody>
      </p:sp>
      <p:sp>
        <p:nvSpPr>
          <p:cNvPr id="12" name="Inhaltsplatzhalter 11"/>
          <p:cNvSpPr>
            <a:spLocks noGrp="1"/>
          </p:cNvSpPr>
          <p:nvPr>
            <p:ph sz="quarter" idx="12"/>
          </p:nvPr>
        </p:nvSpPr>
        <p:spPr/>
        <p:txBody>
          <a:bodyPr/>
          <a:lstStyle/>
          <a:p>
            <a:endParaRPr lang="de-DE" dirty="0"/>
          </a:p>
        </p:txBody>
      </p:sp>
      <p:sp>
        <p:nvSpPr>
          <p:cNvPr id="13" name="Untertitel 12"/>
          <p:cNvSpPr>
            <a:spLocks noGrp="1"/>
          </p:cNvSpPr>
          <p:nvPr>
            <p:ph type="subTitle" idx="13"/>
          </p:nvPr>
        </p:nvSpPr>
        <p:spPr/>
        <p:txBody>
          <a:bodyPr/>
          <a:lstStyle/>
          <a:p>
            <a:endParaRPr lang="de-DE" dirty="0"/>
          </a:p>
        </p:txBody>
      </p:sp>
      <p:pic>
        <p:nvPicPr>
          <p:cNvPr id="2" name="Grafik 1"/>
          <p:cNvPicPr>
            <a:picLocks noChangeAspect="1"/>
          </p:cNvPicPr>
          <p:nvPr/>
        </p:nvPicPr>
        <p:blipFill>
          <a:blip r:embed="rId3"/>
          <a:stretch>
            <a:fillRect/>
          </a:stretch>
        </p:blipFill>
        <p:spPr>
          <a:xfrm>
            <a:off x="484632" y="1172918"/>
            <a:ext cx="8077200" cy="4381500"/>
          </a:xfrm>
          <a:prstGeom prst="rect">
            <a:avLst/>
          </a:prstGeom>
        </p:spPr>
      </p:pic>
      <p:sp>
        <p:nvSpPr>
          <p:cNvPr id="5" name="Textfeld 4"/>
          <p:cNvSpPr txBox="1"/>
          <p:nvPr/>
        </p:nvSpPr>
        <p:spPr>
          <a:xfrm>
            <a:off x="381000" y="5799236"/>
            <a:ext cx="1385316" cy="276999"/>
          </a:xfrm>
          <a:prstGeom prst="rect">
            <a:avLst/>
          </a:prstGeom>
          <a:noFill/>
        </p:spPr>
        <p:txBody>
          <a:bodyPr wrap="none" rtlCol="0">
            <a:spAutoFit/>
          </a:bodyPr>
          <a:lstStyle/>
          <a:p>
            <a:r>
              <a:rPr lang="de-DE" altLang="de-DE" sz="1200" b="1" dirty="0"/>
              <a:t>Abbildung </a:t>
            </a:r>
            <a:r>
              <a:rPr lang="de-DE" altLang="de-DE" sz="1200" b="1" dirty="0" smtClean="0"/>
              <a:t>1.2</a:t>
            </a:r>
            <a:endParaRPr lang="de-DE" altLang="de-DE" sz="1200" b="1" dirty="0"/>
          </a:p>
        </p:txBody>
      </p:sp>
    </p:spTree>
    <p:extLst>
      <p:ext uri="{BB962C8B-B14F-4D97-AF65-F5344CB8AC3E}">
        <p14:creationId xmlns:p14="http://schemas.microsoft.com/office/powerpoint/2010/main" val="310205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t>
            </a:r>
            <a:br>
              <a:rPr lang="en-GB" dirty="0" smtClean="0"/>
            </a:br>
            <a:r>
              <a:rPr lang="en-GB" dirty="0" smtClean="0"/>
              <a:t>3., </a:t>
            </a:r>
            <a:r>
              <a:rPr lang="en-GB" dirty="0" err="1" smtClean="0"/>
              <a:t>vollständig</a:t>
            </a:r>
            <a:r>
              <a:rPr lang="en-GB" dirty="0" smtClean="0"/>
              <a:t> </a:t>
            </a:r>
            <a:r>
              <a:rPr lang="en-GB" dirty="0" err="1" smtClean="0"/>
              <a:t>überarbeitete</a:t>
            </a:r>
            <a:r>
              <a:rPr lang="en-GB" dirty="0" smtClean="0"/>
              <a:t> </a:t>
            </a:r>
            <a:r>
              <a:rPr lang="en-GB" dirty="0" err="1"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a:solidFill>
                  <a:schemeClr val="accent1"/>
                </a:solidFill>
              </a:rPr>
              <a:t>Wirtschaftsinformatik </a:t>
            </a:r>
            <a:endParaRPr lang="de-DE" b="1" dirty="0" smtClean="0">
              <a:solidFill>
                <a:schemeClr val="accent1"/>
              </a:solidFill>
            </a:endParaRPr>
          </a:p>
          <a:p>
            <a:pPr eaLnBrk="1" hangingPunct="1">
              <a:spcBef>
                <a:spcPct val="0"/>
              </a:spcBef>
              <a:buSzPct val="80000"/>
              <a:buFont typeface="Verdana" pitchFamily="1" charset="0"/>
              <a:buNone/>
            </a:pPr>
            <a:r>
              <a:rPr lang="de-DE" b="1" dirty="0" smtClean="0">
                <a:solidFill>
                  <a:schemeClr val="accent1"/>
                </a:solidFill>
              </a:rPr>
              <a:t>3., vollständig überarbeitete </a:t>
            </a:r>
            <a:r>
              <a:rPr lang="de-DE" b="1" dirty="0">
                <a:solidFill>
                  <a:schemeClr val="accent1"/>
                </a:solidFill>
              </a:rPr>
              <a:t>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smtClean="0"/>
              <a:t>Wandel der Unternehmen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19</a:t>
            </a:fld>
            <a:endParaRPr lang="en-US" dirty="0"/>
          </a:p>
        </p:txBody>
      </p:sp>
      <p:sp>
        <p:nvSpPr>
          <p:cNvPr id="29699" name="Rectangle 3"/>
          <p:cNvSpPr>
            <a:spLocks noGrp="1" noChangeArrowheads="1"/>
          </p:cNvSpPr>
          <p:nvPr>
            <p:ph sz="quarter" idx="12"/>
          </p:nvPr>
        </p:nvSpPr>
        <p:spPr/>
        <p:txBody>
          <a:bodyPr/>
          <a:lstStyle/>
          <a:p>
            <a:r>
              <a:rPr lang="de-DE" altLang="de-DE" smtClean="0"/>
              <a:t>Weniger Hierarchie, flachere Organisationsstrukturen</a:t>
            </a:r>
          </a:p>
          <a:p>
            <a:r>
              <a:rPr lang="de-DE" altLang="de-DE" smtClean="0"/>
              <a:t>Dezentralisierung</a:t>
            </a:r>
          </a:p>
          <a:p>
            <a:r>
              <a:rPr lang="de-DE" altLang="de-DE" smtClean="0"/>
              <a:t>Größere Flexibilität</a:t>
            </a:r>
          </a:p>
          <a:p>
            <a:r>
              <a:rPr lang="de-DE" altLang="de-DE" smtClean="0"/>
              <a:t>Standortunabhängigkeit</a:t>
            </a:r>
          </a:p>
          <a:p>
            <a:r>
              <a:rPr lang="de-DE" altLang="de-DE" smtClean="0"/>
              <a:t>Geringe Transaktions- und Koordinationskosten</a:t>
            </a:r>
          </a:p>
          <a:p>
            <a:r>
              <a:rPr lang="de-DE" altLang="de-DE" smtClean="0"/>
              <a:t>Übertragung von Verantwortung an Ausführende</a:t>
            </a:r>
          </a:p>
          <a:p>
            <a:r>
              <a:rPr lang="de-DE" altLang="de-DE" smtClean="0"/>
              <a:t>Unternehmensübergreifende Kooperation und Teamarbeit</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63296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altLang="de-DE" smtClean="0"/>
              <a:t>Entstehung des (IT-)vernetzten Unternehmens</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20</a:t>
            </a:fld>
            <a:endParaRPr lang="en-US" dirty="0"/>
          </a:p>
        </p:txBody>
      </p:sp>
      <p:sp>
        <p:nvSpPr>
          <p:cNvPr id="30723" name="Rectangle 3"/>
          <p:cNvSpPr>
            <a:spLocks noGrp="1" noChangeArrowheads="1"/>
          </p:cNvSpPr>
          <p:nvPr>
            <p:ph sz="quarter" idx="12"/>
          </p:nvPr>
        </p:nvSpPr>
        <p:spPr/>
        <p:txBody>
          <a:bodyPr/>
          <a:lstStyle/>
          <a:p>
            <a:r>
              <a:rPr lang="de-DE" altLang="de-DE" smtClean="0"/>
              <a:t>Durch elektronische Kommunikationsmittel gestützte Beziehungen zu Kunden, Lieferanten und Mitarbeitern</a:t>
            </a:r>
          </a:p>
          <a:p>
            <a:r>
              <a:rPr lang="de-DE" altLang="de-DE" smtClean="0"/>
              <a:t>Abwicklung wichtiger Geschäftsprozesse über elektronische Netzwerke</a:t>
            </a:r>
          </a:p>
          <a:p>
            <a:r>
              <a:rPr lang="de-DE" altLang="de-DE" smtClean="0"/>
              <a:t>Elektronische Verwaltung wichtiger Vermögensgegenstände des Unternehmens</a:t>
            </a:r>
          </a:p>
          <a:p>
            <a:r>
              <a:rPr lang="de-DE" altLang="de-DE" smtClean="0"/>
              <a:t>Rasches Erkennen und Reagieren auf Änderungen im betrieblichen Umfeld</a:t>
            </a:r>
          </a:p>
          <a:p>
            <a:endParaRPr lang="de-DE" altLang="de-DE"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4678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smtClean="0"/>
              <a:t>(IT-) Vernetztes Unternehmen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21</a:t>
            </a:fld>
            <a:endParaRPr lang="en-US" dirty="0"/>
          </a:p>
        </p:txBody>
      </p:sp>
      <p:sp>
        <p:nvSpPr>
          <p:cNvPr id="31747" name="Rectangle 3"/>
          <p:cNvSpPr>
            <a:spLocks noGrp="1" noChangeArrowheads="1"/>
          </p:cNvSpPr>
          <p:nvPr>
            <p:ph sz="quarter" idx="12"/>
          </p:nvPr>
        </p:nvSpPr>
        <p:spPr/>
        <p:txBody>
          <a:bodyPr/>
          <a:lstStyle/>
          <a:p>
            <a:r>
              <a:rPr lang="de-DE" altLang="de-DE" smtClean="0"/>
              <a:t>Organisationen, in denen alle wesentlichen Geschäftsprozesse, alle betriebswirtschaftlichen Funktionsbereiche sowie die Beziehungen zur Unternehmensumwelt, insbesondere Kunden und Lieferanten, durch Informations- und Kommunikationstechnik unterstützt werden.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77858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altLang="de-DE" smtClean="0"/>
              <a:t>Geschäftsprozess</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22</a:t>
            </a:fld>
            <a:endParaRPr lang="en-US" dirty="0"/>
          </a:p>
        </p:txBody>
      </p:sp>
      <p:sp>
        <p:nvSpPr>
          <p:cNvPr id="32771" name="Rectangle 3"/>
          <p:cNvSpPr>
            <a:spLocks noGrp="1" noChangeArrowheads="1"/>
          </p:cNvSpPr>
          <p:nvPr>
            <p:ph sz="quarter" idx="12"/>
          </p:nvPr>
        </p:nvSpPr>
        <p:spPr/>
        <p:txBody>
          <a:bodyPr/>
          <a:lstStyle/>
          <a:p>
            <a:r>
              <a:rPr lang="de-DE" altLang="de-DE" smtClean="0"/>
              <a:t>Eine Folge von logisch zusammenhängenden Aktivitäten, die für das Unternehmen einen Beitrag zur Wertschöpfung leistet, einen definierten Anfang und ein definiertes Ende hat, typischerweise wiederholt durchgeführt wird und sich in der Regel am Kunden orientiert.</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75283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altLang="de-DE" smtClean="0"/>
              <a:t>Informationstechnik (IT)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23</a:t>
            </a:fld>
            <a:endParaRPr lang="en-US" dirty="0"/>
          </a:p>
        </p:txBody>
      </p:sp>
      <p:sp>
        <p:nvSpPr>
          <p:cNvPr id="33795" name="Rectangle 3"/>
          <p:cNvSpPr>
            <a:spLocks noGrp="1" noChangeArrowheads="1"/>
          </p:cNvSpPr>
          <p:nvPr>
            <p:ph sz="quarter" idx="12"/>
          </p:nvPr>
        </p:nvSpPr>
        <p:spPr/>
        <p:txBody>
          <a:bodyPr/>
          <a:lstStyle/>
          <a:p>
            <a:r>
              <a:rPr lang="de-DE" altLang="de-DE" smtClean="0"/>
              <a:t>Oberbegriff für die Informations- und Datenverarbeitung. IT beschreibt Verfahren zur Verarbeitung von Informationen und Daten sowie zur Telekommunikation.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8362418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de-DE" dirty="0" smtClean="0"/>
              <a:t>Strategische Geschäftsziele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24</a:t>
            </a:fld>
            <a:endParaRPr lang="en-US" dirty="0"/>
          </a:p>
        </p:txBody>
      </p:sp>
      <p:sp>
        <p:nvSpPr>
          <p:cNvPr id="34819" name="Rectangle 3"/>
          <p:cNvSpPr>
            <a:spLocks noGrp="1" noChangeArrowheads="1"/>
          </p:cNvSpPr>
          <p:nvPr>
            <p:ph sz="quarter" idx="12"/>
          </p:nvPr>
        </p:nvSpPr>
        <p:spPr/>
        <p:txBody>
          <a:bodyPr/>
          <a:lstStyle/>
          <a:p>
            <a:r>
              <a:rPr lang="de-DE" altLang="de-DE" dirty="0" smtClean="0"/>
              <a:t>Exzellente Betriebsabläufe (operational excellence)</a:t>
            </a:r>
          </a:p>
          <a:p>
            <a:r>
              <a:rPr lang="de-DE" altLang="de-DE" dirty="0" smtClean="0"/>
              <a:t>Neue Produkte, Dienstleistungen und Geschäftsmodelle</a:t>
            </a:r>
          </a:p>
          <a:p>
            <a:r>
              <a:rPr lang="de-DE" altLang="de-DE" dirty="0" smtClean="0"/>
              <a:t>Kunden- und Lieferantennähe</a:t>
            </a:r>
          </a:p>
          <a:p>
            <a:r>
              <a:rPr lang="de-DE" altLang="de-DE" dirty="0" smtClean="0"/>
              <a:t>Optimierte Entscheidungsfindung</a:t>
            </a:r>
          </a:p>
          <a:p>
            <a:r>
              <a:rPr lang="de-DE" altLang="de-DE" dirty="0" smtClean="0"/>
              <a:t>Wettbewerbsvorteile</a:t>
            </a:r>
          </a:p>
          <a:p>
            <a:r>
              <a:rPr lang="de-DE" altLang="de-DE" dirty="0" smtClean="0"/>
              <a:t>Unternehmensfortbestand</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75523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smtClean="0"/>
              <a:t>Der Zusammenhang zwischen</a:t>
            </a:r>
            <a:br>
              <a:rPr lang="de-DE" smtClean="0"/>
            </a:br>
            <a:r>
              <a:rPr lang="de-DE" smtClean="0"/>
              <a:t>Informationssystem und Anwendungssystem</a:t>
            </a:r>
            <a:endParaRPr lang="de-DE" altLang="de-DE" dirty="0" smtClean="0"/>
          </a:p>
        </p:txBody>
      </p:sp>
      <p:sp>
        <p:nvSpPr>
          <p:cNvPr id="5" name="Foliennummernplatzhalter 4"/>
          <p:cNvSpPr>
            <a:spLocks noGrp="1"/>
          </p:cNvSpPr>
          <p:nvPr>
            <p:ph type="sldNum" sz="quarter" idx="11"/>
          </p:nvPr>
        </p:nvSpPr>
        <p:spPr/>
        <p:txBody>
          <a:bodyPr/>
          <a:lstStyle/>
          <a:p>
            <a:fld id="{65980664-B5CC-438B-8D1E-730E119096BA}" type="slidenum">
              <a:rPr lang="en-US" smtClean="0"/>
              <a:pPr/>
              <a:t>25</a:t>
            </a:fld>
            <a:endParaRPr lang="en-US" dirty="0"/>
          </a:p>
        </p:txBody>
      </p:sp>
      <p:sp>
        <p:nvSpPr>
          <p:cNvPr id="9" name="Untertitel 8"/>
          <p:cNvSpPr>
            <a:spLocks noGrp="1"/>
          </p:cNvSpPr>
          <p:nvPr>
            <p:ph type="subTitle" idx="13"/>
          </p:nvPr>
        </p:nvSpPr>
        <p:spPr/>
        <p:txBody>
          <a:bodyPr/>
          <a:lstStyle/>
          <a:p>
            <a:endParaRPr lang="de-DE"/>
          </a:p>
        </p:txBody>
      </p:sp>
      <p:sp>
        <p:nvSpPr>
          <p:cNvPr id="11" name="Textfeld 10"/>
          <p:cNvSpPr txBox="1"/>
          <p:nvPr/>
        </p:nvSpPr>
        <p:spPr>
          <a:xfrm>
            <a:off x="507199" y="5820316"/>
            <a:ext cx="1385316" cy="276999"/>
          </a:xfrm>
          <a:prstGeom prst="rect">
            <a:avLst/>
          </a:prstGeom>
          <a:noFill/>
        </p:spPr>
        <p:txBody>
          <a:bodyPr wrap="none" rtlCol="0">
            <a:spAutoFit/>
          </a:bodyPr>
          <a:lstStyle/>
          <a:p>
            <a:r>
              <a:rPr lang="de-DE" sz="1200" b="1" dirty="0" smtClean="0"/>
              <a:t>Abbildung 1.3</a:t>
            </a:r>
            <a:endParaRPr lang="de-DE" sz="1200" b="1" dirty="0"/>
          </a:p>
        </p:txBody>
      </p:sp>
      <p:sp>
        <p:nvSpPr>
          <p:cNvPr id="10" name="Textfeld 9"/>
          <p:cNvSpPr txBox="1"/>
          <p:nvPr/>
        </p:nvSpPr>
        <p:spPr>
          <a:xfrm>
            <a:off x="5746750" y="2351890"/>
            <a:ext cx="3175000" cy="3139321"/>
          </a:xfrm>
          <a:prstGeom prst="rect">
            <a:avLst/>
          </a:prstGeom>
          <a:noFill/>
        </p:spPr>
        <p:txBody>
          <a:bodyPr wrap="square" rtlCol="0">
            <a:spAutoFit/>
          </a:bodyPr>
          <a:lstStyle/>
          <a:p>
            <a:r>
              <a:rPr lang="de-DE" sz="1200" b="1" dirty="0"/>
              <a:t>Der Zusammenhang zwischen</a:t>
            </a:r>
          </a:p>
          <a:p>
            <a:r>
              <a:rPr lang="de-DE" sz="1200" b="1" dirty="0"/>
              <a:t>Informationssystem und Anwendungssystem</a:t>
            </a:r>
          </a:p>
          <a:p>
            <a:r>
              <a:rPr lang="de-DE" sz="1200" dirty="0"/>
              <a:t>Das Anwendungssystem besteht aus der IT-Infrastruktur</a:t>
            </a:r>
            <a:r>
              <a:rPr lang="de-DE" sz="1200" dirty="0" smtClean="0"/>
              <a:t>, der </a:t>
            </a:r>
            <a:r>
              <a:rPr lang="de-DE" sz="1200" dirty="0"/>
              <a:t>Anwendungssoftware und den Daten</a:t>
            </a:r>
            <a:r>
              <a:rPr lang="de-DE" sz="1200" dirty="0" smtClean="0"/>
              <a:t>, die </a:t>
            </a:r>
            <a:r>
              <a:rPr lang="de-DE" sz="1200" dirty="0"/>
              <a:t>es zur Erfüllung betrieblicher Aufgaben und </a:t>
            </a:r>
            <a:r>
              <a:rPr lang="de-DE" sz="1200" dirty="0" smtClean="0"/>
              <a:t>Prozesse benötigt</a:t>
            </a:r>
            <a:r>
              <a:rPr lang="de-DE" sz="1200" dirty="0"/>
              <a:t>. Ein Informationssystem umfasst </a:t>
            </a:r>
            <a:r>
              <a:rPr lang="de-DE" sz="1200" dirty="0" smtClean="0"/>
              <a:t>darüber hinaus </a:t>
            </a:r>
            <a:r>
              <a:rPr lang="de-DE" sz="1200" dirty="0"/>
              <a:t>Organisations- </a:t>
            </a:r>
            <a:r>
              <a:rPr lang="de-DE" sz="1200" dirty="0" smtClean="0"/>
              <a:t>und Managementaspekte</a:t>
            </a:r>
            <a:r>
              <a:rPr lang="de-DE" sz="1200" dirty="0"/>
              <a:t> </a:t>
            </a:r>
            <a:r>
              <a:rPr lang="de-DE" sz="1200" dirty="0" smtClean="0"/>
              <a:t>sowie </a:t>
            </a:r>
            <a:r>
              <a:rPr lang="de-DE" sz="1200" dirty="0"/>
              <a:t>insbesondere die Nutzer/Anwender und </a:t>
            </a:r>
            <a:r>
              <a:rPr lang="de-DE" sz="1200" dirty="0" smtClean="0"/>
              <a:t>ist individuell </a:t>
            </a:r>
            <a:r>
              <a:rPr lang="de-DE" sz="1200" dirty="0"/>
              <a:t>auf das Unternehmen zugeschnitten, </a:t>
            </a:r>
            <a:r>
              <a:rPr lang="de-DE" sz="1200" dirty="0" smtClean="0"/>
              <a:t>in dem </a:t>
            </a:r>
            <a:r>
              <a:rPr lang="de-DE" sz="1200" dirty="0"/>
              <a:t>es eingesetzt wird.</a:t>
            </a:r>
          </a:p>
        </p:txBody>
      </p:sp>
      <p:pic>
        <p:nvPicPr>
          <p:cNvPr id="8" name="Picture 2" descr="D:\WORK\PEARSON\000 FOLIEN\4269\JPG\4269-52.jpg"/>
          <p:cNvPicPr>
            <a:picLocks noChangeAspect="1" noChangeArrowheads="1"/>
          </p:cNvPicPr>
          <p:nvPr/>
        </p:nvPicPr>
        <p:blipFill rotWithShape="1">
          <a:blip r:embed="rId3">
            <a:extLst>
              <a:ext uri="{28A0092B-C50C-407E-A947-70E740481C1C}">
                <a14:useLocalDpi xmlns:a14="http://schemas.microsoft.com/office/drawing/2010/main" val="0"/>
              </a:ext>
            </a:extLst>
          </a:blip>
          <a:srcRect r="37713"/>
          <a:stretch/>
        </p:blipFill>
        <p:spPr bwMode="auto">
          <a:xfrm>
            <a:off x="507199" y="1608138"/>
            <a:ext cx="5097478" cy="40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3"/>
          <p:cNvSpPr>
            <a:spLocks noGrp="1"/>
          </p:cNvSpPr>
          <p:nvPr>
            <p:ph sz="quarter" idx="12"/>
          </p:nvPr>
        </p:nvSpPr>
        <p:spPr>
          <a:xfrm>
            <a:off x="365125" y="1608137"/>
            <a:ext cx="8229600" cy="4223237"/>
          </a:xfrm>
        </p:spPr>
        <p:txBody>
          <a:bodyPr/>
          <a:lstStyle/>
          <a:p>
            <a:endParaRPr lang="de-DE" dirty="0"/>
          </a:p>
        </p:txBody>
      </p:sp>
    </p:spTree>
    <p:extLst>
      <p:ext uri="{BB962C8B-B14F-4D97-AF65-F5344CB8AC3E}">
        <p14:creationId xmlns:p14="http://schemas.microsoft.com/office/powerpoint/2010/main" val="2571193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altLang="de-DE" smtClean="0"/>
              <a:t>Daten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26</a:t>
            </a:fld>
            <a:endParaRPr lang="en-US" dirty="0"/>
          </a:p>
        </p:txBody>
      </p:sp>
      <p:sp>
        <p:nvSpPr>
          <p:cNvPr id="36867" name="Rectangle 3"/>
          <p:cNvSpPr>
            <a:spLocks noGrp="1" noChangeArrowheads="1"/>
          </p:cNvSpPr>
          <p:nvPr>
            <p:ph sz="quarter" idx="12"/>
          </p:nvPr>
        </p:nvSpPr>
        <p:spPr/>
        <p:txBody>
          <a:bodyPr/>
          <a:lstStyle/>
          <a:p>
            <a:r>
              <a:rPr lang="de-DE" smtClean="0"/>
              <a:t>Rohdaten, die Ereignisse in Unternehmen oder deren physischem Umfeld repräsentieren und noch nicht strukturiert oder in eine für Menschen verständliche und verwendbare Form gebracht wurden.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899199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tLang="de-DE" smtClean="0"/>
              <a:t>Informationen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27</a:t>
            </a:fld>
            <a:endParaRPr lang="en-US" dirty="0"/>
          </a:p>
        </p:txBody>
      </p:sp>
      <p:sp>
        <p:nvSpPr>
          <p:cNvPr id="37891" name="Rectangle 3"/>
          <p:cNvSpPr>
            <a:spLocks noGrp="1" noChangeArrowheads="1"/>
          </p:cNvSpPr>
          <p:nvPr>
            <p:ph sz="quarter" idx="12"/>
          </p:nvPr>
        </p:nvSpPr>
        <p:spPr/>
        <p:txBody>
          <a:bodyPr/>
          <a:lstStyle/>
          <a:p>
            <a:r>
              <a:rPr lang="de-DE" altLang="de-DE" smtClean="0"/>
              <a:t>Daten, die in eine Form gebracht wurden, die für Menschen bedeutungsvoll und nützlich ist.</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453489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7"/>
          <p:cNvSpPr>
            <a:spLocks noGrp="1"/>
          </p:cNvSpPr>
          <p:nvPr>
            <p:ph type="title"/>
          </p:nvPr>
        </p:nvSpPr>
        <p:spPr/>
        <p:txBody>
          <a:bodyPr/>
          <a:lstStyle/>
          <a:p>
            <a:r>
              <a:rPr lang="de-DE" altLang="de-DE" smtClean="0"/>
              <a:t>Daten und Informationen</a:t>
            </a:r>
          </a:p>
        </p:txBody>
      </p:sp>
      <p:sp>
        <p:nvSpPr>
          <p:cNvPr id="8" name="Foliennummernplatzhalter 7"/>
          <p:cNvSpPr>
            <a:spLocks noGrp="1"/>
          </p:cNvSpPr>
          <p:nvPr>
            <p:ph type="sldNum" sz="quarter" idx="11"/>
          </p:nvPr>
        </p:nvSpPr>
        <p:spPr/>
        <p:txBody>
          <a:bodyPr/>
          <a:lstStyle/>
          <a:p>
            <a:fld id="{65980664-B5CC-438B-8D1E-730E119096BA}" type="slidenum">
              <a:rPr lang="en-US" smtClean="0"/>
              <a:pPr/>
              <a:t>28</a:t>
            </a:fld>
            <a:endParaRPr lang="en-US" dirty="0"/>
          </a:p>
        </p:txBody>
      </p:sp>
      <p:sp>
        <p:nvSpPr>
          <p:cNvPr id="12" name="Inhaltsplatzhalter 11"/>
          <p:cNvSpPr>
            <a:spLocks noGrp="1"/>
          </p:cNvSpPr>
          <p:nvPr>
            <p:ph sz="quarter" idx="12"/>
          </p:nvPr>
        </p:nvSpPr>
        <p:spPr/>
        <p:txBody>
          <a:bodyPr/>
          <a:lstStyle/>
          <a:p>
            <a:endParaRPr lang="de-DE"/>
          </a:p>
        </p:txBody>
      </p:sp>
      <p:sp>
        <p:nvSpPr>
          <p:cNvPr id="13" name="Untertitel 12"/>
          <p:cNvSpPr>
            <a:spLocks noGrp="1"/>
          </p:cNvSpPr>
          <p:nvPr>
            <p:ph type="subTitle" idx="13"/>
          </p:nvPr>
        </p:nvSpPr>
        <p:spPr/>
        <p:txBody>
          <a:bodyPr/>
          <a:lstStyle/>
          <a:p>
            <a:endParaRPr lang="de-DE"/>
          </a:p>
        </p:txBody>
      </p:sp>
      <p:pic>
        <p:nvPicPr>
          <p:cNvPr id="2" name="Grafik 1"/>
          <p:cNvPicPr>
            <a:picLocks noChangeAspect="1"/>
          </p:cNvPicPr>
          <p:nvPr/>
        </p:nvPicPr>
        <p:blipFill>
          <a:blip r:embed="rId3"/>
          <a:stretch>
            <a:fillRect/>
          </a:stretch>
        </p:blipFill>
        <p:spPr>
          <a:xfrm>
            <a:off x="10761" y="1564996"/>
            <a:ext cx="9144000" cy="3728008"/>
          </a:xfrm>
          <a:prstGeom prst="rect">
            <a:avLst/>
          </a:prstGeom>
        </p:spPr>
      </p:pic>
      <p:sp>
        <p:nvSpPr>
          <p:cNvPr id="7" name="Textfeld 6"/>
          <p:cNvSpPr txBox="1"/>
          <p:nvPr/>
        </p:nvSpPr>
        <p:spPr>
          <a:xfrm>
            <a:off x="136398" y="5467243"/>
            <a:ext cx="1385316" cy="276999"/>
          </a:xfrm>
          <a:prstGeom prst="rect">
            <a:avLst/>
          </a:prstGeom>
          <a:noFill/>
        </p:spPr>
        <p:txBody>
          <a:bodyPr wrap="none" rtlCol="0">
            <a:spAutoFit/>
          </a:bodyPr>
          <a:lstStyle/>
          <a:p>
            <a:r>
              <a:rPr lang="de-DE" altLang="de-DE" sz="1200" b="1" dirty="0"/>
              <a:t>Abbildung </a:t>
            </a:r>
            <a:r>
              <a:rPr lang="de-DE" altLang="de-DE" sz="1200" b="1" dirty="0" smtClean="0"/>
              <a:t>1.4</a:t>
            </a:r>
            <a:endParaRPr lang="de-DE" altLang="de-DE" sz="1200" b="1" dirty="0"/>
          </a:p>
        </p:txBody>
      </p:sp>
    </p:spTree>
    <p:extLst>
      <p:ext uri="{BB962C8B-B14F-4D97-AF65-F5344CB8AC3E}">
        <p14:creationId xmlns:p14="http://schemas.microsoft.com/office/powerpoint/2010/main" val="4199919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a:t>
            </a:r>
            <a:endParaRPr lang="de-DE" dirty="0"/>
          </a:p>
        </p:txBody>
      </p:sp>
      <p:sp>
        <p:nvSpPr>
          <p:cNvPr id="5" name="Inhaltsplatzhalter 4"/>
          <p:cNvSpPr>
            <a:spLocks noGrp="1"/>
          </p:cNvSpPr>
          <p:nvPr>
            <p:ph sz="quarter" idx="12"/>
          </p:nvPr>
        </p:nvSpPr>
        <p:spPr/>
        <p:txBody>
          <a:bodyPr/>
          <a:lstStyle/>
          <a:p>
            <a:r>
              <a:rPr lang="de-DE" dirty="0"/>
              <a:t>Informationssysteme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altLang="de-DE" smtClean="0"/>
              <a:t>Anwendungssystem</a:t>
            </a:r>
          </a:p>
        </p:txBody>
      </p:sp>
      <p:sp>
        <p:nvSpPr>
          <p:cNvPr id="4" name="Foliennummernplatzhalter 3"/>
          <p:cNvSpPr>
            <a:spLocks noGrp="1"/>
          </p:cNvSpPr>
          <p:nvPr>
            <p:ph type="sldNum" sz="quarter" idx="11"/>
          </p:nvPr>
        </p:nvSpPr>
        <p:spPr/>
        <p:txBody>
          <a:bodyPr/>
          <a:lstStyle/>
          <a:p>
            <a:fld id="{65980664-B5CC-438B-8D1E-730E119096BA}" type="slidenum">
              <a:rPr lang="en-US" smtClean="0"/>
              <a:pPr/>
              <a:t>29</a:t>
            </a:fld>
            <a:endParaRPr lang="en-US" dirty="0"/>
          </a:p>
        </p:txBody>
      </p:sp>
      <p:sp>
        <p:nvSpPr>
          <p:cNvPr id="39939" name="Rectangle 3"/>
          <p:cNvSpPr>
            <a:spLocks noGrp="1" noChangeArrowheads="1"/>
          </p:cNvSpPr>
          <p:nvPr>
            <p:ph sz="quarter" idx="12"/>
          </p:nvPr>
        </p:nvSpPr>
        <p:spPr/>
        <p:txBody>
          <a:bodyPr/>
          <a:lstStyle/>
          <a:p>
            <a:r>
              <a:rPr lang="de-DE" smtClean="0"/>
              <a:t>Ein System, das alle Programme beinhaltet, die für ein bestimmtes betriebliches Aufgabengebiet entwickelt wurden und eingesetzt werden, inklusive der Technik (IT-Infrastruktur), auf der das Anwendungssystem läuft, und der Daten, die vom Anwendungssystem genutzt werden.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592781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altLang="de-DE" smtClean="0"/>
              <a:t>Informationssystem</a:t>
            </a:r>
          </a:p>
        </p:txBody>
      </p:sp>
      <p:sp>
        <p:nvSpPr>
          <p:cNvPr id="4" name="Foliennummernplatzhalter 3"/>
          <p:cNvSpPr>
            <a:spLocks noGrp="1"/>
          </p:cNvSpPr>
          <p:nvPr>
            <p:ph type="sldNum" sz="quarter" idx="11"/>
          </p:nvPr>
        </p:nvSpPr>
        <p:spPr/>
        <p:txBody>
          <a:bodyPr/>
          <a:lstStyle/>
          <a:p>
            <a:fld id="{65980664-B5CC-438B-8D1E-730E119096BA}" type="slidenum">
              <a:rPr lang="en-US" smtClean="0"/>
              <a:pPr/>
              <a:t>30</a:t>
            </a:fld>
            <a:endParaRPr lang="en-US" dirty="0"/>
          </a:p>
        </p:txBody>
      </p:sp>
      <p:sp>
        <p:nvSpPr>
          <p:cNvPr id="40963" name="Rectangle 3"/>
          <p:cNvSpPr>
            <a:spLocks noGrp="1" noChangeArrowheads="1"/>
          </p:cNvSpPr>
          <p:nvPr>
            <p:ph sz="quarter" idx="12"/>
          </p:nvPr>
        </p:nvSpPr>
        <p:spPr/>
        <p:txBody>
          <a:bodyPr/>
          <a:lstStyle/>
          <a:p>
            <a:r>
              <a:rPr lang="de-DE" smtClean="0"/>
              <a:t>Ein System, das für die Zwecke eines Teils eines bestimmten Unternehmens entwickelt und implementiert bzw. in diesem Betrieb eingesetzt wird. Ein Informationssystem enthält die dafür notwendige Anwendungssoftware und Daten und ist in die Organisations-, Personal- und Technikstrukturen des Unternehmens eingebettet.</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932744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31</a:t>
            </a:fld>
            <a:endParaRPr lang="en-US" dirty="0"/>
          </a:p>
        </p:txBody>
      </p:sp>
      <p:sp>
        <p:nvSpPr>
          <p:cNvPr id="43011" name="Rectangle 3"/>
          <p:cNvSpPr>
            <a:spLocks noGrp="1" noChangeArrowheads="1"/>
          </p:cNvSpPr>
          <p:nvPr>
            <p:ph sz="quarter" idx="12"/>
          </p:nvPr>
        </p:nvSpPr>
        <p:spPr/>
        <p:txBody>
          <a:bodyPr/>
          <a:lstStyle/>
          <a:p>
            <a:r>
              <a:rPr lang="de-DE" altLang="de-DE" smtClean="0"/>
              <a:t>Stahlknecht und Hasenkamp erwähnen den Begriff (totales / partielles) Informationssystem im Kontext von Führungsinformationssystemen</a:t>
            </a:r>
          </a:p>
          <a:p>
            <a:r>
              <a:rPr lang="de-DE" altLang="de-DE" smtClean="0"/>
              <a:t>Dienen dazu, Managern die für ihren Führungsprozess relevanten Informationen rechtzeitig und in geeigneter Form zur Verfügung zu stellen</a:t>
            </a:r>
          </a:p>
          <a:p>
            <a:r>
              <a:rPr lang="de-DE" altLang="de-DE" smtClean="0"/>
              <a:t>Hier wird die Informationsbereitstellung betont</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301208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32</a:t>
            </a:fld>
            <a:endParaRPr lang="en-US" dirty="0"/>
          </a:p>
        </p:txBody>
      </p:sp>
      <p:sp>
        <p:nvSpPr>
          <p:cNvPr id="44035" name="Rectangle 3"/>
          <p:cNvSpPr>
            <a:spLocks noGrp="1" noChangeArrowheads="1"/>
          </p:cNvSpPr>
          <p:nvPr>
            <p:ph sz="quarter" idx="12"/>
          </p:nvPr>
        </p:nvSpPr>
        <p:spPr/>
        <p:txBody>
          <a:bodyPr/>
          <a:lstStyle/>
          <a:p>
            <a:r>
              <a:rPr lang="de-DE" altLang="de-DE" smtClean="0"/>
              <a:t>Ähnliche Sicht findet sich bei Mertens (2012) sowie Mertens und Meier (2008)</a:t>
            </a:r>
          </a:p>
          <a:p>
            <a:r>
              <a:rPr lang="de-DE" altLang="de-DE" smtClean="0"/>
              <a:t>Der Begriff Informationssystem wird vermieden und stattdessen operative Systeme (Administrations- und Dispositionssysteme) sowie Planungs- und Kontrollsysteme als Teilsysteme zur integrierten Informationsverarbeitung abgegrenzt</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2138169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33</a:t>
            </a:fld>
            <a:endParaRPr lang="en-US" dirty="0"/>
          </a:p>
        </p:txBody>
      </p:sp>
      <p:sp>
        <p:nvSpPr>
          <p:cNvPr id="45059" name="Rectangle 3"/>
          <p:cNvSpPr>
            <a:spLocks noGrp="1" noChangeArrowheads="1"/>
          </p:cNvSpPr>
          <p:nvPr>
            <p:ph sz="quarter" idx="12"/>
          </p:nvPr>
        </p:nvSpPr>
        <p:spPr/>
        <p:txBody>
          <a:bodyPr/>
          <a:lstStyle/>
          <a:p>
            <a:r>
              <a:rPr lang="de-DE" altLang="de-DE" smtClean="0"/>
              <a:t>Scheer (1998, S. 4) verwendet den Begriff Informationssystem als Oberbegriff für Administrations-, Dispositions-, Management-, Informations- und Planungssysteme</a:t>
            </a:r>
          </a:p>
          <a:p>
            <a:r>
              <a:rPr lang="de-DE" altLang="de-DE" smtClean="0"/>
              <a:t>Bei Hansen et al. (2015, S. 6) besteht ein betriebliches Informationssystem „aus Menschen und Maschinen, die Informationen erzeugen und / oder benutzen und die durch Kommunikationsbeziehungen miteinander verbunden sind“</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31901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34</a:t>
            </a:fld>
            <a:endParaRPr lang="en-US" dirty="0"/>
          </a:p>
        </p:txBody>
      </p:sp>
      <p:sp>
        <p:nvSpPr>
          <p:cNvPr id="46083" name="Rectangle 3"/>
          <p:cNvSpPr>
            <a:spLocks noGrp="1" noChangeArrowheads="1"/>
          </p:cNvSpPr>
          <p:nvPr>
            <p:ph sz="quarter" idx="12"/>
          </p:nvPr>
        </p:nvSpPr>
        <p:spPr/>
        <p:txBody>
          <a:bodyPr/>
          <a:lstStyle/>
          <a:p>
            <a:r>
              <a:rPr lang="de-DE" altLang="de-DE" smtClean="0"/>
              <a:t>Heinrich, Heinzl und Riedl (2010, S. 3 ff.) verwenden den Begriff Informations- und Kommunikationssystem im Sinne eines Mensch-Aufgabe-Technik-Systems, das aus Aufgabensicht umfassend abgegrenzt ist und sowohl automatisierte als auch nichtautomatisierte Teilsysteme einbezieht</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2452541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35</a:t>
            </a:fld>
            <a:endParaRPr lang="en-US" dirty="0"/>
          </a:p>
        </p:txBody>
      </p:sp>
      <p:sp>
        <p:nvSpPr>
          <p:cNvPr id="47107" name="Rectangle 3"/>
          <p:cNvSpPr>
            <a:spLocks noGrp="1" noChangeArrowheads="1"/>
          </p:cNvSpPr>
          <p:nvPr>
            <p:ph sz="quarter" idx="12"/>
          </p:nvPr>
        </p:nvSpPr>
        <p:spPr/>
        <p:txBody>
          <a:bodyPr/>
          <a:lstStyle/>
          <a:p>
            <a:r>
              <a:rPr lang="de-DE" altLang="de-DE" smtClean="0"/>
              <a:t>Kurbel (2008, S. 4) definiert: “An information </a:t>
            </a:r>
            <a:r>
              <a:rPr lang="en-US" altLang="de-DE" smtClean="0"/>
              <a:t>system (IS) is a computer-based system that processes inputted information or data, </a:t>
            </a:r>
            <a:r>
              <a:rPr lang="de-DE" altLang="de-DE" smtClean="0"/>
              <a:t>stores information, retrieves information, and </a:t>
            </a:r>
            <a:r>
              <a:rPr lang="en-US" altLang="de-DE" smtClean="0"/>
              <a:t>produces new information to solve some task automatically or to support human beings in the operation, control, and decision making </a:t>
            </a:r>
            <a:r>
              <a:rPr lang="de-DE" altLang="de-DE" smtClean="0"/>
              <a:t>of organization.”</a:t>
            </a:r>
          </a:p>
        </p:txBody>
      </p:sp>
      <p:sp>
        <p:nvSpPr>
          <p:cNvPr id="8" name="Untertitel 7"/>
          <p:cNvSpPr>
            <a:spLocks noGrp="1"/>
          </p:cNvSpPr>
          <p:nvPr>
            <p:ph type="subTitle" idx="13"/>
          </p:nvPr>
        </p:nvSpPr>
        <p:spPr/>
        <p:txBody>
          <a:bodyPr/>
          <a:lstStyle/>
          <a:p>
            <a:r>
              <a:rPr lang="de-DE" dirty="0"/>
              <a:t>EXKURS</a:t>
            </a:r>
          </a:p>
        </p:txBody>
      </p:sp>
    </p:spTree>
    <p:extLst>
      <p:ext uri="{BB962C8B-B14F-4D97-AF65-F5344CB8AC3E}">
        <p14:creationId xmlns:p14="http://schemas.microsoft.com/office/powerpoint/2010/main" val="2967505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36</a:t>
            </a:fld>
            <a:endParaRPr lang="en-US" dirty="0"/>
          </a:p>
        </p:txBody>
      </p:sp>
      <p:sp>
        <p:nvSpPr>
          <p:cNvPr id="48131" name="Rectangle 3"/>
          <p:cNvSpPr>
            <a:spLocks noGrp="1" noChangeArrowheads="1"/>
          </p:cNvSpPr>
          <p:nvPr>
            <p:ph sz="quarter" idx="12"/>
          </p:nvPr>
        </p:nvSpPr>
        <p:spPr/>
        <p:txBody>
          <a:bodyPr/>
          <a:lstStyle/>
          <a:p>
            <a:r>
              <a:rPr lang="de-DE" altLang="de-DE" smtClean="0"/>
              <a:t>Grochla (1975) versteht unter einem Informationssystem ebenfalls die automatisierten und nichtautomatisierten informations-verarbeitenden Teilsysteme </a:t>
            </a:r>
          </a:p>
          <a:p>
            <a:r>
              <a:rPr lang="de-DE" altLang="de-DE" smtClean="0"/>
              <a:t>Zusätzlich wird eine regelungstechnische Betrachtung eingeführt</a:t>
            </a:r>
          </a:p>
          <a:p>
            <a:r>
              <a:rPr lang="de-DE" altLang="de-DE" smtClean="0"/>
              <a:t>Informationssysteme werden mit Lenkungssystemen gleichgesetzt</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1769471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altLang="de-DE" dirty="0" smtClean="0"/>
              <a:t>Unterschiedliche Interpretationen des Begriffs Informationssystem </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37</a:t>
            </a:fld>
            <a:endParaRPr lang="en-US" dirty="0"/>
          </a:p>
        </p:txBody>
      </p:sp>
      <p:sp>
        <p:nvSpPr>
          <p:cNvPr id="49155" name="Rectangle 3"/>
          <p:cNvSpPr>
            <a:spLocks noGrp="1" noChangeArrowheads="1"/>
          </p:cNvSpPr>
          <p:nvPr>
            <p:ph sz="quarter" idx="12"/>
          </p:nvPr>
        </p:nvSpPr>
        <p:spPr/>
        <p:txBody>
          <a:bodyPr/>
          <a:lstStyle/>
          <a:p>
            <a:r>
              <a:rPr lang="de-DE" altLang="de-DE" smtClean="0"/>
              <a:t>Ferstl und Sinz (2013) fassen den Begriff Information im Sinne einer (zu manipulierbaren) Objektart auf</a:t>
            </a:r>
          </a:p>
          <a:p>
            <a:r>
              <a:rPr lang="de-DE" altLang="de-DE" smtClean="0"/>
              <a:t>Für sie verarbeiten Informationssysteme die Objektart Information</a:t>
            </a:r>
          </a:p>
          <a:p>
            <a:r>
              <a:rPr lang="de-DE" altLang="de-DE" smtClean="0"/>
              <a:t>„Betriebliche Informationssysteme dienen der Lenkung betrieblicher Prozesse oder erstellen Dienstleistungen in Form von Informationen“ (Ferstl und Sinz, 2013, S. 12)</a:t>
            </a:r>
            <a:endParaRPr lang="de-DE" altLang="de-DE" dirty="0" smtClean="0"/>
          </a:p>
        </p:txBody>
      </p:sp>
      <p:sp>
        <p:nvSpPr>
          <p:cNvPr id="8" name="Untertitel 7"/>
          <p:cNvSpPr>
            <a:spLocks noGrp="1"/>
          </p:cNvSpPr>
          <p:nvPr>
            <p:ph type="subTitle" idx="13"/>
          </p:nvPr>
        </p:nvSpPr>
        <p:spPr/>
        <p:txBody>
          <a:bodyPr/>
          <a:lstStyle/>
          <a:p>
            <a:r>
              <a:rPr lang="de-DE" dirty="0" smtClean="0"/>
              <a:t>EXKURS</a:t>
            </a:r>
            <a:endParaRPr lang="de-DE" dirty="0"/>
          </a:p>
        </p:txBody>
      </p:sp>
    </p:spTree>
    <p:extLst>
      <p:ext uri="{BB962C8B-B14F-4D97-AF65-F5344CB8AC3E}">
        <p14:creationId xmlns:p14="http://schemas.microsoft.com/office/powerpoint/2010/main" val="3739539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de-DE" altLang="de-DE" smtClean="0"/>
              <a:t>Funktionen eines Anwendungssystems</a:t>
            </a:r>
          </a:p>
        </p:txBody>
      </p:sp>
      <p:sp>
        <p:nvSpPr>
          <p:cNvPr id="8" name="Foliennummernplatzhalter 7"/>
          <p:cNvSpPr>
            <a:spLocks noGrp="1"/>
          </p:cNvSpPr>
          <p:nvPr>
            <p:ph type="sldNum" sz="quarter" idx="11"/>
          </p:nvPr>
        </p:nvSpPr>
        <p:spPr/>
        <p:txBody>
          <a:bodyPr/>
          <a:lstStyle/>
          <a:p>
            <a:fld id="{65980664-B5CC-438B-8D1E-730E119096BA}" type="slidenum">
              <a:rPr lang="en-US" smtClean="0"/>
              <a:pPr/>
              <a:t>38</a:t>
            </a:fld>
            <a:endParaRPr lang="en-US" dirty="0"/>
          </a:p>
        </p:txBody>
      </p:sp>
      <p:sp>
        <p:nvSpPr>
          <p:cNvPr id="12" name="Inhaltsplatzhalter 11"/>
          <p:cNvSpPr>
            <a:spLocks noGrp="1"/>
          </p:cNvSpPr>
          <p:nvPr>
            <p:ph sz="quarter" idx="12"/>
          </p:nvPr>
        </p:nvSpPr>
        <p:spPr/>
        <p:txBody>
          <a:bodyPr/>
          <a:lstStyle/>
          <a:p>
            <a:endParaRPr lang="de-DE" dirty="0"/>
          </a:p>
        </p:txBody>
      </p:sp>
      <p:sp>
        <p:nvSpPr>
          <p:cNvPr id="13" name="Untertitel 12"/>
          <p:cNvSpPr>
            <a:spLocks noGrp="1"/>
          </p:cNvSpPr>
          <p:nvPr>
            <p:ph type="subTitle" idx="13"/>
          </p:nvPr>
        </p:nvSpPr>
        <p:spPr/>
        <p:txBody>
          <a:bodyPr/>
          <a:lstStyle/>
          <a:p>
            <a:endParaRPr lang="de-DE"/>
          </a:p>
        </p:txBody>
      </p:sp>
      <p:pic>
        <p:nvPicPr>
          <p:cNvPr id="2" name="Grafik 1"/>
          <p:cNvPicPr>
            <a:picLocks noChangeAspect="1"/>
          </p:cNvPicPr>
          <p:nvPr/>
        </p:nvPicPr>
        <p:blipFill>
          <a:blip r:embed="rId3"/>
          <a:stretch>
            <a:fillRect/>
          </a:stretch>
        </p:blipFill>
        <p:spPr>
          <a:xfrm>
            <a:off x="360363" y="1172925"/>
            <a:ext cx="6156000" cy="4439676"/>
          </a:xfrm>
          <a:prstGeom prst="rect">
            <a:avLst/>
          </a:prstGeom>
        </p:spPr>
      </p:pic>
      <p:sp>
        <p:nvSpPr>
          <p:cNvPr id="7" name="Textfeld 6"/>
          <p:cNvSpPr txBox="1"/>
          <p:nvPr/>
        </p:nvSpPr>
        <p:spPr>
          <a:xfrm>
            <a:off x="360363" y="5740044"/>
            <a:ext cx="1385316" cy="276999"/>
          </a:xfrm>
          <a:prstGeom prst="rect">
            <a:avLst/>
          </a:prstGeom>
          <a:noFill/>
        </p:spPr>
        <p:txBody>
          <a:bodyPr wrap="none" rtlCol="0">
            <a:spAutoFit/>
          </a:bodyPr>
          <a:lstStyle/>
          <a:p>
            <a:r>
              <a:rPr lang="de-DE" altLang="de-DE" sz="1200" b="1" dirty="0"/>
              <a:t>Abbildung </a:t>
            </a:r>
            <a:r>
              <a:rPr lang="de-DE" altLang="de-DE" sz="1200" b="1" dirty="0" smtClean="0"/>
              <a:t>1.5</a:t>
            </a:r>
            <a:endParaRPr lang="de-DE" altLang="de-DE" sz="1200" b="1" dirty="0"/>
          </a:p>
        </p:txBody>
      </p:sp>
      <p:sp>
        <p:nvSpPr>
          <p:cNvPr id="14" name="Textfeld 13"/>
          <p:cNvSpPr txBox="1"/>
          <p:nvPr/>
        </p:nvSpPr>
        <p:spPr>
          <a:xfrm>
            <a:off x="6516363" y="1422843"/>
            <a:ext cx="2532103" cy="3877985"/>
          </a:xfrm>
          <a:prstGeom prst="rect">
            <a:avLst/>
          </a:prstGeom>
          <a:noFill/>
        </p:spPr>
        <p:txBody>
          <a:bodyPr wrap="square" rtlCol="0">
            <a:spAutoFit/>
          </a:bodyPr>
          <a:lstStyle/>
          <a:p>
            <a:r>
              <a:rPr lang="de-DE" sz="1200" dirty="0" smtClean="0"/>
              <a:t>Die </a:t>
            </a:r>
            <a:r>
              <a:rPr lang="de-DE" sz="1200" dirty="0"/>
              <a:t>vom Unternehmen benötigten Informationen </a:t>
            </a:r>
            <a:r>
              <a:rPr lang="de-DE" sz="1200" dirty="0" smtClean="0"/>
              <a:t>werden durch 3 Grundaktivitäten erzeugt</a:t>
            </a:r>
            <a:r>
              <a:rPr lang="de-DE" sz="1200" dirty="0"/>
              <a:t>. Mit Feedback sind Ausgaben gemeint, die an die geeigneten </a:t>
            </a:r>
            <a:r>
              <a:rPr lang="de-DE" sz="1200" dirty="0" smtClean="0"/>
              <a:t>Personen oder </a:t>
            </a:r>
            <a:r>
              <a:rPr lang="de-DE" sz="1200" dirty="0"/>
              <a:t>Aktivitäten innerhalb des </a:t>
            </a:r>
            <a:r>
              <a:rPr lang="de-DE" sz="1200" dirty="0" smtClean="0"/>
              <a:t> Unternehmens </a:t>
            </a:r>
            <a:r>
              <a:rPr lang="de-DE" sz="1200" dirty="0"/>
              <a:t>zurückgegeben werden, um Eingaben zu beurteilen oder zu </a:t>
            </a:r>
            <a:r>
              <a:rPr lang="de-DE" sz="1200" dirty="0" smtClean="0"/>
              <a:t>optimieren. Im </a:t>
            </a:r>
            <a:r>
              <a:rPr lang="de-DE" sz="1200" dirty="0"/>
              <a:t>Umfeld agierende Personen oder Unternehmen wie z.B. Kunden, Lieferanten, Konkurrenten, Aktionäre und die öffentliche Verwaltung </a:t>
            </a:r>
            <a:r>
              <a:rPr lang="de-DE" sz="1200" dirty="0" smtClean="0"/>
              <a:t>arbeiten mit </a:t>
            </a:r>
            <a:r>
              <a:rPr lang="de-DE" sz="1200" dirty="0"/>
              <a:t>dem Unternehmen zusammen </a:t>
            </a:r>
            <a:r>
              <a:rPr lang="de-DE" sz="1200" dirty="0" smtClean="0"/>
              <a:t>und nutzen </a:t>
            </a:r>
            <a:r>
              <a:rPr lang="de-DE" sz="1200" dirty="0"/>
              <a:t>dessen </a:t>
            </a:r>
            <a:r>
              <a:rPr lang="de-DE" sz="1200" dirty="0" smtClean="0"/>
              <a:t>Anwendungssysteme</a:t>
            </a:r>
            <a:r>
              <a:rPr lang="de-DE" sz="1200" dirty="0"/>
              <a:t>.</a:t>
            </a:r>
          </a:p>
        </p:txBody>
      </p:sp>
    </p:spTree>
    <p:extLst>
      <p:ext uri="{BB962C8B-B14F-4D97-AF65-F5344CB8AC3E}">
        <p14:creationId xmlns:p14="http://schemas.microsoft.com/office/powerpoint/2010/main" val="378785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Gegenstand</a:t>
            </a:r>
            <a:endParaRPr lang="de-DE" dirty="0"/>
          </a:p>
        </p:txBody>
      </p:sp>
      <p:sp>
        <p:nvSpPr>
          <p:cNvPr id="6" name="Foliennummernplatzhalter 5"/>
          <p:cNvSpPr>
            <a:spLocks noGrp="1"/>
          </p:cNvSpPr>
          <p:nvPr>
            <p:ph type="sldNum" sz="quarter" idx="11"/>
          </p:nvPr>
        </p:nvSpPr>
        <p:spPr/>
        <p:txBody>
          <a:bodyPr/>
          <a:lstStyle/>
          <a:p>
            <a:fld id="{65980664-B5CC-438B-8D1E-730E119096BA}" type="slidenum">
              <a:rPr lang="en-US" smtClean="0"/>
              <a:pPr/>
              <a:t>3</a:t>
            </a:fld>
            <a:endParaRPr lang="en-US" dirty="0"/>
          </a:p>
        </p:txBody>
      </p:sp>
      <p:sp>
        <p:nvSpPr>
          <p:cNvPr id="15363" name="Rectangle 3"/>
          <p:cNvSpPr>
            <a:spLocks noGrp="1" noChangeArrowheads="1"/>
          </p:cNvSpPr>
          <p:nvPr>
            <p:ph sz="quarter" idx="12"/>
          </p:nvPr>
        </p:nvSpPr>
        <p:spPr/>
        <p:txBody>
          <a:bodyPr/>
          <a:lstStyle/>
          <a:p>
            <a:r>
              <a:rPr lang="de-DE" altLang="de-DE" smtClean="0"/>
              <a:t>Informationssysteme im Unternehmenskontext</a:t>
            </a:r>
          </a:p>
          <a:p>
            <a:r>
              <a:rPr lang="de-DE" altLang="de-DE" smtClean="0"/>
              <a:t>Beschreibung von Informationssystemen und den Änderungen, welche diese für Unternehmen und das Management mit sich bringen</a:t>
            </a:r>
            <a:endParaRPr lang="de-DE" altLang="de-DE" dirty="0" smtClean="0"/>
          </a:p>
        </p:txBody>
      </p:sp>
      <p:sp>
        <p:nvSpPr>
          <p:cNvPr id="9" name="Untertitel 8"/>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2520145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altLang="de-DE" dirty="0" smtClean="0"/>
              <a:t>Programm</a:t>
            </a: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39</a:t>
            </a:fld>
            <a:endParaRPr lang="en-US" dirty="0"/>
          </a:p>
        </p:txBody>
      </p:sp>
      <p:sp>
        <p:nvSpPr>
          <p:cNvPr id="51203" name="Rectangle 3"/>
          <p:cNvSpPr>
            <a:spLocks noGrp="1" noChangeArrowheads="1"/>
          </p:cNvSpPr>
          <p:nvPr>
            <p:ph sz="quarter" idx="12"/>
          </p:nvPr>
        </p:nvSpPr>
        <p:spPr/>
        <p:txBody>
          <a:bodyPr/>
          <a:lstStyle/>
          <a:p>
            <a:r>
              <a:rPr lang="de-DE" smtClean="0"/>
              <a:t>Eine Verarbeitungsvorschrift, d.h. ein Algorithmus aus einer Folge von Befehlen (Instruktionen), die im Maschinencode des jeweiligen Computers formuliert sind.</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7003851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altLang="de-DE" dirty="0" smtClean="0"/>
              <a:t>Software</a:t>
            </a: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40</a:t>
            </a:fld>
            <a:endParaRPr lang="en-US" dirty="0"/>
          </a:p>
        </p:txBody>
      </p:sp>
      <p:sp>
        <p:nvSpPr>
          <p:cNvPr id="52227" name="Rectangle 3"/>
          <p:cNvSpPr>
            <a:spLocks noGrp="1" noChangeArrowheads="1"/>
          </p:cNvSpPr>
          <p:nvPr>
            <p:ph sz="quarter" idx="12"/>
          </p:nvPr>
        </p:nvSpPr>
        <p:spPr/>
        <p:txBody>
          <a:bodyPr/>
          <a:lstStyle/>
          <a:p>
            <a:r>
              <a:rPr lang="de-DE" altLang="de-DE" smtClean="0"/>
              <a:t>Bildet die Voraussetzung für den Betrieb eines Computers und bezeichnet in einer Programmiersprache geschriebene Programme.</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9719261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el 5"/>
          <p:cNvSpPr>
            <a:spLocks noGrp="1"/>
          </p:cNvSpPr>
          <p:nvPr>
            <p:ph type="title"/>
          </p:nvPr>
        </p:nvSpPr>
        <p:spPr/>
        <p:txBody>
          <a:bodyPr/>
          <a:lstStyle/>
          <a:p>
            <a:r>
              <a:rPr lang="de-DE" altLang="de-DE" smtClean="0"/>
              <a:t>Organisation, Technik und Management:</a:t>
            </a:r>
            <a:br>
              <a:rPr lang="de-DE" altLang="de-DE" smtClean="0"/>
            </a:br>
            <a:r>
              <a:rPr lang="de-DE" altLang="de-DE" smtClean="0"/>
              <a:t>Drei Perspektiven auf Informationssysteme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41</a:t>
            </a:fld>
            <a:endParaRPr lang="en-US" dirty="0"/>
          </a:p>
        </p:txBody>
      </p:sp>
      <p:sp>
        <p:nvSpPr>
          <p:cNvPr id="53250" name="Rectangle 3"/>
          <p:cNvSpPr>
            <a:spLocks noGrp="1" noChangeArrowheads="1"/>
          </p:cNvSpPr>
          <p:nvPr>
            <p:ph sz="quarter" idx="12"/>
          </p:nvPr>
        </p:nvSpPr>
        <p:spPr/>
        <p:txBody>
          <a:bodyPr/>
          <a:lstStyle/>
          <a:p>
            <a:r>
              <a:rPr lang="de-DE" altLang="de-DE" smtClean="0"/>
              <a:t>Informationssysteme stellen aus wirtschaftlicher Sicht ein wichtiges Wertschöpfungsinstrument für Unternehmen dar</a:t>
            </a:r>
          </a:p>
          <a:p>
            <a:r>
              <a:rPr lang="de-DE" altLang="de-DE" smtClean="0"/>
              <a:t>Elemente eines Informationssystems umfassen die Bereiche</a:t>
            </a:r>
          </a:p>
          <a:p>
            <a:pPr lvl="1"/>
            <a:r>
              <a:rPr lang="de-DE" altLang="de-DE" smtClean="0"/>
              <a:t>Organisation</a:t>
            </a:r>
          </a:p>
          <a:p>
            <a:pPr lvl="1"/>
            <a:r>
              <a:rPr lang="de-DE" altLang="de-DE" smtClean="0"/>
              <a:t>Management</a:t>
            </a:r>
          </a:p>
          <a:p>
            <a:pPr lvl="1"/>
            <a:r>
              <a:rPr lang="de-DE" altLang="de-DE" smtClean="0"/>
              <a:t>Technik</a:t>
            </a:r>
          </a:p>
          <a:p>
            <a:endParaRPr lang="de-DE" altLang="de-DE" smtClean="0"/>
          </a:p>
        </p:txBody>
      </p:sp>
      <p:sp>
        <p:nvSpPr>
          <p:cNvPr id="8" name="Untertitel 7"/>
          <p:cNvSpPr>
            <a:spLocks noGrp="1"/>
          </p:cNvSpPr>
          <p:nvPr>
            <p:ph type="subTitle" idx="13"/>
          </p:nvPr>
        </p:nvSpPr>
        <p:spPr>
          <a:xfrm>
            <a:off x="360363" y="1354967"/>
            <a:ext cx="8234362" cy="307777"/>
          </a:xfrm>
        </p:spPr>
        <p:txBody>
          <a:bodyPr/>
          <a:lstStyle/>
          <a:p>
            <a:endParaRPr lang="de-DE" dirty="0"/>
          </a:p>
        </p:txBody>
      </p:sp>
    </p:spTree>
    <p:extLst>
      <p:ext uri="{BB962C8B-B14F-4D97-AF65-F5344CB8AC3E}">
        <p14:creationId xmlns:p14="http://schemas.microsoft.com/office/powerpoint/2010/main" val="228596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dirty="0" smtClean="0"/>
              <a:t>Informationssysteme umfassen mehr als nur die technische Dimension</a:t>
            </a:r>
            <a:endParaRPr lang="de-DE" altLang="de-DE" dirty="0" smtClean="0"/>
          </a:p>
        </p:txBody>
      </p:sp>
      <p:sp>
        <p:nvSpPr>
          <p:cNvPr id="8" name="Foliennummernplatzhalter 7"/>
          <p:cNvSpPr>
            <a:spLocks noGrp="1"/>
          </p:cNvSpPr>
          <p:nvPr>
            <p:ph type="sldNum" sz="quarter" idx="11"/>
          </p:nvPr>
        </p:nvSpPr>
        <p:spPr/>
        <p:txBody>
          <a:bodyPr/>
          <a:lstStyle/>
          <a:p>
            <a:fld id="{65980664-B5CC-438B-8D1E-730E119096BA}" type="slidenum">
              <a:rPr lang="en-US" smtClean="0"/>
              <a:pPr/>
              <a:t>42</a:t>
            </a:fld>
            <a:endParaRPr lang="en-US" dirty="0"/>
          </a:p>
        </p:txBody>
      </p:sp>
      <p:sp>
        <p:nvSpPr>
          <p:cNvPr id="12" name="Inhaltsplatzhalter 11"/>
          <p:cNvSpPr>
            <a:spLocks noGrp="1"/>
          </p:cNvSpPr>
          <p:nvPr>
            <p:ph sz="quarter" idx="12"/>
          </p:nvPr>
        </p:nvSpPr>
        <p:spPr/>
        <p:txBody>
          <a:bodyPr/>
          <a:lstStyle/>
          <a:p>
            <a:endParaRPr lang="de-DE"/>
          </a:p>
        </p:txBody>
      </p:sp>
      <p:sp>
        <p:nvSpPr>
          <p:cNvPr id="13" name="Untertitel 12"/>
          <p:cNvSpPr>
            <a:spLocks noGrp="1"/>
          </p:cNvSpPr>
          <p:nvPr>
            <p:ph type="subTitle" idx="13"/>
          </p:nvPr>
        </p:nvSpPr>
        <p:spPr>
          <a:xfrm>
            <a:off x="360363" y="1172918"/>
            <a:ext cx="8234362" cy="307777"/>
          </a:xfrm>
        </p:spPr>
        <p:txBody>
          <a:bodyPr/>
          <a:lstStyle/>
          <a:p>
            <a:r>
              <a:rPr lang="de-DE" dirty="0" smtClean="0"/>
              <a:t>Wertschöpfungskettenbetrachtung</a:t>
            </a:r>
            <a:endParaRPr lang="de-DE" dirty="0"/>
          </a:p>
        </p:txBody>
      </p:sp>
      <p:sp>
        <p:nvSpPr>
          <p:cNvPr id="7" name="Textfeld 6"/>
          <p:cNvSpPr txBox="1"/>
          <p:nvPr/>
        </p:nvSpPr>
        <p:spPr>
          <a:xfrm>
            <a:off x="381000" y="5799236"/>
            <a:ext cx="1385316" cy="276999"/>
          </a:xfrm>
          <a:prstGeom prst="rect">
            <a:avLst/>
          </a:prstGeom>
          <a:noFill/>
        </p:spPr>
        <p:txBody>
          <a:bodyPr wrap="none" rtlCol="0">
            <a:spAutoFit/>
          </a:bodyPr>
          <a:lstStyle/>
          <a:p>
            <a:r>
              <a:rPr lang="de-DE" altLang="de-DE" sz="1200" b="1" dirty="0"/>
              <a:t>Abbildung </a:t>
            </a:r>
            <a:r>
              <a:rPr lang="de-DE" altLang="de-DE" sz="1200" b="1" dirty="0" smtClean="0"/>
              <a:t>1.6</a:t>
            </a:r>
            <a:endParaRPr lang="de-DE" altLang="de-DE" sz="1200" b="1" dirty="0"/>
          </a:p>
        </p:txBody>
      </p:sp>
      <p:pic>
        <p:nvPicPr>
          <p:cNvPr id="3" name="Grafik 2"/>
          <p:cNvPicPr>
            <a:picLocks noChangeAspect="1"/>
          </p:cNvPicPr>
          <p:nvPr/>
        </p:nvPicPr>
        <p:blipFill rotWithShape="1">
          <a:blip r:embed="rId3"/>
          <a:srcRect b="16294"/>
          <a:stretch/>
        </p:blipFill>
        <p:spPr>
          <a:xfrm>
            <a:off x="360363" y="1450747"/>
            <a:ext cx="8285312" cy="4348489"/>
          </a:xfrm>
          <a:prstGeom prst="rect">
            <a:avLst/>
          </a:prstGeom>
        </p:spPr>
      </p:pic>
    </p:spTree>
    <p:extLst>
      <p:ext uri="{BB962C8B-B14F-4D97-AF65-F5344CB8AC3E}">
        <p14:creationId xmlns:p14="http://schemas.microsoft.com/office/powerpoint/2010/main" val="831447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smtClean="0"/>
              <a:t>Eine Wertschöpfungskettenbetrachtung von Informationen in Unternehmen</a:t>
            </a:r>
          </a:p>
        </p:txBody>
      </p:sp>
      <p:sp>
        <p:nvSpPr>
          <p:cNvPr id="7" name="Foliennummernplatzhalter 6"/>
          <p:cNvSpPr>
            <a:spLocks noGrp="1"/>
          </p:cNvSpPr>
          <p:nvPr>
            <p:ph type="sldNum" sz="quarter" idx="11"/>
          </p:nvPr>
        </p:nvSpPr>
        <p:spPr/>
        <p:txBody>
          <a:bodyPr/>
          <a:lstStyle/>
          <a:p>
            <a:fld id="{65980664-B5CC-438B-8D1E-730E119096BA}" type="slidenum">
              <a:rPr lang="en-US" smtClean="0"/>
              <a:pPr/>
              <a:t>43</a:t>
            </a:fld>
            <a:endParaRPr lang="en-US" dirty="0"/>
          </a:p>
        </p:txBody>
      </p:sp>
      <p:sp>
        <p:nvSpPr>
          <p:cNvPr id="11" name="Inhaltsplatzhalter 10"/>
          <p:cNvSpPr>
            <a:spLocks noGrp="1"/>
          </p:cNvSpPr>
          <p:nvPr>
            <p:ph sz="quarter" idx="12"/>
          </p:nvPr>
        </p:nvSpPr>
        <p:spPr/>
        <p:txBody>
          <a:bodyPr/>
          <a:lstStyle/>
          <a:p>
            <a:endParaRPr lang="de-DE" dirty="0"/>
          </a:p>
        </p:txBody>
      </p:sp>
      <p:sp>
        <p:nvSpPr>
          <p:cNvPr id="12" name="Untertitel 11"/>
          <p:cNvSpPr>
            <a:spLocks noGrp="1"/>
          </p:cNvSpPr>
          <p:nvPr>
            <p:ph type="subTitle" idx="13"/>
          </p:nvPr>
        </p:nvSpPr>
        <p:spPr/>
        <p:txBody>
          <a:bodyPr/>
          <a:lstStyle/>
          <a:p>
            <a:endParaRPr lang="de-DE"/>
          </a:p>
        </p:txBody>
      </p:sp>
      <p:sp>
        <p:nvSpPr>
          <p:cNvPr id="14" name="Textfeld 13"/>
          <p:cNvSpPr txBox="1"/>
          <p:nvPr/>
        </p:nvSpPr>
        <p:spPr>
          <a:xfrm>
            <a:off x="381000" y="5799236"/>
            <a:ext cx="1385316" cy="276999"/>
          </a:xfrm>
          <a:prstGeom prst="rect">
            <a:avLst/>
          </a:prstGeom>
          <a:noFill/>
        </p:spPr>
        <p:txBody>
          <a:bodyPr wrap="none" rtlCol="0">
            <a:spAutoFit/>
          </a:bodyPr>
          <a:lstStyle/>
          <a:p>
            <a:r>
              <a:rPr lang="de-DE" altLang="de-DE" sz="1200" b="1" dirty="0"/>
              <a:t>Abbildung </a:t>
            </a:r>
            <a:r>
              <a:rPr lang="de-DE" altLang="de-DE" sz="1200" b="1" dirty="0" smtClean="0"/>
              <a:t>1.7</a:t>
            </a:r>
            <a:endParaRPr lang="de-DE" altLang="de-DE" sz="1200" b="1" dirty="0"/>
          </a:p>
        </p:txBody>
      </p:sp>
      <p:sp>
        <p:nvSpPr>
          <p:cNvPr id="13" name="Textfeld 12"/>
          <p:cNvSpPr txBox="1"/>
          <p:nvPr/>
        </p:nvSpPr>
        <p:spPr>
          <a:xfrm>
            <a:off x="5923128" y="2748393"/>
            <a:ext cx="2671597" cy="1846659"/>
          </a:xfrm>
          <a:prstGeom prst="rect">
            <a:avLst/>
          </a:prstGeom>
          <a:noFill/>
        </p:spPr>
        <p:txBody>
          <a:bodyPr wrap="square" rtlCol="0">
            <a:spAutoFit/>
          </a:bodyPr>
          <a:lstStyle/>
          <a:p>
            <a:r>
              <a:rPr lang="de-DE" sz="1200" b="1" dirty="0"/>
              <a:t>Informationssysteme umfassen mehr als </a:t>
            </a:r>
            <a:r>
              <a:rPr lang="de-DE" sz="1200" b="1" dirty="0" smtClean="0"/>
              <a:t>nur die </a:t>
            </a:r>
            <a:r>
              <a:rPr lang="de-DE" sz="1200" b="1" dirty="0"/>
              <a:t>technische Dimension</a:t>
            </a:r>
          </a:p>
          <a:p>
            <a:r>
              <a:rPr lang="de-DE" sz="1200" dirty="0"/>
              <a:t>Der effiziente Einsatz von Informationssystemen erfordert das </a:t>
            </a:r>
            <a:r>
              <a:rPr lang="de-DE" sz="1200" dirty="0" smtClean="0"/>
              <a:t>Verständnis der </a:t>
            </a:r>
            <a:r>
              <a:rPr lang="de-DE" sz="1200" dirty="0"/>
              <a:t>Organisation, des Managements und der Technik, die </a:t>
            </a:r>
            <a:r>
              <a:rPr lang="de-DE" sz="1200" dirty="0" smtClean="0"/>
              <a:t>das System </a:t>
            </a:r>
            <a:r>
              <a:rPr lang="de-DE" sz="1200" dirty="0"/>
              <a:t>formen.</a:t>
            </a:r>
          </a:p>
        </p:txBody>
      </p:sp>
      <p:pic>
        <p:nvPicPr>
          <p:cNvPr id="9" name="Picture 2" descr="D:\WORK\PEARSON\000 FOLIEN\4269\JPG\4269-57b.jpg"/>
          <p:cNvPicPr>
            <a:picLocks noChangeAspect="1" noChangeArrowheads="1"/>
          </p:cNvPicPr>
          <p:nvPr/>
        </p:nvPicPr>
        <p:blipFill rotWithShape="1">
          <a:blip r:embed="rId3">
            <a:extLst>
              <a:ext uri="{28A0092B-C50C-407E-A947-70E740481C1C}">
                <a14:useLocalDpi xmlns:a14="http://schemas.microsoft.com/office/drawing/2010/main" val="0"/>
              </a:ext>
            </a:extLst>
          </a:blip>
          <a:srcRect b="22405"/>
          <a:stretch/>
        </p:blipFill>
        <p:spPr bwMode="auto">
          <a:xfrm>
            <a:off x="559075" y="1470566"/>
            <a:ext cx="5170104" cy="44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918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tLang="de-DE" smtClean="0"/>
              <a:t>UPS steigert Wettbewerbsfähigkeit durch IT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44</a:t>
            </a:fld>
            <a:endParaRPr lang="en-US" dirty="0"/>
          </a:p>
        </p:txBody>
      </p:sp>
      <p:sp>
        <p:nvSpPr>
          <p:cNvPr id="55299" name="Rectangle 3"/>
          <p:cNvSpPr>
            <a:spLocks noGrp="1" noChangeArrowheads="1"/>
          </p:cNvSpPr>
          <p:nvPr>
            <p:ph sz="quarter" idx="12"/>
          </p:nvPr>
        </p:nvSpPr>
        <p:spPr/>
        <p:txBody>
          <a:bodyPr>
            <a:normAutofit/>
          </a:bodyPr>
          <a:lstStyle/>
          <a:p>
            <a:r>
              <a:rPr lang="de-DE" dirty="0" smtClean="0"/>
              <a:t>Welche Daten werden beim Paketverfolgungssystem von UPS eingegeben, verarbeitet und ausgegeben?</a:t>
            </a:r>
          </a:p>
          <a:p>
            <a:r>
              <a:rPr lang="de-DE" dirty="0" smtClean="0"/>
              <a:t>Welche Techniken werden von UPS eingesetzt? Welche Beziehung besteht zwischen diesen Techniken und der UPS-Unternehmensstrategie?</a:t>
            </a:r>
          </a:p>
          <a:p>
            <a:r>
              <a:rPr lang="de-DE" dirty="0" smtClean="0"/>
              <a:t>Wie zahlen sich die Techniken für das Unternehmen aus?</a:t>
            </a:r>
          </a:p>
          <a:p>
            <a:r>
              <a:rPr lang="de-DE" dirty="0" smtClean="0"/>
              <a:t>Was wäre, wenn die Informationssysteme bei UPS nicht verfügbar wären?</a:t>
            </a:r>
            <a:endParaRPr lang="de-DE" altLang="de-DE" dirty="0" smtClean="0"/>
          </a:p>
        </p:txBody>
      </p:sp>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1909158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altLang="de-DE" smtClean="0"/>
              <a:t>Organisation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45</a:t>
            </a:fld>
            <a:endParaRPr lang="en-US" dirty="0"/>
          </a:p>
        </p:txBody>
      </p:sp>
      <p:sp>
        <p:nvSpPr>
          <p:cNvPr id="59395" name="Rectangle 3"/>
          <p:cNvSpPr>
            <a:spLocks noGrp="1" noChangeArrowheads="1"/>
          </p:cNvSpPr>
          <p:nvPr>
            <p:ph sz="quarter" idx="12"/>
          </p:nvPr>
        </p:nvSpPr>
        <p:spPr/>
        <p:txBody>
          <a:bodyPr/>
          <a:lstStyle/>
          <a:p>
            <a:r>
              <a:rPr lang="de-DE" altLang="de-DE" smtClean="0"/>
              <a:t>Die Organisationsstruktur spiegelt eine klare Arbeitsteilung wieder</a:t>
            </a:r>
          </a:p>
          <a:p>
            <a:r>
              <a:rPr lang="de-DE" altLang="de-DE" smtClean="0"/>
              <a:t>Die wichtigsten Geschäftsfunktionen in einem Unternehmen sind klassischerweise</a:t>
            </a:r>
          </a:p>
          <a:p>
            <a:pPr lvl="1"/>
            <a:r>
              <a:rPr lang="de-DE" altLang="de-DE" smtClean="0"/>
              <a:t>Beschaffung</a:t>
            </a:r>
          </a:p>
          <a:p>
            <a:pPr lvl="1"/>
            <a:r>
              <a:rPr lang="de-DE" altLang="de-DE" smtClean="0"/>
              <a:t>Vertrieb und Marketing</a:t>
            </a:r>
          </a:p>
          <a:p>
            <a:pPr lvl="1"/>
            <a:r>
              <a:rPr lang="de-DE" altLang="de-DE" smtClean="0"/>
              <a:t>Produktion</a:t>
            </a:r>
          </a:p>
          <a:p>
            <a:pPr lvl="1"/>
            <a:r>
              <a:rPr lang="de-DE" altLang="de-DE" smtClean="0"/>
              <a:t>Finanz- und Rechnungswesen</a:t>
            </a:r>
          </a:p>
          <a:p>
            <a:pPr lvl="1"/>
            <a:r>
              <a:rPr lang="de-DE" altLang="de-DE" smtClean="0"/>
              <a:t>Personalwesen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39843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p:cNvSpPr>
          <p:nvPr>
            <p:ph type="title"/>
          </p:nvPr>
        </p:nvSpPr>
        <p:spPr/>
        <p:txBody>
          <a:bodyPr/>
          <a:lstStyle/>
          <a:p>
            <a:r>
              <a:rPr lang="de-DE" altLang="de-DE" smtClean="0"/>
              <a:t>Wichtige Geschäftsfunktionen</a:t>
            </a:r>
          </a:p>
        </p:txBody>
      </p:sp>
      <p:sp>
        <p:nvSpPr>
          <p:cNvPr id="9" name="Foliennummernplatzhalter 8"/>
          <p:cNvSpPr>
            <a:spLocks noGrp="1"/>
          </p:cNvSpPr>
          <p:nvPr>
            <p:ph type="sldNum" sz="quarter" idx="11"/>
          </p:nvPr>
        </p:nvSpPr>
        <p:spPr/>
        <p:txBody>
          <a:bodyPr/>
          <a:lstStyle/>
          <a:p>
            <a:fld id="{65980664-B5CC-438B-8D1E-730E119096BA}" type="slidenum">
              <a:rPr lang="en-US" smtClean="0"/>
              <a:pPr/>
              <a:t>46</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endParaRPr lang="de-DE"/>
          </a:p>
        </p:txBody>
      </p:sp>
      <p:pic>
        <p:nvPicPr>
          <p:cNvPr id="7" name="Picture 2" descr="D:\WORK\PEARSON\000 FOLIEN\4269\JPG\426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996" y="1172918"/>
            <a:ext cx="4381096" cy="490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7995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p:nvPr>
        </p:nvSpPr>
        <p:spPr/>
        <p:txBody>
          <a:bodyPr/>
          <a:lstStyle/>
          <a:p>
            <a:r>
              <a:rPr lang="de-DE" altLang="de-DE" smtClean="0"/>
              <a:t>Wissensarbeiter</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47</a:t>
            </a:fld>
            <a:endParaRPr lang="en-US" dirty="0"/>
          </a:p>
        </p:txBody>
      </p:sp>
      <p:sp>
        <p:nvSpPr>
          <p:cNvPr id="241667" name="Rectangle 3"/>
          <p:cNvSpPr>
            <a:spLocks noGrp="1" noChangeArrowheads="1"/>
          </p:cNvSpPr>
          <p:nvPr>
            <p:ph sz="quarter" idx="12"/>
          </p:nvPr>
        </p:nvSpPr>
        <p:spPr/>
        <p:txBody>
          <a:bodyPr/>
          <a:lstStyle/>
          <a:p>
            <a:r>
              <a:rPr lang="de-DE" altLang="de-DE" smtClean="0"/>
              <a:t>Personen, die Produkte oder Dienstleistungen entwerfen und für das Unternehmen Wissen schaffen.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335035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p:cNvSpPr>
          <p:nvPr>
            <p:ph type="title"/>
          </p:nvPr>
        </p:nvSpPr>
        <p:spPr/>
        <p:txBody>
          <a:bodyPr/>
          <a:lstStyle/>
          <a:p>
            <a:r>
              <a:rPr lang="de-DE" altLang="de-DE" smtClean="0"/>
              <a:t>Datenverarbeiter</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48</a:t>
            </a:fld>
            <a:endParaRPr lang="en-US" dirty="0"/>
          </a:p>
        </p:txBody>
      </p:sp>
      <p:sp>
        <p:nvSpPr>
          <p:cNvPr id="240643" name="Rectangle 3"/>
          <p:cNvSpPr>
            <a:spLocks noGrp="1" noChangeArrowheads="1"/>
          </p:cNvSpPr>
          <p:nvPr>
            <p:ph sz="quarter" idx="12"/>
          </p:nvPr>
        </p:nvSpPr>
        <p:spPr/>
        <p:txBody>
          <a:bodyPr/>
          <a:lstStyle/>
          <a:p>
            <a:r>
              <a:rPr lang="de-DE" altLang="de-DE" smtClean="0"/>
              <a:t>Personen, die die Arbeitsvorgänge des Unternehmens verarbeiten.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65312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4"/>
          <p:cNvSpPr>
            <a:spLocks noGrp="1"/>
          </p:cNvSpPr>
          <p:nvPr>
            <p:ph type="title"/>
          </p:nvPr>
        </p:nvSpPr>
        <p:spPr/>
        <p:txBody>
          <a:bodyPr/>
          <a:lstStyle/>
          <a:p>
            <a:r>
              <a:rPr lang="de-DE" altLang="de-DE" dirty="0" smtClean="0"/>
              <a:t> Gliederung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a:t>
            </a:fld>
            <a:endParaRPr lang="en-US" dirty="0"/>
          </a:p>
        </p:txBody>
      </p:sp>
      <p:sp>
        <p:nvSpPr>
          <p:cNvPr id="16387" name="Rectangle 5"/>
          <p:cNvSpPr>
            <a:spLocks noGrp="1" noChangeArrowheads="1"/>
          </p:cNvSpPr>
          <p:nvPr>
            <p:ph sz="quarter" idx="12"/>
          </p:nvPr>
        </p:nvSpPr>
        <p:spPr/>
        <p:txBody>
          <a:bodyPr/>
          <a:lstStyle/>
          <a:p>
            <a:pPr marL="457200" indent="-457200">
              <a:buFont typeface="+mj-lt"/>
              <a:buAutoNum type="arabicPeriod"/>
            </a:pPr>
            <a:r>
              <a:rPr lang="en-US" altLang="de-DE" dirty="0" smtClean="0"/>
              <a:t>Sinn und </a:t>
            </a:r>
            <a:r>
              <a:rPr lang="en-US" altLang="de-DE" dirty="0" err="1" smtClean="0"/>
              <a:t>Zweck</a:t>
            </a:r>
            <a:r>
              <a:rPr lang="en-US" altLang="de-DE" dirty="0" smtClean="0"/>
              <a:t> von </a:t>
            </a:r>
            <a:r>
              <a:rPr lang="en-US" altLang="de-DE" dirty="0" err="1" smtClean="0"/>
              <a:t>Informationssystemen</a:t>
            </a:r>
            <a:endParaRPr lang="en-US" altLang="de-DE" dirty="0" smtClean="0"/>
          </a:p>
          <a:p>
            <a:pPr marL="457200" indent="-457200">
              <a:buFont typeface="+mj-lt"/>
              <a:buAutoNum type="arabicPeriod"/>
            </a:pPr>
            <a:r>
              <a:rPr lang="en-US" altLang="de-DE" dirty="0" smtClean="0"/>
              <a:t>Trend </a:t>
            </a:r>
            <a:r>
              <a:rPr lang="en-US" altLang="de-DE" dirty="0" err="1" smtClean="0"/>
              <a:t>zum</a:t>
            </a:r>
            <a:r>
              <a:rPr lang="en-US" altLang="de-DE" dirty="0" smtClean="0"/>
              <a:t> </a:t>
            </a:r>
            <a:r>
              <a:rPr lang="en-US" altLang="de-DE" dirty="0" err="1" smtClean="0"/>
              <a:t>vernetzten</a:t>
            </a:r>
            <a:r>
              <a:rPr lang="en-US" altLang="de-DE" dirty="0" smtClean="0"/>
              <a:t> </a:t>
            </a:r>
            <a:r>
              <a:rPr lang="en-US" altLang="de-DE" dirty="0" err="1" smtClean="0"/>
              <a:t>Unternehmen</a:t>
            </a:r>
            <a:endParaRPr lang="en-US" altLang="de-DE" dirty="0" smtClean="0"/>
          </a:p>
          <a:p>
            <a:pPr marL="457200" indent="-457200">
              <a:buFont typeface="+mj-lt"/>
              <a:buAutoNum type="arabicPeriod"/>
            </a:pPr>
            <a:r>
              <a:rPr lang="en-US" altLang="de-DE" dirty="0" err="1" smtClean="0"/>
              <a:t>Herausforderungen</a:t>
            </a:r>
            <a:r>
              <a:rPr lang="en-US" altLang="de-DE" dirty="0" smtClean="0"/>
              <a:t> </a:t>
            </a:r>
            <a:r>
              <a:rPr lang="en-US" altLang="de-DE" dirty="0" err="1" smtClean="0"/>
              <a:t>bei</a:t>
            </a:r>
            <a:r>
              <a:rPr lang="en-US" altLang="de-DE" dirty="0" smtClean="0"/>
              <a:t> </a:t>
            </a:r>
            <a:r>
              <a:rPr lang="en-US" altLang="de-DE" dirty="0" err="1" smtClean="0"/>
              <a:t>Gestaltung</a:t>
            </a:r>
            <a:r>
              <a:rPr lang="en-US" altLang="de-DE" dirty="0" smtClean="0"/>
              <a:t> und </a:t>
            </a:r>
            <a:r>
              <a:rPr lang="en-US" altLang="de-DE" dirty="0" err="1" smtClean="0"/>
              <a:t>Einsatz</a:t>
            </a:r>
            <a:endParaRPr lang="en-US" altLang="de-DE" dirty="0" smtClean="0"/>
          </a:p>
        </p:txBody>
      </p:sp>
      <p:sp>
        <p:nvSpPr>
          <p:cNvPr id="8" name="Untertitel 7"/>
          <p:cNvSpPr>
            <a:spLocks noGrp="1"/>
          </p:cNvSpPr>
          <p:nvPr>
            <p:ph type="subTitle" idx="13"/>
          </p:nvPr>
        </p:nvSpPr>
        <p:spPr>
          <a:xfrm>
            <a:off x="381000" y="1141510"/>
            <a:ext cx="8234362" cy="307777"/>
          </a:xfrm>
        </p:spPr>
        <p:txBody>
          <a:bodyPr/>
          <a:lstStyle/>
          <a:p>
            <a:r>
              <a:rPr lang="de-DE" dirty="0" smtClean="0"/>
              <a:t>Kapitel 1</a:t>
            </a:r>
            <a:endParaRPr lang="de-DE" dirty="0"/>
          </a:p>
        </p:txBody>
      </p:sp>
    </p:spTree>
    <p:extLst>
      <p:ext uri="{BB962C8B-B14F-4D97-AF65-F5344CB8AC3E}">
        <p14:creationId xmlns:p14="http://schemas.microsoft.com/office/powerpoint/2010/main" val="1032138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p:cNvSpPr>
          <p:nvPr>
            <p:ph type="title"/>
          </p:nvPr>
        </p:nvSpPr>
        <p:spPr/>
        <p:txBody>
          <a:bodyPr/>
          <a:lstStyle/>
          <a:p>
            <a:r>
              <a:rPr lang="de-DE" altLang="de-DE" smtClean="0"/>
              <a:t>Mitarbeiter im Produktions- / Dienstleistungsbereich</a:t>
            </a:r>
          </a:p>
        </p:txBody>
      </p:sp>
      <p:sp>
        <p:nvSpPr>
          <p:cNvPr id="4" name="Foliennummernplatzhalter 3"/>
          <p:cNvSpPr>
            <a:spLocks noGrp="1"/>
          </p:cNvSpPr>
          <p:nvPr>
            <p:ph type="sldNum" sz="quarter" idx="11"/>
          </p:nvPr>
        </p:nvSpPr>
        <p:spPr/>
        <p:txBody>
          <a:bodyPr/>
          <a:lstStyle/>
          <a:p>
            <a:fld id="{65980664-B5CC-438B-8D1E-730E119096BA}" type="slidenum">
              <a:rPr lang="en-US" smtClean="0"/>
              <a:pPr/>
              <a:t>49</a:t>
            </a:fld>
            <a:endParaRPr lang="en-US" dirty="0"/>
          </a:p>
        </p:txBody>
      </p:sp>
      <p:sp>
        <p:nvSpPr>
          <p:cNvPr id="242691" name="Rectangle 3"/>
          <p:cNvSpPr>
            <a:spLocks noGrp="1"/>
          </p:cNvSpPr>
          <p:nvPr>
            <p:ph sz="quarter" idx="12"/>
          </p:nvPr>
        </p:nvSpPr>
        <p:spPr/>
        <p:txBody>
          <a:bodyPr/>
          <a:lstStyle/>
          <a:p>
            <a:r>
              <a:rPr lang="de-DE" altLang="de-DE" smtClean="0"/>
              <a:t>Personen, die die Produkte oder Dienstleistungen des Unternehmens tatsächlich erzeugen.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644409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smtClean="0"/>
              <a:t>Management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50</a:t>
            </a:fld>
            <a:endParaRPr lang="en-US" dirty="0"/>
          </a:p>
        </p:txBody>
      </p:sp>
      <p:sp>
        <p:nvSpPr>
          <p:cNvPr id="60419" name="Rectangle 3"/>
          <p:cNvSpPr>
            <a:spLocks noGrp="1" noChangeArrowheads="1"/>
          </p:cNvSpPr>
          <p:nvPr>
            <p:ph sz="quarter" idx="12"/>
          </p:nvPr>
        </p:nvSpPr>
        <p:spPr/>
        <p:txBody>
          <a:bodyPr>
            <a:normAutofit lnSpcReduction="10000"/>
          </a:bodyPr>
          <a:lstStyle/>
          <a:p>
            <a:r>
              <a:rPr lang="de-DE" altLang="de-DE" smtClean="0"/>
              <a:t>Aufgaben</a:t>
            </a:r>
          </a:p>
          <a:p>
            <a:pPr lvl="2"/>
            <a:r>
              <a:rPr lang="de-DE" altLang="de-DE" smtClean="0"/>
              <a:t>Situationen interpretieren</a:t>
            </a:r>
          </a:p>
          <a:p>
            <a:pPr lvl="2"/>
            <a:r>
              <a:rPr lang="de-DE" altLang="de-DE" smtClean="0"/>
              <a:t>Entscheidungen treffen</a:t>
            </a:r>
          </a:p>
          <a:p>
            <a:pPr lvl="2"/>
            <a:r>
              <a:rPr lang="de-DE" altLang="de-DE" smtClean="0"/>
              <a:t>Aktionspläne schaffen</a:t>
            </a:r>
          </a:p>
          <a:p>
            <a:pPr lvl="2"/>
            <a:r>
              <a:rPr lang="de-DE" altLang="de-DE" smtClean="0"/>
              <a:t>Unternehmensstrategie festlegen</a:t>
            </a:r>
          </a:p>
          <a:p>
            <a:pPr lvl="2"/>
            <a:r>
              <a:rPr lang="de-DE" altLang="de-DE" smtClean="0"/>
              <a:t>Personelle und finanzielle Ressourcen zuweisen</a:t>
            </a:r>
          </a:p>
          <a:p>
            <a:pPr lvl="2"/>
            <a:r>
              <a:rPr lang="de-DE" altLang="de-DE" smtClean="0"/>
              <a:t>Unternehmen und Mitarbeiter führen</a:t>
            </a:r>
          </a:p>
          <a:p>
            <a:pPr lvl="2"/>
            <a:r>
              <a:rPr lang="de-DE" altLang="de-DE" smtClean="0"/>
              <a:t>Neue Produkte und Dienstleistungen entwickeln oder sogar das Unternehmen neu erschaffen</a:t>
            </a:r>
          </a:p>
          <a:p>
            <a:r>
              <a:rPr lang="de-DE" altLang="de-DE" smtClean="0"/>
              <a:t>Führungskräfte auf verschiedenen Organisationsebenen haben unterschiedliche Rollen und Entscheidungsbefugnisse</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58312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altLang="de-DE" smtClean="0"/>
              <a:t>Top-Management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51</a:t>
            </a:fld>
            <a:endParaRPr lang="en-US" dirty="0"/>
          </a:p>
        </p:txBody>
      </p:sp>
      <p:sp>
        <p:nvSpPr>
          <p:cNvPr id="61443" name="Rectangle 3"/>
          <p:cNvSpPr>
            <a:spLocks noGrp="1" noChangeArrowheads="1"/>
          </p:cNvSpPr>
          <p:nvPr>
            <p:ph sz="quarter" idx="12"/>
          </p:nvPr>
        </p:nvSpPr>
        <p:spPr/>
        <p:txBody>
          <a:bodyPr/>
          <a:lstStyle/>
          <a:p>
            <a:r>
              <a:rPr lang="de-DE" altLang="de-DE" smtClean="0"/>
              <a:t>Personen, die sich in der obersten Hierarchieebene des Unternehmens befinden und für langfristige Entscheidungen zuständig sind.</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568872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altLang="de-DE" smtClean="0"/>
              <a:t>Mittleres Management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52</a:t>
            </a:fld>
            <a:endParaRPr lang="en-US" dirty="0"/>
          </a:p>
        </p:txBody>
      </p:sp>
      <p:sp>
        <p:nvSpPr>
          <p:cNvPr id="62467" name="Rectangle 3"/>
          <p:cNvSpPr>
            <a:spLocks noGrp="1" noChangeArrowheads="1"/>
          </p:cNvSpPr>
          <p:nvPr>
            <p:ph sz="quarter" idx="12"/>
          </p:nvPr>
        </p:nvSpPr>
        <p:spPr/>
        <p:txBody>
          <a:bodyPr/>
          <a:lstStyle/>
          <a:p>
            <a:r>
              <a:rPr lang="de-DE" smtClean="0"/>
              <a:t>Personen in den mittleren Ebenen der Organisationshierarchie, die für die Umsetzung der Unternehmenspläne und die Erreichung der Ziele, die vom oberen Management festgelegt wurden, verantwortlich sind.</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72293286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smtClean="0"/>
              <a:t>Führungskräfte für operative Aufgaben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53</a:t>
            </a:fld>
            <a:endParaRPr lang="en-US" dirty="0"/>
          </a:p>
        </p:txBody>
      </p:sp>
      <p:sp>
        <p:nvSpPr>
          <p:cNvPr id="63491" name="Rectangle 3"/>
          <p:cNvSpPr>
            <a:spLocks noGrp="1" noChangeArrowheads="1"/>
          </p:cNvSpPr>
          <p:nvPr>
            <p:ph sz="quarter" idx="12"/>
          </p:nvPr>
        </p:nvSpPr>
        <p:spPr/>
        <p:txBody>
          <a:bodyPr/>
          <a:lstStyle/>
          <a:p>
            <a:r>
              <a:rPr lang="de-DE" smtClean="0"/>
              <a:t>Personen, die den laufenden Betrieb des Unternehmens im Detail planen, steuern und überwachen.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93056254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DE" altLang="de-DE" smtClean="0"/>
              <a:t>Technik</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54</a:t>
            </a:fld>
            <a:endParaRPr lang="en-US" dirty="0"/>
          </a:p>
        </p:txBody>
      </p:sp>
      <p:sp>
        <p:nvSpPr>
          <p:cNvPr id="64515" name="Rectangle 3"/>
          <p:cNvSpPr>
            <a:spLocks noGrp="1" noChangeArrowheads="1"/>
          </p:cNvSpPr>
          <p:nvPr>
            <p:ph sz="quarter" idx="12"/>
          </p:nvPr>
        </p:nvSpPr>
        <p:spPr/>
        <p:txBody>
          <a:bodyPr/>
          <a:lstStyle/>
          <a:p>
            <a:r>
              <a:rPr lang="de-DE" altLang="de-DE" smtClean="0"/>
              <a:t>IT ist ein Hilfsmittel, mit dem das Management Änderungen bewältigen kann</a:t>
            </a:r>
          </a:p>
          <a:p>
            <a:r>
              <a:rPr lang="de-DE" altLang="de-DE" smtClean="0"/>
              <a:t>Ressourcen, die von allen Mitgliedern eines Unternehmens genutzt werden können, bilden die IT-Infrastruktur</a:t>
            </a:r>
          </a:p>
          <a:p>
            <a:pPr lvl="1"/>
            <a:r>
              <a:rPr lang="de-DE" altLang="de-DE" smtClean="0"/>
              <a:t>Hardware</a:t>
            </a:r>
          </a:p>
          <a:p>
            <a:pPr lvl="1"/>
            <a:r>
              <a:rPr lang="de-DE" altLang="de-DE" smtClean="0"/>
              <a:t>Speichertechnik</a:t>
            </a:r>
          </a:p>
          <a:p>
            <a:pPr lvl="1"/>
            <a:r>
              <a:rPr lang="de-DE" altLang="de-DE" smtClean="0"/>
              <a:t>Kommunikationstechnik</a:t>
            </a:r>
          </a:p>
          <a:p>
            <a:pPr lvl="1"/>
            <a:r>
              <a:rPr lang="de-DE" altLang="de-DE" smtClean="0"/>
              <a:t>Netzwerke</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51356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altLang="de-DE" smtClean="0"/>
              <a:t>Speichertechnik</a:t>
            </a: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55</a:t>
            </a:fld>
            <a:endParaRPr lang="en-US" dirty="0"/>
          </a:p>
        </p:txBody>
      </p:sp>
      <p:sp>
        <p:nvSpPr>
          <p:cNvPr id="65539" name="Rectangle 3"/>
          <p:cNvSpPr>
            <a:spLocks noGrp="1" noChangeArrowheads="1"/>
          </p:cNvSpPr>
          <p:nvPr>
            <p:ph sz="quarter" idx="12"/>
          </p:nvPr>
        </p:nvSpPr>
        <p:spPr/>
        <p:txBody>
          <a:bodyPr/>
          <a:lstStyle/>
          <a:p>
            <a:r>
              <a:rPr lang="de-DE" smtClean="0"/>
              <a:t>Physische Datenträger und Software, die zur Speicherung und Organisation der in einem Informationssystem zu verwendenden Daten dienen.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02539259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altLang="de-DE" smtClean="0"/>
              <a:t>Kommunikationstechnik</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56</a:t>
            </a:fld>
            <a:endParaRPr lang="en-US" dirty="0"/>
          </a:p>
        </p:txBody>
      </p:sp>
      <p:sp>
        <p:nvSpPr>
          <p:cNvPr id="65539" name="Rectangle 3"/>
          <p:cNvSpPr>
            <a:spLocks noGrp="1" noChangeArrowheads="1"/>
          </p:cNvSpPr>
          <p:nvPr>
            <p:ph sz="quarter" idx="12"/>
          </p:nvPr>
        </p:nvSpPr>
        <p:spPr/>
        <p:txBody>
          <a:bodyPr/>
          <a:lstStyle/>
          <a:p>
            <a:r>
              <a:rPr lang="de-DE" smtClean="0"/>
              <a:t>Physische Geräte und Software, die verschiedene Computerhardwarekomponenten (über Netzwerke) miteinander verbinden und Daten von einer physischen Position an eine andere übertragen.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09224728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e-DE" altLang="de-DE" smtClean="0"/>
              <a:t>IT-Infrastruktur</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57</a:t>
            </a:fld>
            <a:endParaRPr lang="en-US" dirty="0"/>
          </a:p>
        </p:txBody>
      </p:sp>
      <p:sp>
        <p:nvSpPr>
          <p:cNvPr id="66563" name="Rectangle 3"/>
          <p:cNvSpPr>
            <a:spLocks noGrp="1" noChangeArrowheads="1"/>
          </p:cNvSpPr>
          <p:nvPr>
            <p:ph sz="quarter" idx="12"/>
          </p:nvPr>
        </p:nvSpPr>
        <p:spPr/>
        <p:txBody>
          <a:bodyPr/>
          <a:lstStyle/>
          <a:p>
            <a:r>
              <a:rPr lang="de-DE" smtClean="0"/>
              <a:t>Computerhardware, Software, Daten, Speichertechnik und  Kommunikationseinrichtungen einschließlich Netzwerke bilden die für das Unternehmen gemeinsam zu nutzenden IT-Ressourcen.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3708497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de-DE" smtClean="0"/>
              <a:t>Abweichung der Renditen </a:t>
            </a:r>
            <a:br>
              <a:rPr lang="en-US" altLang="de-DE" smtClean="0"/>
            </a:br>
            <a:r>
              <a:rPr lang="en-US" altLang="de-DE" smtClean="0"/>
              <a:t>aus IT-Investitionen</a:t>
            </a:r>
            <a:endParaRPr lang="en-US" altLang="de-DE" dirty="0" smtClean="0"/>
          </a:p>
        </p:txBody>
      </p:sp>
      <p:sp>
        <p:nvSpPr>
          <p:cNvPr id="9" name="Foliennummernplatzhalter 8"/>
          <p:cNvSpPr>
            <a:spLocks noGrp="1"/>
          </p:cNvSpPr>
          <p:nvPr>
            <p:ph type="sldNum" sz="quarter" idx="11"/>
          </p:nvPr>
        </p:nvSpPr>
        <p:spPr/>
        <p:txBody>
          <a:bodyPr/>
          <a:lstStyle/>
          <a:p>
            <a:fld id="{65980664-B5CC-438B-8D1E-730E119096BA}" type="slidenum">
              <a:rPr lang="en-US" smtClean="0"/>
              <a:pPr/>
              <a:t>58</a:t>
            </a:fld>
            <a:endParaRPr lang="en-US" dirty="0"/>
          </a:p>
        </p:txBody>
      </p:sp>
      <p:sp>
        <p:nvSpPr>
          <p:cNvPr id="12" name="Inhaltsplatzhalter 11"/>
          <p:cNvSpPr>
            <a:spLocks noGrp="1"/>
          </p:cNvSpPr>
          <p:nvPr>
            <p:ph sz="quarter" idx="12"/>
          </p:nvPr>
        </p:nvSpPr>
        <p:spPr/>
        <p:txBody>
          <a:bodyPr/>
          <a:lstStyle/>
          <a:p>
            <a:endParaRPr lang="de-DE"/>
          </a:p>
        </p:txBody>
      </p:sp>
      <p:sp>
        <p:nvSpPr>
          <p:cNvPr id="13" name="Untertitel 12"/>
          <p:cNvSpPr>
            <a:spLocks noGrp="1"/>
          </p:cNvSpPr>
          <p:nvPr>
            <p:ph type="subTitle" idx="13"/>
          </p:nvPr>
        </p:nvSpPr>
        <p:spPr/>
        <p:txBody>
          <a:bodyPr/>
          <a:lstStyle/>
          <a:p>
            <a:endParaRPr lang="de-DE"/>
          </a:p>
        </p:txBody>
      </p:sp>
      <p:pic>
        <p:nvPicPr>
          <p:cNvPr id="3" name="Grafik 2"/>
          <p:cNvPicPr>
            <a:picLocks noChangeAspect="1"/>
          </p:cNvPicPr>
          <p:nvPr/>
        </p:nvPicPr>
        <p:blipFill>
          <a:blip r:embed="rId3"/>
          <a:stretch>
            <a:fillRect/>
          </a:stretch>
        </p:blipFill>
        <p:spPr>
          <a:xfrm>
            <a:off x="1073658" y="1646583"/>
            <a:ext cx="5961273" cy="4025210"/>
          </a:xfrm>
          <a:prstGeom prst="rect">
            <a:avLst/>
          </a:prstGeom>
        </p:spPr>
      </p:pic>
      <p:sp>
        <p:nvSpPr>
          <p:cNvPr id="7" name="Textfeld 6"/>
          <p:cNvSpPr txBox="1"/>
          <p:nvPr/>
        </p:nvSpPr>
        <p:spPr>
          <a:xfrm>
            <a:off x="381000" y="5799236"/>
            <a:ext cx="1385316" cy="276999"/>
          </a:xfrm>
          <a:prstGeom prst="rect">
            <a:avLst/>
          </a:prstGeom>
          <a:noFill/>
        </p:spPr>
        <p:txBody>
          <a:bodyPr wrap="none" rtlCol="0">
            <a:spAutoFit/>
          </a:bodyPr>
          <a:lstStyle/>
          <a:p>
            <a:r>
              <a:rPr lang="de-DE" altLang="de-DE" sz="1200" b="1" dirty="0"/>
              <a:t>Abbildung </a:t>
            </a:r>
            <a:r>
              <a:rPr lang="de-DE" altLang="de-DE" sz="1200" b="1" dirty="0" smtClean="0"/>
              <a:t>1.8</a:t>
            </a:r>
            <a:endParaRPr lang="de-DE" altLang="de-DE" sz="1200" b="1" dirty="0"/>
          </a:p>
        </p:txBody>
      </p:sp>
    </p:spTree>
    <p:extLst>
      <p:ext uri="{BB962C8B-B14F-4D97-AF65-F5344CB8AC3E}">
        <p14:creationId xmlns:p14="http://schemas.microsoft.com/office/powerpoint/2010/main" val="388802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a:t>
            </a:fld>
            <a:endParaRPr lang="en-US" dirty="0"/>
          </a:p>
        </p:txBody>
      </p:sp>
      <p:sp>
        <p:nvSpPr>
          <p:cNvPr id="17411" name="Rectangle 3"/>
          <p:cNvSpPr>
            <a:spLocks noGrp="1" noChangeArrowheads="1"/>
          </p:cNvSpPr>
          <p:nvPr>
            <p:ph sz="quarter" idx="12"/>
          </p:nvPr>
        </p:nvSpPr>
        <p:spPr/>
        <p:txBody>
          <a:bodyPr/>
          <a:lstStyle/>
          <a:p>
            <a:r>
              <a:rPr lang="de-DE" altLang="de-DE" smtClean="0"/>
              <a:t>Welche Rolle spielen Informationssysteme im heutigen, von Wettbewerb geprägten betrieblichen Umfeld?</a:t>
            </a:r>
          </a:p>
          <a:p>
            <a:r>
              <a:rPr lang="de-DE" altLang="de-DE" smtClean="0"/>
              <a:t>Was versteht man unter einem Informationssystem? Was müssen Führungskräfte über Informationssysteme wissen?</a:t>
            </a:r>
          </a:p>
          <a:p>
            <a:r>
              <a:rPr lang="de-DE" altLang="de-DE" smtClean="0"/>
              <a:t>Was versteht man unter einem Anwendungssystem? Was ist der Unterschied zu einem Informationssystem?</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73803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e-DE" altLang="de-DE" smtClean="0"/>
              <a:t>Ergänzende Vermögenswerte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59</a:t>
            </a:fld>
            <a:endParaRPr lang="en-US" dirty="0"/>
          </a:p>
        </p:txBody>
      </p:sp>
      <p:sp>
        <p:nvSpPr>
          <p:cNvPr id="68611" name="Rectangle 3"/>
          <p:cNvSpPr>
            <a:spLocks noGrp="1" noChangeArrowheads="1"/>
          </p:cNvSpPr>
          <p:nvPr>
            <p:ph sz="quarter" idx="12"/>
          </p:nvPr>
        </p:nvSpPr>
        <p:spPr/>
        <p:txBody>
          <a:bodyPr/>
          <a:lstStyle/>
          <a:p>
            <a:r>
              <a:rPr lang="de-DE" altLang="de-DE" smtClean="0"/>
              <a:t>Damit sich eine IT-Investition auszahlt, sind ergänzende Vermögenswerte notwendig</a:t>
            </a:r>
          </a:p>
          <a:p>
            <a:pPr lvl="1"/>
            <a:r>
              <a:rPr lang="de-DE" altLang="de-DE" smtClean="0"/>
              <a:t>organisatorische</a:t>
            </a:r>
          </a:p>
          <a:p>
            <a:pPr lvl="1"/>
            <a:r>
              <a:rPr lang="de-DE" altLang="de-DE" smtClean="0"/>
              <a:t>managementbezogene</a:t>
            </a:r>
          </a:p>
          <a:p>
            <a:pPr lvl="1"/>
            <a:r>
              <a:rPr lang="de-DE" altLang="de-DE" smtClean="0"/>
              <a:t>soziale</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26358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altLang="de-DE" smtClean="0"/>
              <a:t>Organisatorische Vermögenswerte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60</a:t>
            </a:fld>
            <a:endParaRPr lang="en-US" dirty="0"/>
          </a:p>
        </p:txBody>
      </p:sp>
      <p:sp>
        <p:nvSpPr>
          <p:cNvPr id="69635" name="Rectangle 3"/>
          <p:cNvSpPr>
            <a:spLocks noGrp="1" noChangeArrowheads="1"/>
          </p:cNvSpPr>
          <p:nvPr>
            <p:ph sz="quarter" idx="12"/>
          </p:nvPr>
        </p:nvSpPr>
        <p:spPr/>
        <p:txBody>
          <a:bodyPr/>
          <a:lstStyle/>
          <a:p>
            <a:r>
              <a:rPr lang="de-DE" smtClean="0"/>
              <a:t>Unternehmenskultur, in der Effizienz und Effektivität geschätzt werden</a:t>
            </a:r>
          </a:p>
          <a:p>
            <a:r>
              <a:rPr lang="de-DE" smtClean="0"/>
              <a:t>Effiziente Geschäftsprozesse</a:t>
            </a:r>
          </a:p>
          <a:p>
            <a:r>
              <a:rPr lang="de-DE" smtClean="0"/>
              <a:t>Dezentrale Weisungsbefugnisse</a:t>
            </a:r>
          </a:p>
          <a:p>
            <a:r>
              <a:rPr lang="de-DE" smtClean="0"/>
              <a:t>Verteilte Entscheidungsbefugnisse</a:t>
            </a:r>
          </a:p>
          <a:p>
            <a:r>
              <a:rPr lang="de-DE" smtClean="0"/>
              <a:t>Starkes IT-Entwicklungsteam</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419525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DE" altLang="de-DE" smtClean="0"/>
              <a:t>Managementbezogene Vermögenswerte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61</a:t>
            </a:fld>
            <a:endParaRPr lang="en-US" dirty="0"/>
          </a:p>
        </p:txBody>
      </p:sp>
      <p:sp>
        <p:nvSpPr>
          <p:cNvPr id="70659" name="Rectangle 3"/>
          <p:cNvSpPr>
            <a:spLocks noGrp="1" noChangeArrowheads="1"/>
          </p:cNvSpPr>
          <p:nvPr>
            <p:ph sz="quarter" idx="12"/>
          </p:nvPr>
        </p:nvSpPr>
        <p:spPr/>
        <p:txBody>
          <a:bodyPr>
            <a:normAutofit lnSpcReduction="10000"/>
          </a:bodyPr>
          <a:lstStyle/>
          <a:p>
            <a:r>
              <a:rPr lang="de-DE" smtClean="0"/>
              <a:t>Starke Unterstützung des Topmanagements für IT-Investitionen und damit einhergehende Veränderungen</a:t>
            </a:r>
          </a:p>
          <a:p>
            <a:r>
              <a:rPr lang="de-DE" smtClean="0"/>
              <a:t>Anreize für Innovationen im Managementbereich</a:t>
            </a:r>
          </a:p>
          <a:p>
            <a:r>
              <a:rPr lang="de-DE" smtClean="0"/>
              <a:t>Teamarbeit und kollaborative Arbeitsumfelder</a:t>
            </a:r>
          </a:p>
          <a:p>
            <a:r>
              <a:rPr lang="de-DE" smtClean="0"/>
              <a:t>Schulungsprogramme, um die Entscheidungsfähigkeiten des Managements zu verbessern</a:t>
            </a:r>
          </a:p>
          <a:p>
            <a:r>
              <a:rPr lang="de-DE" smtClean="0"/>
              <a:t>Managementkultur, die Flexibilität und wissensbasierte Entscheidungsfindungsprozesse schätzt</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25904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e-DE" altLang="de-DE" smtClean="0"/>
              <a:t>Soziale Vermögenswerte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62</a:t>
            </a:fld>
            <a:endParaRPr lang="en-US" dirty="0"/>
          </a:p>
        </p:txBody>
      </p:sp>
      <p:sp>
        <p:nvSpPr>
          <p:cNvPr id="71683" name="Rectangle 3"/>
          <p:cNvSpPr>
            <a:spLocks noGrp="1" noChangeArrowheads="1"/>
          </p:cNvSpPr>
          <p:nvPr>
            <p:ph sz="quarter" idx="12"/>
          </p:nvPr>
        </p:nvSpPr>
        <p:spPr/>
        <p:txBody>
          <a:bodyPr>
            <a:normAutofit lnSpcReduction="10000"/>
          </a:bodyPr>
          <a:lstStyle/>
          <a:p>
            <a:r>
              <a:rPr lang="de-DE" smtClean="0"/>
              <a:t>Die allgemein verfügbare Internet- und Telekommunikationsinfrastruktur</a:t>
            </a:r>
          </a:p>
          <a:p>
            <a:r>
              <a:rPr lang="de-DE" smtClean="0"/>
              <a:t>Schulungsprogramme zur Erweiterung der IT-Kenntnisse der Mitarbeiter</a:t>
            </a:r>
          </a:p>
          <a:p>
            <a:r>
              <a:rPr lang="de-DE" smtClean="0"/>
              <a:t>Standards (sowohl öffentliche als auch unternehmensinterne)</a:t>
            </a:r>
          </a:p>
          <a:p>
            <a:r>
              <a:rPr lang="de-DE" smtClean="0"/>
              <a:t>Gesetze und Bestimmungen, die faire und stabile Geschäftsumgebungen schaffen</a:t>
            </a:r>
          </a:p>
          <a:p>
            <a:r>
              <a:rPr lang="de-DE" smtClean="0"/>
              <a:t>Technologie- und Dienstleistungsunternehmen zur Unterstützung der Entwicklung und Inbetriebnahme von Informationssystemen</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40862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p:nvPr>
        </p:nvSpPr>
        <p:spPr/>
        <p:txBody>
          <a:bodyPr/>
          <a:lstStyle/>
          <a:p>
            <a:r>
              <a:rPr lang="de-DE" altLang="de-DE" smtClean="0"/>
              <a:t>Ergänzende Vermögenswerte zur Optimierung der Rendite von IT-Investitionen </a:t>
            </a:r>
          </a:p>
        </p:txBody>
      </p:sp>
      <p:sp>
        <p:nvSpPr>
          <p:cNvPr id="8" name="Foliennummernplatzhalter 7"/>
          <p:cNvSpPr>
            <a:spLocks noGrp="1"/>
          </p:cNvSpPr>
          <p:nvPr>
            <p:ph type="sldNum" sz="quarter" idx="11"/>
          </p:nvPr>
        </p:nvSpPr>
        <p:spPr/>
        <p:txBody>
          <a:bodyPr/>
          <a:lstStyle/>
          <a:p>
            <a:fld id="{65980664-B5CC-438B-8D1E-730E119096BA}" type="slidenum">
              <a:rPr lang="en-US" smtClean="0"/>
              <a:pPr/>
              <a:t>63</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endParaRPr lang="de-DE"/>
          </a:p>
        </p:txBody>
      </p:sp>
      <p:pic>
        <p:nvPicPr>
          <p:cNvPr id="5" name="Grafik 4"/>
          <p:cNvPicPr>
            <a:picLocks noChangeAspect="1"/>
          </p:cNvPicPr>
          <p:nvPr/>
        </p:nvPicPr>
        <p:blipFill>
          <a:blip r:embed="rId2"/>
          <a:stretch>
            <a:fillRect/>
          </a:stretch>
        </p:blipFill>
        <p:spPr>
          <a:xfrm>
            <a:off x="610260" y="1285875"/>
            <a:ext cx="7923480" cy="4637566"/>
          </a:xfrm>
          <a:prstGeom prst="rect">
            <a:avLst/>
          </a:prstGeom>
        </p:spPr>
      </p:pic>
    </p:spTree>
    <p:extLst>
      <p:ext uri="{BB962C8B-B14F-4D97-AF65-F5344CB8AC3E}">
        <p14:creationId xmlns:p14="http://schemas.microsoft.com/office/powerpoint/2010/main" val="1145496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3"/>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64</a:t>
            </a:fld>
            <a:endParaRPr lang="en-US" dirty="0"/>
          </a:p>
        </p:txBody>
      </p:sp>
      <p:sp>
        <p:nvSpPr>
          <p:cNvPr id="72707" name="Rectangle 5"/>
          <p:cNvSpPr>
            <a:spLocks noGrp="1" noChangeArrowheads="1"/>
          </p:cNvSpPr>
          <p:nvPr>
            <p:ph sz="quarter" idx="12"/>
          </p:nvPr>
        </p:nvSpPr>
        <p:spPr/>
        <p:txBody>
          <a:bodyPr/>
          <a:lstStyle/>
          <a:p>
            <a:pPr marL="457200" indent="-457200">
              <a:buFont typeface="+mj-lt"/>
              <a:buAutoNum type="arabicPeriod"/>
            </a:pPr>
            <a:r>
              <a:rPr lang="en-US" altLang="de-DE" dirty="0" smtClean="0"/>
              <a:t>Sinn und </a:t>
            </a:r>
            <a:r>
              <a:rPr lang="en-US" altLang="de-DE" dirty="0" err="1" smtClean="0"/>
              <a:t>Zweck</a:t>
            </a:r>
            <a:r>
              <a:rPr lang="en-US" altLang="de-DE" dirty="0" smtClean="0"/>
              <a:t> von </a:t>
            </a:r>
            <a:r>
              <a:rPr lang="en-US" altLang="de-DE" dirty="0" err="1" smtClean="0"/>
              <a:t>Informationssystemen</a:t>
            </a:r>
            <a:endParaRPr lang="en-US" altLang="de-DE" dirty="0" smtClean="0"/>
          </a:p>
          <a:p>
            <a:pPr marL="457200" indent="-457200">
              <a:buFont typeface="+mj-lt"/>
              <a:buAutoNum type="arabicPeriod"/>
            </a:pPr>
            <a:r>
              <a:rPr lang="en-US" altLang="de-DE" b="1" dirty="0" smtClean="0"/>
              <a:t>Trend </a:t>
            </a:r>
            <a:r>
              <a:rPr lang="en-US" altLang="de-DE" b="1" dirty="0" err="1" smtClean="0"/>
              <a:t>zum</a:t>
            </a:r>
            <a:r>
              <a:rPr lang="en-US" altLang="de-DE" b="1" dirty="0" smtClean="0"/>
              <a:t> </a:t>
            </a:r>
            <a:r>
              <a:rPr lang="en-US" altLang="de-DE" b="1" dirty="0" err="1" smtClean="0"/>
              <a:t>vernetzten</a:t>
            </a:r>
            <a:r>
              <a:rPr lang="en-US" altLang="de-DE" b="1" dirty="0" smtClean="0"/>
              <a:t> </a:t>
            </a:r>
            <a:r>
              <a:rPr lang="en-US" altLang="de-DE" b="1" dirty="0" err="1" smtClean="0"/>
              <a:t>Unternehmen</a:t>
            </a:r>
            <a:endParaRPr lang="en-US" altLang="de-DE" b="1" dirty="0" smtClean="0"/>
          </a:p>
          <a:p>
            <a:pPr marL="457200" indent="-457200">
              <a:buFont typeface="+mj-lt"/>
              <a:buAutoNum type="arabicPeriod"/>
            </a:pPr>
            <a:r>
              <a:rPr lang="en-US" altLang="de-DE" dirty="0" err="1" smtClean="0"/>
              <a:t>Herausforderungen</a:t>
            </a:r>
            <a:r>
              <a:rPr lang="en-US" altLang="de-DE" dirty="0" smtClean="0"/>
              <a:t> </a:t>
            </a:r>
            <a:r>
              <a:rPr lang="en-US" altLang="de-DE" dirty="0" err="1" smtClean="0"/>
              <a:t>bei</a:t>
            </a:r>
            <a:r>
              <a:rPr lang="en-US" altLang="de-DE" dirty="0" smtClean="0"/>
              <a:t> </a:t>
            </a:r>
            <a:r>
              <a:rPr lang="en-US" altLang="de-DE" dirty="0" err="1" smtClean="0"/>
              <a:t>Gestaltung</a:t>
            </a:r>
            <a:r>
              <a:rPr lang="en-US" altLang="de-DE" dirty="0" smtClean="0"/>
              <a:t> und </a:t>
            </a:r>
            <a:r>
              <a:rPr lang="en-US" altLang="de-DE" dirty="0" err="1" smtClean="0"/>
              <a:t>Einsatz</a:t>
            </a:r>
            <a:r>
              <a:rPr lang="en-US" altLang="de-DE" dirty="0" smtClean="0"/>
              <a:t/>
            </a:r>
            <a:br>
              <a:rPr lang="en-US" altLang="de-DE" dirty="0" smtClean="0"/>
            </a:br>
            <a:endParaRPr lang="en-US" altLang="de-DE" dirty="0" smtClean="0"/>
          </a:p>
        </p:txBody>
      </p:sp>
      <p:sp>
        <p:nvSpPr>
          <p:cNvPr id="8" name="Untertitel 7"/>
          <p:cNvSpPr>
            <a:spLocks noGrp="1"/>
          </p:cNvSpPr>
          <p:nvPr>
            <p:ph type="subTitle" idx="13"/>
          </p:nvPr>
        </p:nvSpPr>
        <p:spPr/>
        <p:txBody>
          <a:bodyPr/>
          <a:lstStyle/>
          <a:p>
            <a:r>
              <a:rPr lang="de-DE" dirty="0" smtClean="0"/>
              <a:t>Kapitel 1</a:t>
            </a:r>
            <a:endParaRPr lang="de-DE" dirty="0"/>
          </a:p>
        </p:txBody>
      </p:sp>
    </p:spTree>
    <p:extLst>
      <p:ext uri="{BB962C8B-B14F-4D97-AF65-F5344CB8AC3E}">
        <p14:creationId xmlns:p14="http://schemas.microsoft.com/office/powerpoint/2010/main" val="32447329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altLang="de-DE" smtClean="0"/>
              <a:t>Die gegenseitige Abhängigkeit von Unternehmen und Anwendungssystemen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65</a:t>
            </a:fld>
            <a:endParaRPr lang="en-US" dirty="0"/>
          </a:p>
        </p:txBody>
      </p:sp>
      <p:sp>
        <p:nvSpPr>
          <p:cNvPr id="73731" name="Inhaltsplatzhalter 5"/>
          <p:cNvSpPr>
            <a:spLocks noGrp="1"/>
          </p:cNvSpPr>
          <p:nvPr>
            <p:ph sz="quarter" idx="12"/>
          </p:nvPr>
        </p:nvSpPr>
        <p:spPr/>
        <p:txBody>
          <a:bodyPr/>
          <a:lstStyle/>
          <a:p>
            <a:r>
              <a:rPr lang="de-DE" altLang="de-DE" smtClean="0"/>
              <a:t>Abbildung 1.9</a:t>
            </a:r>
          </a:p>
        </p:txBody>
      </p:sp>
      <p:sp>
        <p:nvSpPr>
          <p:cNvPr id="8" name="Untertitel 7"/>
          <p:cNvSpPr>
            <a:spLocks noGrp="1"/>
          </p:cNvSpPr>
          <p:nvPr>
            <p:ph type="subTitle" idx="13"/>
          </p:nvPr>
        </p:nvSpPr>
        <p:spPr/>
        <p:txBody>
          <a:bodyPr/>
          <a:lstStyle/>
          <a:p>
            <a:endParaRPr lang="de-DE"/>
          </a:p>
        </p:txBody>
      </p:sp>
      <p:pic>
        <p:nvPicPr>
          <p:cNvPr id="737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31914"/>
            <a:ext cx="7901657" cy="44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382397" y="5806557"/>
            <a:ext cx="1385316" cy="276999"/>
          </a:xfrm>
          <a:prstGeom prst="rect">
            <a:avLst/>
          </a:prstGeom>
          <a:noFill/>
        </p:spPr>
        <p:txBody>
          <a:bodyPr wrap="none" rtlCol="0">
            <a:spAutoFit/>
          </a:bodyPr>
          <a:lstStyle/>
          <a:p>
            <a:r>
              <a:rPr lang="de-DE" altLang="de-DE" sz="1200" b="1" dirty="0"/>
              <a:t>Abbildung </a:t>
            </a:r>
            <a:r>
              <a:rPr lang="de-DE" altLang="de-DE" sz="1200" b="1" dirty="0" smtClean="0"/>
              <a:t>1.9</a:t>
            </a:r>
            <a:endParaRPr lang="de-DE" altLang="de-DE" sz="1200" b="1" dirty="0"/>
          </a:p>
        </p:txBody>
      </p:sp>
    </p:spTree>
    <p:extLst>
      <p:ext uri="{BB962C8B-B14F-4D97-AF65-F5344CB8AC3E}">
        <p14:creationId xmlns:p14="http://schemas.microsoft.com/office/powerpoint/2010/main" val="1331169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DE" altLang="de-DE" smtClean="0"/>
              <a:t>Der sich erweiternde Einflussbereich von Informationssystemen</a:t>
            </a:r>
          </a:p>
        </p:txBody>
      </p:sp>
      <p:sp>
        <p:nvSpPr>
          <p:cNvPr id="5" name="Foliennummernplatzhalter 4"/>
          <p:cNvSpPr>
            <a:spLocks noGrp="1"/>
          </p:cNvSpPr>
          <p:nvPr>
            <p:ph type="sldNum" sz="quarter" idx="11"/>
          </p:nvPr>
        </p:nvSpPr>
        <p:spPr/>
        <p:txBody>
          <a:bodyPr/>
          <a:lstStyle/>
          <a:p>
            <a:fld id="{65980664-B5CC-438B-8D1E-730E119096BA}" type="slidenum">
              <a:rPr lang="en-US" smtClean="0"/>
              <a:pPr/>
              <a:t>66</a:t>
            </a:fld>
            <a:endParaRPr lang="en-US" dirty="0"/>
          </a:p>
        </p:txBody>
      </p:sp>
      <p:sp>
        <p:nvSpPr>
          <p:cNvPr id="74755" name="Inhaltsplatzhalter 5"/>
          <p:cNvSpPr>
            <a:spLocks noGrp="1"/>
          </p:cNvSpPr>
          <p:nvPr>
            <p:ph sz="quarter" idx="12"/>
          </p:nvPr>
        </p:nvSpPr>
        <p:spPr/>
        <p:txBody>
          <a:bodyPr/>
          <a:lstStyle/>
          <a:p>
            <a:pPr marL="0" indent="0">
              <a:buNone/>
            </a:pPr>
            <a:endParaRPr lang="de-DE" altLang="de-DE" dirty="0" smtClean="0"/>
          </a:p>
        </p:txBody>
      </p:sp>
      <p:sp>
        <p:nvSpPr>
          <p:cNvPr id="10" name="Untertitel 9"/>
          <p:cNvSpPr>
            <a:spLocks noGrp="1"/>
          </p:cNvSpPr>
          <p:nvPr>
            <p:ph type="subTitle" idx="13"/>
          </p:nvPr>
        </p:nvSpPr>
        <p:spPr/>
        <p:txBody>
          <a:bodyPr/>
          <a:lstStyle/>
          <a:p>
            <a:endParaRPr lang="de-DE"/>
          </a:p>
        </p:txBody>
      </p:sp>
      <p:sp>
        <p:nvSpPr>
          <p:cNvPr id="7" name="Textfeld 6"/>
          <p:cNvSpPr txBox="1"/>
          <p:nvPr/>
        </p:nvSpPr>
        <p:spPr>
          <a:xfrm>
            <a:off x="381000" y="5799236"/>
            <a:ext cx="1494320" cy="276999"/>
          </a:xfrm>
          <a:prstGeom prst="rect">
            <a:avLst/>
          </a:prstGeom>
          <a:noFill/>
        </p:spPr>
        <p:txBody>
          <a:bodyPr wrap="none" rtlCol="0">
            <a:spAutoFit/>
          </a:bodyPr>
          <a:lstStyle/>
          <a:p>
            <a:r>
              <a:rPr lang="de-DE" altLang="de-DE" sz="1200" b="1" dirty="0"/>
              <a:t>Abbildung </a:t>
            </a:r>
            <a:r>
              <a:rPr lang="de-DE" altLang="de-DE" sz="1200" b="1" dirty="0" smtClean="0"/>
              <a:t>1.10</a:t>
            </a:r>
            <a:endParaRPr lang="de-DE" altLang="de-DE" sz="1200" b="1" dirty="0"/>
          </a:p>
        </p:txBody>
      </p:sp>
      <p:pic>
        <p:nvPicPr>
          <p:cNvPr id="4" name="Grafik 3"/>
          <p:cNvPicPr>
            <a:picLocks noChangeAspect="1"/>
          </p:cNvPicPr>
          <p:nvPr/>
        </p:nvPicPr>
        <p:blipFill>
          <a:blip r:embed="rId3"/>
          <a:stretch>
            <a:fillRect/>
          </a:stretch>
        </p:blipFill>
        <p:spPr>
          <a:xfrm>
            <a:off x="590550" y="1946324"/>
            <a:ext cx="8096250" cy="3324225"/>
          </a:xfrm>
          <a:prstGeom prst="rect">
            <a:avLst/>
          </a:prstGeom>
        </p:spPr>
      </p:pic>
    </p:spTree>
    <p:extLst>
      <p:ext uri="{BB962C8B-B14F-4D97-AF65-F5344CB8AC3E}">
        <p14:creationId xmlns:p14="http://schemas.microsoft.com/office/powerpoint/2010/main" val="3941004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Markante jüngere Entwicklungen und ihre betrieblichen Auswirkungen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67</a:t>
            </a:fld>
            <a:endParaRPr lang="en-US" dirty="0"/>
          </a:p>
        </p:txBody>
      </p:sp>
      <p:pic>
        <p:nvPicPr>
          <p:cNvPr id="5" name="Inhaltsplatzhalter 4"/>
          <p:cNvPicPr>
            <a:picLocks noGrp="1" noChangeAspect="1"/>
          </p:cNvPicPr>
          <p:nvPr>
            <p:ph sz="quarter" idx="12"/>
          </p:nvPr>
        </p:nvPicPr>
        <p:blipFill>
          <a:blip r:embed="rId2"/>
          <a:stretch>
            <a:fillRect/>
          </a:stretch>
        </p:blipFill>
        <p:spPr>
          <a:xfrm>
            <a:off x="365125" y="1841443"/>
            <a:ext cx="8229600" cy="4122852"/>
          </a:xfrm>
        </p:spPr>
      </p:pic>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3984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Markante jüngere Entwicklungen und ihre betrieblichen Auswirkungen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68</a:t>
            </a:fld>
            <a:endParaRPr lang="en-US" dirty="0"/>
          </a:p>
        </p:txBody>
      </p:sp>
      <p:pic>
        <p:nvPicPr>
          <p:cNvPr id="7" name="Inhaltsplatzhalter 6"/>
          <p:cNvPicPr>
            <a:picLocks noGrp="1" noChangeAspect="1"/>
          </p:cNvPicPr>
          <p:nvPr>
            <p:ph sz="quarter" idx="12"/>
          </p:nvPr>
        </p:nvPicPr>
        <p:blipFill>
          <a:blip r:embed="rId2"/>
          <a:stretch>
            <a:fillRect/>
          </a:stretch>
        </p:blipFill>
        <p:spPr>
          <a:xfrm>
            <a:off x="365125" y="2616744"/>
            <a:ext cx="8229600" cy="2572250"/>
          </a:xfrm>
        </p:spPr>
      </p:pic>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5531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6</a:t>
            </a:fld>
            <a:endParaRPr lang="en-US" dirty="0"/>
          </a:p>
        </p:txBody>
      </p:sp>
      <p:sp>
        <p:nvSpPr>
          <p:cNvPr id="18435" name="Rectangle 2"/>
          <p:cNvSpPr>
            <a:spLocks noGrp="1" noChangeArrowheads="1"/>
          </p:cNvSpPr>
          <p:nvPr>
            <p:ph sz="quarter" idx="12"/>
          </p:nvPr>
        </p:nvSpPr>
        <p:spPr/>
        <p:txBody>
          <a:bodyPr/>
          <a:lstStyle/>
          <a:p>
            <a:r>
              <a:rPr lang="de-DE" altLang="de-DE" smtClean="0"/>
              <a:t>In welcher Hinsicht haben das Internet und Informationstechnik Unternehmen und öffentliche Institutionen verändert?</a:t>
            </a:r>
          </a:p>
          <a:p>
            <a:r>
              <a:rPr lang="de-DE" altLang="de-DE" smtClean="0"/>
              <a:t>Welches sind die wichtigsten Probleme, die das Management eines Unternehmens beim Aufbau und Einsatz von Informationssystemen bewältigen muss?</a:t>
            </a:r>
          </a:p>
          <a:p>
            <a:endParaRPr lang="en-US"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30905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Markante jüngere Entwicklungen und ihre betrieblichen Auswirkungen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69</a:t>
            </a:fld>
            <a:endParaRPr lang="en-US" dirty="0"/>
          </a:p>
        </p:txBody>
      </p:sp>
      <p:pic>
        <p:nvPicPr>
          <p:cNvPr id="5" name="Inhaltsplatzhalter 4"/>
          <p:cNvPicPr>
            <a:picLocks noGrp="1" noChangeAspect="1"/>
          </p:cNvPicPr>
          <p:nvPr>
            <p:ph sz="quarter" idx="12"/>
          </p:nvPr>
        </p:nvPicPr>
        <p:blipFill>
          <a:blip r:embed="rId2"/>
          <a:stretch>
            <a:fillRect/>
          </a:stretch>
        </p:blipFill>
        <p:spPr>
          <a:xfrm>
            <a:off x="365125" y="2331690"/>
            <a:ext cx="8229600" cy="3142357"/>
          </a:xfrm>
        </p:spPr>
      </p:pic>
      <p:sp>
        <p:nvSpPr>
          <p:cNvPr id="10" name="Untertitel 9"/>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934042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e-DE" altLang="de-DE" smtClean="0"/>
              <a:t>Wachsende Bedeutung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70</a:t>
            </a:fld>
            <a:endParaRPr lang="en-US" dirty="0"/>
          </a:p>
        </p:txBody>
      </p:sp>
      <p:sp>
        <p:nvSpPr>
          <p:cNvPr id="75779" name="Rectangle 3"/>
          <p:cNvSpPr>
            <a:spLocks noGrp="1" noChangeArrowheads="1"/>
          </p:cNvSpPr>
          <p:nvPr>
            <p:ph sz="quarter" idx="12"/>
          </p:nvPr>
        </p:nvSpPr>
        <p:spPr/>
        <p:txBody>
          <a:bodyPr/>
          <a:lstStyle/>
          <a:p>
            <a:r>
              <a:rPr lang="de-DE" altLang="de-DE" smtClean="0"/>
              <a:t>Ansteigende wechselseitige Abhängigkeit zwischen</a:t>
            </a:r>
          </a:p>
          <a:p>
            <a:pPr lvl="1"/>
            <a:r>
              <a:rPr lang="de-DE" altLang="de-DE" smtClean="0"/>
              <a:t>Unternehmensstrategie, Organisationsstruktur und Geschäftsprozessen</a:t>
            </a:r>
          </a:p>
          <a:p>
            <a:pPr lvl="1"/>
            <a:r>
              <a:rPr lang="de-DE" altLang="de-DE" smtClean="0"/>
              <a:t>Software, Hardware, Datenbanken und Telekommunikationseinrichtungen der Informationssysteme</a:t>
            </a:r>
          </a:p>
          <a:p>
            <a:r>
              <a:rPr lang="de-DE" altLang="de-DE" smtClean="0"/>
              <a:t>Wachsender Einfluss und Komplexität von Software-Entwicklungsprojekten und Anwendungssystemen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314228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de-DE" altLang="de-DE" smtClean="0"/>
              <a:t>E-Commerce und E-Business</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71</a:t>
            </a:fld>
            <a:endParaRPr lang="en-US" dirty="0"/>
          </a:p>
        </p:txBody>
      </p:sp>
      <p:sp>
        <p:nvSpPr>
          <p:cNvPr id="76803" name="Rectangle 3"/>
          <p:cNvSpPr>
            <a:spLocks noGrp="1" noChangeArrowheads="1"/>
          </p:cNvSpPr>
          <p:nvPr>
            <p:ph sz="quarter" idx="12"/>
          </p:nvPr>
        </p:nvSpPr>
        <p:spPr/>
        <p:txBody>
          <a:bodyPr/>
          <a:lstStyle/>
          <a:p>
            <a:r>
              <a:rPr lang="de-DE" altLang="de-DE" smtClean="0"/>
              <a:t>Internet als global verfügbares Netzwerk</a:t>
            </a:r>
          </a:p>
          <a:p>
            <a:pPr lvl="1"/>
            <a:r>
              <a:rPr lang="de-DE" altLang="de-DE" smtClean="0"/>
              <a:t>Viele Unternehmen können sich in einem einzigen Netzwerk verknüpfen und dadurch einen digitalen Markt schaffen</a:t>
            </a:r>
          </a:p>
          <a:p>
            <a:pPr lvl="1"/>
            <a:r>
              <a:rPr lang="de-DE" altLang="de-DE" smtClean="0"/>
              <a:t>Ermöglicht Abwicklung von Transaktionen zwischen Verkäufern und Käufern im E-Commerce</a:t>
            </a:r>
          </a:p>
          <a:p>
            <a:pPr lvl="1"/>
            <a:r>
              <a:rPr lang="de-DE" altLang="de-DE" smtClean="0"/>
              <a:t>E-Business umfasst die Ausführung sämtlicher Geschäftsprozesse eines Unternehmens unter Anwendung des Internet sowie Intra- und Extranets</a:t>
            </a:r>
          </a:p>
          <a:p>
            <a:r>
              <a:rPr lang="de-DE" altLang="de-DE" smtClean="0"/>
              <a:t>E-Government</a:t>
            </a:r>
          </a:p>
          <a:p>
            <a:pPr lvl="1"/>
            <a:r>
              <a:rPr lang="de-DE" altLang="de-DE" smtClean="0"/>
              <a:t>Nutzung von Internettechniken im öffentlichen Sektor</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570448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de-DE" altLang="de-DE" smtClean="0"/>
              <a:t>Digitaler Markt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72</a:t>
            </a:fld>
            <a:endParaRPr lang="en-US" dirty="0"/>
          </a:p>
        </p:txBody>
      </p:sp>
      <p:sp>
        <p:nvSpPr>
          <p:cNvPr id="77827" name="Rectangle 3"/>
          <p:cNvSpPr>
            <a:spLocks noGrp="1" noChangeArrowheads="1"/>
          </p:cNvSpPr>
          <p:nvPr>
            <p:ph sz="quarter" idx="12"/>
          </p:nvPr>
        </p:nvSpPr>
        <p:spPr/>
        <p:txBody>
          <a:bodyPr/>
          <a:lstStyle/>
          <a:p>
            <a:r>
              <a:rPr lang="de-DE" altLang="de-DE" smtClean="0"/>
              <a:t>Ein Markt, der durch Computer und Kommunikationstechnik erzeugt wird, und viele Käufer und Verkäufer miteinander verbindet.</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15507015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de-DE" altLang="de-DE" smtClean="0"/>
              <a:t>Intranet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73</a:t>
            </a:fld>
            <a:endParaRPr lang="en-US" dirty="0"/>
          </a:p>
        </p:txBody>
      </p:sp>
      <p:sp>
        <p:nvSpPr>
          <p:cNvPr id="78851" name="Rectangle 3"/>
          <p:cNvSpPr>
            <a:spLocks noGrp="1" noChangeArrowheads="1"/>
          </p:cNvSpPr>
          <p:nvPr>
            <p:ph sz="quarter" idx="12"/>
          </p:nvPr>
        </p:nvSpPr>
        <p:spPr/>
        <p:txBody>
          <a:bodyPr/>
          <a:lstStyle/>
          <a:p>
            <a:r>
              <a:rPr lang="de-DE" altLang="de-DE" smtClean="0"/>
              <a:t>Ein internes Netzwerk, das auf Internet- und World Wide Web-Technik und -Standards basiert.</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860241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de-DE" altLang="de-DE" smtClean="0"/>
              <a:t>Extranet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74</a:t>
            </a:fld>
            <a:endParaRPr lang="en-US" dirty="0"/>
          </a:p>
        </p:txBody>
      </p:sp>
      <p:sp>
        <p:nvSpPr>
          <p:cNvPr id="79875" name="Rectangle 3"/>
          <p:cNvSpPr>
            <a:spLocks noGrp="1" noChangeArrowheads="1"/>
          </p:cNvSpPr>
          <p:nvPr>
            <p:ph sz="quarter" idx="12"/>
          </p:nvPr>
        </p:nvSpPr>
        <p:spPr/>
        <p:txBody>
          <a:bodyPr/>
          <a:lstStyle/>
          <a:p>
            <a:r>
              <a:rPr lang="de-DE" altLang="de-DE" smtClean="0"/>
              <a:t>Privates Intranet, auf das autorisierte Außenstehende zugreifen können.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414999032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de-DE" altLang="de-DE" smtClean="0"/>
              <a:t>E-Commerce (elektronischer Handel)</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75</a:t>
            </a:fld>
            <a:endParaRPr lang="en-US" dirty="0"/>
          </a:p>
        </p:txBody>
      </p:sp>
      <p:sp>
        <p:nvSpPr>
          <p:cNvPr id="80899" name="Rectangle 3"/>
          <p:cNvSpPr>
            <a:spLocks noGrp="1" noChangeArrowheads="1"/>
          </p:cNvSpPr>
          <p:nvPr>
            <p:ph sz="quarter" idx="12"/>
          </p:nvPr>
        </p:nvSpPr>
        <p:spPr/>
        <p:txBody>
          <a:bodyPr/>
          <a:lstStyle/>
          <a:p>
            <a:r>
              <a:rPr lang="de-DE" smtClean="0"/>
              <a:t>Der elektronische Kauf und Verkauf von Waren und Dienstleistungen mithilfe von computergestützten Geschäftstransaktionen, die über das Internet, Netzwerke und andere elektronische Techniken abgewickelt werden.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8688952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altLang="de-DE" smtClean="0"/>
              <a:t>E-Business</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76</a:t>
            </a:fld>
            <a:endParaRPr lang="en-US" dirty="0"/>
          </a:p>
        </p:txBody>
      </p:sp>
      <p:sp>
        <p:nvSpPr>
          <p:cNvPr id="81923" name="Rectangle 3"/>
          <p:cNvSpPr>
            <a:spLocks noGrp="1" noChangeArrowheads="1"/>
          </p:cNvSpPr>
          <p:nvPr>
            <p:ph sz="quarter" idx="12"/>
          </p:nvPr>
        </p:nvSpPr>
        <p:spPr/>
        <p:txBody>
          <a:bodyPr/>
          <a:lstStyle/>
          <a:p>
            <a:r>
              <a:rPr lang="de-DE" smtClean="0"/>
              <a:t>Die Anwendung von Internet und digitalen Techniken zur Ausführung sämtlicher Geschäftsprozesse eines Unternehmens. Umfasst sowohl E-Commerce als auch Prozesse zur internen Verwaltung des Unternehmens und zur Koordination mit Lieferanten und anderen Geschäftspartnern.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235870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de-DE" altLang="de-DE" smtClean="0"/>
              <a:t>E-Government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77</a:t>
            </a:fld>
            <a:endParaRPr lang="en-US" dirty="0"/>
          </a:p>
        </p:txBody>
      </p:sp>
      <p:sp>
        <p:nvSpPr>
          <p:cNvPr id="82947" name="Rectangle 3"/>
          <p:cNvSpPr>
            <a:spLocks noGrp="1" noChangeArrowheads="1"/>
          </p:cNvSpPr>
          <p:nvPr>
            <p:ph sz="quarter" idx="12"/>
          </p:nvPr>
        </p:nvSpPr>
        <p:spPr/>
        <p:txBody>
          <a:bodyPr/>
          <a:lstStyle/>
          <a:p>
            <a:r>
              <a:rPr lang="de-DE" smtClean="0"/>
              <a:t>Verwendung von Internet und verwandten Techniken, um die Beziehungen von Regierungs- und Verwaltungsbehörden zu Bürgern, Unternehmen und anderen Behörden durch elektronische Mittel zu unterstützen.</a:t>
            </a:r>
            <a:endParaRPr lang="de-DE" altLang="de-DE" dirty="0" smtClean="0"/>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7706138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Unternehmensführung aus der Ferne</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78</a:t>
            </a:fld>
            <a:endParaRPr lang="en-US" dirty="0"/>
          </a:p>
        </p:txBody>
      </p:sp>
      <p:sp>
        <p:nvSpPr>
          <p:cNvPr id="4" name="Inhaltsplatzhalter 3"/>
          <p:cNvSpPr>
            <a:spLocks noGrp="1"/>
          </p:cNvSpPr>
          <p:nvPr>
            <p:ph sz="quarter" idx="12"/>
          </p:nvPr>
        </p:nvSpPr>
        <p:spPr/>
        <p:txBody>
          <a:bodyPr/>
          <a:lstStyle/>
          <a:p>
            <a:r>
              <a:rPr lang="de-DE" dirty="0"/>
              <a:t>Welche Arten von Anwendungen </a:t>
            </a:r>
            <a:r>
              <a:rPr lang="de-DE" dirty="0" smtClean="0"/>
              <a:t>werden hier </a:t>
            </a:r>
            <a:r>
              <a:rPr lang="de-DE" dirty="0"/>
              <a:t>beschrieben? Welche </a:t>
            </a:r>
            <a:r>
              <a:rPr lang="de-DE" dirty="0" smtClean="0"/>
              <a:t>Geschäftsbereiche unterstützen </a:t>
            </a:r>
            <a:r>
              <a:rPr lang="de-DE" dirty="0"/>
              <a:t>sie? Inwiefern </a:t>
            </a:r>
            <a:r>
              <a:rPr lang="de-DE" dirty="0" smtClean="0"/>
              <a:t>unterstützen sie </a:t>
            </a:r>
            <a:r>
              <a:rPr lang="de-DE" dirty="0"/>
              <a:t>die operationelle Effizienz und </a:t>
            </a:r>
            <a:r>
              <a:rPr lang="de-DE" dirty="0" smtClean="0"/>
              <a:t>die Entscheidungsfindung?</a:t>
            </a:r>
          </a:p>
          <a:p>
            <a:r>
              <a:rPr lang="de-DE" dirty="0"/>
              <a:t>Identifizieren Sie die Probleme, die von </a:t>
            </a:r>
            <a:r>
              <a:rPr lang="de-DE" dirty="0" smtClean="0"/>
              <a:t>den Unternehmen </a:t>
            </a:r>
            <a:r>
              <a:rPr lang="de-DE" dirty="0"/>
              <a:t>in dieser Fallstudie </a:t>
            </a:r>
            <a:r>
              <a:rPr lang="de-DE" dirty="0" smtClean="0"/>
              <a:t>mithilfe von </a:t>
            </a:r>
            <a:r>
              <a:rPr lang="de-DE" dirty="0"/>
              <a:t>mobilen digitalen Geräten gelöst wurden</a:t>
            </a:r>
            <a:r>
              <a:rPr lang="de-DE" dirty="0" smtClean="0"/>
              <a:t>.</a:t>
            </a:r>
          </a:p>
          <a:p>
            <a:endParaRPr lang="de-DE" dirty="0" smtClean="0"/>
          </a:p>
          <a:p>
            <a:endParaRPr lang="de-DE" dirty="0"/>
          </a:p>
        </p:txBody>
      </p:sp>
      <p:sp>
        <p:nvSpPr>
          <p:cNvPr id="5" name="Untertitel 4"/>
          <p:cNvSpPr>
            <a:spLocks noGrp="1"/>
          </p:cNvSpPr>
          <p:nvPr>
            <p:ph type="subTitle" idx="13"/>
          </p:nvPr>
        </p:nvSpPr>
        <p:spPr/>
        <p:txBody>
          <a:bodyPr/>
          <a:lstStyle/>
          <a:p>
            <a:r>
              <a:rPr lang="de-DE" dirty="0" smtClean="0"/>
              <a:t>Fallstudie: Blickpunkt Management</a:t>
            </a:r>
            <a:endParaRPr lang="de-DE" dirty="0"/>
          </a:p>
        </p:txBody>
      </p:sp>
    </p:spTree>
    <p:extLst>
      <p:ext uri="{BB962C8B-B14F-4D97-AF65-F5344CB8AC3E}">
        <p14:creationId xmlns:p14="http://schemas.microsoft.com/office/powerpoint/2010/main" val="2096817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de-DE" altLang="de-DE" smtClean="0"/>
              <a:t>Effizienz der Holzernte durch Informationssysteme steigern</a:t>
            </a: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7</a:t>
            </a:fld>
            <a:endParaRPr lang="en-US" dirty="0"/>
          </a:p>
        </p:txBody>
      </p:sp>
      <p:sp>
        <p:nvSpPr>
          <p:cNvPr id="19459" name="Rectangle 3"/>
          <p:cNvSpPr>
            <a:spLocks noGrp="1"/>
          </p:cNvSpPr>
          <p:nvPr>
            <p:ph sz="quarter" idx="12"/>
          </p:nvPr>
        </p:nvSpPr>
        <p:spPr/>
        <p:txBody>
          <a:bodyPr/>
          <a:lstStyle/>
          <a:p>
            <a:r>
              <a:rPr lang="de-DE" altLang="de-DE" dirty="0" smtClean="0"/>
              <a:t>Schlüsselelement für den Erfolg von </a:t>
            </a:r>
            <a:r>
              <a:rPr lang="de-DE" altLang="de-DE" dirty="0" err="1" smtClean="0"/>
              <a:t>Ponsse</a:t>
            </a:r>
            <a:r>
              <a:rPr lang="de-DE" altLang="de-DE" dirty="0" smtClean="0"/>
              <a:t> ist das </a:t>
            </a:r>
            <a:r>
              <a:rPr lang="de-DE" altLang="de-DE" dirty="0" err="1" smtClean="0"/>
              <a:t>Harvester</a:t>
            </a:r>
            <a:r>
              <a:rPr lang="de-DE" altLang="de-DE" dirty="0" smtClean="0"/>
              <a:t>-Informationssystem, das auf einer schlanken Produktion basiert, </a:t>
            </a:r>
            <a:r>
              <a:rPr lang="de-DE" altLang="de-DE" dirty="0" smtClean="0"/>
              <a:t>Ausschuss </a:t>
            </a:r>
            <a:r>
              <a:rPr lang="de-DE" altLang="de-DE" dirty="0" smtClean="0"/>
              <a:t>verhindert und die Wertschöpfung maximiert</a:t>
            </a:r>
          </a:p>
          <a:p>
            <a:r>
              <a:rPr lang="de-DE" altLang="de-DE" dirty="0" smtClean="0"/>
              <a:t>Durch Implementierung anspruchsvoller Informationssysteme konnten Kosten gesenkt, Sicherheit gewahrt und gleichzeitig die Kunden zufriedengestellt werden</a:t>
            </a:r>
          </a:p>
          <a:p>
            <a:endParaRPr lang="de-DE" altLang="de-DE" dirty="0" smtClean="0"/>
          </a:p>
          <a:p>
            <a:endParaRPr lang="de-DE" altLang="de-DE" dirty="0" smtClean="0"/>
          </a:p>
        </p:txBody>
      </p:sp>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4626807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Unternehmensführung aus der Ferne</a:t>
            </a:r>
          </a:p>
        </p:txBody>
      </p:sp>
      <p:sp>
        <p:nvSpPr>
          <p:cNvPr id="3" name="Foliennummernplatzhalter 2"/>
          <p:cNvSpPr>
            <a:spLocks noGrp="1"/>
          </p:cNvSpPr>
          <p:nvPr>
            <p:ph type="sldNum" sz="quarter" idx="11"/>
          </p:nvPr>
        </p:nvSpPr>
        <p:spPr/>
        <p:txBody>
          <a:bodyPr/>
          <a:lstStyle/>
          <a:p>
            <a:pPr>
              <a:defRPr/>
            </a:pPr>
            <a:fld id="{0D2F3B65-5D26-4378-875C-153D63999E65}" type="slidenum">
              <a:rPr lang="en-US" smtClean="0"/>
              <a:pPr>
                <a:defRPr/>
              </a:pPr>
              <a:t>79</a:t>
            </a:fld>
            <a:endParaRPr lang="en-US" dirty="0"/>
          </a:p>
        </p:txBody>
      </p:sp>
      <p:sp>
        <p:nvSpPr>
          <p:cNvPr id="4" name="Inhaltsplatzhalter 3"/>
          <p:cNvSpPr>
            <a:spLocks noGrp="1"/>
          </p:cNvSpPr>
          <p:nvPr>
            <p:ph sz="quarter" idx="12"/>
          </p:nvPr>
        </p:nvSpPr>
        <p:spPr/>
        <p:txBody>
          <a:bodyPr>
            <a:normAutofit fontScale="92500" lnSpcReduction="10000"/>
          </a:bodyPr>
          <a:lstStyle/>
          <a:p>
            <a:r>
              <a:rPr lang="de-DE" dirty="0"/>
              <a:t>Welche Arten von Unternehmen </a:t>
            </a:r>
            <a:r>
              <a:rPr lang="de-DE" dirty="0" smtClean="0"/>
              <a:t>profitieren am </a:t>
            </a:r>
            <a:r>
              <a:rPr lang="de-DE" dirty="0"/>
              <a:t>meisten davon, ihre Mitarbeiter mit </a:t>
            </a:r>
            <a:r>
              <a:rPr lang="de-DE" dirty="0" smtClean="0"/>
              <a:t>mobilen digitalen </a:t>
            </a:r>
            <a:r>
              <a:rPr lang="de-DE" dirty="0"/>
              <a:t>Geräten wie iPhones </a:t>
            </a:r>
            <a:r>
              <a:rPr lang="de-DE" dirty="0" smtClean="0"/>
              <a:t>und iPads </a:t>
            </a:r>
            <a:r>
              <a:rPr lang="de-DE" dirty="0"/>
              <a:t>auszurüsten</a:t>
            </a:r>
            <a:r>
              <a:rPr lang="de-DE" dirty="0" smtClean="0"/>
              <a:t>? Identifizieren </a:t>
            </a:r>
            <a:r>
              <a:rPr lang="de-DE" dirty="0"/>
              <a:t>Sie die Probleme, die von </a:t>
            </a:r>
            <a:r>
              <a:rPr lang="de-DE" dirty="0" smtClean="0"/>
              <a:t>den Unternehmen </a:t>
            </a:r>
            <a:r>
              <a:rPr lang="de-DE" dirty="0"/>
              <a:t>in dieser Fallstudie </a:t>
            </a:r>
            <a:r>
              <a:rPr lang="de-DE" dirty="0" smtClean="0"/>
              <a:t>mithilfe von </a:t>
            </a:r>
            <a:r>
              <a:rPr lang="de-DE" dirty="0"/>
              <a:t>mobilen digitalen Geräten gelöst wurden</a:t>
            </a:r>
            <a:r>
              <a:rPr lang="de-DE" dirty="0" smtClean="0"/>
              <a:t>.</a:t>
            </a:r>
          </a:p>
          <a:p>
            <a:r>
              <a:rPr lang="de-DE" dirty="0"/>
              <a:t>Ein Unternehmen, das bereits iPhones einsetzt</a:t>
            </a:r>
            <a:r>
              <a:rPr lang="de-DE" dirty="0" smtClean="0"/>
              <a:t>, sagte</a:t>
            </a:r>
            <a:r>
              <a:rPr lang="de-DE" dirty="0"/>
              <a:t>: „Das iPhone eröffnet nicht </a:t>
            </a:r>
            <a:r>
              <a:rPr lang="de-DE" dirty="0" smtClean="0"/>
              <a:t>nur neue </a:t>
            </a:r>
            <a:r>
              <a:rPr lang="de-DE" dirty="0"/>
              <a:t>Perspektiven für einzelne Unternehmen</a:t>
            </a:r>
            <a:r>
              <a:rPr lang="de-DE" dirty="0" smtClean="0"/>
              <a:t>, sondern </a:t>
            </a:r>
            <a:r>
              <a:rPr lang="de-DE" dirty="0"/>
              <a:t>verändert die ganze Branche</a:t>
            </a:r>
            <a:r>
              <a:rPr lang="de-DE" dirty="0" smtClean="0"/>
              <a:t>. Es </a:t>
            </a:r>
            <a:r>
              <a:rPr lang="de-DE" dirty="0"/>
              <a:t>ändert die Art und Weise, wie wir </a:t>
            </a:r>
            <a:r>
              <a:rPr lang="de-DE" dirty="0" smtClean="0"/>
              <a:t>mit unseren </a:t>
            </a:r>
            <a:r>
              <a:rPr lang="de-DE" dirty="0"/>
              <a:t>Kunden und Lieferanten </a:t>
            </a:r>
            <a:r>
              <a:rPr lang="de-DE" dirty="0" smtClean="0"/>
              <a:t>kommunizieren </a:t>
            </a:r>
            <a:r>
              <a:rPr lang="de-DE" smtClean="0"/>
              <a:t>können</a:t>
            </a:r>
            <a:r>
              <a:rPr lang="de-DE" smtClean="0"/>
              <a:t>.“</a:t>
            </a:r>
            <a:br>
              <a:rPr lang="de-DE" smtClean="0"/>
            </a:br>
            <a:r>
              <a:rPr lang="de-DE" smtClean="0"/>
              <a:t>Diskutieren </a:t>
            </a:r>
            <a:r>
              <a:rPr lang="de-DE" dirty="0"/>
              <a:t>Sie, </a:t>
            </a:r>
            <a:r>
              <a:rPr lang="de-DE" dirty="0" smtClean="0"/>
              <a:t>welche Schlussfolgerungen </a:t>
            </a:r>
            <a:r>
              <a:rPr lang="de-DE" dirty="0"/>
              <a:t>sich aus dieser </a:t>
            </a:r>
            <a:r>
              <a:rPr lang="de-DE" dirty="0" smtClean="0"/>
              <a:t>Aussage ziehen </a:t>
            </a:r>
            <a:r>
              <a:rPr lang="de-DE" dirty="0"/>
              <a:t>lassen.</a:t>
            </a:r>
            <a:endParaRPr lang="de-DE" dirty="0" smtClean="0"/>
          </a:p>
          <a:p>
            <a:endParaRPr lang="de-DE" dirty="0" smtClean="0"/>
          </a:p>
          <a:p>
            <a:endParaRPr lang="de-DE" dirty="0"/>
          </a:p>
        </p:txBody>
      </p:sp>
      <p:sp>
        <p:nvSpPr>
          <p:cNvPr id="5" name="Untertitel 4"/>
          <p:cNvSpPr>
            <a:spLocks noGrp="1"/>
          </p:cNvSpPr>
          <p:nvPr>
            <p:ph type="subTitle" idx="13"/>
          </p:nvPr>
        </p:nvSpPr>
        <p:spPr/>
        <p:txBody>
          <a:bodyPr/>
          <a:lstStyle/>
          <a:p>
            <a:r>
              <a:rPr lang="de-DE" dirty="0" smtClean="0"/>
              <a:t>Fallstudie: Blickpunkt Management</a:t>
            </a:r>
            <a:endParaRPr lang="de-DE" dirty="0"/>
          </a:p>
        </p:txBody>
      </p:sp>
    </p:spTree>
    <p:extLst>
      <p:ext uri="{BB962C8B-B14F-4D97-AF65-F5344CB8AC3E}">
        <p14:creationId xmlns:p14="http://schemas.microsoft.com/office/powerpoint/2010/main" val="2061326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de-DE" smtClean="0"/>
              <a:t>E-Business und E-Commerce </a:t>
            </a:r>
            <a:br>
              <a:rPr lang="en-US" altLang="de-DE" smtClean="0"/>
            </a:br>
            <a:r>
              <a:rPr lang="en-US" altLang="de-DE" smtClean="0"/>
              <a:t>im vernetzten Unternehmen</a:t>
            </a:r>
          </a:p>
        </p:txBody>
      </p:sp>
      <p:sp>
        <p:nvSpPr>
          <p:cNvPr id="6" name="Foliennummernplatzhalter 5"/>
          <p:cNvSpPr>
            <a:spLocks noGrp="1"/>
          </p:cNvSpPr>
          <p:nvPr>
            <p:ph type="sldNum" sz="quarter" idx="11"/>
          </p:nvPr>
        </p:nvSpPr>
        <p:spPr/>
        <p:txBody>
          <a:bodyPr/>
          <a:lstStyle/>
          <a:p>
            <a:fld id="{65980664-B5CC-438B-8D1E-730E119096BA}" type="slidenum">
              <a:rPr lang="en-US" smtClean="0"/>
              <a:pPr/>
              <a:t>80</a:t>
            </a:fld>
            <a:endParaRPr lang="en-US" dirty="0"/>
          </a:p>
        </p:txBody>
      </p:sp>
      <p:sp>
        <p:nvSpPr>
          <p:cNvPr id="11" name="Inhaltsplatzhalter 10"/>
          <p:cNvSpPr>
            <a:spLocks noGrp="1"/>
          </p:cNvSpPr>
          <p:nvPr>
            <p:ph sz="quarter" idx="12"/>
          </p:nvPr>
        </p:nvSpPr>
        <p:spPr/>
        <p:txBody>
          <a:bodyPr/>
          <a:lstStyle/>
          <a:p>
            <a:endParaRPr lang="de-DE"/>
          </a:p>
        </p:txBody>
      </p:sp>
      <p:sp>
        <p:nvSpPr>
          <p:cNvPr id="12" name="Untertitel 11"/>
          <p:cNvSpPr>
            <a:spLocks noGrp="1"/>
          </p:cNvSpPr>
          <p:nvPr>
            <p:ph type="subTitle" idx="13"/>
          </p:nvPr>
        </p:nvSpPr>
        <p:spPr/>
        <p:txBody>
          <a:bodyPr/>
          <a:lstStyle/>
          <a:p>
            <a:endParaRPr lang="de-DE"/>
          </a:p>
        </p:txBody>
      </p:sp>
      <p:pic>
        <p:nvPicPr>
          <p:cNvPr id="83972" name="Picture 3" descr="0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49350"/>
            <a:ext cx="597693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381000" y="5799236"/>
            <a:ext cx="1494320" cy="276999"/>
          </a:xfrm>
          <a:prstGeom prst="rect">
            <a:avLst/>
          </a:prstGeom>
          <a:noFill/>
        </p:spPr>
        <p:txBody>
          <a:bodyPr wrap="none" rtlCol="0">
            <a:spAutoFit/>
          </a:bodyPr>
          <a:lstStyle/>
          <a:p>
            <a:r>
              <a:rPr lang="de-DE" altLang="de-DE" sz="1200" b="1" dirty="0"/>
              <a:t>Abbildung </a:t>
            </a:r>
            <a:r>
              <a:rPr lang="de-DE" altLang="de-DE" sz="1200" b="1" dirty="0" smtClean="0"/>
              <a:t>1.11</a:t>
            </a:r>
            <a:endParaRPr lang="de-DE" altLang="de-DE" sz="1200" b="1" dirty="0"/>
          </a:p>
        </p:txBody>
      </p:sp>
    </p:spTree>
    <p:extLst>
      <p:ext uri="{BB962C8B-B14F-4D97-AF65-F5344CB8AC3E}">
        <p14:creationId xmlns:p14="http://schemas.microsoft.com/office/powerpoint/2010/main" val="17885242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de-DE" altLang="de-DE" smtClean="0"/>
              <a:t>E-Commerce und E-Business</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81</a:t>
            </a:fld>
            <a:endParaRPr lang="en-US" dirty="0"/>
          </a:p>
        </p:txBody>
      </p:sp>
      <p:sp>
        <p:nvSpPr>
          <p:cNvPr id="84995" name="Rectangle 3"/>
          <p:cNvSpPr>
            <a:spLocks noGrp="1" noChangeArrowheads="1"/>
          </p:cNvSpPr>
          <p:nvPr>
            <p:ph sz="quarter" idx="12"/>
          </p:nvPr>
        </p:nvSpPr>
        <p:spPr/>
        <p:txBody>
          <a:bodyPr/>
          <a:lstStyle/>
          <a:p>
            <a:r>
              <a:rPr lang="de-DE" altLang="de-DE" smtClean="0"/>
              <a:t>Erfolg durch E-Business, E-Commerce, E-Government und die Schaffung vernetzter Unternehmen entsteht nicht automatisch</a:t>
            </a:r>
          </a:p>
          <a:p>
            <a:r>
              <a:rPr lang="de-DE" altLang="de-DE" smtClean="0"/>
              <a:t>Unternehmen müssen</a:t>
            </a:r>
          </a:p>
          <a:p>
            <a:pPr lvl="1"/>
            <a:r>
              <a:rPr lang="de-DE" altLang="de-DE" smtClean="0"/>
              <a:t>ihre Geschäftsmodelle und Geschäftsprozesse neu definieren</a:t>
            </a:r>
          </a:p>
          <a:p>
            <a:pPr lvl="1"/>
            <a:r>
              <a:rPr lang="de-DE" altLang="de-DE" smtClean="0"/>
              <a:t>die Unternehmenskultur ändern </a:t>
            </a:r>
          </a:p>
          <a:p>
            <a:pPr lvl="1"/>
            <a:r>
              <a:rPr lang="de-DE" altLang="de-DE" smtClean="0"/>
              <a:t>engere Beziehungen zu Kunden und Lieferanten knüpfen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675740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de-DE" altLang="de-DE" smtClean="0"/>
              <a:t>Rekapitulation: Die Rolle der Informationstechnik und die Carr-Debatte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82</a:t>
            </a:fld>
            <a:endParaRPr lang="en-US" dirty="0"/>
          </a:p>
        </p:txBody>
      </p:sp>
      <p:sp>
        <p:nvSpPr>
          <p:cNvPr id="88067" name="Rectangle 3"/>
          <p:cNvSpPr>
            <a:spLocks noGrp="1" noChangeArrowheads="1"/>
          </p:cNvSpPr>
          <p:nvPr>
            <p:ph sz="quarter" idx="12"/>
          </p:nvPr>
        </p:nvSpPr>
        <p:spPr/>
        <p:txBody>
          <a:bodyPr>
            <a:normAutofit fontScale="85000" lnSpcReduction="20000"/>
          </a:bodyPr>
          <a:lstStyle/>
          <a:p>
            <a:r>
              <a:rPr lang="de-DE" altLang="de-DE" smtClean="0"/>
              <a:t>positive mikro- und makroökonomische Auswirkungen von Informationstechnik</a:t>
            </a:r>
          </a:p>
          <a:p>
            <a:pPr lvl="1"/>
            <a:r>
              <a:rPr lang="de-DE" altLang="de-DE" smtClean="0"/>
              <a:t>Innovationen, Wirtschaftswachstum, Arbeitsplätze, Arbeitsteilung, Arbeitsproduktivität, Wettbewerbsfähigkeit</a:t>
            </a:r>
          </a:p>
          <a:p>
            <a:r>
              <a:rPr lang="de-DE" altLang="de-DE" smtClean="0"/>
              <a:t>Produktivitätsparadoxon</a:t>
            </a:r>
          </a:p>
          <a:p>
            <a:pPr lvl="1"/>
            <a:r>
              <a:rPr lang="de-DE" altLang="de-DE" smtClean="0"/>
              <a:t>„You can see the computer age everywhere except in the productivity statistics“ (Solow 1987)</a:t>
            </a:r>
          </a:p>
          <a:p>
            <a:r>
              <a:rPr lang="de-DE" altLang="de-DE" smtClean="0"/>
              <a:t>Erklärungsansätze</a:t>
            </a:r>
          </a:p>
          <a:p>
            <a:pPr lvl="1"/>
            <a:r>
              <a:rPr lang="de-DE" altLang="de-DE" smtClean="0"/>
              <a:t>Messfehler bei Erhebung von Input- und Outputdaten; Wirkungsverzögerungen beim IT-Einsatz (Lerneffekte); Neuverteilungen der Gewinne; Managementfehler; negative Auswirkungen des Informationszuwachses; Verbundwirkungen und Netzeffekte; volkswirtschaftliche vs. betriebliche Betrachtungsebene</a:t>
            </a:r>
          </a:p>
          <a:p>
            <a:r>
              <a:rPr lang="de-DE" altLang="de-DE" smtClean="0"/>
              <a:t>Paradigmenwechsel: Berücksichtige auch Wechselwirkungen zwischen IT und Innovationen sowie „nichttechnische“ Faktoren</a:t>
            </a:r>
            <a:endParaRPr lang="de-DE" alt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29884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de-DE" altLang="de-DE" smtClean="0"/>
              <a:t>Rekapitulation: Die Rolle der Informationstechnik und die Carr-Debatte</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83</a:t>
            </a:fld>
            <a:endParaRPr lang="en-US" dirty="0"/>
          </a:p>
        </p:txBody>
      </p:sp>
      <p:sp>
        <p:nvSpPr>
          <p:cNvPr id="3842051" name="Rectangle 3"/>
          <p:cNvSpPr>
            <a:spLocks noGrp="1" noChangeArrowheads="1"/>
          </p:cNvSpPr>
          <p:nvPr>
            <p:ph sz="quarter" idx="12"/>
          </p:nvPr>
        </p:nvSpPr>
        <p:spPr/>
        <p:txBody>
          <a:bodyPr>
            <a:normAutofit fontScale="85000" lnSpcReduction="10000"/>
          </a:bodyPr>
          <a:lstStyle/>
          <a:p>
            <a:r>
              <a:rPr lang="de-DE" dirty="0" smtClean="0"/>
              <a:t>Carr-Debatte</a:t>
            </a:r>
          </a:p>
          <a:p>
            <a:pPr lvl="1"/>
            <a:r>
              <a:rPr lang="de-DE" dirty="0" smtClean="0"/>
              <a:t>keine strategischen Vorteile durch IT-Investitionen</a:t>
            </a:r>
          </a:p>
          <a:p>
            <a:pPr lvl="1"/>
            <a:r>
              <a:rPr lang="de-DE" dirty="0" smtClean="0"/>
              <a:t>IT als überall verfügbares Allgemeingut (</a:t>
            </a:r>
            <a:r>
              <a:rPr lang="de-DE" dirty="0" err="1" smtClean="0"/>
              <a:t>Commodity</a:t>
            </a:r>
            <a:r>
              <a:rPr lang="de-DE" dirty="0" smtClean="0"/>
              <a:t>) vs. IT als Ressource (wertvoll, rar, schwer kopierbar, nicht ersetzbar)</a:t>
            </a:r>
          </a:p>
          <a:p>
            <a:pPr lvl="1"/>
            <a:r>
              <a:rPr lang="de-DE" dirty="0" smtClean="0"/>
              <a:t>Infrastrukturtechnologien vs. proprietäre Technologien </a:t>
            </a:r>
          </a:p>
          <a:p>
            <a:pPr lvl="1"/>
            <a:r>
              <a:rPr lang="de-DE" dirty="0" smtClean="0"/>
              <a:t>„Follow, </a:t>
            </a:r>
            <a:r>
              <a:rPr lang="de-DE" dirty="0" err="1" smtClean="0"/>
              <a:t>don‘t</a:t>
            </a:r>
            <a:r>
              <a:rPr lang="de-DE" dirty="0" smtClean="0"/>
              <a:t> </a:t>
            </a:r>
            <a:r>
              <a:rPr lang="de-DE" dirty="0" err="1" smtClean="0"/>
              <a:t>lead</a:t>
            </a:r>
            <a:r>
              <a:rPr lang="de-DE" dirty="0" smtClean="0"/>
              <a:t>“ </a:t>
            </a:r>
          </a:p>
          <a:p>
            <a:r>
              <a:rPr lang="de-DE" dirty="0" smtClean="0"/>
              <a:t>Beurteilung</a:t>
            </a:r>
          </a:p>
          <a:p>
            <a:pPr lvl="1"/>
            <a:r>
              <a:rPr lang="de-DE" dirty="0" smtClean="0"/>
              <a:t>Missachtung von Produkt- und Prozessinnovationen</a:t>
            </a:r>
          </a:p>
          <a:p>
            <a:pPr lvl="1"/>
            <a:r>
              <a:rPr lang="de-DE" dirty="0" smtClean="0"/>
              <a:t>Leistungssteigerung von Informationstechnologie unterschätzt</a:t>
            </a:r>
          </a:p>
          <a:p>
            <a:pPr lvl="1"/>
            <a:r>
              <a:rPr lang="de-DE" dirty="0" smtClean="0"/>
              <a:t>besondere Charakteristika von IT vernachlässigt</a:t>
            </a:r>
          </a:p>
          <a:p>
            <a:pPr lvl="1"/>
            <a:r>
              <a:rPr lang="de-DE" dirty="0" smtClean="0"/>
              <a:t>Generierung von Wettbewerbsvorteilen (Informationssysteme als soziotechnische Systeme)</a:t>
            </a:r>
          </a:p>
          <a:p>
            <a:pPr marL="0" indent="0">
              <a:buNone/>
            </a:pPr>
            <a:r>
              <a:rPr lang="de-DE" dirty="0" smtClean="0">
                <a:sym typeface="Wingdings" pitchFamily="2" charset="2"/>
              </a:rPr>
              <a:t> Diskussion: </a:t>
            </a:r>
            <a:r>
              <a:rPr lang="de-DE" dirty="0" smtClean="0"/>
              <a:t>Outsourcing der IT-Abteilung?</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625051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3"/>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84</a:t>
            </a:fld>
            <a:endParaRPr lang="en-US" dirty="0"/>
          </a:p>
        </p:txBody>
      </p:sp>
      <p:sp>
        <p:nvSpPr>
          <p:cNvPr id="90115" name="Rectangle 5"/>
          <p:cNvSpPr>
            <a:spLocks noGrp="1" noChangeArrowheads="1"/>
          </p:cNvSpPr>
          <p:nvPr>
            <p:ph sz="quarter" idx="12"/>
          </p:nvPr>
        </p:nvSpPr>
        <p:spPr/>
        <p:txBody>
          <a:bodyPr/>
          <a:lstStyle/>
          <a:p>
            <a:pPr marL="457200" indent="-457200">
              <a:buFont typeface="+mj-lt"/>
              <a:buAutoNum type="arabicPeriod"/>
            </a:pPr>
            <a:r>
              <a:rPr lang="en-US" altLang="de-DE" dirty="0" smtClean="0"/>
              <a:t>Sinn und </a:t>
            </a:r>
            <a:r>
              <a:rPr lang="en-US" altLang="de-DE" dirty="0" err="1" smtClean="0"/>
              <a:t>Zweck</a:t>
            </a:r>
            <a:r>
              <a:rPr lang="en-US" altLang="de-DE" dirty="0" smtClean="0"/>
              <a:t> von </a:t>
            </a:r>
            <a:r>
              <a:rPr lang="en-US" altLang="de-DE" dirty="0" err="1" smtClean="0"/>
              <a:t>Informationssystemen</a:t>
            </a:r>
            <a:endParaRPr lang="en-US" altLang="de-DE" dirty="0" smtClean="0"/>
          </a:p>
          <a:p>
            <a:pPr marL="457200" indent="-457200">
              <a:buFont typeface="+mj-lt"/>
              <a:buAutoNum type="arabicPeriod"/>
            </a:pPr>
            <a:r>
              <a:rPr lang="en-US" altLang="de-DE" dirty="0" smtClean="0"/>
              <a:t>Trend </a:t>
            </a:r>
            <a:r>
              <a:rPr lang="en-US" altLang="de-DE" dirty="0" err="1" smtClean="0"/>
              <a:t>zum</a:t>
            </a:r>
            <a:r>
              <a:rPr lang="en-US" altLang="de-DE" dirty="0" smtClean="0"/>
              <a:t> </a:t>
            </a:r>
            <a:r>
              <a:rPr lang="en-US" altLang="de-DE" dirty="0" err="1" smtClean="0"/>
              <a:t>vernetzten</a:t>
            </a:r>
            <a:r>
              <a:rPr lang="en-US" altLang="de-DE" dirty="0" smtClean="0"/>
              <a:t> </a:t>
            </a:r>
            <a:r>
              <a:rPr lang="en-US" altLang="de-DE" dirty="0" err="1" smtClean="0"/>
              <a:t>Unternehmen</a:t>
            </a:r>
            <a:endParaRPr lang="en-US" altLang="de-DE" dirty="0" smtClean="0"/>
          </a:p>
          <a:p>
            <a:pPr marL="457200" indent="-457200">
              <a:buFont typeface="+mj-lt"/>
              <a:buAutoNum type="arabicPeriod"/>
            </a:pPr>
            <a:r>
              <a:rPr lang="en-US" altLang="de-DE" b="1" dirty="0" err="1" smtClean="0"/>
              <a:t>Herausforderungen</a:t>
            </a:r>
            <a:r>
              <a:rPr lang="en-US" altLang="de-DE" b="1" dirty="0" smtClean="0"/>
              <a:t> </a:t>
            </a:r>
            <a:r>
              <a:rPr lang="en-US" altLang="de-DE" b="1" dirty="0" err="1" smtClean="0"/>
              <a:t>bei</a:t>
            </a:r>
            <a:r>
              <a:rPr lang="en-US" altLang="de-DE" b="1" dirty="0" smtClean="0"/>
              <a:t> </a:t>
            </a:r>
            <a:r>
              <a:rPr lang="en-US" altLang="de-DE" b="1" dirty="0" err="1" smtClean="0"/>
              <a:t>Gestaltung</a:t>
            </a:r>
            <a:r>
              <a:rPr lang="en-US" altLang="de-DE" b="1" dirty="0" smtClean="0"/>
              <a:t> und </a:t>
            </a:r>
            <a:r>
              <a:rPr lang="en-US" altLang="de-DE" b="1" dirty="0" err="1" smtClean="0"/>
              <a:t>Einsatz</a:t>
            </a:r>
            <a:r>
              <a:rPr lang="en-US" altLang="de-DE" b="1" dirty="0" smtClean="0"/>
              <a:t/>
            </a:r>
            <a:br>
              <a:rPr lang="en-US" altLang="de-DE" b="1" dirty="0" smtClean="0"/>
            </a:br>
            <a:endParaRPr lang="en-US" altLang="de-DE" b="1" dirty="0" smtClean="0"/>
          </a:p>
        </p:txBody>
      </p:sp>
      <p:sp>
        <p:nvSpPr>
          <p:cNvPr id="8" name="Untertitel 7"/>
          <p:cNvSpPr>
            <a:spLocks noGrp="1"/>
          </p:cNvSpPr>
          <p:nvPr>
            <p:ph type="subTitle" idx="13"/>
          </p:nvPr>
        </p:nvSpPr>
        <p:spPr/>
        <p:txBody>
          <a:bodyPr/>
          <a:lstStyle/>
          <a:p>
            <a:r>
              <a:rPr lang="de-DE" dirty="0" smtClean="0"/>
              <a:t>Kapitel 1</a:t>
            </a:r>
            <a:endParaRPr lang="de-DE" dirty="0"/>
          </a:p>
        </p:txBody>
      </p:sp>
    </p:spTree>
    <p:extLst>
      <p:ext uri="{BB962C8B-B14F-4D97-AF65-F5344CB8AC3E}">
        <p14:creationId xmlns:p14="http://schemas.microsoft.com/office/powerpoint/2010/main" val="33871973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de-DE" altLang="de-DE" smtClean="0"/>
              <a:t>Sechs wichtige Managementfragen für den Aufbau und Einsatz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85</a:t>
            </a:fld>
            <a:endParaRPr lang="en-US" dirty="0"/>
          </a:p>
        </p:txBody>
      </p:sp>
      <p:sp>
        <p:nvSpPr>
          <p:cNvPr id="91139" name="Rectangle 3"/>
          <p:cNvSpPr>
            <a:spLocks noGrp="1" noChangeArrowheads="1"/>
          </p:cNvSpPr>
          <p:nvPr>
            <p:ph sz="quarter" idx="12"/>
          </p:nvPr>
        </p:nvSpPr>
        <p:spPr/>
        <p:txBody>
          <a:bodyPr/>
          <a:lstStyle/>
          <a:p>
            <a:r>
              <a:rPr lang="de-DE" altLang="de-DE" smtClean="0"/>
              <a:t>Investition in Informationssysteme:</a:t>
            </a:r>
          </a:p>
          <a:p>
            <a:pPr lvl="1"/>
            <a:r>
              <a:rPr lang="de-DE" altLang="de-DE" smtClean="0"/>
              <a:t>Auf welche Weise kann das Unternehmen von Informationssystemen profitieren?</a:t>
            </a:r>
          </a:p>
          <a:p>
            <a:endParaRPr lang="de-DE" altLang="de-DE" smtClean="0"/>
          </a:p>
          <a:p>
            <a:r>
              <a:rPr lang="de-DE" altLang="de-DE" smtClean="0"/>
              <a:t>Unternehmensstrategie:</a:t>
            </a:r>
          </a:p>
          <a:p>
            <a:pPr lvl="1"/>
            <a:r>
              <a:rPr lang="de-DE" altLang="de-DE" smtClean="0"/>
              <a:t>Welche ergänzenden Vermögenswerte sind für einen effizienten Einsatz von IT erforderlich?</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425235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e-DE" altLang="de-DE" smtClean="0"/>
              <a:t>Sechs wichtige Managementfragen für den Aufbau und Einsatz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86</a:t>
            </a:fld>
            <a:endParaRPr lang="en-US" dirty="0"/>
          </a:p>
        </p:txBody>
      </p:sp>
      <p:sp>
        <p:nvSpPr>
          <p:cNvPr id="92163" name="Rectangle 3"/>
          <p:cNvSpPr>
            <a:spLocks noGrp="1" noChangeArrowheads="1"/>
          </p:cNvSpPr>
          <p:nvPr>
            <p:ph sz="quarter" idx="12"/>
          </p:nvPr>
        </p:nvSpPr>
        <p:spPr/>
        <p:txBody>
          <a:bodyPr/>
          <a:lstStyle/>
          <a:p>
            <a:r>
              <a:rPr lang="de-DE" altLang="de-DE" smtClean="0"/>
              <a:t>Globalisierung:</a:t>
            </a:r>
          </a:p>
          <a:p>
            <a:pPr lvl="1"/>
            <a:r>
              <a:rPr lang="de-DE" altLang="de-DE" smtClean="0"/>
              <a:t>Wie können Firmen die Unternehmens- und Systemanforderungen einer globalen Wirtschaft bestimmen?</a:t>
            </a:r>
          </a:p>
          <a:p>
            <a:endParaRPr lang="de-DE" altLang="de-DE" smtClean="0"/>
          </a:p>
          <a:p>
            <a:r>
              <a:rPr lang="de-DE" altLang="de-DE" smtClean="0"/>
              <a:t>Informationsarchitektur und IT-Infrastruktur:</a:t>
            </a:r>
          </a:p>
          <a:p>
            <a:pPr lvl="1"/>
            <a:r>
              <a:rPr lang="de-DE" altLang="de-DE" smtClean="0"/>
              <a:t>Wie entwickeln Unternehmen eine Informationsarchitektur und eine IT-Infrastruktur, die ihre Ziele unterstützen, auch wenn sich Marktbedingungen und Technik rasch ändern?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664532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e-DE" altLang="de-DE" smtClean="0"/>
              <a:t>Sechs wichtige Managementfragen für den Aufbau und Einsatz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87</a:t>
            </a:fld>
            <a:endParaRPr lang="en-US" dirty="0"/>
          </a:p>
        </p:txBody>
      </p:sp>
      <p:sp>
        <p:nvSpPr>
          <p:cNvPr id="93187" name="Rectangle 3"/>
          <p:cNvSpPr>
            <a:spLocks noGrp="1" noChangeArrowheads="1"/>
          </p:cNvSpPr>
          <p:nvPr>
            <p:ph sz="quarter" idx="12"/>
          </p:nvPr>
        </p:nvSpPr>
        <p:spPr/>
        <p:txBody>
          <a:bodyPr/>
          <a:lstStyle/>
          <a:p>
            <a:r>
              <a:rPr lang="de-DE" altLang="de-DE" smtClean="0"/>
              <a:t>Integration:</a:t>
            </a:r>
          </a:p>
          <a:p>
            <a:pPr lvl="1"/>
            <a:r>
              <a:rPr lang="de-DE" altLang="de-DE" smtClean="0"/>
              <a:t>Wie kann sichergestellt werden, dass die Informationssysteme eines Unternehmens zueinander passen und miteinander kommunizieren können?</a:t>
            </a:r>
          </a:p>
          <a:p>
            <a:pPr lvl="1"/>
            <a:r>
              <a:rPr lang="de-DE" altLang="de-DE" smtClean="0"/>
              <a:t>Wie können bestehende Altsysteme und neu zu entwickelnde Informationssysteme so integriert werden, dass Kompatibilität gewährleistet ist?</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403617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de-DE" altLang="de-DE" smtClean="0"/>
              <a:t>Sechs wichtige Managementfragen für den Aufbau und Einsatz von Informationssystemen</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88</a:t>
            </a:fld>
            <a:endParaRPr lang="en-US" dirty="0"/>
          </a:p>
        </p:txBody>
      </p:sp>
      <p:sp>
        <p:nvSpPr>
          <p:cNvPr id="94211" name="Rectangle 3"/>
          <p:cNvSpPr>
            <a:spLocks noGrp="1" noChangeArrowheads="1"/>
          </p:cNvSpPr>
          <p:nvPr>
            <p:ph sz="quarter" idx="12"/>
          </p:nvPr>
        </p:nvSpPr>
        <p:spPr/>
        <p:txBody>
          <a:bodyPr/>
          <a:lstStyle/>
          <a:p>
            <a:r>
              <a:rPr lang="de-DE" altLang="de-DE" smtClean="0"/>
              <a:t>Verantwortung und Kontrolle:</a:t>
            </a:r>
          </a:p>
          <a:p>
            <a:pPr lvl="1"/>
            <a:r>
              <a:rPr lang="de-DE" altLang="de-DE" smtClean="0"/>
              <a:t>Wie können Unternehmen sicherstellen, dass ihre Informationssysteme in ethisch und sozial verantwortlicher Weise verändert werden?</a:t>
            </a:r>
          </a:p>
          <a:p>
            <a:pPr lvl="1"/>
            <a:r>
              <a:rPr lang="de-DE" altLang="de-DE" smtClean="0"/>
              <a:t>Wie entwickeln wir steuerbare und verständliche Informationssysteme?</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1853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de-DE" altLang="de-DE" smtClean="0"/>
              <a:t>Herausforderungen für das Management</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a:t>
            </a:fld>
            <a:endParaRPr lang="en-US" dirty="0"/>
          </a:p>
        </p:txBody>
      </p:sp>
      <p:sp>
        <p:nvSpPr>
          <p:cNvPr id="20483" name="Rectangle 3"/>
          <p:cNvSpPr>
            <a:spLocks noGrp="1"/>
          </p:cNvSpPr>
          <p:nvPr>
            <p:ph sz="quarter" idx="12"/>
          </p:nvPr>
        </p:nvSpPr>
        <p:spPr/>
        <p:txBody>
          <a:bodyPr/>
          <a:lstStyle/>
          <a:p>
            <a:r>
              <a:rPr lang="de-DE" altLang="de-DE" smtClean="0"/>
              <a:t>Fein aufeinander abgestimmte Geschäftsprozesse und Informationssysteme, die gleichzeitig die Flexibilität, Effizienz und Qualität erhöhen</a:t>
            </a:r>
          </a:p>
          <a:p>
            <a:r>
              <a:rPr lang="de-DE" altLang="de-DE" smtClean="0"/>
              <a:t>Senkung der Lagerhaltungskosten</a:t>
            </a:r>
          </a:p>
          <a:p>
            <a:r>
              <a:rPr lang="de-DE" altLang="de-DE" smtClean="0"/>
              <a:t>Überwachung der eingesetzten Maschine</a:t>
            </a:r>
          </a:p>
          <a:p>
            <a:r>
              <a:rPr lang="de-DE" altLang="de-DE" smtClean="0"/>
              <a:t>Erkennung von Risiken und künftigem Bedarf</a:t>
            </a:r>
            <a:endParaRPr lang="de-DE" altLang="de-DE" dirty="0" smtClean="0"/>
          </a:p>
        </p:txBody>
      </p:sp>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5882272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de-DE" altLang="de-DE" smtClean="0"/>
              <a:t>Informationsarchitektur</a:t>
            </a:r>
          </a:p>
        </p:txBody>
      </p:sp>
      <p:sp>
        <p:nvSpPr>
          <p:cNvPr id="4" name="Foliennummernplatzhalter 3"/>
          <p:cNvSpPr>
            <a:spLocks noGrp="1"/>
          </p:cNvSpPr>
          <p:nvPr>
            <p:ph type="sldNum" sz="quarter" idx="11"/>
          </p:nvPr>
        </p:nvSpPr>
        <p:spPr/>
        <p:txBody>
          <a:bodyPr/>
          <a:lstStyle/>
          <a:p>
            <a:fld id="{65980664-B5CC-438B-8D1E-730E119096BA}" type="slidenum">
              <a:rPr lang="en-US" smtClean="0"/>
              <a:pPr/>
              <a:t>89</a:t>
            </a:fld>
            <a:endParaRPr lang="en-US" dirty="0"/>
          </a:p>
        </p:txBody>
      </p:sp>
      <p:sp>
        <p:nvSpPr>
          <p:cNvPr id="95235" name="Rectangle 3"/>
          <p:cNvSpPr>
            <a:spLocks noGrp="1" noChangeArrowheads="1"/>
          </p:cNvSpPr>
          <p:nvPr>
            <p:ph sz="quarter" idx="12"/>
          </p:nvPr>
        </p:nvSpPr>
        <p:spPr/>
        <p:txBody>
          <a:bodyPr/>
          <a:lstStyle/>
          <a:p>
            <a:r>
              <a:rPr lang="de-DE" altLang="de-DE" smtClean="0"/>
              <a:t>Der spezielle Entwurf der IT eines bestimmten Unternehmens zur Erreichung ausgewählter Ziele oder Funktionen.</a:t>
            </a:r>
          </a:p>
        </p:txBody>
      </p:sp>
      <p:sp>
        <p:nvSpPr>
          <p:cNvPr id="8" name="Untertitel 7"/>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797784950"/>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p:cNvSpPr>
          <p:nvPr>
            <p:ph type="title"/>
          </p:nvPr>
        </p:nvSpPr>
        <p:spPr/>
        <p:txBody>
          <a:bodyPr/>
          <a:lstStyle/>
          <a:p>
            <a:r>
              <a:rPr lang="de-DE" altLang="de-DE" smtClean="0"/>
              <a:t>Auswirkungen von Informationssystemen</a:t>
            </a:r>
          </a:p>
        </p:txBody>
      </p:sp>
      <p:sp>
        <p:nvSpPr>
          <p:cNvPr id="6" name="Foliennummernplatzhalter 5"/>
          <p:cNvSpPr>
            <a:spLocks noGrp="1"/>
          </p:cNvSpPr>
          <p:nvPr>
            <p:ph type="sldNum" sz="quarter" idx="11"/>
          </p:nvPr>
        </p:nvSpPr>
        <p:spPr/>
        <p:txBody>
          <a:bodyPr/>
          <a:lstStyle/>
          <a:p>
            <a:fld id="{65980664-B5CC-438B-8D1E-730E119096BA}" type="slidenum">
              <a:rPr lang="en-US" smtClean="0"/>
              <a:pPr/>
              <a:t>90</a:t>
            </a:fld>
            <a:endParaRPr lang="en-US" dirty="0"/>
          </a:p>
        </p:txBody>
      </p:sp>
      <p:pic>
        <p:nvPicPr>
          <p:cNvPr id="5" name="Inhaltsplatzhalter 4"/>
          <p:cNvPicPr>
            <a:picLocks noGrp="1" noChangeAspect="1"/>
          </p:cNvPicPr>
          <p:nvPr>
            <p:ph sz="quarter" idx="12"/>
          </p:nvPr>
        </p:nvPicPr>
        <p:blipFill>
          <a:blip r:embed="rId2"/>
          <a:stretch>
            <a:fillRect/>
          </a:stretch>
        </p:blipFill>
        <p:spPr>
          <a:xfrm>
            <a:off x="887805" y="1608138"/>
            <a:ext cx="7184240" cy="4589462"/>
          </a:xfrm>
        </p:spPr>
      </p:pic>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537353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smtClean="0"/>
              <a:t>Mashaweer – IT-basierte Dienstleistungen in Ägypten</a:t>
            </a:r>
            <a:endParaRPr lang="de-DE" altLang="de-DE" dirty="0" smtClean="0"/>
          </a:p>
        </p:txBody>
      </p:sp>
      <p:sp>
        <p:nvSpPr>
          <p:cNvPr id="4" name="Foliennummernplatzhalter 3"/>
          <p:cNvSpPr>
            <a:spLocks noGrp="1"/>
          </p:cNvSpPr>
          <p:nvPr>
            <p:ph type="sldNum" sz="quarter" idx="11"/>
          </p:nvPr>
        </p:nvSpPr>
        <p:spPr/>
        <p:txBody>
          <a:bodyPr/>
          <a:lstStyle/>
          <a:p>
            <a:fld id="{65980664-B5CC-438B-8D1E-730E119096BA}" type="slidenum">
              <a:rPr lang="en-US" smtClean="0"/>
              <a:pPr/>
              <a:t>91</a:t>
            </a:fld>
            <a:endParaRPr lang="en-US" dirty="0"/>
          </a:p>
        </p:txBody>
      </p:sp>
      <p:sp>
        <p:nvSpPr>
          <p:cNvPr id="96259" name="Rectangle 3"/>
          <p:cNvSpPr>
            <a:spLocks noGrp="1" noChangeArrowheads="1"/>
          </p:cNvSpPr>
          <p:nvPr>
            <p:ph sz="quarter" idx="12"/>
          </p:nvPr>
        </p:nvSpPr>
        <p:spPr/>
        <p:txBody>
          <a:bodyPr/>
          <a:lstStyle/>
          <a:p>
            <a:r>
              <a:rPr lang="de-DE" dirty="0" smtClean="0"/>
              <a:t>Welche Arten von Anwendungen werden bei diesem Fall beschrieben? Welche Geschäftsfunktionenunterstützen sie?</a:t>
            </a:r>
          </a:p>
          <a:p>
            <a:r>
              <a:rPr lang="de-DE" dirty="0" smtClean="0"/>
              <a:t>Welche Vorteile hat es, die Fahrer mit PDAs auszustatten?</a:t>
            </a:r>
          </a:p>
          <a:p>
            <a:r>
              <a:rPr lang="de-DE" dirty="0" smtClean="0"/>
              <a:t>War es eine gute Entscheidung, die Geschäftstätigkeit auf Kairo auszudehnen? Welche Auswirkungen haben die Informationssysteme?</a:t>
            </a:r>
          </a:p>
          <a:p>
            <a:endParaRPr lang="de-DE" altLang="de-DE" dirty="0"/>
          </a:p>
        </p:txBody>
      </p:sp>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17884724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smtClean="0"/>
              <a:t>Mashaweer – IT-basierte Dienstleistungen in Ägypten</a:t>
            </a:r>
            <a:endParaRPr lang="de-DE" altLang="de-DE" dirty="0" smtClean="0"/>
          </a:p>
        </p:txBody>
      </p:sp>
      <p:sp>
        <p:nvSpPr>
          <p:cNvPr id="2" name="Foliennummernplatzhalter 1"/>
          <p:cNvSpPr>
            <a:spLocks noGrp="1"/>
          </p:cNvSpPr>
          <p:nvPr>
            <p:ph type="sldNum" sz="quarter" idx="11"/>
          </p:nvPr>
        </p:nvSpPr>
        <p:spPr/>
        <p:txBody>
          <a:bodyPr/>
          <a:lstStyle/>
          <a:p>
            <a:fld id="{65980664-B5CC-438B-8D1E-730E119096BA}" type="slidenum">
              <a:rPr lang="en-US" smtClean="0"/>
              <a:pPr/>
              <a:t>92</a:t>
            </a:fld>
            <a:endParaRPr lang="en-US" dirty="0"/>
          </a:p>
        </p:txBody>
      </p:sp>
      <p:sp>
        <p:nvSpPr>
          <p:cNvPr id="96259" name="Rectangle 3"/>
          <p:cNvSpPr>
            <a:spLocks noGrp="1" noChangeArrowheads="1"/>
          </p:cNvSpPr>
          <p:nvPr>
            <p:ph sz="quarter" idx="12"/>
          </p:nvPr>
        </p:nvSpPr>
        <p:spPr/>
        <p:txBody>
          <a:bodyPr/>
          <a:lstStyle/>
          <a:p>
            <a:r>
              <a:rPr lang="de-DE" dirty="0" smtClean="0"/>
              <a:t>Glauben Sie, dass </a:t>
            </a:r>
            <a:r>
              <a:rPr lang="de-DE" dirty="0" err="1" smtClean="0"/>
              <a:t>Mashaweer</a:t>
            </a:r>
            <a:r>
              <a:rPr lang="de-DE" dirty="0" smtClean="0"/>
              <a:t> eine realistische Zukunftsstrategie verfolgt? Kann dieses Unternehmen sein Marktposition behaupten?</a:t>
            </a:r>
          </a:p>
          <a:p>
            <a:r>
              <a:rPr lang="de-DE" dirty="0" smtClean="0"/>
              <a:t>Glauben Sie, dass sich der Wettbewerb zwischen </a:t>
            </a:r>
            <a:r>
              <a:rPr lang="de-DE" dirty="0" err="1" smtClean="0"/>
              <a:t>Mashaweer</a:t>
            </a:r>
            <a:r>
              <a:rPr lang="de-DE" dirty="0" smtClean="0"/>
              <a:t> und </a:t>
            </a:r>
            <a:r>
              <a:rPr lang="de-DE" dirty="0" err="1" smtClean="0"/>
              <a:t>Wassaly</a:t>
            </a:r>
            <a:r>
              <a:rPr lang="de-DE" dirty="0" smtClean="0"/>
              <a:t> in Zukunft verschärfen wird? Warum?</a:t>
            </a:r>
            <a:endParaRPr lang="de-DE" dirty="0"/>
          </a:p>
        </p:txBody>
      </p:sp>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3954009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6EB16-8153-4243-A5B1-CC30D52ED8B5}">
  <ds:schemaRefs>
    <ds:schemaRef ds:uri="http://schemas.microsoft.com/sharepoint/v3/contenttype/forms"/>
  </ds:schemaRefs>
</ds:datastoreItem>
</file>

<file path=customXml/itemProps2.xml><?xml version="1.0" encoding="utf-8"?>
<ds:datastoreItem xmlns:ds="http://schemas.openxmlformats.org/officeDocument/2006/customXml" ds:itemID="{BC710959-2D0C-4EC1-A539-0BD528C5E9A2}">
  <ds:schemaRef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E4557E8D-FEB2-4146-812D-2D2219A26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2954</Words>
  <Application>Microsoft Office PowerPoint</Application>
  <PresentationFormat>Bildschirmpräsentation (4:3)</PresentationFormat>
  <Paragraphs>537</Paragraphs>
  <Slides>93</Slides>
  <Notes>75</Notes>
  <HiddenSlides>0</HiddenSlides>
  <MMClips>0</MMClips>
  <ScaleCrop>false</ScaleCrop>
  <HeadingPairs>
    <vt:vector size="4" baseType="variant">
      <vt:variant>
        <vt:lpstr>Design</vt:lpstr>
      </vt:variant>
      <vt:variant>
        <vt:i4>1</vt:i4>
      </vt:variant>
      <vt:variant>
        <vt:lpstr>Folientitel</vt:lpstr>
      </vt:variant>
      <vt:variant>
        <vt:i4>93</vt:i4>
      </vt:variant>
    </vt:vector>
  </HeadingPairs>
  <TitlesOfParts>
    <vt:vector size="94" baseType="lpstr">
      <vt:lpstr>Custom Design</vt:lpstr>
      <vt:lpstr>PowerPoint-Präsentation</vt:lpstr>
      <vt:lpstr>Laudon/Laudon/Schoder Wirtschaftsinformatik  3., vollständig überarbeitete Auflage</vt:lpstr>
      <vt:lpstr>Kapitel 1</vt:lpstr>
      <vt:lpstr>Gegenstand</vt:lpstr>
      <vt:lpstr> Gliederung</vt:lpstr>
      <vt:lpstr>Lernziele</vt:lpstr>
      <vt:lpstr>Lernziele</vt:lpstr>
      <vt:lpstr>Effizienz der Holzernte durch Informationssysteme steigern</vt:lpstr>
      <vt:lpstr>Herausforderungen für das Management</vt:lpstr>
      <vt:lpstr>WI-spezifische Sicht</vt:lpstr>
      <vt:lpstr>Gliederung</vt:lpstr>
      <vt:lpstr>Motivation und Bedeutung</vt:lpstr>
      <vt:lpstr>Die sich wandelnden geschäftlichen Rahmenbedingungen</vt:lpstr>
      <vt:lpstr>Die sich wandelnden geschäftlichen Rahmenbedingungen</vt:lpstr>
      <vt:lpstr>Vier gravierende Änderungen im betrieblichen Umfeld</vt:lpstr>
      <vt:lpstr>Globalisierung</vt:lpstr>
      <vt:lpstr>Die Veränderung der Erwerbstätigenstruktur </vt:lpstr>
      <vt:lpstr>Zunehmende Bedeutung wissens- und informationsbasierter Dienstleistungsgesellschaften</vt:lpstr>
      <vt:lpstr>Anlageinvestitionen in Informationstechnik (IT) 1999 – 2013</vt:lpstr>
      <vt:lpstr>Wandel der Unternehmen</vt:lpstr>
      <vt:lpstr>Entstehung des (IT-)vernetzten Unternehmens</vt:lpstr>
      <vt:lpstr>(IT-) Vernetztes Unternehmen</vt:lpstr>
      <vt:lpstr>Geschäftsprozess</vt:lpstr>
      <vt:lpstr>Informationstechnik (IT)</vt:lpstr>
      <vt:lpstr>Strategische Geschäftsziele von Informationssystemen</vt:lpstr>
      <vt:lpstr>Der Zusammenhang zwischen Informationssystem und Anwendungssystem</vt:lpstr>
      <vt:lpstr>Daten</vt:lpstr>
      <vt:lpstr>Informationen</vt:lpstr>
      <vt:lpstr>Daten und Informationen</vt:lpstr>
      <vt:lpstr>Anwendungssystem</vt:lpstr>
      <vt:lpstr>Informationssystem</vt:lpstr>
      <vt:lpstr>Unterschiedliche Interpretationen des Begriffs Informationssystem  </vt:lpstr>
      <vt:lpstr>Unterschiedliche Interpretationen des Begriffs Informationssystem  </vt:lpstr>
      <vt:lpstr>Unterschiedliche Interpretationen des Begriffs Informationssystem  </vt:lpstr>
      <vt:lpstr>Unterschiedliche Interpretationen des Begriffs Informationssystem  </vt:lpstr>
      <vt:lpstr>Unterschiedliche Interpretationen des Begriffs Informationssystem  </vt:lpstr>
      <vt:lpstr>Unterschiedliche Interpretationen des Begriffs Informationssystem  </vt:lpstr>
      <vt:lpstr>Unterschiedliche Interpretationen des Begriffs Informationssystem  </vt:lpstr>
      <vt:lpstr>Funktionen eines Anwendungssystems</vt:lpstr>
      <vt:lpstr>Programm</vt:lpstr>
      <vt:lpstr>Software</vt:lpstr>
      <vt:lpstr>Organisation, Technik und Management: Drei Perspektiven auf Informationssysteme</vt:lpstr>
      <vt:lpstr>Informationssysteme umfassen mehr als nur die technische Dimension</vt:lpstr>
      <vt:lpstr>Eine Wertschöpfungskettenbetrachtung von Informationen in Unternehmen</vt:lpstr>
      <vt:lpstr>UPS steigert Wettbewerbsfähigkeit durch IT</vt:lpstr>
      <vt:lpstr>Organisation</vt:lpstr>
      <vt:lpstr>Wichtige Geschäftsfunktionen</vt:lpstr>
      <vt:lpstr>Wissensarbeiter</vt:lpstr>
      <vt:lpstr>Datenverarbeiter</vt:lpstr>
      <vt:lpstr>Mitarbeiter im Produktions- / Dienstleistungsbereich</vt:lpstr>
      <vt:lpstr>Management</vt:lpstr>
      <vt:lpstr>Top-Management</vt:lpstr>
      <vt:lpstr>Mittleres Management</vt:lpstr>
      <vt:lpstr>Führungskräfte für operative Aufgaben</vt:lpstr>
      <vt:lpstr>Technik</vt:lpstr>
      <vt:lpstr>Speichertechnik</vt:lpstr>
      <vt:lpstr>Kommunikationstechnik</vt:lpstr>
      <vt:lpstr>IT-Infrastruktur</vt:lpstr>
      <vt:lpstr>Abweichung der Renditen  aus IT-Investitionen</vt:lpstr>
      <vt:lpstr>Ergänzende Vermögenswerte</vt:lpstr>
      <vt:lpstr>Organisatorische Vermögenswerte</vt:lpstr>
      <vt:lpstr>Managementbezogene Vermögenswerte</vt:lpstr>
      <vt:lpstr>Soziale Vermögenswerte</vt:lpstr>
      <vt:lpstr>Ergänzende Vermögenswerte zur Optimierung der Rendite von IT-Investitionen </vt:lpstr>
      <vt:lpstr>Gliederung</vt:lpstr>
      <vt:lpstr>Die gegenseitige Abhängigkeit von Unternehmen und Anwendungssystemen</vt:lpstr>
      <vt:lpstr>Der sich erweiternde Einflussbereich von Informationssystemen</vt:lpstr>
      <vt:lpstr>Markante jüngere Entwicklungen und ihre betrieblichen Auswirkungen</vt:lpstr>
      <vt:lpstr>Markante jüngere Entwicklungen und ihre betrieblichen Auswirkungen</vt:lpstr>
      <vt:lpstr>Markante jüngere Entwicklungen und ihre betrieblichen Auswirkungen</vt:lpstr>
      <vt:lpstr>Wachsende Bedeutung von Informationssystemen</vt:lpstr>
      <vt:lpstr>E-Commerce und E-Business</vt:lpstr>
      <vt:lpstr>Digitaler Markt</vt:lpstr>
      <vt:lpstr>Intranet</vt:lpstr>
      <vt:lpstr>Extranet</vt:lpstr>
      <vt:lpstr>E-Commerce (elektronischer Handel)</vt:lpstr>
      <vt:lpstr>E-Business</vt:lpstr>
      <vt:lpstr>E-Government</vt:lpstr>
      <vt:lpstr>Unternehmensführung aus der Ferne</vt:lpstr>
      <vt:lpstr>Unternehmensführung aus der Ferne</vt:lpstr>
      <vt:lpstr>E-Business und E-Commerce  im vernetzten Unternehmen</vt:lpstr>
      <vt:lpstr>E-Commerce und E-Business</vt:lpstr>
      <vt:lpstr>Rekapitulation: Die Rolle der Informationstechnik und die Carr-Debatte</vt:lpstr>
      <vt:lpstr>Rekapitulation: Die Rolle der Informationstechnik und die Carr-Debatte</vt:lpstr>
      <vt:lpstr>Gliederung</vt:lpstr>
      <vt:lpstr>Sechs wichtige Managementfragen für den Aufbau und Einsatz von Informationssystemen</vt:lpstr>
      <vt:lpstr>Sechs wichtige Managementfragen für den Aufbau und Einsatz von Informationssystemen</vt:lpstr>
      <vt:lpstr>Sechs wichtige Managementfragen für den Aufbau und Einsatz von Informationssystemen</vt:lpstr>
      <vt:lpstr>Sechs wichtige Managementfragen für den Aufbau und Einsatz von Informationssystemen</vt:lpstr>
      <vt:lpstr>Informationsarchitektur</vt:lpstr>
      <vt:lpstr>Auswirkungen von Informationssystemen</vt:lpstr>
      <vt:lpstr>Mashaweer – IT-basierte Dienstleistungen in Ägypten</vt:lpstr>
      <vt:lpstr>Mashaweer – IT-basierte Dienstleistungen in Ägypten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328</cp:revision>
  <cp:lastPrinted>2015-10-27T09:06:31Z</cp:lastPrinted>
  <dcterms:created xsi:type="dcterms:W3CDTF">2010-11-30T15:26:50Z</dcterms:created>
  <dcterms:modified xsi:type="dcterms:W3CDTF">2015-11-10T15:19:38Z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