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14" saveSubsetFonts="1">
  <p:sldMasterIdLst>
    <p:sldMasterId id="2147483660" r:id="rId4"/>
  </p:sldMasterIdLst>
  <p:notesMasterIdLst>
    <p:notesMasterId r:id="rId82"/>
  </p:notesMasterIdLst>
  <p:handoutMasterIdLst>
    <p:handoutMasterId r:id="rId83"/>
  </p:handoutMasterIdLst>
  <p:sldIdLst>
    <p:sldId id="276" r:id="rId5"/>
    <p:sldId id="303" r:id="rId6"/>
    <p:sldId id="307" r:id="rId7"/>
    <p:sldId id="751" r:id="rId8"/>
    <p:sldId id="670" r:id="rId9"/>
    <p:sldId id="671" r:id="rId10"/>
    <p:sldId id="672" r:id="rId11"/>
    <p:sldId id="673" r:id="rId12"/>
    <p:sldId id="674" r:id="rId13"/>
    <p:sldId id="675" r:id="rId14"/>
    <p:sldId id="676" r:id="rId15"/>
    <p:sldId id="677" r:id="rId16"/>
    <p:sldId id="678" r:id="rId17"/>
    <p:sldId id="679" r:id="rId18"/>
    <p:sldId id="680" r:id="rId19"/>
    <p:sldId id="681" r:id="rId20"/>
    <p:sldId id="682" r:id="rId21"/>
    <p:sldId id="683" r:id="rId22"/>
    <p:sldId id="684" r:id="rId23"/>
    <p:sldId id="685" r:id="rId24"/>
    <p:sldId id="686" r:id="rId25"/>
    <p:sldId id="687" r:id="rId26"/>
    <p:sldId id="688" r:id="rId27"/>
    <p:sldId id="689" r:id="rId28"/>
    <p:sldId id="690" r:id="rId29"/>
    <p:sldId id="691" r:id="rId30"/>
    <p:sldId id="692" r:id="rId31"/>
    <p:sldId id="693" r:id="rId32"/>
    <p:sldId id="694" r:id="rId33"/>
    <p:sldId id="695" r:id="rId34"/>
    <p:sldId id="696" r:id="rId35"/>
    <p:sldId id="697" r:id="rId36"/>
    <p:sldId id="698" r:id="rId37"/>
    <p:sldId id="699" r:id="rId38"/>
    <p:sldId id="700" r:id="rId39"/>
    <p:sldId id="701" r:id="rId40"/>
    <p:sldId id="702" r:id="rId41"/>
    <p:sldId id="703" r:id="rId42"/>
    <p:sldId id="704" r:id="rId43"/>
    <p:sldId id="705" r:id="rId44"/>
    <p:sldId id="706" r:id="rId45"/>
    <p:sldId id="707" r:id="rId46"/>
    <p:sldId id="708" r:id="rId47"/>
    <p:sldId id="709" r:id="rId48"/>
    <p:sldId id="710" r:id="rId49"/>
    <p:sldId id="752" r:id="rId50"/>
    <p:sldId id="712" r:id="rId51"/>
    <p:sldId id="713" r:id="rId52"/>
    <p:sldId id="714" r:id="rId53"/>
    <p:sldId id="715" r:id="rId54"/>
    <p:sldId id="716" r:id="rId55"/>
    <p:sldId id="717" r:id="rId56"/>
    <p:sldId id="718" r:id="rId57"/>
    <p:sldId id="719" r:id="rId58"/>
    <p:sldId id="720" r:id="rId59"/>
    <p:sldId id="721" r:id="rId60"/>
    <p:sldId id="722" r:id="rId61"/>
    <p:sldId id="723" r:id="rId62"/>
    <p:sldId id="724" r:id="rId63"/>
    <p:sldId id="725" r:id="rId64"/>
    <p:sldId id="726" r:id="rId65"/>
    <p:sldId id="727" r:id="rId66"/>
    <p:sldId id="728" r:id="rId67"/>
    <p:sldId id="729" r:id="rId68"/>
    <p:sldId id="730" r:id="rId69"/>
    <p:sldId id="731" r:id="rId70"/>
    <p:sldId id="732" r:id="rId71"/>
    <p:sldId id="733" r:id="rId72"/>
    <p:sldId id="734" r:id="rId73"/>
    <p:sldId id="735" r:id="rId74"/>
    <p:sldId id="736" r:id="rId75"/>
    <p:sldId id="737" r:id="rId76"/>
    <p:sldId id="738" r:id="rId77"/>
    <p:sldId id="753" r:id="rId78"/>
    <p:sldId id="740" r:id="rId79"/>
    <p:sldId id="741" r:id="rId80"/>
    <p:sldId id="742" r:id="rId81"/>
  </p:sldIdLst>
  <p:sldSz cx="9144000" cy="6858000" type="screen4x3"/>
  <p:notesSz cx="7099300" cy="10234613"/>
  <p:defaultTextStyle>
    <a:defPPr>
      <a:defRPr lang="en-GB"/>
    </a:defPPr>
    <a:lvl1pPr algn="l" rtl="0" fontAlgn="base">
      <a:spcBef>
        <a:spcPct val="50000"/>
      </a:spcBef>
      <a:spcAft>
        <a:spcPct val="0"/>
      </a:spcAft>
      <a:defRPr sz="1400" kern="1200">
        <a:solidFill>
          <a:schemeClr val="tx1"/>
        </a:solidFill>
        <a:latin typeface="Verdana" pitchFamily="1"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p:defaultTextStyle>
  <p:extLst>
    <p:ext uri="{EFAFB233-063F-42B5-8137-9DF3F51BA10A}">
      <p15:sldGuideLst xmlns:p15="http://schemas.microsoft.com/office/powerpoint/2012/main">
        <p15:guide id="1" orient="horz" pos="2180">
          <p15:clr>
            <a:srgbClr val="A4A3A4"/>
          </p15:clr>
        </p15:guide>
        <p15:guide id="2" orient="horz" pos="3838">
          <p15:clr>
            <a:srgbClr val="A4A3A4"/>
          </p15:clr>
        </p15:guide>
        <p15:guide id="3" orient="horz" pos="1356">
          <p15:clr>
            <a:srgbClr val="A4A3A4"/>
          </p15:clr>
        </p15:guide>
        <p15:guide id="4" orient="horz" pos="966">
          <p15:clr>
            <a:srgbClr val="A4A3A4"/>
          </p15:clr>
        </p15:guide>
        <p15:guide id="5" pos="240">
          <p15:clr>
            <a:srgbClr val="A4A3A4"/>
          </p15:clr>
        </p15:guide>
        <p15:guide id="6" pos="2875">
          <p15:clr>
            <a:srgbClr val="A4A3A4"/>
          </p15:clr>
        </p15:guide>
        <p15:guide id="7" pos="562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7191"/>
    <a:srgbClr val="B1426D"/>
    <a:srgbClr val="BA5A7F"/>
    <a:srgbClr val="C471A3"/>
    <a:srgbClr val="A72B5A"/>
    <a:srgbClr val="D8A1B6"/>
    <a:srgbClr val="FBF5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20" autoAdjust="0"/>
    <p:restoredTop sz="94402" autoAdjust="0"/>
  </p:normalViewPr>
  <p:slideViewPr>
    <p:cSldViewPr snapToGrid="0">
      <p:cViewPr varScale="1">
        <p:scale>
          <a:sx n="85" d="100"/>
          <a:sy n="85" d="100"/>
        </p:scale>
        <p:origin x="60" y="90"/>
      </p:cViewPr>
      <p:guideLst>
        <p:guide orient="horz" pos="2180"/>
        <p:guide orient="horz" pos="3838"/>
        <p:guide orient="horz" pos="1356"/>
        <p:guide orient="horz" pos="966"/>
        <p:guide pos="240"/>
        <p:guide pos="2875"/>
        <p:guide pos="5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3" d="100"/>
          <a:sy n="103" d="100"/>
        </p:scale>
        <p:origin x="-4674" y="-9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atin typeface="Arial" charset="0"/>
              </a:defRPr>
            </a:lvl1pPr>
          </a:lstStyle>
          <a:p>
            <a:pPr>
              <a:defRPr/>
            </a:pPr>
            <a:endParaRPr lang="en-US"/>
          </a:p>
        </p:txBody>
      </p:sp>
      <p:sp>
        <p:nvSpPr>
          <p:cNvPr id="486403"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pPr>
              <a:defRPr/>
            </a:pPr>
            <a:endParaRPr lang="en-US"/>
          </a:p>
        </p:txBody>
      </p:sp>
      <p:sp>
        <p:nvSpPr>
          <p:cNvPr id="486404"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atin typeface="Arial" charset="0"/>
              </a:defRPr>
            </a:lvl1pPr>
          </a:lstStyle>
          <a:p>
            <a:pPr>
              <a:defRPr/>
            </a:pPr>
            <a:endParaRPr lang="en-US"/>
          </a:p>
        </p:txBody>
      </p:sp>
      <p:sp>
        <p:nvSpPr>
          <p:cNvPr id="486405"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pPr>
              <a:defRPr/>
            </a:pPr>
            <a:fld id="{D8E92E66-36F2-4C70-AD25-4898FD03F8FB}" type="slidenum">
              <a:rPr lang="en-US"/>
              <a:pPr>
                <a:defRPr/>
              </a:pPr>
              <a:t>‹Nr.›</a:t>
            </a:fld>
            <a:endParaRPr lang="en-US"/>
          </a:p>
        </p:txBody>
      </p:sp>
    </p:spTree>
    <p:extLst>
      <p:ext uri="{BB962C8B-B14F-4D97-AF65-F5344CB8AC3E}">
        <p14:creationId xmlns:p14="http://schemas.microsoft.com/office/powerpoint/2010/main" val="1062914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lvl1pPr defTabSz="947738">
              <a:spcBef>
                <a:spcPct val="0"/>
              </a:spcBef>
              <a:defRPr sz="1200">
                <a:latin typeface="Arial" charset="0"/>
              </a:defRPr>
            </a:lvl1pPr>
          </a:lstStyle>
          <a:p>
            <a:pPr>
              <a:defRPr/>
            </a:pPr>
            <a:endParaRPr lang="en-GB"/>
          </a:p>
        </p:txBody>
      </p:sp>
      <p:sp>
        <p:nvSpPr>
          <p:cNvPr id="6147" name="Rectangle 3"/>
          <p:cNvSpPr>
            <a:spLocks noGrp="1" noChangeArrowheads="1"/>
          </p:cNvSpPr>
          <p:nvPr>
            <p:ph type="dt" idx="1"/>
          </p:nvPr>
        </p:nvSpPr>
        <p:spPr bwMode="auto">
          <a:xfrm>
            <a:off x="4021138"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lvl1pPr algn="r" defTabSz="947738">
              <a:spcBef>
                <a:spcPct val="0"/>
              </a:spcBef>
              <a:defRPr sz="1200">
                <a:latin typeface="Arial" charset="0"/>
              </a:defRPr>
            </a:lvl1pPr>
          </a:lstStyle>
          <a:p>
            <a:pPr>
              <a:defRPr/>
            </a:pPr>
            <a:endParaRPr lang="en-GB"/>
          </a:p>
        </p:txBody>
      </p:sp>
      <p:sp>
        <p:nvSpPr>
          <p:cNvPr id="7172" name="Rectangle 4"/>
          <p:cNvSpPr>
            <a:spLocks noGrp="1" noRot="1" noChangeAspect="1" noChangeArrowheads="1" noTextEdit="1"/>
          </p:cNvSpPr>
          <p:nvPr>
            <p:ph type="sldImg" idx="2"/>
          </p:nvPr>
        </p:nvSpPr>
        <p:spPr bwMode="auto">
          <a:xfrm>
            <a:off x="989013" y="765175"/>
            <a:ext cx="5121275" cy="38401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709613" y="4862513"/>
            <a:ext cx="5680075"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b" anchorCtr="0" compatLnSpc="1">
            <a:prstTxWarp prst="textNoShape">
              <a:avLst/>
            </a:prstTxWarp>
          </a:bodyPr>
          <a:lstStyle>
            <a:lvl1pPr defTabSz="947738">
              <a:spcBef>
                <a:spcPct val="0"/>
              </a:spcBef>
              <a:defRPr sz="1200">
                <a:latin typeface="Arial" charset="0"/>
              </a:defRPr>
            </a:lvl1pPr>
          </a:lstStyle>
          <a:p>
            <a:pPr>
              <a:defRPr/>
            </a:pPr>
            <a:endParaRPr lang="en-GB"/>
          </a:p>
        </p:txBody>
      </p:sp>
      <p:sp>
        <p:nvSpPr>
          <p:cNvPr id="6151" name="Rectangle 7"/>
          <p:cNvSpPr>
            <a:spLocks noGrp="1" noChangeArrowheads="1"/>
          </p:cNvSpPr>
          <p:nvPr>
            <p:ph type="sldNum" sz="quarter" idx="5"/>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b" anchorCtr="0" compatLnSpc="1">
            <a:prstTxWarp prst="textNoShape">
              <a:avLst/>
            </a:prstTxWarp>
          </a:bodyPr>
          <a:lstStyle>
            <a:lvl1pPr algn="r" defTabSz="947738">
              <a:spcBef>
                <a:spcPct val="0"/>
              </a:spcBef>
              <a:defRPr sz="1200">
                <a:latin typeface="Arial" charset="0"/>
              </a:defRPr>
            </a:lvl1pPr>
          </a:lstStyle>
          <a:p>
            <a:pPr>
              <a:defRPr/>
            </a:pPr>
            <a:fld id="{D45DBDBB-69A1-4EF5-B9AC-2A20B331E44A}" type="slidenum">
              <a:rPr lang="en-GB"/>
              <a:pPr>
                <a:defRPr/>
              </a:pPr>
              <a:t>‹Nr.›</a:t>
            </a:fld>
            <a:endParaRPr lang="en-GB"/>
          </a:p>
        </p:txBody>
      </p:sp>
    </p:spTree>
    <p:extLst>
      <p:ext uri="{BB962C8B-B14F-4D97-AF65-F5344CB8AC3E}">
        <p14:creationId xmlns:p14="http://schemas.microsoft.com/office/powerpoint/2010/main" val="28359782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46BD648F-7BB3-714C-98AD-5A7FA1FDDCD9}" type="slidenum">
              <a:rPr lang="en-US" sz="1200">
                <a:solidFill>
                  <a:srgbClr val="000000"/>
                </a:solidFill>
              </a:rPr>
              <a:pPr/>
              <a:t>117</a:t>
            </a:fld>
            <a:endParaRPr lang="en-US" sz="1200">
              <a:solidFill>
                <a:srgbClr val="000000"/>
              </a:solidFill>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2965787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46BD648F-7BB3-714C-98AD-5A7FA1FDDCD9}" type="slidenum">
              <a:rPr lang="en-US" sz="1200">
                <a:solidFill>
                  <a:srgbClr val="000000"/>
                </a:solidFill>
              </a:rPr>
              <a:pPr/>
              <a:t>159</a:t>
            </a:fld>
            <a:endParaRPr lang="en-US" sz="1200">
              <a:solidFill>
                <a:srgbClr val="000000"/>
              </a:solidFill>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2066787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2800">
                <a:solidFill>
                  <a:schemeClr val="tx1"/>
                </a:solidFill>
                <a:latin typeface="Times New Roman" charset="0"/>
                <a:ea typeface="ヒラギノ角ゴ Pro W3" charset="0"/>
                <a:cs typeface="ヒラギノ角ゴ Pro W3" charset="0"/>
              </a:defRPr>
            </a:lvl1pPr>
            <a:lvl2pPr marL="742950" indent="-285750" defTabSz="960438" eaLnBrk="0" hangingPunct="0">
              <a:defRPr sz="2800">
                <a:solidFill>
                  <a:schemeClr val="tx1"/>
                </a:solidFill>
                <a:latin typeface="Times New Roman" charset="0"/>
                <a:ea typeface="ヒラギノ角ゴ Pro W3" charset="0"/>
                <a:cs typeface="ヒラギノ角ゴ Pro W3" charset="0"/>
              </a:defRPr>
            </a:lvl2pPr>
            <a:lvl3pPr marL="1143000" indent="-228600" defTabSz="960438" eaLnBrk="0" hangingPunct="0">
              <a:defRPr sz="2800">
                <a:solidFill>
                  <a:schemeClr val="tx1"/>
                </a:solidFill>
                <a:latin typeface="Times New Roman" charset="0"/>
                <a:ea typeface="ヒラギノ角ゴ Pro W3" charset="0"/>
                <a:cs typeface="ヒラギノ角ゴ Pro W3" charset="0"/>
              </a:defRPr>
            </a:lvl3pPr>
            <a:lvl4pPr marL="1600200" indent="-228600" defTabSz="960438" eaLnBrk="0" hangingPunct="0">
              <a:defRPr sz="2800">
                <a:solidFill>
                  <a:schemeClr val="tx1"/>
                </a:solidFill>
                <a:latin typeface="Times New Roman" charset="0"/>
                <a:ea typeface="ヒラギノ角ゴ Pro W3" charset="0"/>
                <a:cs typeface="ヒラギノ角ゴ Pro W3" charset="0"/>
              </a:defRPr>
            </a:lvl4pPr>
            <a:lvl5pPr marL="2057400" indent="-228600" defTabSz="960438" eaLnBrk="0" hangingPunct="0">
              <a:defRPr sz="2800">
                <a:solidFill>
                  <a:schemeClr val="tx1"/>
                </a:solidFill>
                <a:latin typeface="Times New Roman" charset="0"/>
                <a:ea typeface="ヒラギノ角ゴ Pro W3" charset="0"/>
                <a:cs typeface="ヒラギノ角ゴ Pro W3" charset="0"/>
              </a:defRPr>
            </a:lvl5pPr>
            <a:lvl6pPr marL="25146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6pPr>
            <a:lvl7pPr marL="29718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7pPr>
            <a:lvl8pPr marL="34290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8pPr>
            <a:lvl9pPr marL="3886200" indent="-228600" defTabSz="960438" eaLnBrk="0" fontAlgn="base" hangingPunct="0">
              <a:spcBef>
                <a:spcPct val="0"/>
              </a:spcBef>
              <a:spcAft>
                <a:spcPct val="0"/>
              </a:spcAft>
              <a:defRPr sz="2800">
                <a:solidFill>
                  <a:schemeClr val="tx1"/>
                </a:solidFill>
                <a:latin typeface="Times New Roman" charset="0"/>
                <a:ea typeface="ヒラギノ角ゴ Pro W3" charset="0"/>
                <a:cs typeface="ヒラギノ角ゴ Pro W3" charset="0"/>
              </a:defRPr>
            </a:lvl9pPr>
          </a:lstStyle>
          <a:p>
            <a:fld id="{46BD648F-7BB3-714C-98AD-5A7FA1FDDCD9}" type="slidenum">
              <a:rPr lang="en-US" sz="1200">
                <a:solidFill>
                  <a:srgbClr val="000000"/>
                </a:solidFill>
              </a:rPr>
              <a:pPr/>
              <a:t>187</a:t>
            </a:fld>
            <a:endParaRPr lang="en-US" sz="1200">
              <a:solidFill>
                <a:srgbClr val="000000"/>
              </a:solidFill>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Times New Roman" charset="0"/>
            </a:endParaRPr>
          </a:p>
        </p:txBody>
      </p:sp>
    </p:spTree>
    <p:extLst>
      <p:ext uri="{BB962C8B-B14F-4D97-AF65-F5344CB8AC3E}">
        <p14:creationId xmlns:p14="http://schemas.microsoft.com/office/powerpoint/2010/main" val="1984276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FBF5EA"/>
        </a:solidFill>
        <a:effectLst/>
      </p:bgPr>
    </p:bg>
    <p:spTree>
      <p:nvGrpSpPr>
        <p:cNvPr id="1" name=""/>
        <p:cNvGrpSpPr/>
        <p:nvPr/>
      </p:nvGrpSpPr>
      <p:grpSpPr>
        <a:xfrm>
          <a:off x="0" y="0"/>
          <a:ext cx="0" cy="0"/>
          <a:chOff x="0" y="0"/>
          <a:chExt cx="0" cy="0"/>
        </a:xfrm>
      </p:grpSpPr>
      <p:sp>
        <p:nvSpPr>
          <p:cNvPr id="2" name="Rectangle 4"/>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pic>
        <p:nvPicPr>
          <p:cNvPr id="3" name="Picture 10" descr="Pearson_Bound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earson_Strap_Bound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Always_Learning_Text_Blue_RGB"/>
          <p:cNvPicPr preferRelativeResize="0">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7263" y="2332038"/>
            <a:ext cx="7212012"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2867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9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9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9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9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9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9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0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0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0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0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0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0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0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0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0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0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1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1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1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1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1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1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1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1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1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1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2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2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2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2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2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2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2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2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2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2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3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3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3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3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3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3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3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3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3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13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4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14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14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14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14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14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14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14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14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14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15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15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15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15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15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5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5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5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15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15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6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6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16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16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16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16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16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6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16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16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17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17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17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17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17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17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17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17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17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17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18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18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18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18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18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18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18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18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18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Mastertitelformat bearbeiten, bitte Titel eingeben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211493773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Mastertitelformat bearbeiten, bitte Titel eingeben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marL="457200" indent="-457200">
              <a:buFont typeface="+mj-lt"/>
              <a:buAutoNum type="arabicPeriod"/>
              <a:defRPr b="0" baseline="0"/>
            </a:lvl1pPr>
            <a:lvl2pPr marL="693738" indent="-457200">
              <a:buFont typeface="+mj-lt"/>
              <a:buAutoNum type="arabicPeriod"/>
              <a:defRPr/>
            </a:lvl2pPr>
            <a:lvl3pPr marL="998537" indent="-457200">
              <a:buFont typeface="+mj-lt"/>
              <a:buAutoNum type="arabicPeriod"/>
              <a:tabLst/>
              <a:defRPr/>
            </a:lvl3pPr>
            <a:lvl4pPr marL="1219200" indent="-457200">
              <a:buFont typeface="+mj-lt"/>
              <a:buAutoNum type="arabicPeriod"/>
              <a:defRPr/>
            </a:lvl4pPr>
            <a:lvl5pPr marL="1438275" indent="-457200">
              <a:buFont typeface="+mj-lt"/>
              <a:buAutoNum type="arabicPeriod"/>
              <a:defRPr/>
            </a:lvl5pPr>
            <a:lvl6pPr marL="1474788" indent="-217488">
              <a:tabLst/>
              <a:defRPr/>
            </a:lvl6pPr>
            <a:lvl7pPr marL="2743200" indent="0">
              <a:buNone/>
              <a:defRPr/>
            </a:lvl7pPr>
          </a:lstStyle>
          <a:p>
            <a:pPr lvl="0"/>
            <a:r>
              <a:rPr lang="de-DE" dirty="0" smtClean="0"/>
              <a:t>Es gibt leider kein 1.1 in </a:t>
            </a:r>
            <a:r>
              <a:rPr lang="de-DE" dirty="0" err="1" smtClean="0"/>
              <a:t>Powerpoint</a:t>
            </a:r>
            <a:endParaRPr lang="de-DE" dirty="0" smtClean="0"/>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015010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6" name="Inhaltsplatzhalter 5"/>
          <p:cNvSpPr>
            <a:spLocks noGrp="1"/>
          </p:cNvSpPr>
          <p:nvPr>
            <p:ph sz="quarter" idx="12"/>
          </p:nvPr>
        </p:nvSpPr>
        <p:spPr>
          <a:xfrm>
            <a:off x="365125" y="1463675"/>
            <a:ext cx="4024313" cy="4718050"/>
          </a:xfrm>
          <a:prstGeom prst="rect">
            <a:avLst/>
          </a:prstGeo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Inhaltsplatzhalter 5"/>
          <p:cNvSpPr>
            <a:spLocks noGrp="1"/>
          </p:cNvSpPr>
          <p:nvPr>
            <p:ph sz="quarter" idx="13"/>
          </p:nvPr>
        </p:nvSpPr>
        <p:spPr>
          <a:xfrm>
            <a:off x="4570412" y="1463675"/>
            <a:ext cx="4024313" cy="4718050"/>
          </a:xfrm>
          <a:prstGeom prst="rect">
            <a:avLst/>
          </a:prstGeo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9" name="Subtitle 2"/>
          <p:cNvSpPr>
            <a:spLocks noGrp="1"/>
          </p:cNvSpPr>
          <p:nvPr>
            <p:ph type="subTitle" idx="14"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63063499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4"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18421467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anfa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27707" y="1946294"/>
            <a:ext cx="5352769" cy="1236743"/>
          </a:xfrm>
        </p:spPr>
        <p:txBody>
          <a:bodyPr/>
          <a:lstStyle>
            <a:lvl1pPr algn="ctr">
              <a:defRPr sz="4000"/>
            </a:lvl1pPr>
          </a:lstStyle>
          <a:p>
            <a:r>
              <a:rPr lang="de-DE" dirty="0" smtClean="0"/>
              <a:t>Kapitel</a:t>
            </a:r>
            <a:endParaRPr lang="de-DE" dirty="0"/>
          </a:p>
        </p:txBody>
      </p:sp>
      <p:sp>
        <p:nvSpPr>
          <p:cNvPr id="9" name="Inhaltsplatzhalter 8"/>
          <p:cNvSpPr>
            <a:spLocks noGrp="1"/>
          </p:cNvSpPr>
          <p:nvPr>
            <p:ph sz="quarter" idx="12" hasCustomPrompt="1"/>
          </p:nvPr>
        </p:nvSpPr>
        <p:spPr>
          <a:xfrm>
            <a:off x="1927225" y="3403600"/>
            <a:ext cx="5353050" cy="2244725"/>
          </a:xfrm>
          <a:prstGeom prst="rect">
            <a:avLst/>
          </a:prstGeom>
        </p:spPr>
        <p:txBody>
          <a:bodyPr/>
          <a:lstStyle>
            <a:lvl1pPr marL="0" indent="0" algn="ctr">
              <a:buNone/>
              <a:defRPr b="1" baseline="0"/>
            </a:lvl1pPr>
          </a:lstStyle>
          <a:p>
            <a:pPr lvl="0"/>
            <a:r>
              <a:rPr lang="de-DE" dirty="0" smtClean="0"/>
              <a:t>Name des Kapitels</a:t>
            </a:r>
            <a:endParaRPr lang="de-DE" dirty="0"/>
          </a:p>
        </p:txBody>
      </p:sp>
      <p:sp>
        <p:nvSpPr>
          <p:cNvPr id="6"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173041865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6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6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6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6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6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6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6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6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7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7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7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7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7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7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7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7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7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7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8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8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8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8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8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8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8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8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8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9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9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9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9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91780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92" Type="http://schemas.openxmlformats.org/officeDocument/2006/relationships/slideLayout" Target="../slideLayouts/slideLayout192.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6" Type="http://schemas.openxmlformats.org/officeDocument/2006/relationships/slideLayout" Target="../slideLayouts/slideLayout6.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5" Type="http://schemas.openxmlformats.org/officeDocument/2006/relationships/slideLayout" Target="../slideLayouts/slideLayout65.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51" Type="http://schemas.openxmlformats.org/officeDocument/2006/relationships/slideLayout" Target="../slideLayouts/slideLayout151.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13" Type="http://schemas.openxmlformats.org/officeDocument/2006/relationships/slideLayout" Target="../slideLayouts/slideLayout13.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5" Type="http://schemas.openxmlformats.org/officeDocument/2006/relationships/theme" Target="../theme/theme1.xml"/><Relationship Id="rId190" Type="http://schemas.openxmlformats.org/officeDocument/2006/relationships/slideLayout" Target="../slideLayouts/slideLayout190.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96" Type="http://schemas.openxmlformats.org/officeDocument/2006/relationships/image" Target="../media/image1.emf"/><Relationship Id="rId16" Type="http://schemas.openxmlformats.org/officeDocument/2006/relationships/slideLayout" Target="../slideLayouts/slideLayout16.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1" Type="http://schemas.openxmlformats.org/officeDocument/2006/relationships/slideLayout" Target="../slideLayouts/slideLayout1.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60" Type="http://schemas.openxmlformats.org/officeDocument/2006/relationships/slideLayout" Target="../slideLayouts/slideLayout60.xml"/><Relationship Id="rId81" Type="http://schemas.openxmlformats.org/officeDocument/2006/relationships/slideLayout" Target="../slideLayouts/slideLayout81.xml"/><Relationship Id="rId135" Type="http://schemas.openxmlformats.org/officeDocument/2006/relationships/slideLayout" Target="../slideLayouts/slideLayout135.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027" name="Rectangle 2"/>
          <p:cNvSpPr>
            <a:spLocks noGrp="1" noChangeArrowheads="1"/>
          </p:cNvSpPr>
          <p:nvPr>
            <p:ph type="title"/>
          </p:nvPr>
        </p:nvSpPr>
        <p:spPr bwMode="auto">
          <a:xfrm>
            <a:off x="365125" y="395288"/>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en-US" dirty="0" smtClean="0"/>
              <a:t>Click to edit Master title style</a:t>
            </a:r>
          </a:p>
        </p:txBody>
      </p:sp>
      <p:pic>
        <p:nvPicPr>
          <p:cNvPr id="1031" name="Picture 12" descr="Pearson_Bound_White"/>
          <p:cNvPicPr>
            <a:picLocks noChangeAspect="1" noChangeArrowheads="1"/>
          </p:cNvPicPr>
          <p:nvPr userDrawn="1"/>
        </p:nvPicPr>
        <p:blipFill>
          <a:blip r:embed="rId196"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userDrawn="1"/>
        </p:nvSpPr>
        <p:spPr bwMode="gray">
          <a:xfrm>
            <a:off x="7696742" y="6724143"/>
            <a:ext cx="279571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900" b="1" kern="1200">
                <a:solidFill>
                  <a:schemeClr val="bg1"/>
                </a:solidFill>
                <a:latin typeface="Verdana" pitchFamily="34"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a:lstStyle>
          <a:p>
            <a:pPr>
              <a:defRPr/>
            </a:pPr>
            <a:r>
              <a:rPr lang="en-US" sz="600" dirty="0" smtClean="0"/>
              <a:t>© </a:t>
            </a:r>
            <a:r>
              <a:rPr lang="en-US" sz="600" dirty="0" err="1" smtClean="0"/>
              <a:t>Laudon</a:t>
            </a:r>
            <a:r>
              <a:rPr lang="en-US" sz="600" dirty="0" smtClean="0"/>
              <a:t> /</a:t>
            </a:r>
            <a:r>
              <a:rPr lang="en-US" sz="600" dirty="0" err="1" smtClean="0"/>
              <a:t>Laudon</a:t>
            </a:r>
            <a:r>
              <a:rPr lang="en-US" sz="600" dirty="0" smtClean="0"/>
              <a:t> /</a:t>
            </a:r>
            <a:r>
              <a:rPr lang="en-US" sz="600" dirty="0" err="1" smtClean="0"/>
              <a:t>Schoder</a:t>
            </a:r>
            <a:endParaRPr lang="en-US" sz="600" dirty="0"/>
          </a:p>
        </p:txBody>
      </p:sp>
      <p:sp>
        <p:nvSpPr>
          <p:cNvPr id="10" name="Rectangle 5"/>
          <p:cNvSpPr txBox="1">
            <a:spLocks noChangeArrowheads="1"/>
          </p:cNvSpPr>
          <p:nvPr userDrawn="1"/>
        </p:nvSpPr>
        <p:spPr bwMode="gray">
          <a:xfrm>
            <a:off x="936216" y="6545881"/>
            <a:ext cx="6088697" cy="16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900" b="1" kern="1200">
                <a:solidFill>
                  <a:schemeClr val="bg1"/>
                </a:solidFill>
                <a:latin typeface="Verdana" pitchFamily="34"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a:lstStyle>
          <a:p>
            <a:pPr>
              <a:defRPr/>
            </a:pPr>
            <a:r>
              <a:rPr lang="en-US" dirty="0" smtClean="0"/>
              <a:t>Name des</a:t>
            </a:r>
            <a:r>
              <a:rPr lang="en-US" baseline="0" dirty="0" smtClean="0"/>
              <a:t> </a:t>
            </a:r>
            <a:r>
              <a:rPr lang="en-US" baseline="0" dirty="0" err="1" smtClean="0"/>
              <a:t>Dozenten</a:t>
            </a:r>
            <a:r>
              <a:rPr lang="en-US" baseline="0" dirty="0" smtClean="0"/>
              <a:t>		Name der </a:t>
            </a:r>
            <a:r>
              <a:rPr lang="en-US" baseline="0" dirty="0" err="1" smtClean="0"/>
              <a:t>Vorlesung</a:t>
            </a:r>
            <a:endParaRPr lang="en-US" dirty="0"/>
          </a:p>
        </p:txBody>
      </p:sp>
      <p:sp>
        <p:nvSpPr>
          <p:cNvPr id="11" name="Foliennummernplatzhalter 3"/>
          <p:cNvSpPr>
            <a:spLocks noGrp="1"/>
          </p:cNvSpPr>
          <p:nvPr>
            <p:ph type="sldNum" sz="quarter" idx="4"/>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701" r:id="rId2"/>
    <p:sldLayoutId id="2147483705" r:id="rId3"/>
    <p:sldLayoutId id="2147483703" r:id="rId4"/>
    <p:sldLayoutId id="2147483702" r:id="rId5"/>
    <p:sldLayoutId id="2147483704"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 id="2147483735" r:id="rId36"/>
    <p:sldLayoutId id="2147483736" r:id="rId37"/>
    <p:sldLayoutId id="2147483737" r:id="rId38"/>
    <p:sldLayoutId id="2147483738" r:id="rId39"/>
    <p:sldLayoutId id="2147483739" r:id="rId40"/>
    <p:sldLayoutId id="2147483740" r:id="rId41"/>
    <p:sldLayoutId id="2147483741" r:id="rId42"/>
    <p:sldLayoutId id="2147483742" r:id="rId43"/>
    <p:sldLayoutId id="2147483743" r:id="rId44"/>
    <p:sldLayoutId id="2147483744" r:id="rId45"/>
    <p:sldLayoutId id="2147483745" r:id="rId46"/>
    <p:sldLayoutId id="2147483746" r:id="rId47"/>
    <p:sldLayoutId id="2147483747" r:id="rId48"/>
    <p:sldLayoutId id="2147483748" r:id="rId49"/>
    <p:sldLayoutId id="2147483749" r:id="rId50"/>
    <p:sldLayoutId id="2147483750" r:id="rId51"/>
    <p:sldLayoutId id="2147483751" r:id="rId52"/>
    <p:sldLayoutId id="2147483752" r:id="rId53"/>
    <p:sldLayoutId id="2147483753" r:id="rId54"/>
    <p:sldLayoutId id="2147483754" r:id="rId55"/>
    <p:sldLayoutId id="2147483755" r:id="rId56"/>
    <p:sldLayoutId id="2147483756" r:id="rId57"/>
    <p:sldLayoutId id="2147483757" r:id="rId58"/>
    <p:sldLayoutId id="2147483758" r:id="rId59"/>
    <p:sldLayoutId id="2147483759" r:id="rId60"/>
    <p:sldLayoutId id="2147483760" r:id="rId61"/>
    <p:sldLayoutId id="2147483761" r:id="rId62"/>
    <p:sldLayoutId id="2147483762" r:id="rId63"/>
    <p:sldLayoutId id="2147483763" r:id="rId64"/>
    <p:sldLayoutId id="2147483764" r:id="rId65"/>
    <p:sldLayoutId id="2147483765" r:id="rId66"/>
    <p:sldLayoutId id="2147483766" r:id="rId67"/>
    <p:sldLayoutId id="2147483767" r:id="rId68"/>
    <p:sldLayoutId id="2147483768" r:id="rId69"/>
    <p:sldLayoutId id="2147483769" r:id="rId70"/>
    <p:sldLayoutId id="2147483770" r:id="rId71"/>
    <p:sldLayoutId id="2147483771" r:id="rId72"/>
    <p:sldLayoutId id="2147483772" r:id="rId73"/>
    <p:sldLayoutId id="2147483773" r:id="rId74"/>
    <p:sldLayoutId id="2147483774" r:id="rId75"/>
    <p:sldLayoutId id="2147483775" r:id="rId76"/>
    <p:sldLayoutId id="2147483776" r:id="rId77"/>
    <p:sldLayoutId id="2147483777" r:id="rId78"/>
    <p:sldLayoutId id="2147483778" r:id="rId79"/>
    <p:sldLayoutId id="2147483779" r:id="rId80"/>
    <p:sldLayoutId id="2147483780" r:id="rId81"/>
    <p:sldLayoutId id="2147483781" r:id="rId82"/>
    <p:sldLayoutId id="2147483782" r:id="rId83"/>
    <p:sldLayoutId id="2147483783" r:id="rId84"/>
    <p:sldLayoutId id="2147483784" r:id="rId85"/>
    <p:sldLayoutId id="2147483785" r:id="rId86"/>
    <p:sldLayoutId id="2147483786" r:id="rId87"/>
    <p:sldLayoutId id="2147483787" r:id="rId88"/>
    <p:sldLayoutId id="2147483788" r:id="rId89"/>
    <p:sldLayoutId id="2147483789" r:id="rId90"/>
    <p:sldLayoutId id="2147483790" r:id="rId91"/>
    <p:sldLayoutId id="2147483791" r:id="rId92"/>
    <p:sldLayoutId id="2147483792" r:id="rId93"/>
    <p:sldLayoutId id="2147483793" r:id="rId94"/>
    <p:sldLayoutId id="2147483794" r:id="rId95"/>
    <p:sldLayoutId id="2147483795" r:id="rId96"/>
    <p:sldLayoutId id="2147483796" r:id="rId97"/>
    <p:sldLayoutId id="2147483797" r:id="rId98"/>
    <p:sldLayoutId id="2147483798" r:id="rId99"/>
    <p:sldLayoutId id="2147483799" r:id="rId100"/>
    <p:sldLayoutId id="2147483800" r:id="rId101"/>
    <p:sldLayoutId id="2147483801" r:id="rId102"/>
    <p:sldLayoutId id="2147483802" r:id="rId103"/>
    <p:sldLayoutId id="2147483803" r:id="rId104"/>
    <p:sldLayoutId id="2147483804" r:id="rId105"/>
    <p:sldLayoutId id="2147483805" r:id="rId106"/>
    <p:sldLayoutId id="2147483806" r:id="rId107"/>
    <p:sldLayoutId id="2147483807" r:id="rId108"/>
    <p:sldLayoutId id="2147483808" r:id="rId109"/>
    <p:sldLayoutId id="2147483809" r:id="rId110"/>
    <p:sldLayoutId id="2147483810" r:id="rId111"/>
    <p:sldLayoutId id="2147483811" r:id="rId112"/>
    <p:sldLayoutId id="2147483812" r:id="rId113"/>
    <p:sldLayoutId id="2147483813" r:id="rId114"/>
    <p:sldLayoutId id="2147483814" r:id="rId115"/>
    <p:sldLayoutId id="2147483815" r:id="rId116"/>
    <p:sldLayoutId id="2147483816" r:id="rId117"/>
    <p:sldLayoutId id="2147483817" r:id="rId118"/>
    <p:sldLayoutId id="2147483818" r:id="rId119"/>
    <p:sldLayoutId id="2147483819" r:id="rId120"/>
    <p:sldLayoutId id="2147483820" r:id="rId121"/>
    <p:sldLayoutId id="2147483821" r:id="rId122"/>
    <p:sldLayoutId id="2147483822" r:id="rId123"/>
    <p:sldLayoutId id="2147483823" r:id="rId124"/>
    <p:sldLayoutId id="2147483824" r:id="rId125"/>
    <p:sldLayoutId id="2147483825" r:id="rId126"/>
    <p:sldLayoutId id="2147483826" r:id="rId127"/>
    <p:sldLayoutId id="2147483827" r:id="rId128"/>
    <p:sldLayoutId id="2147483828" r:id="rId129"/>
    <p:sldLayoutId id="2147483829" r:id="rId130"/>
    <p:sldLayoutId id="2147483830" r:id="rId131"/>
    <p:sldLayoutId id="2147483831" r:id="rId132"/>
    <p:sldLayoutId id="2147483832" r:id="rId133"/>
    <p:sldLayoutId id="2147483833" r:id="rId134"/>
    <p:sldLayoutId id="2147483834" r:id="rId135"/>
    <p:sldLayoutId id="2147483835" r:id="rId136"/>
    <p:sldLayoutId id="2147483836" r:id="rId137"/>
    <p:sldLayoutId id="2147483837" r:id="rId138"/>
    <p:sldLayoutId id="2147483838" r:id="rId139"/>
    <p:sldLayoutId id="2147483839" r:id="rId140"/>
    <p:sldLayoutId id="2147483840" r:id="rId141"/>
    <p:sldLayoutId id="2147483841" r:id="rId142"/>
    <p:sldLayoutId id="2147483842" r:id="rId143"/>
    <p:sldLayoutId id="2147483843" r:id="rId144"/>
    <p:sldLayoutId id="2147483844" r:id="rId145"/>
    <p:sldLayoutId id="2147483845" r:id="rId146"/>
    <p:sldLayoutId id="2147483846" r:id="rId147"/>
    <p:sldLayoutId id="2147483847" r:id="rId148"/>
    <p:sldLayoutId id="2147483848" r:id="rId149"/>
    <p:sldLayoutId id="2147483849" r:id="rId150"/>
    <p:sldLayoutId id="2147483850" r:id="rId151"/>
    <p:sldLayoutId id="2147483851" r:id="rId152"/>
    <p:sldLayoutId id="2147483852" r:id="rId153"/>
    <p:sldLayoutId id="2147483853" r:id="rId154"/>
    <p:sldLayoutId id="2147483854" r:id="rId155"/>
    <p:sldLayoutId id="2147483855" r:id="rId156"/>
    <p:sldLayoutId id="2147483856" r:id="rId157"/>
    <p:sldLayoutId id="2147483857" r:id="rId158"/>
    <p:sldLayoutId id="2147483858" r:id="rId159"/>
    <p:sldLayoutId id="2147483859" r:id="rId160"/>
    <p:sldLayoutId id="2147483860" r:id="rId161"/>
    <p:sldLayoutId id="2147483861" r:id="rId162"/>
    <p:sldLayoutId id="2147483862" r:id="rId163"/>
    <p:sldLayoutId id="2147483863" r:id="rId164"/>
    <p:sldLayoutId id="2147483864" r:id="rId165"/>
    <p:sldLayoutId id="2147483865" r:id="rId166"/>
    <p:sldLayoutId id="2147483866" r:id="rId167"/>
    <p:sldLayoutId id="2147483867" r:id="rId168"/>
    <p:sldLayoutId id="2147483868" r:id="rId169"/>
    <p:sldLayoutId id="2147483869" r:id="rId170"/>
    <p:sldLayoutId id="2147483870" r:id="rId171"/>
    <p:sldLayoutId id="2147483871" r:id="rId172"/>
    <p:sldLayoutId id="2147483872" r:id="rId173"/>
    <p:sldLayoutId id="2147483873" r:id="rId174"/>
    <p:sldLayoutId id="2147483874" r:id="rId175"/>
    <p:sldLayoutId id="2147483875" r:id="rId176"/>
    <p:sldLayoutId id="2147483876" r:id="rId177"/>
    <p:sldLayoutId id="2147483877" r:id="rId178"/>
    <p:sldLayoutId id="2147483878" r:id="rId179"/>
    <p:sldLayoutId id="2147483879" r:id="rId180"/>
    <p:sldLayoutId id="2147483880" r:id="rId181"/>
    <p:sldLayoutId id="2147483881" r:id="rId182"/>
    <p:sldLayoutId id="2147483882" r:id="rId183"/>
    <p:sldLayoutId id="2147483883" r:id="rId184"/>
    <p:sldLayoutId id="2147483884" r:id="rId185"/>
    <p:sldLayoutId id="2147483885" r:id="rId186"/>
    <p:sldLayoutId id="2147483886" r:id="rId187"/>
    <p:sldLayoutId id="2147483887" r:id="rId188"/>
    <p:sldLayoutId id="2147483888" r:id="rId189"/>
    <p:sldLayoutId id="2147483889" r:id="rId190"/>
    <p:sldLayoutId id="2147483890" r:id="rId191"/>
    <p:sldLayoutId id="2147483891" r:id="rId192"/>
    <p:sldLayoutId id="2147483892" r:id="rId193"/>
    <p:sldLayoutId id="2147483893" r:id="rId194"/>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charset="0"/>
        </a:defRPr>
      </a:lvl2pPr>
      <a:lvl3pPr algn="l" rtl="0" eaLnBrk="0" fontAlgn="base" hangingPunct="0">
        <a:spcBef>
          <a:spcPct val="0"/>
        </a:spcBef>
        <a:spcAft>
          <a:spcPct val="0"/>
        </a:spcAft>
        <a:defRPr sz="2400" b="1">
          <a:solidFill>
            <a:schemeClr val="accent1"/>
          </a:solidFill>
          <a:latin typeface="Verdana" pitchFamily="34" charset="0"/>
          <a:cs typeface="Arial" charset="0"/>
        </a:defRPr>
      </a:lvl3pPr>
      <a:lvl4pPr algn="l" rtl="0" eaLnBrk="0" fontAlgn="base" hangingPunct="0">
        <a:spcBef>
          <a:spcPct val="0"/>
        </a:spcBef>
        <a:spcAft>
          <a:spcPct val="0"/>
        </a:spcAft>
        <a:defRPr sz="2400" b="1">
          <a:solidFill>
            <a:schemeClr val="accent1"/>
          </a:solidFill>
          <a:latin typeface="Verdana" pitchFamily="34" charset="0"/>
          <a:cs typeface="Arial" charset="0"/>
        </a:defRPr>
      </a:lvl4pPr>
      <a:lvl5pPr algn="l" rtl="0" eaLnBrk="0" fontAlgn="base" hangingPunct="0">
        <a:spcBef>
          <a:spcPct val="0"/>
        </a:spcBef>
        <a:spcAft>
          <a:spcPct val="0"/>
        </a:spcAft>
        <a:defRPr sz="2400" b="1">
          <a:solidFill>
            <a:schemeClr val="accent1"/>
          </a:solidFill>
          <a:latin typeface="Verdana" pitchFamily="34" charset="0"/>
          <a:cs typeface="Arial" charset="0"/>
        </a:defRPr>
      </a:lvl5pPr>
      <a:lvl6pPr marL="457200" algn="l" rtl="0" fontAlgn="base">
        <a:spcBef>
          <a:spcPct val="0"/>
        </a:spcBef>
        <a:spcAft>
          <a:spcPct val="0"/>
        </a:spcAft>
        <a:defRPr sz="2400" b="1">
          <a:solidFill>
            <a:schemeClr val="accent1"/>
          </a:solidFill>
          <a:latin typeface="Verdana" pitchFamily="34" charset="0"/>
          <a:cs typeface="Arial" charset="0"/>
        </a:defRPr>
      </a:lvl6pPr>
      <a:lvl7pPr marL="914400" algn="l" rtl="0" fontAlgn="base">
        <a:spcBef>
          <a:spcPct val="0"/>
        </a:spcBef>
        <a:spcAft>
          <a:spcPct val="0"/>
        </a:spcAft>
        <a:defRPr sz="2400" b="1">
          <a:solidFill>
            <a:schemeClr val="accent1"/>
          </a:solidFill>
          <a:latin typeface="Verdana" pitchFamily="34" charset="0"/>
          <a:cs typeface="Arial" charset="0"/>
        </a:defRPr>
      </a:lvl7pPr>
      <a:lvl8pPr marL="1371600" algn="l" rtl="0" fontAlgn="base">
        <a:spcBef>
          <a:spcPct val="0"/>
        </a:spcBef>
        <a:spcAft>
          <a:spcPct val="0"/>
        </a:spcAft>
        <a:defRPr sz="2400" b="1">
          <a:solidFill>
            <a:schemeClr val="accent1"/>
          </a:solidFill>
          <a:latin typeface="Verdana" pitchFamily="34" charset="0"/>
          <a:cs typeface="Arial" charset="0"/>
        </a:defRPr>
      </a:lvl8pPr>
      <a:lvl9pPr marL="1828800" algn="l" rtl="0" fontAlgn="base">
        <a:spcBef>
          <a:spcPct val="0"/>
        </a:spcBef>
        <a:spcAft>
          <a:spcPct val="0"/>
        </a:spcAft>
        <a:defRPr sz="2400" b="1">
          <a:solidFill>
            <a:schemeClr val="accent1"/>
          </a:solidFill>
          <a:latin typeface="Verdana" pitchFamily="34" charset="0"/>
          <a:cs typeface="Arial" charset="0"/>
        </a:defRPr>
      </a:lvl9pPr>
    </p:titleStyle>
    <p:bodyStyle>
      <a:lvl1pPr marL="185738" indent="-185738" algn="l" rtl="0" eaLnBrk="0" fontAlgn="base" hangingPunct="0">
        <a:spcBef>
          <a:spcPct val="50000"/>
        </a:spcBef>
        <a:spcAft>
          <a:spcPct val="0"/>
        </a:spcAft>
        <a:buSzPct val="80000"/>
        <a:buFont typeface="Arial" charset="0"/>
        <a:buChar char="•"/>
        <a:tabLst/>
        <a:defRPr sz="2400">
          <a:solidFill>
            <a:schemeClr val="tx1"/>
          </a:solidFill>
          <a:latin typeface="+mn-lt"/>
          <a:ea typeface="+mn-ea"/>
          <a:cs typeface="+mn-cs"/>
        </a:defRPr>
      </a:lvl1pPr>
      <a:lvl2pPr marL="541338" indent="-304800" algn="l" rtl="0" eaLnBrk="0" fontAlgn="base" hangingPunct="0">
        <a:spcBef>
          <a:spcPct val="50000"/>
        </a:spcBef>
        <a:spcAft>
          <a:spcPct val="0"/>
        </a:spcAft>
        <a:buSzPct val="80000"/>
        <a:buFont typeface="Wingdings" charset="2"/>
        <a:buChar char="Ø"/>
        <a:tabLst/>
        <a:defRPr sz="2000">
          <a:solidFill>
            <a:schemeClr val="tx1"/>
          </a:solidFill>
          <a:latin typeface="+mn-lt"/>
          <a:cs typeface="+mn-cs"/>
        </a:defRPr>
      </a:lvl2pPr>
      <a:lvl3pPr marL="541338" indent="220663" algn="l" rtl="0" eaLnBrk="0" fontAlgn="base" hangingPunct="0">
        <a:spcBef>
          <a:spcPct val="20000"/>
        </a:spcBef>
        <a:spcAft>
          <a:spcPct val="0"/>
        </a:spcAft>
        <a:buSzPct val="80000"/>
        <a:buFont typeface="Arial" charset="0"/>
        <a:buChar char="•"/>
        <a:tabLst/>
        <a:defRPr sz="2000">
          <a:solidFill>
            <a:schemeClr val="tx1"/>
          </a:solidFill>
          <a:latin typeface="+mn-lt"/>
          <a:cs typeface="+mn-cs"/>
        </a:defRPr>
      </a:lvl3pPr>
      <a:lvl4pPr marL="947738" indent="-185738" algn="l" rtl="0" eaLnBrk="0" fontAlgn="base" hangingPunct="0">
        <a:spcBef>
          <a:spcPct val="20000"/>
        </a:spcBef>
        <a:spcAft>
          <a:spcPct val="0"/>
        </a:spcAft>
        <a:buSzPct val="80000"/>
        <a:buFont typeface="Symbol" charset="2"/>
        <a:buChar char="-"/>
        <a:tabLst/>
        <a:defRPr sz="2000">
          <a:solidFill>
            <a:schemeClr val="tx1"/>
          </a:solidFill>
          <a:latin typeface="+mn-lt"/>
          <a:cs typeface="+mn-cs"/>
        </a:defRPr>
      </a:lvl4pPr>
      <a:lvl5pPr marL="1201738" indent="-220663" algn="l" rtl="0" eaLnBrk="0" fontAlgn="base" hangingPunct="0">
        <a:lnSpc>
          <a:spcPct val="120000"/>
        </a:lnSpc>
        <a:spcBef>
          <a:spcPct val="0"/>
        </a:spcBef>
        <a:spcAft>
          <a:spcPct val="0"/>
        </a:spcAft>
        <a:buSzPct val="80000"/>
        <a:buFont typeface="Courier New" charset="0"/>
        <a:buChar char="o"/>
        <a:tabLst/>
        <a:defRPr sz="2000">
          <a:solidFill>
            <a:schemeClr val="tx1"/>
          </a:solidFill>
          <a:latin typeface="+mn-lt"/>
          <a:cs typeface="+mn-cs"/>
        </a:defRPr>
      </a:lvl5pPr>
      <a:lvl6pPr marL="25146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6pPr>
      <a:lvl7pPr marL="29718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7pPr>
      <a:lvl8pPr marL="34290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p:cNvSpPr>
          <p:nvPr>
            <p:ph type="title"/>
          </p:nvPr>
        </p:nvSpPr>
        <p:spPr/>
        <p:txBody>
          <a:bodyPr/>
          <a:lstStyle/>
          <a:p>
            <a:r>
              <a:rPr lang="de-DE" smtClean="0"/>
              <a:t>Eine Lieferkette (Supply Chain)</a:t>
            </a:r>
            <a:endParaRPr lang="de-DE"/>
          </a:p>
        </p:txBody>
      </p:sp>
      <p:sp>
        <p:nvSpPr>
          <p:cNvPr id="10" name="Foliennummernplatzhalter 3"/>
          <p:cNvSpPr>
            <a:spLocks noGrp="1"/>
          </p:cNvSpPr>
          <p:nvPr>
            <p:ph type="sldNum" sz="quarter" idx="11"/>
          </p:nvPr>
        </p:nvSpPr>
        <p:spPr/>
        <p:txBody>
          <a:bodyPr/>
          <a:lstStyle/>
          <a:p>
            <a:fld id="{0D2F3B65-5D26-4378-875C-153D63999E65}" type="slidenum">
              <a:rPr lang="en-US" smtClean="0"/>
              <a:pPr/>
              <a:t>123</a:t>
            </a:fld>
            <a:endParaRPr lang="en-US"/>
          </a:p>
        </p:txBody>
      </p:sp>
      <p:sp>
        <p:nvSpPr>
          <p:cNvPr id="8" name="Inhaltsplatzhalter 7"/>
          <p:cNvSpPr>
            <a:spLocks noGrp="1"/>
          </p:cNvSpPr>
          <p:nvPr>
            <p:ph sz="quarter" idx="12"/>
          </p:nvPr>
        </p:nvSpPr>
        <p:spPr/>
        <p:txBody>
          <a:bodyPr/>
          <a:lstStyle/>
          <a:p>
            <a:endParaRPr lang="de-DE"/>
          </a:p>
        </p:txBody>
      </p:sp>
      <p:sp>
        <p:nvSpPr>
          <p:cNvPr id="9" name="Untertitel 8"/>
          <p:cNvSpPr>
            <a:spLocks noGrp="1"/>
          </p:cNvSpPr>
          <p:nvPr>
            <p:ph type="subTitle" idx="13"/>
          </p:nvPr>
        </p:nvSpPr>
        <p:spPr/>
        <p:txBody>
          <a:bodyPr/>
          <a:lstStyle/>
          <a:p>
            <a:endParaRPr lang="de-DE"/>
          </a:p>
        </p:txBody>
      </p:sp>
      <p:sp>
        <p:nvSpPr>
          <p:cNvPr id="12" name="Textfeld 11"/>
          <p:cNvSpPr txBox="1"/>
          <p:nvPr/>
        </p:nvSpPr>
        <p:spPr>
          <a:xfrm>
            <a:off x="612775" y="5931243"/>
            <a:ext cx="1495421" cy="276999"/>
          </a:xfrm>
          <a:prstGeom prst="rect">
            <a:avLst/>
          </a:prstGeom>
          <a:noFill/>
        </p:spPr>
        <p:txBody>
          <a:bodyPr wrap="none" rtlCol="0">
            <a:spAutoFit/>
          </a:bodyPr>
          <a:lstStyle/>
          <a:p>
            <a:r>
              <a:rPr lang="de-DE" sz="1200" b="1" dirty="0" smtClean="0"/>
              <a:t>Abbildung 9.31</a:t>
            </a:r>
            <a:endParaRPr lang="de-DE" sz="1200" dirty="0" smtClean="0"/>
          </a:p>
        </p:txBody>
      </p:sp>
      <p:pic>
        <p:nvPicPr>
          <p:cNvPr id="11" name="Bild 10" descr="9.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966" y="1604211"/>
            <a:ext cx="6870068" cy="4320000"/>
          </a:xfrm>
          <a:prstGeom prst="rect">
            <a:avLst/>
          </a:prstGeom>
        </p:spPr>
      </p:pic>
    </p:spTree>
    <p:extLst>
      <p:ext uri="{BB962C8B-B14F-4D97-AF65-F5344CB8AC3E}">
        <p14:creationId xmlns:p14="http://schemas.microsoft.com/office/powerpoint/2010/main" val="1167600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p:cNvSpPr>
          <p:nvPr>
            <p:ph type="title"/>
          </p:nvPr>
        </p:nvSpPr>
        <p:spPr/>
        <p:txBody>
          <a:bodyPr/>
          <a:lstStyle/>
          <a:p>
            <a:r>
              <a:rPr lang="de-DE" smtClean="0"/>
              <a:t>Einsatz von Anwendungssystemen zur Unterstützung des Supply Chain Managements</a:t>
            </a:r>
            <a:endParaRPr lang="de-DE" dirty="0"/>
          </a:p>
        </p:txBody>
      </p:sp>
      <p:sp>
        <p:nvSpPr>
          <p:cNvPr id="9" name="Foliennummernplatzhalter 3"/>
          <p:cNvSpPr>
            <a:spLocks noGrp="1"/>
          </p:cNvSpPr>
          <p:nvPr>
            <p:ph type="sldNum" sz="quarter" idx="11"/>
          </p:nvPr>
        </p:nvSpPr>
        <p:spPr/>
        <p:txBody>
          <a:bodyPr/>
          <a:lstStyle/>
          <a:p>
            <a:fld id="{0D2F3B65-5D26-4378-875C-153D63999E65}" type="slidenum">
              <a:rPr lang="en-US" smtClean="0"/>
              <a:pPr/>
              <a:t>124</a:t>
            </a:fld>
            <a:endParaRPr lang="en-US"/>
          </a:p>
        </p:txBody>
      </p:sp>
      <p:sp>
        <p:nvSpPr>
          <p:cNvPr id="8" name="Inhaltsplatzhalter 7"/>
          <p:cNvSpPr>
            <a:spLocks noGrp="1"/>
          </p:cNvSpPr>
          <p:nvPr>
            <p:ph sz="quarter" idx="12"/>
          </p:nvPr>
        </p:nvSpPr>
        <p:spPr/>
        <p:txBody>
          <a:bodyPr/>
          <a:lstStyle/>
          <a:p>
            <a:endParaRPr lang="de-DE"/>
          </a:p>
        </p:txBody>
      </p:sp>
      <p:sp>
        <p:nvSpPr>
          <p:cNvPr id="10" name="Untertitel 9"/>
          <p:cNvSpPr>
            <a:spLocks noGrp="1"/>
          </p:cNvSpPr>
          <p:nvPr>
            <p:ph type="subTitle" idx="13"/>
          </p:nvPr>
        </p:nvSpPr>
        <p:spPr/>
        <p:txBody>
          <a:bodyPr/>
          <a:lstStyle/>
          <a:p>
            <a:endParaRPr lang="de-DE"/>
          </a:p>
        </p:txBody>
      </p:sp>
      <p:pic>
        <p:nvPicPr>
          <p:cNvPr id="7" name="Picture 2" descr="D:\WORK\PEARSON\000 FOLIEN\4269\JPG\4269-5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2834" y="1605184"/>
            <a:ext cx="333375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6254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p:cNvSpPr>
          <p:nvPr>
            <p:ph type="title"/>
          </p:nvPr>
        </p:nvSpPr>
        <p:spPr/>
        <p:txBody>
          <a:bodyPr/>
          <a:lstStyle/>
          <a:p>
            <a:r>
              <a:rPr lang="de-DE" smtClean="0"/>
              <a:t>Lieferkettenstrategie</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125</a:t>
            </a:fld>
            <a:endParaRPr lang="en-US"/>
          </a:p>
        </p:txBody>
      </p:sp>
      <p:sp>
        <p:nvSpPr>
          <p:cNvPr id="177154" name="Rectangle 3"/>
          <p:cNvSpPr>
            <a:spLocks noGrp="1" noChangeArrowheads="1"/>
          </p:cNvSpPr>
          <p:nvPr>
            <p:ph sz="quarter" idx="12"/>
          </p:nvPr>
        </p:nvSpPr>
        <p:spPr/>
        <p:txBody>
          <a:bodyPr/>
          <a:lstStyle/>
          <a:p>
            <a:r>
              <a:rPr lang="de-DE" smtClean="0"/>
              <a:t>Identifikation der Lieferkettenprozesse mit dem größten Wert für das Unternehmen</a:t>
            </a:r>
          </a:p>
          <a:p>
            <a:r>
              <a:rPr lang="de-DE" smtClean="0"/>
              <a:t>Eine effektive Lieferkettenstrategie reflektiert die Art des Bedarfs für die vom Unternehmen angebotenen Produkte</a:t>
            </a:r>
          </a:p>
          <a:p>
            <a:r>
              <a:rPr lang="de-DE" smtClean="0"/>
              <a:t>Einordnung nach Bedarfsmustern</a:t>
            </a:r>
          </a:p>
          <a:p>
            <a:pPr lvl="1"/>
            <a:r>
              <a:rPr lang="de-DE" smtClean="0"/>
              <a:t>Funktionale Produkte</a:t>
            </a:r>
          </a:p>
          <a:p>
            <a:pPr lvl="2"/>
            <a:r>
              <a:rPr lang="de-DE" smtClean="0"/>
              <a:t>Benötigen effiziente Lieferketten</a:t>
            </a:r>
          </a:p>
          <a:p>
            <a:pPr lvl="1"/>
            <a:r>
              <a:rPr lang="de-DE" smtClean="0"/>
              <a:t>Innovative Produkte</a:t>
            </a:r>
          </a:p>
          <a:p>
            <a:pPr lvl="2"/>
            <a:r>
              <a:rPr lang="de-DE" smtClean="0"/>
              <a:t>Benötigen reaktive Lieferketten</a:t>
            </a:r>
            <a:endParaRPr lang="de-DE"/>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801200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p:cNvSpPr>
          <p:nvPr>
            <p:ph type="title"/>
          </p:nvPr>
        </p:nvSpPr>
        <p:spPr/>
        <p:txBody>
          <a:bodyPr/>
          <a:lstStyle/>
          <a:p>
            <a:r>
              <a:rPr lang="de-DE" smtClean="0"/>
              <a:t>Lieferkettenprozesse</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126</a:t>
            </a:fld>
            <a:endParaRPr lang="en-US"/>
          </a:p>
        </p:txBody>
      </p:sp>
      <p:sp>
        <p:nvSpPr>
          <p:cNvPr id="178178" name="Rectangle 3"/>
          <p:cNvSpPr>
            <a:spLocks noGrp="1"/>
          </p:cNvSpPr>
          <p:nvPr>
            <p:ph sz="quarter" idx="12"/>
          </p:nvPr>
        </p:nvSpPr>
        <p:spPr/>
        <p:txBody>
          <a:bodyPr/>
          <a:lstStyle/>
          <a:p>
            <a:r>
              <a:rPr lang="de-DE" smtClean="0"/>
              <a:t>Das SCOR-Modell (Supply Chain Operations Reference Model) wurde vom SCC (Supply Chain Council) entwickelt</a:t>
            </a:r>
          </a:p>
          <a:p>
            <a:r>
              <a:rPr lang="de-DE" smtClean="0"/>
              <a:t>SCOR definiert eine Menge an generalisierten Lieferkettenprozessen</a:t>
            </a:r>
          </a:p>
          <a:p>
            <a:r>
              <a:rPr lang="de-DE" smtClean="0"/>
              <a:t>Ziel: verschiedene Aspekte des Supply Chain Management besser verstehen und Ziele für die Verbesserung eigener Lieferketten setzen</a:t>
            </a:r>
            <a:endParaRPr lang="de-DE"/>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640360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p:cNvSpPr>
          <p:nvPr>
            <p:ph type="title"/>
          </p:nvPr>
        </p:nvSpPr>
        <p:spPr/>
        <p:txBody>
          <a:bodyPr/>
          <a:lstStyle/>
          <a:p>
            <a:r>
              <a:rPr lang="de-DE" smtClean="0"/>
              <a:t>Die wichtigsten Prozesse des Supply Chain Management</a:t>
            </a:r>
            <a:endParaRPr lang="de-DE"/>
          </a:p>
        </p:txBody>
      </p:sp>
      <p:sp>
        <p:nvSpPr>
          <p:cNvPr id="10" name="Foliennummernplatzhalter 3"/>
          <p:cNvSpPr>
            <a:spLocks noGrp="1"/>
          </p:cNvSpPr>
          <p:nvPr>
            <p:ph type="sldNum" sz="quarter" idx="11"/>
          </p:nvPr>
        </p:nvSpPr>
        <p:spPr/>
        <p:txBody>
          <a:bodyPr/>
          <a:lstStyle/>
          <a:p>
            <a:fld id="{0D2F3B65-5D26-4378-875C-153D63999E65}" type="slidenum">
              <a:rPr lang="en-US" smtClean="0"/>
              <a:pPr/>
              <a:t>127</a:t>
            </a:fld>
            <a:endParaRPr lang="en-US"/>
          </a:p>
        </p:txBody>
      </p:sp>
      <p:sp>
        <p:nvSpPr>
          <p:cNvPr id="8" name="Inhaltsplatzhalter 7"/>
          <p:cNvSpPr>
            <a:spLocks noGrp="1"/>
          </p:cNvSpPr>
          <p:nvPr>
            <p:ph sz="quarter" idx="12"/>
          </p:nvPr>
        </p:nvSpPr>
        <p:spPr/>
        <p:txBody>
          <a:bodyPr/>
          <a:lstStyle/>
          <a:p>
            <a:endParaRPr lang="de-DE"/>
          </a:p>
        </p:txBody>
      </p:sp>
      <p:sp>
        <p:nvSpPr>
          <p:cNvPr id="9" name="Untertitel 8"/>
          <p:cNvSpPr>
            <a:spLocks noGrp="1"/>
          </p:cNvSpPr>
          <p:nvPr>
            <p:ph type="subTitle" idx="13"/>
          </p:nvPr>
        </p:nvSpPr>
        <p:spPr/>
        <p:txBody>
          <a:bodyPr/>
          <a:lstStyle/>
          <a:p>
            <a:endParaRPr lang="de-DE"/>
          </a:p>
        </p:txBody>
      </p:sp>
      <p:pic>
        <p:nvPicPr>
          <p:cNvPr id="11" name="Bild 10" descr="9.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4119" y="1604211"/>
            <a:ext cx="6255762" cy="4320000"/>
          </a:xfrm>
          <a:prstGeom prst="rect">
            <a:avLst/>
          </a:prstGeom>
        </p:spPr>
      </p:pic>
      <p:sp>
        <p:nvSpPr>
          <p:cNvPr id="13" name="Textfeld 12"/>
          <p:cNvSpPr txBox="1"/>
          <p:nvPr/>
        </p:nvSpPr>
        <p:spPr>
          <a:xfrm>
            <a:off x="612775" y="5931243"/>
            <a:ext cx="1495421" cy="276999"/>
          </a:xfrm>
          <a:prstGeom prst="rect">
            <a:avLst/>
          </a:prstGeom>
          <a:noFill/>
        </p:spPr>
        <p:txBody>
          <a:bodyPr wrap="none" rtlCol="0">
            <a:spAutoFit/>
          </a:bodyPr>
          <a:lstStyle/>
          <a:p>
            <a:r>
              <a:rPr lang="de-DE" sz="1200" b="1" dirty="0" smtClean="0"/>
              <a:t>Abbildung 9.32</a:t>
            </a:r>
          </a:p>
        </p:txBody>
      </p:sp>
    </p:spTree>
    <p:extLst>
      <p:ext uri="{BB962C8B-B14F-4D97-AF65-F5344CB8AC3E}">
        <p14:creationId xmlns:p14="http://schemas.microsoft.com/office/powerpoint/2010/main" val="2424116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p:cNvSpPr>
          <p:nvPr>
            <p:ph type="title"/>
          </p:nvPr>
        </p:nvSpPr>
        <p:spPr/>
        <p:txBody>
          <a:bodyPr/>
          <a:lstStyle/>
          <a:p>
            <a:r>
              <a:rPr lang="de-DE" smtClean="0"/>
              <a:t>Logistik</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128</a:t>
            </a:fld>
            <a:endParaRPr lang="en-US"/>
          </a:p>
        </p:txBody>
      </p:sp>
      <p:sp>
        <p:nvSpPr>
          <p:cNvPr id="180226" name="Rectangle 3"/>
          <p:cNvSpPr>
            <a:spLocks noGrp="1" noChangeArrowheads="1"/>
          </p:cNvSpPr>
          <p:nvPr>
            <p:ph sz="quarter" idx="12"/>
          </p:nvPr>
        </p:nvSpPr>
        <p:spPr/>
        <p:txBody>
          <a:bodyPr/>
          <a:lstStyle/>
          <a:p>
            <a:r>
              <a:rPr lang="de-DE" dirty="0" smtClean="0"/>
              <a:t>Planung und Steuerung aller Faktoren, die sich auf den Transport eines Produkts (oder einer Dienstleistung) auswirken, um es zum richtigen Zeitpunkt dorthin zu transportieren und zur Verfügung zu stellen, wo es benötigt wird.</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710430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p:cNvSpPr>
          <p:nvPr>
            <p:ph type="title"/>
          </p:nvPr>
        </p:nvSpPr>
        <p:spPr/>
        <p:txBody>
          <a:bodyPr/>
          <a:lstStyle/>
          <a:p>
            <a:r>
              <a:rPr lang="de-DE" smtClean="0"/>
              <a:t>Just-in-time</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129</a:t>
            </a:fld>
            <a:endParaRPr lang="en-US"/>
          </a:p>
        </p:txBody>
      </p:sp>
      <p:sp>
        <p:nvSpPr>
          <p:cNvPr id="181250" name="Rectangle 3"/>
          <p:cNvSpPr>
            <a:spLocks noGrp="1" noChangeArrowheads="1"/>
          </p:cNvSpPr>
          <p:nvPr>
            <p:ph sz="quarter" idx="12"/>
          </p:nvPr>
        </p:nvSpPr>
        <p:spPr/>
        <p:txBody>
          <a:bodyPr/>
          <a:lstStyle/>
          <a:p>
            <a:r>
              <a:rPr lang="de-DE" dirty="0" smtClean="0"/>
              <a:t>Planungskonzept für eine minimale Lagerhaltung, wobei sämtliche Materialien und Waren genau zu dem Zeitpunkt eintreffen, zu dem sie gebraucht werden, und fertige Produkte versendet werden, sobald sie das Fließband verlassen.</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897324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p:cNvSpPr>
          <p:nvPr>
            <p:ph type="title"/>
          </p:nvPr>
        </p:nvSpPr>
        <p:spPr/>
        <p:txBody>
          <a:bodyPr/>
          <a:lstStyle/>
          <a:p>
            <a:r>
              <a:rPr lang="de-DE" dirty="0" smtClean="0"/>
              <a:t>Der Peitschenschlag- (oder auch </a:t>
            </a:r>
            <a:r>
              <a:rPr lang="de-DE" dirty="0" err="1" smtClean="0"/>
              <a:t>Bullwhip</a:t>
            </a:r>
            <a:r>
              <a:rPr lang="de-DE" dirty="0" smtClean="0"/>
              <a:t>-) Effekt</a:t>
            </a:r>
            <a:endParaRPr lang="de-DE" dirty="0"/>
          </a:p>
        </p:txBody>
      </p:sp>
      <p:sp>
        <p:nvSpPr>
          <p:cNvPr id="10" name="Foliennummernplatzhalter 3"/>
          <p:cNvSpPr>
            <a:spLocks noGrp="1"/>
          </p:cNvSpPr>
          <p:nvPr>
            <p:ph type="sldNum" sz="quarter" idx="11"/>
          </p:nvPr>
        </p:nvSpPr>
        <p:spPr/>
        <p:txBody>
          <a:bodyPr/>
          <a:lstStyle/>
          <a:p>
            <a:fld id="{0D2F3B65-5D26-4378-875C-153D63999E65}" type="slidenum">
              <a:rPr lang="en-US" smtClean="0"/>
              <a:pPr/>
              <a:t>130</a:t>
            </a:fld>
            <a:endParaRPr lang="en-US"/>
          </a:p>
        </p:txBody>
      </p:sp>
      <p:sp>
        <p:nvSpPr>
          <p:cNvPr id="8" name="Inhaltsplatzhalter 7"/>
          <p:cNvSpPr>
            <a:spLocks noGrp="1"/>
          </p:cNvSpPr>
          <p:nvPr>
            <p:ph sz="quarter" idx="12"/>
          </p:nvPr>
        </p:nvSpPr>
        <p:spPr/>
        <p:txBody>
          <a:bodyPr/>
          <a:lstStyle/>
          <a:p>
            <a:endParaRPr lang="de-DE"/>
          </a:p>
        </p:txBody>
      </p:sp>
      <p:sp>
        <p:nvSpPr>
          <p:cNvPr id="9" name="Untertitel 8"/>
          <p:cNvSpPr>
            <a:spLocks noGrp="1"/>
          </p:cNvSpPr>
          <p:nvPr>
            <p:ph type="subTitle" idx="13"/>
          </p:nvPr>
        </p:nvSpPr>
        <p:spPr/>
        <p:txBody>
          <a:bodyPr/>
          <a:lstStyle/>
          <a:p>
            <a:endParaRPr lang="de-DE"/>
          </a:p>
        </p:txBody>
      </p:sp>
      <p:sp>
        <p:nvSpPr>
          <p:cNvPr id="12" name="Textfeld 11"/>
          <p:cNvSpPr txBox="1"/>
          <p:nvPr/>
        </p:nvSpPr>
        <p:spPr>
          <a:xfrm>
            <a:off x="612775" y="5931243"/>
            <a:ext cx="1495421" cy="276999"/>
          </a:xfrm>
          <a:prstGeom prst="rect">
            <a:avLst/>
          </a:prstGeom>
          <a:noFill/>
        </p:spPr>
        <p:txBody>
          <a:bodyPr wrap="none" rtlCol="0">
            <a:spAutoFit/>
          </a:bodyPr>
          <a:lstStyle/>
          <a:p>
            <a:r>
              <a:rPr lang="de-DE" sz="1200" b="1" dirty="0" smtClean="0"/>
              <a:t>Abbildung 9.33</a:t>
            </a:r>
            <a:endParaRPr lang="de-DE" sz="1200" dirty="0" smtClean="0"/>
          </a:p>
        </p:txBody>
      </p:sp>
      <p:pic>
        <p:nvPicPr>
          <p:cNvPr id="11" name="Bild 10" descr="9.3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1742" y="1604211"/>
            <a:ext cx="6580517" cy="4320000"/>
          </a:xfrm>
          <a:prstGeom prst="rect">
            <a:avLst/>
          </a:prstGeom>
        </p:spPr>
      </p:pic>
    </p:spTree>
    <p:extLst>
      <p:ext uri="{BB962C8B-B14F-4D97-AF65-F5344CB8AC3E}">
        <p14:creationId xmlns:p14="http://schemas.microsoft.com/office/powerpoint/2010/main" val="1477514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p:cNvSpPr>
            <a:spLocks noGrp="1"/>
          </p:cNvSpPr>
          <p:nvPr>
            <p:ph type="title"/>
          </p:nvPr>
        </p:nvSpPr>
        <p:spPr/>
        <p:txBody>
          <a:bodyPr/>
          <a:lstStyle/>
          <a:p>
            <a:r>
              <a:rPr lang="de-DE" smtClean="0"/>
              <a:t>Bullwhip-Effekt (Peitschenschlag-Effekt)</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131</a:t>
            </a:fld>
            <a:endParaRPr lang="en-US"/>
          </a:p>
        </p:txBody>
      </p:sp>
      <p:sp>
        <p:nvSpPr>
          <p:cNvPr id="183298" name="Rectangle 3"/>
          <p:cNvSpPr>
            <a:spLocks noGrp="1" noChangeArrowheads="1"/>
          </p:cNvSpPr>
          <p:nvPr>
            <p:ph sz="quarter" idx="12"/>
          </p:nvPr>
        </p:nvSpPr>
        <p:spPr/>
        <p:txBody>
          <a:bodyPr/>
          <a:lstStyle/>
          <a:p>
            <a:r>
              <a:rPr lang="de-DE" smtClean="0"/>
              <a:t>Verzerrung der Information über die Produktnachfrage, während sie innerhalb der Lieferkette von einem Glied zum nächsten weitergegeben wird. Die Variabilität der Bestellungen und Lagerbestände wird dabei fortwährend größer, je weiter man die Lieferkette hinaufgeht.</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632811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p:cNvSpPr>
          <p:nvPr>
            <p:ph type="title"/>
          </p:nvPr>
        </p:nvSpPr>
        <p:spPr/>
        <p:txBody>
          <a:bodyPr/>
          <a:lstStyle/>
          <a:p>
            <a:r>
              <a:rPr lang="de-DE" smtClean="0"/>
              <a:t>Globale Lieferketten</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132</a:t>
            </a:fld>
            <a:endParaRPr lang="en-US"/>
          </a:p>
        </p:txBody>
      </p:sp>
      <p:sp>
        <p:nvSpPr>
          <p:cNvPr id="184322" name="Rectangle 3"/>
          <p:cNvSpPr>
            <a:spLocks noGrp="1"/>
          </p:cNvSpPr>
          <p:nvPr>
            <p:ph sz="quarter" idx="12"/>
          </p:nvPr>
        </p:nvSpPr>
        <p:spPr/>
        <p:txBody>
          <a:bodyPr/>
          <a:lstStyle/>
          <a:p>
            <a:r>
              <a:rPr lang="de-DE" smtClean="0"/>
              <a:t>Lieferketten erstrecken sich zunehmen über mehrere Länder und Regionen</a:t>
            </a:r>
          </a:p>
          <a:p>
            <a:r>
              <a:rPr lang="de-DE" smtClean="0"/>
              <a:t>Durch die Verwaltung einer globalen Lieferkette entstehen zusätzliche Komplexitäten und Herausforderungen</a:t>
            </a:r>
          </a:p>
          <a:p>
            <a:r>
              <a:rPr lang="de-DE" smtClean="0"/>
              <a:t>Das Internet und Webtechnik helfen hier Schwierigkeiten zu reduzieren</a:t>
            </a:r>
            <a:endParaRPr lang="de-DE"/>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867002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Laudon/Laudon/</a:t>
            </a:r>
            <a:r>
              <a:rPr lang="en-GB" dirty="0" err="1" smtClean="0"/>
              <a:t>Schoder</a:t>
            </a:r>
            <a:r>
              <a:rPr lang="en-GB" dirty="0" smtClean="0"/>
              <a:t/>
            </a:r>
            <a:br>
              <a:rPr lang="en-GB" dirty="0" smtClean="0"/>
            </a:br>
            <a:r>
              <a:rPr lang="en-GB" dirty="0" err="1" smtClean="0"/>
              <a:t>Wirtschaftsinformatik</a:t>
            </a:r>
            <a:r>
              <a:rPr lang="en-GB" dirty="0" smtClean="0"/>
              <a:t/>
            </a:r>
            <a:br>
              <a:rPr lang="en-GB" dirty="0" smtClean="0"/>
            </a:br>
            <a:r>
              <a:rPr lang="de-DE" dirty="0"/>
              <a:t>3., vollständig überarbeitete Auflage</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115</a:t>
            </a:fld>
            <a:endParaRPr lang="en-US" dirty="0"/>
          </a:p>
        </p:txBody>
      </p:sp>
      <p:sp>
        <p:nvSpPr>
          <p:cNvPr id="6" name="Untertitel 5"/>
          <p:cNvSpPr>
            <a:spLocks noGrp="1"/>
          </p:cNvSpPr>
          <p:nvPr>
            <p:ph type="subTitle" idx="13"/>
          </p:nvPr>
        </p:nvSpPr>
        <p:spPr/>
        <p:txBody>
          <a:bodyPr/>
          <a:lstStyle/>
          <a:p>
            <a:endParaRPr lang="de-DE"/>
          </a:p>
        </p:txBody>
      </p:sp>
      <p:sp>
        <p:nvSpPr>
          <p:cNvPr id="7" name="Rectangle 5"/>
          <p:cNvSpPr txBox="1">
            <a:spLocks noChangeArrowheads="1"/>
          </p:cNvSpPr>
          <p:nvPr/>
        </p:nvSpPr>
        <p:spPr bwMode="auto">
          <a:xfrm>
            <a:off x="3802063" y="2513912"/>
            <a:ext cx="5341937" cy="24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lstStyle>
            <a:lvl1pPr eaLnBrk="0" hangingPunct="0">
              <a:defRPr sz="1400">
                <a:solidFill>
                  <a:schemeClr val="tx1"/>
                </a:solidFill>
                <a:latin typeface="Verdana" pitchFamily="1" charset="0"/>
                <a:cs typeface="Arial" charset="0"/>
              </a:defRPr>
            </a:lvl1pPr>
            <a:lvl2pPr marL="742950" indent="-285750" eaLnBrk="0" hangingPunct="0">
              <a:defRPr sz="1400">
                <a:solidFill>
                  <a:schemeClr val="tx1"/>
                </a:solidFill>
                <a:latin typeface="Verdana" pitchFamily="1" charset="0"/>
                <a:cs typeface="Arial" charset="0"/>
              </a:defRPr>
            </a:lvl2pPr>
            <a:lvl3pPr marL="1143000" indent="-228600" eaLnBrk="0" hangingPunct="0">
              <a:defRPr sz="1400">
                <a:solidFill>
                  <a:schemeClr val="tx1"/>
                </a:solidFill>
                <a:latin typeface="Verdana" pitchFamily="1" charset="0"/>
                <a:cs typeface="Arial" charset="0"/>
              </a:defRPr>
            </a:lvl3pPr>
            <a:lvl4pPr marL="1600200" indent="-228600" eaLnBrk="0" hangingPunct="0">
              <a:defRPr sz="1400">
                <a:solidFill>
                  <a:schemeClr val="tx1"/>
                </a:solidFill>
                <a:latin typeface="Verdana" pitchFamily="1" charset="0"/>
                <a:cs typeface="Arial" charset="0"/>
              </a:defRPr>
            </a:lvl4pPr>
            <a:lvl5pPr marL="2057400" indent="-228600" eaLnBrk="0" hangingPunct="0">
              <a:defRPr sz="1400">
                <a:solidFill>
                  <a:schemeClr val="tx1"/>
                </a:solidFill>
                <a:latin typeface="Verdana" pitchFamily="1" charset="0"/>
                <a:cs typeface="Arial" charset="0"/>
              </a:defRPr>
            </a:lvl5pPr>
            <a:lvl6pPr marL="2514600" indent="-228600" eaLnBrk="0" fontAlgn="base" hangingPunct="0">
              <a:spcBef>
                <a:spcPct val="50000"/>
              </a:spcBef>
              <a:spcAft>
                <a:spcPct val="0"/>
              </a:spcAft>
              <a:defRPr sz="1400">
                <a:solidFill>
                  <a:schemeClr val="tx1"/>
                </a:solidFill>
                <a:latin typeface="Verdana" pitchFamily="1" charset="0"/>
                <a:cs typeface="Arial" charset="0"/>
              </a:defRPr>
            </a:lvl6pPr>
            <a:lvl7pPr marL="2971800" indent="-228600" eaLnBrk="0" fontAlgn="base" hangingPunct="0">
              <a:spcBef>
                <a:spcPct val="50000"/>
              </a:spcBef>
              <a:spcAft>
                <a:spcPct val="0"/>
              </a:spcAft>
              <a:defRPr sz="1400">
                <a:solidFill>
                  <a:schemeClr val="tx1"/>
                </a:solidFill>
                <a:latin typeface="Verdana" pitchFamily="1" charset="0"/>
                <a:cs typeface="Arial" charset="0"/>
              </a:defRPr>
            </a:lvl7pPr>
            <a:lvl8pPr marL="3429000" indent="-228600" eaLnBrk="0" fontAlgn="base" hangingPunct="0">
              <a:spcBef>
                <a:spcPct val="50000"/>
              </a:spcBef>
              <a:spcAft>
                <a:spcPct val="0"/>
              </a:spcAft>
              <a:defRPr sz="1400">
                <a:solidFill>
                  <a:schemeClr val="tx1"/>
                </a:solidFill>
                <a:latin typeface="Verdana" pitchFamily="1" charset="0"/>
                <a:cs typeface="Arial" charset="0"/>
              </a:defRPr>
            </a:lvl8pPr>
            <a:lvl9pPr marL="3886200" indent="-228600" eaLnBrk="0" fontAlgn="base" hangingPunct="0">
              <a:spcBef>
                <a:spcPct val="50000"/>
              </a:spcBef>
              <a:spcAft>
                <a:spcPct val="0"/>
              </a:spcAft>
              <a:defRPr sz="1400">
                <a:solidFill>
                  <a:schemeClr val="tx1"/>
                </a:solidFill>
                <a:latin typeface="Verdana" pitchFamily="1" charset="0"/>
                <a:cs typeface="Arial" charset="0"/>
              </a:defRPr>
            </a:lvl9pPr>
          </a:lstStyle>
          <a:p>
            <a:pPr eaLnBrk="1" hangingPunct="1">
              <a:spcBef>
                <a:spcPct val="0"/>
              </a:spcBef>
              <a:buSzPct val="80000"/>
              <a:buFont typeface="Verdana" pitchFamily="1" charset="0"/>
              <a:buNone/>
            </a:pPr>
            <a:r>
              <a:rPr lang="de-DE" b="1" dirty="0" err="1">
                <a:solidFill>
                  <a:schemeClr val="accent1"/>
                </a:solidFill>
              </a:rPr>
              <a:t>Laudon</a:t>
            </a:r>
            <a:r>
              <a:rPr lang="de-DE" b="1" dirty="0">
                <a:solidFill>
                  <a:schemeClr val="accent1"/>
                </a:solidFill>
              </a:rPr>
              <a:t>/</a:t>
            </a:r>
            <a:r>
              <a:rPr lang="de-DE" b="1" dirty="0" err="1">
                <a:solidFill>
                  <a:schemeClr val="accent1"/>
                </a:solidFill>
              </a:rPr>
              <a:t>Laudon</a:t>
            </a:r>
            <a:r>
              <a:rPr lang="de-DE" b="1" dirty="0">
                <a:solidFill>
                  <a:schemeClr val="accent1"/>
                </a:solidFill>
              </a:rPr>
              <a:t>/</a:t>
            </a:r>
            <a:r>
              <a:rPr lang="de-DE" b="1" dirty="0" err="1">
                <a:solidFill>
                  <a:schemeClr val="accent1"/>
                </a:solidFill>
              </a:rPr>
              <a:t>Schoder</a:t>
            </a:r>
            <a:r>
              <a:rPr lang="de-DE" b="1" dirty="0">
                <a:solidFill>
                  <a:schemeClr val="accent1"/>
                </a:solidFill>
              </a:rPr>
              <a:t/>
            </a:r>
            <a:br>
              <a:rPr lang="de-DE" b="1" dirty="0">
                <a:solidFill>
                  <a:schemeClr val="accent1"/>
                </a:solidFill>
              </a:rPr>
            </a:br>
            <a:r>
              <a:rPr lang="de-DE" b="1" dirty="0" smtClean="0">
                <a:solidFill>
                  <a:schemeClr val="accent1"/>
                </a:solidFill>
              </a:rPr>
              <a:t>Wirtschaftsinformatik</a:t>
            </a:r>
          </a:p>
          <a:p>
            <a:pPr eaLnBrk="1" hangingPunct="1">
              <a:spcBef>
                <a:spcPct val="0"/>
              </a:spcBef>
              <a:buSzPct val="80000"/>
              <a:buFont typeface="Verdana" pitchFamily="1" charset="0"/>
              <a:buNone/>
            </a:pPr>
            <a:r>
              <a:rPr lang="de-DE" b="1" dirty="0">
                <a:solidFill>
                  <a:schemeClr val="accent1"/>
                </a:solidFill>
              </a:rPr>
              <a:t>3., vollständig überarbeitete Auflage</a:t>
            </a:r>
            <a:r>
              <a:rPr lang="en-GB" b="1" dirty="0">
                <a:solidFill>
                  <a:schemeClr val="accent1"/>
                </a:solidFill>
              </a:rPr>
              <a:t/>
            </a:r>
            <a:br>
              <a:rPr lang="en-GB" b="1" dirty="0">
                <a:solidFill>
                  <a:schemeClr val="accent1"/>
                </a:solidFill>
              </a:rPr>
            </a:br>
            <a:r>
              <a:rPr lang="en-GB" dirty="0">
                <a:solidFill>
                  <a:schemeClr val="accent1"/>
                </a:solidFill>
              </a:rPr>
              <a:t>ISBN </a:t>
            </a:r>
            <a:r>
              <a:rPr lang="en-GB" dirty="0" smtClean="0">
                <a:solidFill>
                  <a:schemeClr val="accent1"/>
                </a:solidFill>
              </a:rPr>
              <a:t>97838689-4269-9</a:t>
            </a:r>
          </a:p>
          <a:p>
            <a:pPr eaLnBrk="1" hangingPunct="1">
              <a:spcBef>
                <a:spcPct val="0"/>
              </a:spcBef>
              <a:buSzPct val="80000"/>
              <a:buFont typeface="Verdana" pitchFamily="1" charset="0"/>
              <a:buNone/>
            </a:pPr>
            <a:r>
              <a:rPr lang="en-GB" dirty="0" smtClean="0">
                <a:solidFill>
                  <a:schemeClr val="accent1"/>
                </a:solidFill>
              </a:rPr>
              <a:t>1200 </a:t>
            </a:r>
            <a:r>
              <a:rPr lang="en-GB" dirty="0" err="1">
                <a:solidFill>
                  <a:schemeClr val="accent1"/>
                </a:solidFill>
              </a:rPr>
              <a:t>Seiten</a:t>
            </a:r>
            <a:r>
              <a:rPr lang="en-GB" dirty="0">
                <a:solidFill>
                  <a:schemeClr val="accent1"/>
                </a:solidFill>
              </a:rPr>
              <a:t> |  4-farbig</a:t>
            </a:r>
            <a:br>
              <a:rPr lang="en-GB" dirty="0">
                <a:solidFill>
                  <a:schemeClr val="accent1"/>
                </a:solidFill>
              </a:rPr>
            </a:br>
            <a:endParaRPr lang="en-GB" dirty="0">
              <a:solidFill>
                <a:schemeClr val="accent1"/>
              </a:solidFill>
            </a:endParaRPr>
          </a:p>
          <a:p>
            <a:pPr eaLnBrk="1" hangingPunct="1">
              <a:spcBef>
                <a:spcPct val="0"/>
              </a:spcBef>
              <a:buSzPct val="80000"/>
              <a:buFont typeface="Verdana" pitchFamily="1" charset="0"/>
              <a:buNone/>
            </a:pPr>
            <a:r>
              <a:rPr lang="en-GB" dirty="0" smtClean="0">
                <a:solidFill>
                  <a:schemeClr val="accent1"/>
                </a:solidFill>
              </a:rPr>
              <a:t>www.pearson-studium.de</a:t>
            </a:r>
            <a:r>
              <a:rPr lang="en-GB" dirty="0">
                <a:solidFill>
                  <a:schemeClr val="accent1"/>
                </a:solidFill>
              </a:rPr>
              <a:t/>
            </a:r>
            <a:br>
              <a:rPr lang="en-GB" dirty="0">
                <a:solidFill>
                  <a:schemeClr val="accent1"/>
                </a:solidFill>
              </a:rPr>
            </a:br>
            <a:r>
              <a:rPr lang="en-GB" dirty="0">
                <a:solidFill>
                  <a:schemeClr val="accent1"/>
                </a:solidFill>
              </a:rPr>
              <a:t>www.pearson.ch</a:t>
            </a:r>
          </a:p>
        </p:txBody>
      </p:sp>
      <p:pic>
        <p:nvPicPr>
          <p:cNvPr id="8"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688" y="2068414"/>
            <a:ext cx="2416063" cy="3703835"/>
          </a:xfrm>
          <a:prstGeom prst="rect">
            <a:avLst/>
          </a:prstGeom>
        </p:spPr>
      </p:pic>
    </p:spTree>
    <p:extLst>
      <p:ext uri="{BB962C8B-B14F-4D97-AF65-F5344CB8AC3E}">
        <p14:creationId xmlns:p14="http://schemas.microsoft.com/office/powerpoint/2010/main" val="1232056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p:cNvSpPr>
          <p:nvPr>
            <p:ph type="title"/>
          </p:nvPr>
        </p:nvSpPr>
        <p:spPr/>
        <p:txBody>
          <a:bodyPr/>
          <a:lstStyle/>
          <a:p>
            <a:r>
              <a:rPr lang="de-DE" smtClean="0"/>
              <a:t>Bedarfsgesteuerte Lieferketten</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133</a:t>
            </a:fld>
            <a:endParaRPr lang="en-US"/>
          </a:p>
        </p:txBody>
      </p:sp>
      <p:sp>
        <p:nvSpPr>
          <p:cNvPr id="185346" name="Rectangle 3"/>
          <p:cNvSpPr>
            <a:spLocks noGrp="1"/>
          </p:cNvSpPr>
          <p:nvPr>
            <p:ph sz="quarter" idx="12"/>
          </p:nvPr>
        </p:nvSpPr>
        <p:spPr/>
        <p:txBody>
          <a:bodyPr/>
          <a:lstStyle/>
          <a:p>
            <a:r>
              <a:rPr lang="de-DE" smtClean="0"/>
              <a:t>Änderung der internen Arbeitsweise von Unternehmen ebenso wie ihre Zusammenarbeit durch Internetbasierte Anwendungen für das Supply Chain Management</a:t>
            </a:r>
          </a:p>
          <a:p>
            <a:r>
              <a:rPr lang="de-DE" smtClean="0"/>
              <a:t>Frühere SCM-Systeme wurden in einem Push-basierten Modell (von der Herstellung ins Lager) gesteuert</a:t>
            </a:r>
          </a:p>
          <a:p>
            <a:r>
              <a:rPr lang="de-DE" smtClean="0"/>
              <a:t>Durch webbasierte Werkzeuge sind nun Pull-basierte Modelle möglich</a:t>
            </a:r>
            <a:endParaRPr lang="de-DE"/>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892594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p:cNvSpPr>
          <p:nvPr>
            <p:ph type="title"/>
          </p:nvPr>
        </p:nvSpPr>
        <p:spPr/>
        <p:txBody>
          <a:bodyPr/>
          <a:lstStyle/>
          <a:p>
            <a:r>
              <a:rPr lang="de-DE" smtClean="0"/>
              <a:t>Push-basiertes Modell</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134</a:t>
            </a:fld>
            <a:endParaRPr lang="en-US"/>
          </a:p>
        </p:txBody>
      </p:sp>
      <p:sp>
        <p:nvSpPr>
          <p:cNvPr id="186370" name="Rectangle 3"/>
          <p:cNvSpPr>
            <a:spLocks noGrp="1"/>
          </p:cNvSpPr>
          <p:nvPr>
            <p:ph sz="quarter" idx="12"/>
          </p:nvPr>
        </p:nvSpPr>
        <p:spPr/>
        <p:txBody>
          <a:bodyPr/>
          <a:lstStyle/>
          <a:p>
            <a:r>
              <a:rPr lang="de-DE" dirty="0" smtClean="0"/>
              <a:t>Die Lieferketten werden durch Produktionszeitpläne gesteuert, die auf Vorhersagen oder Schätzungen des Produktbedarfs basieren, und die Produkte werden zu den Kunden „geschoben</a:t>
            </a:r>
            <a:r>
              <a:rPr lang="ja-JP" altLang="de-DE" dirty="0" smtClean="0"/>
              <a:t>“</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678763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p:cNvSpPr>
          <p:nvPr>
            <p:ph type="title"/>
          </p:nvPr>
        </p:nvSpPr>
        <p:spPr/>
        <p:txBody>
          <a:bodyPr/>
          <a:lstStyle/>
          <a:p>
            <a:r>
              <a:rPr lang="de-DE" smtClean="0"/>
              <a:t>Pull-basiertes Modell</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135</a:t>
            </a:fld>
            <a:endParaRPr lang="en-US"/>
          </a:p>
        </p:txBody>
      </p:sp>
      <p:sp>
        <p:nvSpPr>
          <p:cNvPr id="187394" name="Rectangle 3"/>
          <p:cNvSpPr>
            <a:spLocks noGrp="1"/>
          </p:cNvSpPr>
          <p:nvPr>
            <p:ph sz="quarter" idx="12"/>
          </p:nvPr>
        </p:nvSpPr>
        <p:spPr/>
        <p:txBody>
          <a:bodyPr/>
          <a:lstStyle/>
          <a:p>
            <a:r>
              <a:rPr lang="de-DE" smtClean="0"/>
              <a:t>Die Lieferketten werden durch tatsächliche Kundenaufträge oder Käufe gesteuert, sodass die Mitglieder der Lieferkette nur das produzieren und ausliefern, was die Kunden bestellt haben</a:t>
            </a:r>
            <a:endParaRPr lang="de-DE"/>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58626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p:cNvSpPr>
          <p:nvPr>
            <p:ph type="title"/>
          </p:nvPr>
        </p:nvSpPr>
        <p:spPr/>
        <p:txBody>
          <a:bodyPr/>
          <a:lstStyle/>
          <a:p>
            <a:r>
              <a:rPr lang="de-DE" smtClean="0"/>
              <a:t>Bedarfsgesteuerte Lieferketten</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136</a:t>
            </a:fld>
            <a:endParaRPr lang="en-US"/>
          </a:p>
        </p:txBody>
      </p:sp>
      <p:sp>
        <p:nvSpPr>
          <p:cNvPr id="188418" name="Rectangle 3"/>
          <p:cNvSpPr>
            <a:spLocks noGrp="1"/>
          </p:cNvSpPr>
          <p:nvPr>
            <p:ph sz="quarter" idx="12"/>
          </p:nvPr>
        </p:nvSpPr>
        <p:spPr/>
        <p:txBody>
          <a:bodyPr/>
          <a:lstStyle/>
          <a:p>
            <a:r>
              <a:rPr lang="de-DE" smtClean="0"/>
              <a:t>Efficient Consumer Response (ECR) ist eine konkrete Ausgestaltung des Pull-basierten Modells</a:t>
            </a:r>
          </a:p>
          <a:p>
            <a:r>
              <a:rPr lang="de-DE" smtClean="0"/>
              <a:t>Wichtige Funktionalitäten von SCM-Systemen unterstützen die vier komplementären Basisstrategien des ECR</a:t>
            </a:r>
          </a:p>
          <a:p>
            <a:pPr lvl="1"/>
            <a:r>
              <a:rPr lang="de-DE" smtClean="0"/>
              <a:t>efficient store assortment</a:t>
            </a:r>
          </a:p>
          <a:p>
            <a:pPr lvl="1"/>
            <a:r>
              <a:rPr lang="de-DE" smtClean="0"/>
              <a:t>efficient replenishment</a:t>
            </a:r>
          </a:p>
          <a:p>
            <a:pPr lvl="1"/>
            <a:r>
              <a:rPr lang="de-DE" smtClean="0"/>
              <a:t>efficient promotion</a:t>
            </a:r>
          </a:p>
          <a:p>
            <a:pPr lvl="1"/>
            <a:r>
              <a:rPr lang="de-DE" smtClean="0"/>
              <a:t>efficient product introduction</a:t>
            </a:r>
            <a:endParaRPr lang="de-DE"/>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0971037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p:cNvSpPr>
          <p:nvPr>
            <p:ph type="title"/>
          </p:nvPr>
        </p:nvSpPr>
        <p:spPr/>
        <p:txBody>
          <a:bodyPr/>
          <a:lstStyle/>
          <a:p>
            <a:r>
              <a:rPr lang="de-DE" smtClean="0"/>
              <a:t>Push- und Pull-basierte Lieferkettenmodelle</a:t>
            </a:r>
            <a:endParaRPr lang="de-DE"/>
          </a:p>
        </p:txBody>
      </p:sp>
      <p:sp>
        <p:nvSpPr>
          <p:cNvPr id="10" name="Foliennummernplatzhalter 3"/>
          <p:cNvSpPr>
            <a:spLocks noGrp="1"/>
          </p:cNvSpPr>
          <p:nvPr>
            <p:ph type="sldNum" sz="quarter" idx="11"/>
          </p:nvPr>
        </p:nvSpPr>
        <p:spPr/>
        <p:txBody>
          <a:bodyPr/>
          <a:lstStyle/>
          <a:p>
            <a:fld id="{0D2F3B65-5D26-4378-875C-153D63999E65}" type="slidenum">
              <a:rPr lang="en-US" smtClean="0"/>
              <a:pPr/>
              <a:t>137</a:t>
            </a:fld>
            <a:endParaRPr lang="en-US"/>
          </a:p>
        </p:txBody>
      </p:sp>
      <p:sp>
        <p:nvSpPr>
          <p:cNvPr id="8" name="Inhaltsplatzhalter 7"/>
          <p:cNvSpPr>
            <a:spLocks noGrp="1"/>
          </p:cNvSpPr>
          <p:nvPr>
            <p:ph sz="quarter" idx="12"/>
          </p:nvPr>
        </p:nvSpPr>
        <p:spPr/>
        <p:txBody>
          <a:bodyPr/>
          <a:lstStyle/>
          <a:p>
            <a:endParaRPr lang="de-DE"/>
          </a:p>
        </p:txBody>
      </p:sp>
      <p:sp>
        <p:nvSpPr>
          <p:cNvPr id="9" name="Untertitel 8"/>
          <p:cNvSpPr>
            <a:spLocks noGrp="1"/>
          </p:cNvSpPr>
          <p:nvPr>
            <p:ph type="subTitle" idx="13"/>
          </p:nvPr>
        </p:nvSpPr>
        <p:spPr/>
        <p:txBody>
          <a:bodyPr/>
          <a:lstStyle/>
          <a:p>
            <a:endParaRPr lang="de-DE"/>
          </a:p>
        </p:txBody>
      </p:sp>
      <p:sp>
        <p:nvSpPr>
          <p:cNvPr id="13" name="Textfeld 12"/>
          <p:cNvSpPr txBox="1"/>
          <p:nvPr/>
        </p:nvSpPr>
        <p:spPr>
          <a:xfrm>
            <a:off x="612775" y="5931243"/>
            <a:ext cx="1495421" cy="276999"/>
          </a:xfrm>
          <a:prstGeom prst="rect">
            <a:avLst/>
          </a:prstGeom>
          <a:noFill/>
        </p:spPr>
        <p:txBody>
          <a:bodyPr wrap="none" rtlCol="0">
            <a:spAutoFit/>
          </a:bodyPr>
          <a:lstStyle/>
          <a:p>
            <a:r>
              <a:rPr lang="de-DE" sz="1200" b="1" dirty="0" smtClean="0"/>
              <a:t>Abbildung 9.34</a:t>
            </a:r>
            <a:endParaRPr lang="de-DE" sz="1200" dirty="0" smtClean="0"/>
          </a:p>
        </p:txBody>
      </p:sp>
      <p:pic>
        <p:nvPicPr>
          <p:cNvPr id="12" name="Bild 11" descr="9.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580" y="1604210"/>
            <a:ext cx="8244000" cy="4053415"/>
          </a:xfrm>
          <a:prstGeom prst="rect">
            <a:avLst/>
          </a:prstGeom>
        </p:spPr>
      </p:pic>
    </p:spTree>
    <p:extLst>
      <p:ext uri="{BB962C8B-B14F-4D97-AF65-F5344CB8AC3E}">
        <p14:creationId xmlns:p14="http://schemas.microsoft.com/office/powerpoint/2010/main" val="35891397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p:cNvSpPr>
          <p:nvPr>
            <p:ph type="title"/>
          </p:nvPr>
        </p:nvSpPr>
        <p:spPr/>
        <p:txBody>
          <a:bodyPr/>
          <a:lstStyle/>
          <a:p>
            <a:r>
              <a:rPr lang="de-DE" smtClean="0"/>
              <a:t>Supply Chain Management und das Internet</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138</a:t>
            </a:fld>
            <a:endParaRPr lang="en-US"/>
          </a:p>
        </p:txBody>
      </p:sp>
      <p:sp>
        <p:nvSpPr>
          <p:cNvPr id="190466" name="Rectangle 3"/>
          <p:cNvSpPr>
            <a:spLocks noGrp="1"/>
          </p:cNvSpPr>
          <p:nvPr>
            <p:ph sz="quarter" idx="12"/>
          </p:nvPr>
        </p:nvSpPr>
        <p:spPr/>
        <p:txBody>
          <a:bodyPr>
            <a:normAutofit lnSpcReduction="10000"/>
          </a:bodyPr>
          <a:lstStyle/>
          <a:p>
            <a:r>
              <a:rPr lang="de-DE" smtClean="0"/>
              <a:t>Verwendung von Internettechnik kann relativ kostengünstige Realisierung von Aspekten der Integration ermöglichen</a:t>
            </a:r>
          </a:p>
          <a:p>
            <a:r>
              <a:rPr lang="de-DE" smtClean="0"/>
              <a:t>Verwendung von Intranets und Extranets kommt dazu in Frage</a:t>
            </a:r>
          </a:p>
          <a:p>
            <a:r>
              <a:rPr lang="de-DE" smtClean="0"/>
              <a:t>Neue Aufmerksamkeit für Logistik und Vertragserfüllung im Zuge der Optimierung von Supply Chain Management und erfolgreicher E-Commerce-Aktivitäten</a:t>
            </a:r>
          </a:p>
          <a:p>
            <a:r>
              <a:rPr lang="de-DE" smtClean="0"/>
              <a:t>Neue Optionen durch das Internet, die zu Wettbewerbsvorteilen führen können</a:t>
            </a:r>
            <a:endParaRPr lang="de-DE"/>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8205355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p:cNvSpPr>
          <p:nvPr>
            <p:ph type="title"/>
          </p:nvPr>
        </p:nvSpPr>
        <p:spPr/>
        <p:txBody>
          <a:bodyPr/>
          <a:lstStyle/>
          <a:p>
            <a:r>
              <a:rPr lang="de-DE" smtClean="0"/>
              <a:t>Intranets und Extranets für das Supply Chain Management</a:t>
            </a:r>
            <a:endParaRPr lang="de-DE"/>
          </a:p>
        </p:txBody>
      </p:sp>
      <p:sp>
        <p:nvSpPr>
          <p:cNvPr id="10" name="Foliennummernplatzhalter 3"/>
          <p:cNvSpPr>
            <a:spLocks noGrp="1"/>
          </p:cNvSpPr>
          <p:nvPr>
            <p:ph type="sldNum" sz="quarter" idx="11"/>
          </p:nvPr>
        </p:nvSpPr>
        <p:spPr/>
        <p:txBody>
          <a:bodyPr/>
          <a:lstStyle/>
          <a:p>
            <a:fld id="{0D2F3B65-5D26-4378-875C-153D63999E65}" type="slidenum">
              <a:rPr lang="en-US" smtClean="0"/>
              <a:pPr/>
              <a:t>139</a:t>
            </a:fld>
            <a:endParaRPr lang="en-US"/>
          </a:p>
        </p:txBody>
      </p:sp>
      <p:sp>
        <p:nvSpPr>
          <p:cNvPr id="8" name="Inhaltsplatzhalter 7"/>
          <p:cNvSpPr>
            <a:spLocks noGrp="1"/>
          </p:cNvSpPr>
          <p:nvPr>
            <p:ph sz="quarter" idx="12"/>
          </p:nvPr>
        </p:nvSpPr>
        <p:spPr/>
        <p:txBody>
          <a:bodyPr/>
          <a:lstStyle/>
          <a:p>
            <a:endParaRPr lang="de-DE"/>
          </a:p>
        </p:txBody>
      </p:sp>
      <p:sp>
        <p:nvSpPr>
          <p:cNvPr id="9" name="Untertitel 8"/>
          <p:cNvSpPr>
            <a:spLocks noGrp="1"/>
          </p:cNvSpPr>
          <p:nvPr>
            <p:ph type="subTitle" idx="13"/>
          </p:nvPr>
        </p:nvSpPr>
        <p:spPr/>
        <p:txBody>
          <a:bodyPr/>
          <a:lstStyle/>
          <a:p>
            <a:endParaRPr lang="de-DE"/>
          </a:p>
        </p:txBody>
      </p:sp>
      <p:sp>
        <p:nvSpPr>
          <p:cNvPr id="12" name="Textfeld 11"/>
          <p:cNvSpPr txBox="1"/>
          <p:nvPr/>
        </p:nvSpPr>
        <p:spPr>
          <a:xfrm>
            <a:off x="612775" y="5931243"/>
            <a:ext cx="1495421" cy="276999"/>
          </a:xfrm>
          <a:prstGeom prst="rect">
            <a:avLst/>
          </a:prstGeom>
          <a:noFill/>
        </p:spPr>
        <p:txBody>
          <a:bodyPr wrap="none" rtlCol="0">
            <a:spAutoFit/>
          </a:bodyPr>
          <a:lstStyle/>
          <a:p>
            <a:r>
              <a:rPr lang="de-DE" sz="1200" b="1" dirty="0" smtClean="0"/>
              <a:t>Abbildung 9.35</a:t>
            </a:r>
            <a:endParaRPr lang="de-DE" sz="1200" dirty="0" smtClean="0"/>
          </a:p>
        </p:txBody>
      </p:sp>
      <p:pic>
        <p:nvPicPr>
          <p:cNvPr id="11" name="Bild 10" descr="9.3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0764" y="1602211"/>
            <a:ext cx="5862472" cy="4320000"/>
          </a:xfrm>
          <a:prstGeom prst="rect">
            <a:avLst/>
          </a:prstGeom>
        </p:spPr>
      </p:pic>
    </p:spTree>
    <p:extLst>
      <p:ext uri="{BB962C8B-B14F-4D97-AF65-F5344CB8AC3E}">
        <p14:creationId xmlns:p14="http://schemas.microsoft.com/office/powerpoint/2010/main" val="12559542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p:cNvSpPr>
          <p:nvPr>
            <p:ph type="title"/>
          </p:nvPr>
        </p:nvSpPr>
        <p:spPr/>
        <p:txBody>
          <a:bodyPr/>
          <a:lstStyle/>
          <a:p>
            <a:r>
              <a:rPr lang="de-DE" smtClean="0"/>
              <a:t>Beispiele für webbasierte Supply-Chain-Management-Anwendungen (1)</a:t>
            </a:r>
            <a:endParaRPr lang="de-DE"/>
          </a:p>
        </p:txBody>
      </p:sp>
      <p:sp>
        <p:nvSpPr>
          <p:cNvPr id="11" name="Foliennummernplatzhalter 3"/>
          <p:cNvSpPr>
            <a:spLocks noGrp="1"/>
          </p:cNvSpPr>
          <p:nvPr>
            <p:ph type="sldNum" sz="quarter" idx="11"/>
          </p:nvPr>
        </p:nvSpPr>
        <p:spPr/>
        <p:txBody>
          <a:bodyPr/>
          <a:lstStyle/>
          <a:p>
            <a:fld id="{0D2F3B65-5D26-4378-875C-153D63999E65}" type="slidenum">
              <a:rPr lang="en-US" smtClean="0"/>
              <a:pPr/>
              <a:t>140</a:t>
            </a:fld>
            <a:endParaRPr lang="en-US"/>
          </a:p>
        </p:txBody>
      </p:sp>
      <p:sp>
        <p:nvSpPr>
          <p:cNvPr id="7" name="Inhaltsplatzhalter 6"/>
          <p:cNvSpPr>
            <a:spLocks noGrp="1"/>
          </p:cNvSpPr>
          <p:nvPr>
            <p:ph sz="quarter" idx="12"/>
          </p:nvPr>
        </p:nvSpPr>
        <p:spPr/>
        <p:txBody>
          <a:bodyPr/>
          <a:lstStyle/>
          <a:p>
            <a:endParaRPr lang="de-DE"/>
          </a:p>
        </p:txBody>
      </p:sp>
      <p:sp>
        <p:nvSpPr>
          <p:cNvPr id="9" name="Untertitel 8"/>
          <p:cNvSpPr>
            <a:spLocks noGrp="1"/>
          </p:cNvSpPr>
          <p:nvPr>
            <p:ph type="subTitle" idx="13"/>
          </p:nvPr>
        </p:nvSpPr>
        <p:spPr/>
        <p:txBody>
          <a:bodyPr/>
          <a:lstStyle/>
          <a:p>
            <a:endParaRPr lang="de-DE"/>
          </a:p>
        </p:txBody>
      </p:sp>
      <p:pic>
        <p:nvPicPr>
          <p:cNvPr id="10" name="Picture 2" descr="D:\WORK\PEARSON\000 FOLIEN\4269\JPG\4269-525.jpg"/>
          <p:cNvPicPr>
            <a:picLocks noChangeAspect="1" noChangeArrowheads="1"/>
          </p:cNvPicPr>
          <p:nvPr/>
        </p:nvPicPr>
        <p:blipFill rotWithShape="1">
          <a:blip r:embed="rId2">
            <a:extLst>
              <a:ext uri="{28A0092B-C50C-407E-A947-70E740481C1C}">
                <a14:useLocalDpi xmlns:a14="http://schemas.microsoft.com/office/drawing/2010/main" val="0"/>
              </a:ext>
            </a:extLst>
          </a:blip>
          <a:srcRect l="518" t="-40266" r="-518" b="40266"/>
          <a:stretch/>
        </p:blipFill>
        <p:spPr bwMode="auto">
          <a:xfrm>
            <a:off x="394880" y="-1007962"/>
            <a:ext cx="8165328" cy="6696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00895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p:cNvSpPr>
          <p:nvPr>
            <p:ph type="title"/>
          </p:nvPr>
        </p:nvSpPr>
        <p:spPr/>
        <p:txBody>
          <a:bodyPr/>
          <a:lstStyle/>
          <a:p>
            <a:r>
              <a:rPr lang="de-DE" smtClean="0"/>
              <a:t>Beispiele für webbasierte Supply-Chain-Management-Anwendungen (2)</a:t>
            </a:r>
            <a:endParaRPr lang="de-DE"/>
          </a:p>
        </p:txBody>
      </p:sp>
      <p:sp>
        <p:nvSpPr>
          <p:cNvPr id="10" name="Foliennummernplatzhalter 3"/>
          <p:cNvSpPr>
            <a:spLocks noGrp="1"/>
          </p:cNvSpPr>
          <p:nvPr>
            <p:ph type="sldNum" sz="quarter" idx="11"/>
          </p:nvPr>
        </p:nvSpPr>
        <p:spPr/>
        <p:txBody>
          <a:bodyPr/>
          <a:lstStyle/>
          <a:p>
            <a:fld id="{0D2F3B65-5D26-4378-875C-153D63999E65}" type="slidenum">
              <a:rPr lang="en-US" smtClean="0"/>
              <a:pPr/>
              <a:t>141</a:t>
            </a:fld>
            <a:endParaRPr lang="en-US"/>
          </a:p>
        </p:txBody>
      </p:sp>
      <p:sp>
        <p:nvSpPr>
          <p:cNvPr id="8" name="Inhaltsplatzhalter 7"/>
          <p:cNvSpPr>
            <a:spLocks noGrp="1"/>
          </p:cNvSpPr>
          <p:nvPr>
            <p:ph sz="quarter" idx="12"/>
          </p:nvPr>
        </p:nvSpPr>
        <p:spPr/>
        <p:txBody>
          <a:bodyPr/>
          <a:lstStyle/>
          <a:p>
            <a:endParaRPr lang="de-DE" dirty="0"/>
          </a:p>
        </p:txBody>
      </p:sp>
      <p:sp>
        <p:nvSpPr>
          <p:cNvPr id="9" name="Untertitel 8"/>
          <p:cNvSpPr>
            <a:spLocks noGrp="1"/>
          </p:cNvSpPr>
          <p:nvPr>
            <p:ph type="subTitle" idx="13"/>
          </p:nvPr>
        </p:nvSpPr>
        <p:spPr/>
        <p:txBody>
          <a:bodyPr/>
          <a:lstStyle/>
          <a:p>
            <a:endParaRPr lang="de-DE"/>
          </a:p>
        </p:txBody>
      </p:sp>
      <p:pic>
        <p:nvPicPr>
          <p:cNvPr id="11" name="Picture 2" descr="D:\WORK\PEARSON\000 FOLIEN\4269\JPG\4269-525.jpg"/>
          <p:cNvPicPr>
            <a:picLocks noChangeAspect="1" noChangeArrowheads="1"/>
          </p:cNvPicPr>
          <p:nvPr/>
        </p:nvPicPr>
        <p:blipFill rotWithShape="1">
          <a:blip r:embed="rId2">
            <a:extLst>
              <a:ext uri="{28A0092B-C50C-407E-A947-70E740481C1C}">
                <a14:useLocalDpi xmlns:a14="http://schemas.microsoft.com/office/drawing/2010/main" val="0"/>
              </a:ext>
            </a:extLst>
          </a:blip>
          <a:srcRect t="59133"/>
          <a:stretch/>
        </p:blipFill>
        <p:spPr bwMode="auto">
          <a:xfrm>
            <a:off x="484632" y="1994262"/>
            <a:ext cx="8234362" cy="275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63727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p:cNvSpPr>
          <p:nvPr>
            <p:ph type="title"/>
          </p:nvPr>
        </p:nvSpPr>
        <p:spPr/>
        <p:txBody>
          <a:bodyPr/>
          <a:lstStyle/>
          <a:p>
            <a:r>
              <a:rPr lang="de-DE" smtClean="0"/>
              <a:t>Funktionalität von SCM-Systemen</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142</a:t>
            </a:fld>
            <a:endParaRPr lang="en-US"/>
          </a:p>
        </p:txBody>
      </p:sp>
      <p:sp>
        <p:nvSpPr>
          <p:cNvPr id="194562" name="Rectangle 3"/>
          <p:cNvSpPr>
            <a:spLocks noGrp="1" noChangeArrowheads="1"/>
          </p:cNvSpPr>
          <p:nvPr>
            <p:ph sz="quarter" idx="12"/>
          </p:nvPr>
        </p:nvSpPr>
        <p:spPr/>
        <p:txBody>
          <a:bodyPr/>
          <a:lstStyle/>
          <a:p>
            <a:r>
              <a:rPr lang="de-DE" smtClean="0"/>
              <a:t>Zentrales Ziel:</a:t>
            </a:r>
          </a:p>
          <a:p>
            <a:pPr lvl="1"/>
            <a:r>
              <a:rPr lang="de-DE" smtClean="0"/>
              <a:t>Informationen sichtbar machen</a:t>
            </a:r>
          </a:p>
          <a:p>
            <a:pPr lvl="1"/>
            <a:r>
              <a:rPr lang="de-DE" smtClean="0"/>
              <a:t>offene und schnelle Kommunikation </a:t>
            </a:r>
          </a:p>
          <a:p>
            <a:pPr lvl="1"/>
            <a:r>
              <a:rPr lang="de-DE" smtClean="0"/>
              <a:t>die gemeinsame Nutzung von Informationen zwischen Mitgliedern der Lieferkette</a:t>
            </a:r>
          </a:p>
          <a:p>
            <a:r>
              <a:rPr lang="de-DE" smtClean="0"/>
              <a:t>Vorgehen: Supply-Chain-Management-Systeme automatisieren den Informationsfluss zwischen Unternehmen und deren Lieferkettenpartnern</a:t>
            </a:r>
            <a:endParaRPr lang="de-DE"/>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714989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a:t>
            </a:r>
            <a:r>
              <a:rPr lang="de-DE" dirty="0" smtClean="0"/>
              <a:t>9</a:t>
            </a:r>
            <a:br>
              <a:rPr lang="de-DE" dirty="0" smtClean="0"/>
            </a:br>
            <a:r>
              <a:rPr lang="de-DE" dirty="0" smtClean="0"/>
              <a:t>Teil 2</a:t>
            </a:r>
            <a:endParaRPr lang="de-DE" dirty="0"/>
          </a:p>
        </p:txBody>
      </p:sp>
      <p:sp>
        <p:nvSpPr>
          <p:cNvPr id="5" name="Inhaltsplatzhalter 4"/>
          <p:cNvSpPr>
            <a:spLocks noGrp="1"/>
          </p:cNvSpPr>
          <p:nvPr>
            <p:ph sz="quarter" idx="12"/>
          </p:nvPr>
        </p:nvSpPr>
        <p:spPr/>
        <p:txBody>
          <a:bodyPr/>
          <a:lstStyle/>
          <a:p>
            <a:r>
              <a:rPr lang="de-DE" dirty="0"/>
              <a:t>Integrierte </a:t>
            </a:r>
            <a:r>
              <a:rPr lang="de-DE" dirty="0" smtClean="0"/>
              <a:t>Informationsverarbeitung</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116</a:t>
            </a:fld>
            <a:endParaRPr lang="en-US"/>
          </a:p>
        </p:txBody>
      </p:sp>
    </p:spTree>
    <p:extLst>
      <p:ext uri="{BB962C8B-B14F-4D97-AF65-F5344CB8AC3E}">
        <p14:creationId xmlns:p14="http://schemas.microsoft.com/office/powerpoint/2010/main" val="17380762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p:cNvSpPr>
          <p:nvPr>
            <p:ph type="title"/>
          </p:nvPr>
        </p:nvSpPr>
        <p:spPr/>
        <p:txBody>
          <a:bodyPr/>
          <a:lstStyle/>
          <a:p>
            <a:r>
              <a:rPr lang="de-DE" smtClean="0"/>
              <a:t>Funktionalität von SCM-Systemen</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143</a:t>
            </a:fld>
            <a:endParaRPr lang="en-US"/>
          </a:p>
        </p:txBody>
      </p:sp>
      <p:sp>
        <p:nvSpPr>
          <p:cNvPr id="195586" name="Rectangle 3"/>
          <p:cNvSpPr>
            <a:spLocks noGrp="1" noChangeArrowheads="1"/>
          </p:cNvSpPr>
          <p:nvPr>
            <p:ph sz="quarter" idx="12"/>
          </p:nvPr>
        </p:nvSpPr>
        <p:spPr/>
        <p:txBody>
          <a:bodyPr/>
          <a:lstStyle/>
          <a:p>
            <a:r>
              <a:rPr lang="de-DE" smtClean="0"/>
              <a:t>Lieferkettensoftware kann im Wesentlichen unterschieden werden in</a:t>
            </a:r>
          </a:p>
          <a:p>
            <a:pPr lvl="1"/>
            <a:r>
              <a:rPr lang="de-DE" smtClean="0"/>
              <a:t>Software zur Lieferkettenplanung</a:t>
            </a:r>
          </a:p>
          <a:p>
            <a:pPr lvl="1"/>
            <a:r>
              <a:rPr lang="de-DE" smtClean="0"/>
              <a:t>Software zur Lieferkettensteuerung</a:t>
            </a:r>
            <a:endParaRPr lang="de-DE"/>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2562097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p:cNvSpPr>
          <p:nvPr>
            <p:ph type="title"/>
          </p:nvPr>
        </p:nvSpPr>
        <p:spPr/>
        <p:txBody>
          <a:bodyPr/>
          <a:lstStyle/>
          <a:p>
            <a:r>
              <a:rPr lang="de-DE" smtClean="0"/>
              <a:t>Lieferkettenplanungssysteme</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144</a:t>
            </a:fld>
            <a:endParaRPr lang="en-US"/>
          </a:p>
        </p:txBody>
      </p:sp>
      <p:sp>
        <p:nvSpPr>
          <p:cNvPr id="196610" name="Rectangle 3"/>
          <p:cNvSpPr>
            <a:spLocks noGrp="1"/>
          </p:cNvSpPr>
          <p:nvPr>
            <p:ph sz="quarter" idx="12"/>
          </p:nvPr>
        </p:nvSpPr>
        <p:spPr/>
        <p:txBody>
          <a:bodyPr/>
          <a:lstStyle/>
          <a:p>
            <a:r>
              <a:rPr lang="de-DE" dirty="0" smtClean="0"/>
              <a:t>Systeme, die es einem Unternehmen ermöglichen, Bedarfsvorhersagen für ein Produkt zu erstellen und Einkaufs- und Produktionspläne für dieses Produkt zu entwickeln.</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268100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p:cNvSpPr>
          <p:nvPr>
            <p:ph type="title"/>
          </p:nvPr>
        </p:nvSpPr>
        <p:spPr/>
        <p:txBody>
          <a:bodyPr/>
          <a:lstStyle/>
          <a:p>
            <a:r>
              <a:rPr lang="de-DE" smtClean="0"/>
              <a:t>Bedarfsplanung</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145</a:t>
            </a:fld>
            <a:endParaRPr lang="en-US"/>
          </a:p>
        </p:txBody>
      </p:sp>
      <p:sp>
        <p:nvSpPr>
          <p:cNvPr id="197634" name="Rectangle 3"/>
          <p:cNvSpPr>
            <a:spLocks noGrp="1"/>
          </p:cNvSpPr>
          <p:nvPr>
            <p:ph sz="quarter" idx="12"/>
          </p:nvPr>
        </p:nvSpPr>
        <p:spPr/>
        <p:txBody>
          <a:bodyPr/>
          <a:lstStyle/>
          <a:p>
            <a:r>
              <a:rPr lang="de-DE" dirty="0" smtClean="0"/>
              <a:t>Entscheidung, wie viel der Vertrieb von einem Produkt benötigt, um den Bedarf aller seiner Kunden zu befriedigen.</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6444747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p:cNvSpPr>
          <p:nvPr>
            <p:ph type="title"/>
          </p:nvPr>
        </p:nvSpPr>
        <p:spPr/>
        <p:txBody>
          <a:bodyPr/>
          <a:lstStyle/>
          <a:p>
            <a:r>
              <a:rPr lang="de-DE" smtClean="0"/>
              <a:t>Collaborative Planning, Forecasting and Replenishment (CPFR)</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146</a:t>
            </a:fld>
            <a:endParaRPr lang="en-US"/>
          </a:p>
        </p:txBody>
      </p:sp>
      <p:sp>
        <p:nvSpPr>
          <p:cNvPr id="198658" name="Rectangle 3"/>
          <p:cNvSpPr>
            <a:spLocks noGrp="1"/>
          </p:cNvSpPr>
          <p:nvPr>
            <p:ph sz="quarter" idx="12"/>
          </p:nvPr>
        </p:nvSpPr>
        <p:spPr/>
        <p:txBody>
          <a:bodyPr/>
          <a:lstStyle/>
          <a:p>
            <a:r>
              <a:rPr lang="de-DE" dirty="0" smtClean="0"/>
              <a:t>Unternehmen, die mit ihren Lieferanten und Kunden kooperieren, um Bedarfsvorhersagen zu formulieren, Produktionspläne zu entwickeln und Versand-, Lagerhaltungs- und Beschaffungsaktivitäten zu koordinieren.</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0902680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p:cNvSpPr>
          <p:nvPr>
            <p:ph type="title"/>
          </p:nvPr>
        </p:nvSpPr>
        <p:spPr/>
        <p:txBody>
          <a:bodyPr/>
          <a:lstStyle/>
          <a:p>
            <a:r>
              <a:rPr lang="de-DE" smtClean="0"/>
              <a:t>Lieferkettensteuerungssysteme</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147</a:t>
            </a:fld>
            <a:endParaRPr lang="en-US"/>
          </a:p>
        </p:txBody>
      </p:sp>
      <p:sp>
        <p:nvSpPr>
          <p:cNvPr id="199682" name="Rectangle 3"/>
          <p:cNvSpPr>
            <a:spLocks noGrp="1"/>
          </p:cNvSpPr>
          <p:nvPr>
            <p:ph sz="quarter" idx="12"/>
          </p:nvPr>
        </p:nvSpPr>
        <p:spPr/>
        <p:txBody>
          <a:bodyPr/>
          <a:lstStyle/>
          <a:p>
            <a:r>
              <a:rPr lang="de-DE" dirty="0" smtClean="0"/>
              <a:t>Systeme zur Verwaltung des Produktlaufs durch Verteilungszentren und Lager, um sicherzustellen, dass die Produkte auf effiziente Weise an die richtigen Standorte ausgeliefert werden.</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1988287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p:cNvSpPr>
          <p:nvPr>
            <p:ph type="title"/>
          </p:nvPr>
        </p:nvSpPr>
        <p:spPr/>
        <p:txBody>
          <a:bodyPr/>
          <a:lstStyle/>
          <a:p>
            <a:r>
              <a:rPr lang="de-DE" smtClean="0"/>
              <a:t>Lieferkettenplanungs- und Lieferkettensteuerungssysteme (1)</a:t>
            </a:r>
            <a:endParaRPr lang="de-DE"/>
          </a:p>
        </p:txBody>
      </p:sp>
      <p:sp>
        <p:nvSpPr>
          <p:cNvPr id="10" name="Foliennummernplatzhalter 3"/>
          <p:cNvSpPr>
            <a:spLocks noGrp="1"/>
          </p:cNvSpPr>
          <p:nvPr>
            <p:ph type="sldNum" sz="quarter" idx="11"/>
          </p:nvPr>
        </p:nvSpPr>
        <p:spPr/>
        <p:txBody>
          <a:bodyPr/>
          <a:lstStyle/>
          <a:p>
            <a:fld id="{0D2F3B65-5D26-4378-875C-153D63999E65}" type="slidenum">
              <a:rPr lang="en-US" smtClean="0"/>
              <a:pPr/>
              <a:t>148</a:t>
            </a:fld>
            <a:endParaRPr lang="en-US"/>
          </a:p>
        </p:txBody>
      </p:sp>
      <p:sp>
        <p:nvSpPr>
          <p:cNvPr id="8" name="Inhaltsplatzhalter 7"/>
          <p:cNvSpPr>
            <a:spLocks noGrp="1"/>
          </p:cNvSpPr>
          <p:nvPr>
            <p:ph sz="quarter" idx="12"/>
          </p:nvPr>
        </p:nvSpPr>
        <p:spPr/>
        <p:txBody>
          <a:bodyPr/>
          <a:lstStyle/>
          <a:p>
            <a:endParaRPr lang="de-DE"/>
          </a:p>
        </p:txBody>
      </p:sp>
      <p:sp>
        <p:nvSpPr>
          <p:cNvPr id="9" name="Untertitel 8"/>
          <p:cNvSpPr>
            <a:spLocks noGrp="1"/>
          </p:cNvSpPr>
          <p:nvPr>
            <p:ph type="subTitle" idx="13"/>
          </p:nvPr>
        </p:nvSpPr>
        <p:spPr/>
        <p:txBody>
          <a:bodyPr/>
          <a:lstStyle/>
          <a:p>
            <a:endParaRPr lang="de-DE"/>
          </a:p>
        </p:txBody>
      </p:sp>
      <p:pic>
        <p:nvPicPr>
          <p:cNvPr id="11" name="Picture 2" descr="D:\WORK\PEARSON\000 FOLIEN\4269\JPG\4269-528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725" y="1793434"/>
            <a:ext cx="8244000" cy="409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582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p:cNvSpPr>
          <p:nvPr>
            <p:ph type="title"/>
          </p:nvPr>
        </p:nvSpPr>
        <p:spPr/>
        <p:txBody>
          <a:bodyPr/>
          <a:lstStyle/>
          <a:p>
            <a:r>
              <a:rPr lang="de-DE" smtClean="0"/>
              <a:t>Lieferkettenplanungs- und Lieferkettensteuerungssysteme (2)</a:t>
            </a:r>
            <a:endParaRPr lang="de-DE"/>
          </a:p>
        </p:txBody>
      </p:sp>
      <p:sp>
        <p:nvSpPr>
          <p:cNvPr id="10" name="Foliennummernplatzhalter 3"/>
          <p:cNvSpPr>
            <a:spLocks noGrp="1"/>
          </p:cNvSpPr>
          <p:nvPr>
            <p:ph type="sldNum" sz="quarter" idx="11"/>
          </p:nvPr>
        </p:nvSpPr>
        <p:spPr/>
        <p:txBody>
          <a:bodyPr/>
          <a:lstStyle/>
          <a:p>
            <a:fld id="{0D2F3B65-5D26-4378-875C-153D63999E65}" type="slidenum">
              <a:rPr lang="en-US" smtClean="0"/>
              <a:pPr/>
              <a:t>149</a:t>
            </a:fld>
            <a:endParaRPr lang="en-US"/>
          </a:p>
        </p:txBody>
      </p:sp>
      <p:sp>
        <p:nvSpPr>
          <p:cNvPr id="8" name="Inhaltsplatzhalter 7"/>
          <p:cNvSpPr>
            <a:spLocks noGrp="1"/>
          </p:cNvSpPr>
          <p:nvPr>
            <p:ph sz="quarter" idx="12"/>
          </p:nvPr>
        </p:nvSpPr>
        <p:spPr/>
        <p:txBody>
          <a:bodyPr/>
          <a:lstStyle/>
          <a:p>
            <a:endParaRPr lang="de-DE"/>
          </a:p>
        </p:txBody>
      </p:sp>
      <p:sp>
        <p:nvSpPr>
          <p:cNvPr id="9" name="Untertitel 8"/>
          <p:cNvSpPr>
            <a:spLocks noGrp="1"/>
          </p:cNvSpPr>
          <p:nvPr>
            <p:ph type="subTitle" idx="13"/>
          </p:nvPr>
        </p:nvSpPr>
        <p:spPr/>
        <p:txBody>
          <a:bodyPr/>
          <a:lstStyle/>
          <a:p>
            <a:endParaRPr lang="de-DE"/>
          </a:p>
        </p:txBody>
      </p:sp>
      <p:pic>
        <p:nvPicPr>
          <p:cNvPr id="11" name="Picture 2" descr="D:\WORK\PEARSON\000 FOLIEN\4269\JPG\4269-528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63" y="2258325"/>
            <a:ext cx="8229600" cy="283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7553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p:cNvSpPr>
          <p:nvPr>
            <p:ph type="title"/>
          </p:nvPr>
        </p:nvSpPr>
        <p:spPr/>
        <p:txBody>
          <a:bodyPr/>
          <a:lstStyle/>
          <a:p>
            <a:r>
              <a:rPr lang="de-DE" smtClean="0"/>
              <a:t>Internetgestützte Steuerung der Lieferkette</a:t>
            </a:r>
            <a:endParaRPr lang="de-DE"/>
          </a:p>
        </p:txBody>
      </p:sp>
      <p:sp>
        <p:nvSpPr>
          <p:cNvPr id="10" name="Foliennummernplatzhalter 3"/>
          <p:cNvSpPr>
            <a:spLocks noGrp="1"/>
          </p:cNvSpPr>
          <p:nvPr>
            <p:ph type="sldNum" sz="quarter" idx="11"/>
          </p:nvPr>
        </p:nvSpPr>
        <p:spPr/>
        <p:txBody>
          <a:bodyPr/>
          <a:lstStyle/>
          <a:p>
            <a:fld id="{0D2F3B65-5D26-4378-875C-153D63999E65}" type="slidenum">
              <a:rPr lang="en-US" smtClean="0"/>
              <a:pPr/>
              <a:t>150</a:t>
            </a:fld>
            <a:endParaRPr lang="en-US"/>
          </a:p>
        </p:txBody>
      </p:sp>
      <p:sp>
        <p:nvSpPr>
          <p:cNvPr id="8" name="Inhaltsplatzhalter 7"/>
          <p:cNvSpPr>
            <a:spLocks noGrp="1"/>
          </p:cNvSpPr>
          <p:nvPr>
            <p:ph sz="quarter" idx="12"/>
          </p:nvPr>
        </p:nvSpPr>
        <p:spPr/>
        <p:txBody>
          <a:bodyPr/>
          <a:lstStyle/>
          <a:p>
            <a:endParaRPr lang="de-DE"/>
          </a:p>
        </p:txBody>
      </p:sp>
      <p:sp>
        <p:nvSpPr>
          <p:cNvPr id="9" name="Untertitel 8"/>
          <p:cNvSpPr>
            <a:spLocks noGrp="1"/>
          </p:cNvSpPr>
          <p:nvPr>
            <p:ph type="subTitle" idx="13"/>
          </p:nvPr>
        </p:nvSpPr>
        <p:spPr/>
        <p:txBody>
          <a:bodyPr/>
          <a:lstStyle/>
          <a:p>
            <a:endParaRPr lang="de-DE"/>
          </a:p>
        </p:txBody>
      </p:sp>
      <p:sp>
        <p:nvSpPr>
          <p:cNvPr id="12" name="Textfeld 11"/>
          <p:cNvSpPr txBox="1"/>
          <p:nvPr/>
        </p:nvSpPr>
        <p:spPr>
          <a:xfrm>
            <a:off x="612775" y="5931243"/>
            <a:ext cx="1495421" cy="276999"/>
          </a:xfrm>
          <a:prstGeom prst="rect">
            <a:avLst/>
          </a:prstGeom>
          <a:noFill/>
        </p:spPr>
        <p:txBody>
          <a:bodyPr wrap="none" rtlCol="0">
            <a:spAutoFit/>
          </a:bodyPr>
          <a:lstStyle/>
          <a:p>
            <a:r>
              <a:rPr lang="de-DE" sz="1200" b="1" dirty="0" smtClean="0"/>
              <a:t>Abbildung 9.36</a:t>
            </a:r>
            <a:endParaRPr lang="de-DE" sz="1200" dirty="0" smtClean="0"/>
          </a:p>
        </p:txBody>
      </p:sp>
      <p:pic>
        <p:nvPicPr>
          <p:cNvPr id="11" name="Bild 10" descr="9.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637" y="1604211"/>
            <a:ext cx="6872727" cy="4320000"/>
          </a:xfrm>
          <a:prstGeom prst="rect">
            <a:avLst/>
          </a:prstGeom>
        </p:spPr>
      </p:pic>
    </p:spTree>
    <p:extLst>
      <p:ext uri="{BB962C8B-B14F-4D97-AF65-F5344CB8AC3E}">
        <p14:creationId xmlns:p14="http://schemas.microsoft.com/office/powerpoint/2010/main" val="19003164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p:cNvSpPr>
          <p:nvPr>
            <p:ph type="title"/>
          </p:nvPr>
        </p:nvSpPr>
        <p:spPr/>
        <p:txBody>
          <a:bodyPr/>
          <a:lstStyle/>
          <a:p>
            <a:r>
              <a:rPr lang="de-DE" smtClean="0"/>
              <a:t>Leistungsbewertung für die Lieferkette</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151</a:t>
            </a:fld>
            <a:endParaRPr lang="en-US"/>
          </a:p>
        </p:txBody>
      </p:sp>
      <p:sp>
        <p:nvSpPr>
          <p:cNvPr id="203778" name="Rectangle 3"/>
          <p:cNvSpPr>
            <a:spLocks noGrp="1" noChangeArrowheads="1"/>
          </p:cNvSpPr>
          <p:nvPr>
            <p:ph sz="quarter" idx="12"/>
          </p:nvPr>
        </p:nvSpPr>
        <p:spPr/>
        <p:txBody>
          <a:bodyPr/>
          <a:lstStyle/>
          <a:p>
            <a:r>
              <a:rPr lang="de-DE" smtClean="0"/>
              <a:t>Bemühungen im Supply Chain Management müssen anhand objektiver Leistungsinformationen bewertbar sein</a:t>
            </a:r>
          </a:p>
          <a:p>
            <a:r>
              <a:rPr lang="de-DE" smtClean="0"/>
              <a:t>Metrik: Standardmaß für die Bestimmung der Größe einer Variablen</a:t>
            </a:r>
            <a:endParaRPr lang="de-DE"/>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0626506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Grp="1"/>
          </p:cNvSpPr>
          <p:nvPr>
            <p:ph type="title"/>
          </p:nvPr>
        </p:nvSpPr>
        <p:spPr/>
        <p:txBody>
          <a:bodyPr/>
          <a:lstStyle/>
          <a:p>
            <a:r>
              <a:rPr lang="de-DE" smtClean="0"/>
              <a:t>Leistungsbewertung für die Lieferkette</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152</a:t>
            </a:fld>
            <a:endParaRPr lang="en-US"/>
          </a:p>
        </p:txBody>
      </p:sp>
      <p:sp>
        <p:nvSpPr>
          <p:cNvPr id="204802" name="Rectangle 3"/>
          <p:cNvSpPr>
            <a:spLocks noGrp="1" noChangeArrowheads="1"/>
          </p:cNvSpPr>
          <p:nvPr>
            <p:ph sz="quarter" idx="12"/>
          </p:nvPr>
        </p:nvSpPr>
        <p:spPr/>
        <p:txBody>
          <a:bodyPr>
            <a:normAutofit fontScale="92500" lnSpcReduction="10000"/>
          </a:bodyPr>
          <a:lstStyle/>
          <a:p>
            <a:r>
              <a:rPr lang="de-DE" smtClean="0"/>
              <a:t>Wichtige Metriken zur Bewertung der Lieferkettenleistung sind u. a.:</a:t>
            </a:r>
          </a:p>
          <a:p>
            <a:pPr lvl="1"/>
            <a:r>
              <a:rPr lang="de-DE" smtClean="0"/>
              <a:t>Erfüllungsquote</a:t>
            </a:r>
          </a:p>
          <a:p>
            <a:pPr lvl="1"/>
            <a:r>
              <a:rPr lang="de-DE" smtClean="0"/>
              <a:t>Rechtzeitige Auslieferung</a:t>
            </a:r>
          </a:p>
          <a:p>
            <a:pPr lvl="1"/>
            <a:r>
              <a:rPr lang="de-DE" smtClean="0"/>
              <a:t>Durchschnittliche Zeit vom Auftrag bis zur Auslieferung</a:t>
            </a:r>
          </a:p>
          <a:p>
            <a:pPr lvl="1"/>
            <a:r>
              <a:rPr lang="de-DE" smtClean="0"/>
              <a:t>Gesamtlieferkettenkosten</a:t>
            </a:r>
          </a:p>
          <a:p>
            <a:pPr lvl="1"/>
            <a:r>
              <a:rPr lang="de-DE" smtClean="0"/>
              <a:t>Anzahl der Tage, wie lange die Lieferung im Lager bleibt</a:t>
            </a:r>
          </a:p>
          <a:p>
            <a:pPr lvl="1"/>
            <a:r>
              <a:rPr lang="de-DE" smtClean="0"/>
              <a:t>Bestandsumschlag</a:t>
            </a:r>
          </a:p>
          <a:p>
            <a:pPr lvl="1"/>
            <a:r>
              <a:rPr lang="de-DE" smtClean="0"/>
              <a:t>Antwortzeit der Lieferkette</a:t>
            </a:r>
          </a:p>
          <a:p>
            <a:pPr lvl="1"/>
            <a:r>
              <a:rPr lang="de-DE" smtClean="0"/>
              <a:t>Vorhersagegenauigkeit</a:t>
            </a:r>
          </a:p>
          <a:p>
            <a:pPr lvl="1"/>
            <a:r>
              <a:rPr lang="de-DE" smtClean="0"/>
              <a:t>Zykluszeiten (z.B. Cash-to-cycle)</a:t>
            </a:r>
            <a:endParaRPr lang="de-DE"/>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201821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el 2"/>
          <p:cNvSpPr>
            <a:spLocks noGrp="1"/>
          </p:cNvSpPr>
          <p:nvPr>
            <p:ph type="title"/>
          </p:nvPr>
        </p:nvSpPr>
        <p:spPr/>
        <p:txBody>
          <a:bodyPr/>
          <a:lstStyle/>
          <a:p>
            <a:r>
              <a:rPr lang="de-DE" smtClean="0"/>
              <a:t>Gliederung</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117</a:t>
            </a:fld>
            <a:endParaRPr lang="en-US"/>
          </a:p>
        </p:txBody>
      </p:sp>
      <p:sp>
        <p:nvSpPr>
          <p:cNvPr id="33794" name="Rectangle 5"/>
          <p:cNvSpPr>
            <a:spLocks noGrp="1" noChangeArrowheads="1"/>
          </p:cNvSpPr>
          <p:nvPr>
            <p:ph sz="quarter" idx="12"/>
          </p:nvPr>
        </p:nvSpPr>
        <p:spPr/>
        <p:txBody>
          <a:bodyPr>
            <a:normAutofit fontScale="70000" lnSpcReduction="20000"/>
          </a:bodyPr>
          <a:lstStyle/>
          <a:p>
            <a:pPr marL="457200" indent="-457200">
              <a:buFont typeface="+mj-lt"/>
              <a:buAutoNum type="arabicPeriod"/>
            </a:pPr>
            <a:r>
              <a:rPr lang="de-DE" dirty="0" smtClean="0"/>
              <a:t>Dimensionen der Integration</a:t>
            </a:r>
          </a:p>
          <a:p>
            <a:pPr marL="457200" indent="-457200">
              <a:buFont typeface="+mj-lt"/>
              <a:buAutoNum type="arabicPeriod"/>
            </a:pPr>
            <a:r>
              <a:rPr lang="de-DE" dirty="0" smtClean="0"/>
              <a:t>Vorteile und Herausforderungen integrierter Informationsverarbeitung</a:t>
            </a:r>
          </a:p>
          <a:p>
            <a:pPr marL="457200" indent="-457200">
              <a:buFont typeface="+mj-lt"/>
              <a:buAutoNum type="arabicPeriod"/>
            </a:pPr>
            <a:r>
              <a:rPr lang="de-DE" dirty="0" smtClean="0"/>
              <a:t>Beschreibungsmodelle der integrierten Informationsverarbeitung</a:t>
            </a:r>
          </a:p>
          <a:p>
            <a:pPr marL="457200" indent="-457200">
              <a:buFont typeface="+mj-lt"/>
              <a:buAutoNum type="arabicPeriod"/>
            </a:pPr>
            <a:r>
              <a:rPr lang="de-DE" dirty="0" smtClean="0"/>
              <a:t>Einführung in unternehmensweite Anwendungssysteme</a:t>
            </a:r>
          </a:p>
          <a:p>
            <a:pPr marL="457200" indent="-457200">
              <a:buFont typeface="+mj-lt"/>
              <a:buAutoNum type="arabicPeriod"/>
            </a:pPr>
            <a:r>
              <a:rPr lang="de-DE" dirty="0" smtClean="0"/>
              <a:t>Innerbetrieblicher Fokus: Enterprise-</a:t>
            </a:r>
            <a:r>
              <a:rPr lang="de-DE" dirty="0" err="1" smtClean="0"/>
              <a:t>Resource</a:t>
            </a:r>
            <a:r>
              <a:rPr lang="de-DE" dirty="0" smtClean="0"/>
              <a:t>-</a:t>
            </a:r>
            <a:r>
              <a:rPr lang="de-DE" dirty="0" err="1" smtClean="0"/>
              <a:t>Planning</a:t>
            </a:r>
            <a:r>
              <a:rPr lang="de-DE" dirty="0" smtClean="0"/>
              <a:t>-Systeme (ERP)</a:t>
            </a:r>
          </a:p>
          <a:p>
            <a:pPr marL="457200" indent="-457200">
              <a:buFont typeface="+mj-lt"/>
              <a:buAutoNum type="arabicPeriod"/>
            </a:pPr>
            <a:r>
              <a:rPr lang="de-DE" dirty="0" smtClean="0"/>
              <a:t>Enterprise </a:t>
            </a:r>
            <a:r>
              <a:rPr lang="de-DE" dirty="0" err="1" smtClean="0"/>
              <a:t>Application</a:t>
            </a:r>
            <a:r>
              <a:rPr lang="de-DE" dirty="0" smtClean="0"/>
              <a:t> Integration (EAI)</a:t>
            </a:r>
          </a:p>
          <a:p>
            <a:pPr marL="457200" indent="-457200">
              <a:buFont typeface="+mj-lt"/>
              <a:buAutoNum type="arabicPeriod" startAt="7"/>
            </a:pPr>
            <a:r>
              <a:rPr lang="de-DE" dirty="0"/>
              <a:t>Überbetrieblicher Fokus (I):</a:t>
            </a:r>
            <a:br>
              <a:rPr lang="de-DE" dirty="0"/>
            </a:br>
            <a:r>
              <a:rPr lang="de-DE" dirty="0"/>
              <a:t>Elektronischer Datenaustausch (EDI)</a:t>
            </a:r>
          </a:p>
          <a:p>
            <a:pPr marL="457200" indent="-457200">
              <a:buFont typeface="+mj-lt"/>
              <a:buAutoNum type="arabicPeriod" startAt="7"/>
            </a:pPr>
            <a:r>
              <a:rPr lang="de-DE" b="1" dirty="0"/>
              <a:t>Überbetrieblicher Fokus II:</a:t>
            </a:r>
            <a:br>
              <a:rPr lang="de-DE" b="1" dirty="0"/>
            </a:br>
            <a:r>
              <a:rPr lang="de-DE" b="1" dirty="0"/>
              <a:t>Supply Chain Management (SCM)</a:t>
            </a:r>
          </a:p>
          <a:p>
            <a:pPr marL="457200" indent="-457200">
              <a:buFont typeface="+mj-lt"/>
              <a:buAutoNum type="arabicPeriod" startAt="7"/>
            </a:pPr>
            <a:r>
              <a:rPr lang="de-DE" dirty="0"/>
              <a:t>Überbetrieblicher Fokus III:</a:t>
            </a:r>
            <a:br>
              <a:rPr lang="de-DE" dirty="0"/>
            </a:br>
            <a:r>
              <a:rPr lang="de-DE" dirty="0"/>
              <a:t>Customer </a:t>
            </a:r>
            <a:r>
              <a:rPr lang="de-DE" dirty="0" err="1"/>
              <a:t>Relationship</a:t>
            </a:r>
            <a:r>
              <a:rPr lang="de-DE" dirty="0"/>
              <a:t> Management (CRM)</a:t>
            </a:r>
          </a:p>
          <a:p>
            <a:pPr marL="457200" indent="-457200">
              <a:buFont typeface="+mj-lt"/>
              <a:buAutoNum type="arabicPeriod" startAt="7"/>
            </a:pPr>
            <a:r>
              <a:rPr lang="de-DE" dirty="0"/>
              <a:t>Entwicklungstrends</a:t>
            </a:r>
          </a:p>
          <a:p>
            <a:pPr marL="457200" indent="-457200">
              <a:buFont typeface="+mj-lt"/>
              <a:buAutoNum type="arabicPeriod"/>
            </a:pPr>
            <a:endParaRPr lang="de-DE" dirty="0"/>
          </a:p>
          <a:p>
            <a:endParaRPr lang="de-DE" dirty="0" smtClean="0"/>
          </a:p>
          <a:p>
            <a:endParaRPr lang="de-DE" dirty="0"/>
          </a:p>
          <a:p>
            <a:endParaRPr lang="de-DE" dirty="0" smtClean="0"/>
          </a:p>
          <a:p>
            <a:pPr marL="0" indent="0">
              <a:buNone/>
            </a:pP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5099055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p:cNvSpPr>
          <p:nvPr>
            <p:ph type="title"/>
          </p:nvPr>
        </p:nvSpPr>
        <p:spPr/>
        <p:txBody>
          <a:bodyPr/>
          <a:lstStyle/>
          <a:p>
            <a:r>
              <a:rPr lang="de-DE" smtClean="0"/>
              <a:t>Vorteile und Herausforderungen</a:t>
            </a:r>
            <a:br>
              <a:rPr lang="de-DE" smtClean="0"/>
            </a:br>
            <a:r>
              <a:rPr lang="de-DE" smtClean="0"/>
              <a:t>von SCM-Systemen</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153</a:t>
            </a:fld>
            <a:endParaRPr lang="en-US"/>
          </a:p>
        </p:txBody>
      </p:sp>
      <p:sp>
        <p:nvSpPr>
          <p:cNvPr id="207874" name="Rectangle 3"/>
          <p:cNvSpPr>
            <a:spLocks noGrp="1"/>
          </p:cNvSpPr>
          <p:nvPr>
            <p:ph sz="quarter" idx="12"/>
          </p:nvPr>
        </p:nvSpPr>
        <p:spPr/>
        <p:txBody>
          <a:bodyPr/>
          <a:lstStyle/>
          <a:p>
            <a:r>
              <a:rPr lang="de-DE" smtClean="0"/>
              <a:t>Vorteile</a:t>
            </a:r>
          </a:p>
          <a:p>
            <a:pPr lvl="1"/>
            <a:r>
              <a:rPr lang="de-DE" smtClean="0"/>
              <a:t>Verbesserter Kundendienst und verbesserte Reaktionsmöglichkeiten</a:t>
            </a:r>
          </a:p>
          <a:p>
            <a:pPr lvl="1"/>
            <a:r>
              <a:rPr lang="de-DE" smtClean="0"/>
              <a:t>Kostenreduzierung</a:t>
            </a:r>
          </a:p>
          <a:p>
            <a:pPr lvl="1"/>
            <a:r>
              <a:rPr lang="de-DE" smtClean="0"/>
              <a:t>Kapitalnutzung</a:t>
            </a:r>
          </a:p>
          <a:p>
            <a:pPr lvl="1"/>
            <a:endParaRPr lang="de-DE"/>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0146135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p:cNvSpPr>
            <a:spLocks noGrp="1"/>
          </p:cNvSpPr>
          <p:nvPr>
            <p:ph type="title"/>
          </p:nvPr>
        </p:nvSpPr>
        <p:spPr/>
        <p:txBody>
          <a:bodyPr/>
          <a:lstStyle/>
          <a:p>
            <a:r>
              <a:rPr lang="de-DE" smtClean="0"/>
              <a:t>Vorteile und Herausforderungen</a:t>
            </a:r>
            <a:br>
              <a:rPr lang="de-DE" smtClean="0"/>
            </a:br>
            <a:r>
              <a:rPr lang="de-DE" smtClean="0"/>
              <a:t>von SCM-Systemen</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154</a:t>
            </a:fld>
            <a:endParaRPr lang="en-US"/>
          </a:p>
        </p:txBody>
      </p:sp>
      <p:sp>
        <p:nvSpPr>
          <p:cNvPr id="208898" name="Rectangle 3"/>
          <p:cNvSpPr>
            <a:spLocks noGrp="1"/>
          </p:cNvSpPr>
          <p:nvPr>
            <p:ph sz="quarter" idx="12"/>
          </p:nvPr>
        </p:nvSpPr>
        <p:spPr/>
        <p:txBody>
          <a:bodyPr/>
          <a:lstStyle/>
          <a:p>
            <a:r>
              <a:rPr lang="de-DE" smtClean="0"/>
              <a:t>Herausforderungen</a:t>
            </a:r>
          </a:p>
          <a:p>
            <a:pPr lvl="1"/>
            <a:r>
              <a:rPr lang="de-DE" smtClean="0"/>
              <a:t>Auch die Lieferkettenprozesse selbst müssen verbessert werden</a:t>
            </a:r>
          </a:p>
          <a:p>
            <a:pPr lvl="1"/>
            <a:r>
              <a:rPr lang="de-DE" smtClean="0"/>
              <a:t>Geeignete Software muss eingesetzt werden</a:t>
            </a:r>
          </a:p>
          <a:p>
            <a:pPr lvl="1"/>
            <a:r>
              <a:rPr lang="de-DE" smtClean="0"/>
              <a:t>Enge Koordination zwischen verschiedenen funktionalen Gruppen und unterschiedlichen Unternehmen ist nötig</a:t>
            </a:r>
          </a:p>
          <a:p>
            <a:pPr lvl="1"/>
            <a:r>
              <a:rPr lang="de-DE" smtClean="0"/>
              <a:t>Mitarbeiter müssen ihre Arbeitsweisen ändern und geschult werden</a:t>
            </a:r>
          </a:p>
          <a:p>
            <a:pPr lvl="1"/>
            <a:r>
              <a:rPr lang="de-DE" smtClean="0"/>
              <a:t>Unternehmen müssen lernen, einander zu vertrauen</a:t>
            </a:r>
            <a:endParaRPr lang="de-DE"/>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0608964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5"/>
          <p:cNvSpPr>
            <a:spLocks noGrp="1"/>
          </p:cNvSpPr>
          <p:nvPr>
            <p:ph type="title"/>
          </p:nvPr>
        </p:nvSpPr>
        <p:spPr/>
        <p:txBody>
          <a:bodyPr/>
          <a:lstStyle/>
          <a:p>
            <a:r>
              <a:rPr lang="de-DE" dirty="0" smtClean="0"/>
              <a:t>Modernisierung von NTUC Income </a:t>
            </a:r>
            <a:endParaRPr lang="de-DE" dirty="0"/>
          </a:p>
        </p:txBody>
      </p:sp>
      <p:sp>
        <p:nvSpPr>
          <p:cNvPr id="6" name="Foliennummernplatzhalter 3"/>
          <p:cNvSpPr>
            <a:spLocks noGrp="1"/>
          </p:cNvSpPr>
          <p:nvPr>
            <p:ph type="sldNum" sz="quarter" idx="11"/>
          </p:nvPr>
        </p:nvSpPr>
        <p:spPr/>
        <p:txBody>
          <a:bodyPr/>
          <a:lstStyle/>
          <a:p>
            <a:fld id="{0D2F3B65-5D26-4378-875C-153D63999E65}" type="slidenum">
              <a:rPr lang="en-US" smtClean="0"/>
              <a:pPr/>
              <a:t>155</a:t>
            </a:fld>
            <a:endParaRPr lang="en-US"/>
          </a:p>
        </p:txBody>
      </p:sp>
      <p:sp>
        <p:nvSpPr>
          <p:cNvPr id="205826" name="Rectangle 6"/>
          <p:cNvSpPr>
            <a:spLocks noGrp="1"/>
          </p:cNvSpPr>
          <p:nvPr>
            <p:ph sz="quarter" idx="12"/>
          </p:nvPr>
        </p:nvSpPr>
        <p:spPr/>
        <p:txBody>
          <a:bodyPr>
            <a:normAutofit fontScale="92500" lnSpcReduction="10000"/>
          </a:bodyPr>
          <a:lstStyle/>
          <a:p>
            <a:r>
              <a:rPr lang="de-DE" smtClean="0"/>
              <a:t>Versicherungsprozess zeitraubend und papierlastig</a:t>
            </a:r>
          </a:p>
          <a:p>
            <a:r>
              <a:rPr lang="de-DE" smtClean="0"/>
              <a:t>Archivierung aller Originaldokumente per Kurierversand an ein Lager mit manueller Registrierung und Einlagerung durch Lagermitarbeiter</a:t>
            </a:r>
          </a:p>
          <a:p>
            <a:r>
              <a:rPr lang="de-DE" smtClean="0"/>
              <a:t>Bei IT-Systemausfällen mussten die Arbeiten eingestellt werden, bis die Daten wiederhergestellt waren.</a:t>
            </a:r>
          </a:p>
          <a:p>
            <a:r>
              <a:rPr lang="de-DE" smtClean="0"/>
              <a:t>Entwicklung neuer Produkte in COBOL wurden immer mühseliger und die Einführung konnte mehrere Wochen bis hin zu Monaten dauern</a:t>
            </a:r>
          </a:p>
          <a:p>
            <a:r>
              <a:rPr lang="de-DE" smtClean="0"/>
              <a:t>Agenten oder Berater verfügten über keine Echtzeit-Informationen über den Antragsteller</a:t>
            </a:r>
          </a:p>
          <a:p>
            <a:endParaRPr lang="de-DE" dirty="0" smtClean="0"/>
          </a:p>
        </p:txBody>
      </p:sp>
      <p:sp>
        <p:nvSpPr>
          <p:cNvPr id="7" name="Untertitel 6"/>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18699486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5"/>
          <p:cNvSpPr>
            <a:spLocks noGrp="1"/>
          </p:cNvSpPr>
          <p:nvPr>
            <p:ph type="title"/>
          </p:nvPr>
        </p:nvSpPr>
        <p:spPr/>
        <p:txBody>
          <a:bodyPr/>
          <a:lstStyle/>
          <a:p>
            <a:r>
              <a:rPr lang="de-DE" dirty="0" smtClean="0"/>
              <a:t>Modernisierung von NTUC Income </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156</a:t>
            </a:fld>
            <a:endParaRPr lang="en-US"/>
          </a:p>
        </p:txBody>
      </p:sp>
      <p:sp>
        <p:nvSpPr>
          <p:cNvPr id="205826" name="Rectangle 6"/>
          <p:cNvSpPr>
            <a:spLocks noGrp="1"/>
          </p:cNvSpPr>
          <p:nvPr>
            <p:ph sz="quarter" idx="12"/>
          </p:nvPr>
        </p:nvSpPr>
        <p:spPr/>
        <p:txBody>
          <a:bodyPr>
            <a:normAutofit lnSpcReduction="10000"/>
          </a:bodyPr>
          <a:lstStyle/>
          <a:p>
            <a:r>
              <a:rPr lang="de-DE" dirty="0" smtClean="0"/>
              <a:t>Umstieg auf das Java-basierte Programm </a:t>
            </a:r>
            <a:r>
              <a:rPr lang="de-DE" dirty="0" err="1" smtClean="0"/>
              <a:t>eBao</a:t>
            </a:r>
            <a:endParaRPr lang="de-DE" dirty="0" smtClean="0"/>
          </a:p>
          <a:p>
            <a:r>
              <a:rPr lang="de-DE" dirty="0" smtClean="0"/>
              <a:t>Minimierung hardware- oder betriebssystembedingter Abstürze durch eine robustere skalierbare IT-Architektur</a:t>
            </a:r>
          </a:p>
          <a:p>
            <a:r>
              <a:rPr lang="de-DE" dirty="0" smtClean="0"/>
              <a:t>Implementierung eines </a:t>
            </a:r>
            <a:r>
              <a:rPr lang="de-DE" dirty="0" err="1" smtClean="0"/>
              <a:t>Disaster</a:t>
            </a:r>
            <a:r>
              <a:rPr lang="de-DE" dirty="0" smtClean="0"/>
              <a:t>-</a:t>
            </a:r>
            <a:r>
              <a:rPr lang="de-DE" dirty="0" err="1" smtClean="0"/>
              <a:t>Recovery</a:t>
            </a:r>
            <a:r>
              <a:rPr lang="de-DE" dirty="0" smtClean="0"/>
              <a:t>-Centers mit Erfassung des Wiederherstellungspunktes in Echtzeit (</a:t>
            </a:r>
            <a:r>
              <a:rPr lang="de-DE" dirty="0" err="1" smtClean="0"/>
              <a:t>hot</a:t>
            </a:r>
            <a:r>
              <a:rPr lang="de-DE" dirty="0" smtClean="0"/>
              <a:t> </a:t>
            </a:r>
            <a:r>
              <a:rPr lang="de-DE" dirty="0" err="1" smtClean="0"/>
              <a:t>backup</a:t>
            </a:r>
            <a:r>
              <a:rPr lang="de-DE" dirty="0" smtClean="0"/>
              <a:t>)</a:t>
            </a:r>
          </a:p>
          <a:p>
            <a:r>
              <a:rPr lang="de-DE" dirty="0" smtClean="0"/>
              <a:t>Digitalisierung aller Dokumente (Scan) auf sicheren, zuverlässigen digitalen </a:t>
            </a:r>
            <a:r>
              <a:rPr lang="de-DE" dirty="0" err="1" smtClean="0"/>
              <a:t>Vaults</a:t>
            </a:r>
            <a:r>
              <a:rPr lang="de-DE" dirty="0" smtClean="0"/>
              <a:t>, die eine strikte Einhaltung der strengen gesetzlichen Vorschriften garantierten </a:t>
            </a:r>
          </a:p>
          <a:p>
            <a:endParaRPr lang="de-DE" dirty="0" smtClean="0"/>
          </a:p>
          <a:p>
            <a:endParaRPr lang="de-DE" dirty="0" smtClean="0"/>
          </a:p>
        </p:txBody>
      </p:sp>
      <p:sp>
        <p:nvSpPr>
          <p:cNvPr id="7" name="Untertitel 6"/>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14302061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5"/>
          <p:cNvSpPr>
            <a:spLocks noGrp="1"/>
          </p:cNvSpPr>
          <p:nvPr>
            <p:ph type="title"/>
          </p:nvPr>
        </p:nvSpPr>
        <p:spPr/>
        <p:txBody>
          <a:bodyPr/>
          <a:lstStyle/>
          <a:p>
            <a:r>
              <a:rPr lang="de-DE" dirty="0" smtClean="0"/>
              <a:t>Modernisierung von NTUC Income </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157</a:t>
            </a:fld>
            <a:endParaRPr lang="en-US"/>
          </a:p>
        </p:txBody>
      </p:sp>
      <p:sp>
        <p:nvSpPr>
          <p:cNvPr id="205826" name="Rectangle 6"/>
          <p:cNvSpPr>
            <a:spLocks noGrp="1"/>
          </p:cNvSpPr>
          <p:nvPr>
            <p:ph sz="quarter" idx="12"/>
          </p:nvPr>
        </p:nvSpPr>
        <p:spPr/>
        <p:txBody>
          <a:bodyPr>
            <a:normAutofit fontScale="92500"/>
          </a:bodyPr>
          <a:lstStyle/>
          <a:p>
            <a:r>
              <a:rPr lang="de-DE" dirty="0" smtClean="0"/>
              <a:t>500 Sachbearbeiter und 3.400 Versicherungsberater können jederzeit und </a:t>
            </a:r>
            <a:r>
              <a:rPr lang="de-DE" dirty="0" err="1" smtClean="0"/>
              <a:t>jederorts</a:t>
            </a:r>
            <a:r>
              <a:rPr lang="de-DE" dirty="0" smtClean="0"/>
              <a:t> auf das System zugreifen.</a:t>
            </a:r>
          </a:p>
          <a:p>
            <a:r>
              <a:rPr lang="de-DE" dirty="0" smtClean="0"/>
              <a:t>Vereinfachung der Cross-</a:t>
            </a:r>
            <a:r>
              <a:rPr lang="de-DE" dirty="0" err="1" smtClean="0"/>
              <a:t>Selling</a:t>
            </a:r>
            <a:r>
              <a:rPr lang="de-DE" dirty="0" smtClean="0"/>
              <a:t>-Aktivitäten</a:t>
            </a:r>
          </a:p>
          <a:p>
            <a:r>
              <a:rPr lang="de-DE" dirty="0" smtClean="0"/>
              <a:t>Verbesserung des Kundendienstes</a:t>
            </a:r>
          </a:p>
          <a:p>
            <a:r>
              <a:rPr lang="de-DE" dirty="0" smtClean="0"/>
              <a:t>Einfachere Arbeitsabläufe halbierten Zeit und Kosten</a:t>
            </a:r>
          </a:p>
          <a:p>
            <a:r>
              <a:rPr lang="de-DE" dirty="0" smtClean="0"/>
              <a:t>Reduzierung des Zeitaufwandes für die Entwicklung und Einführung neuer Produkte</a:t>
            </a:r>
          </a:p>
          <a:p>
            <a:r>
              <a:rPr lang="de-DE" dirty="0" smtClean="0"/>
              <a:t>Möglichkeit des Online-Supports für Kunden, Agenten und Vermittler</a:t>
            </a:r>
          </a:p>
          <a:p>
            <a:endParaRPr lang="de-DE" dirty="0" smtClean="0"/>
          </a:p>
        </p:txBody>
      </p:sp>
      <p:sp>
        <p:nvSpPr>
          <p:cNvPr id="7" name="Untertitel 6"/>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42524846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Grp="1"/>
          </p:cNvSpPr>
          <p:nvPr>
            <p:ph type="title"/>
          </p:nvPr>
        </p:nvSpPr>
        <p:spPr/>
        <p:txBody>
          <a:bodyPr/>
          <a:lstStyle/>
          <a:p>
            <a:r>
              <a:rPr lang="de-DE" dirty="0" smtClean="0"/>
              <a:t>Modernisierung von NTUC Income </a:t>
            </a:r>
            <a:endParaRPr lang="de-DE" dirty="0"/>
          </a:p>
        </p:txBody>
      </p:sp>
      <p:sp>
        <p:nvSpPr>
          <p:cNvPr id="6" name="Foliennummernplatzhalter 3"/>
          <p:cNvSpPr>
            <a:spLocks noGrp="1"/>
          </p:cNvSpPr>
          <p:nvPr>
            <p:ph type="sldNum" sz="quarter" idx="11"/>
          </p:nvPr>
        </p:nvSpPr>
        <p:spPr/>
        <p:txBody>
          <a:bodyPr/>
          <a:lstStyle/>
          <a:p>
            <a:fld id="{0D2F3B65-5D26-4378-875C-153D63999E65}" type="slidenum">
              <a:rPr lang="en-US" smtClean="0"/>
              <a:pPr/>
              <a:t>158</a:t>
            </a:fld>
            <a:endParaRPr lang="en-US"/>
          </a:p>
        </p:txBody>
      </p:sp>
      <p:sp>
        <p:nvSpPr>
          <p:cNvPr id="206850" name="Rectangle 3"/>
          <p:cNvSpPr>
            <a:spLocks noGrp="1"/>
          </p:cNvSpPr>
          <p:nvPr>
            <p:ph sz="quarter" idx="12"/>
          </p:nvPr>
        </p:nvSpPr>
        <p:spPr/>
        <p:txBody>
          <a:bodyPr>
            <a:normAutofit fontScale="92500" lnSpcReduction="10000"/>
          </a:bodyPr>
          <a:lstStyle/>
          <a:p>
            <a:r>
              <a:rPr lang="de-DE" dirty="0" smtClean="0"/>
              <a:t>Diskussionsfragen:</a:t>
            </a:r>
          </a:p>
          <a:p>
            <a:pPr lvl="1"/>
            <a:r>
              <a:rPr lang="de-DE" dirty="0" smtClean="0"/>
              <a:t>Vor welchen Problemen stand Income in dieser Fallstudie? Wie wurden diese Probleme durch das neue digitale System gelöst? </a:t>
            </a:r>
          </a:p>
          <a:p>
            <a:pPr lvl="1"/>
            <a:r>
              <a:rPr lang="de-DE" dirty="0" smtClean="0"/>
              <a:t>Welche Arten von Informationssystemen und Geschäftsprozessen wurden von Income vor der Migration auf das volldigitale System verwendet? </a:t>
            </a:r>
          </a:p>
          <a:p>
            <a:pPr lvl="1"/>
            <a:r>
              <a:rPr lang="de-DE" dirty="0" smtClean="0"/>
              <a:t>Beschreiben Sie die Informationssysteme und die IT-Infrastruktur bei Income nach der Migration auf das volldigitale System. </a:t>
            </a:r>
          </a:p>
          <a:p>
            <a:pPr lvl="1"/>
            <a:r>
              <a:rPr lang="de-DE" dirty="0" smtClean="0"/>
              <a:t>Welchen Nutzen zog Income aus dem neuen System? </a:t>
            </a:r>
          </a:p>
          <a:p>
            <a:pPr lvl="1"/>
            <a:r>
              <a:rPr lang="de-DE" dirty="0" smtClean="0"/>
              <a:t>Wie gut ist Income für die Zukunft aufgestellt? Wie wahrscheinlich ist es, dass sich die Probleme, die in der Fallstudie beschrieben wurden, wiederholen?</a:t>
            </a:r>
          </a:p>
          <a:p>
            <a:endParaRPr lang="de-DE" dirty="0"/>
          </a:p>
        </p:txBody>
      </p:sp>
      <p:sp>
        <p:nvSpPr>
          <p:cNvPr id="7" name="Untertitel 6"/>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24302361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el 2"/>
          <p:cNvSpPr>
            <a:spLocks noGrp="1"/>
          </p:cNvSpPr>
          <p:nvPr>
            <p:ph type="title"/>
          </p:nvPr>
        </p:nvSpPr>
        <p:spPr/>
        <p:txBody>
          <a:bodyPr/>
          <a:lstStyle/>
          <a:p>
            <a:r>
              <a:rPr lang="de-DE" smtClean="0"/>
              <a:t>Gliederung</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159</a:t>
            </a:fld>
            <a:endParaRPr lang="en-US"/>
          </a:p>
        </p:txBody>
      </p:sp>
      <p:sp>
        <p:nvSpPr>
          <p:cNvPr id="33794" name="Rectangle 5"/>
          <p:cNvSpPr>
            <a:spLocks noGrp="1" noChangeArrowheads="1"/>
          </p:cNvSpPr>
          <p:nvPr>
            <p:ph sz="quarter" idx="12"/>
          </p:nvPr>
        </p:nvSpPr>
        <p:spPr/>
        <p:txBody>
          <a:bodyPr>
            <a:normAutofit fontScale="70000" lnSpcReduction="20000"/>
          </a:bodyPr>
          <a:lstStyle/>
          <a:p>
            <a:pPr marL="457200" indent="-457200">
              <a:buFont typeface="+mj-lt"/>
              <a:buAutoNum type="arabicPeriod"/>
            </a:pPr>
            <a:r>
              <a:rPr lang="de-DE" dirty="0" smtClean="0"/>
              <a:t>Dimensionen der Integration</a:t>
            </a:r>
          </a:p>
          <a:p>
            <a:pPr marL="457200" indent="-457200">
              <a:buFont typeface="+mj-lt"/>
              <a:buAutoNum type="arabicPeriod"/>
            </a:pPr>
            <a:r>
              <a:rPr lang="de-DE" dirty="0" smtClean="0"/>
              <a:t>Vorteile und Herausforderungen integrierter Informationsverarbeitung</a:t>
            </a:r>
          </a:p>
          <a:p>
            <a:pPr marL="457200" indent="-457200">
              <a:buFont typeface="+mj-lt"/>
              <a:buAutoNum type="arabicPeriod"/>
            </a:pPr>
            <a:r>
              <a:rPr lang="de-DE" dirty="0" smtClean="0"/>
              <a:t>Beschreibungsmodelle der integrierten Informationsverarbeitung</a:t>
            </a:r>
          </a:p>
          <a:p>
            <a:pPr marL="457200" indent="-457200">
              <a:buFont typeface="+mj-lt"/>
              <a:buAutoNum type="arabicPeriod"/>
            </a:pPr>
            <a:r>
              <a:rPr lang="de-DE" dirty="0" smtClean="0"/>
              <a:t>Einführung in unternehmensweite Anwendungssysteme</a:t>
            </a:r>
          </a:p>
          <a:p>
            <a:pPr marL="457200" indent="-457200">
              <a:buFont typeface="+mj-lt"/>
              <a:buAutoNum type="arabicPeriod"/>
            </a:pPr>
            <a:r>
              <a:rPr lang="de-DE" dirty="0" smtClean="0"/>
              <a:t>Innerbetrieblicher Fokus: Enterprise-</a:t>
            </a:r>
            <a:r>
              <a:rPr lang="de-DE" dirty="0" err="1" smtClean="0"/>
              <a:t>Resource</a:t>
            </a:r>
            <a:r>
              <a:rPr lang="de-DE" dirty="0" smtClean="0"/>
              <a:t>-</a:t>
            </a:r>
            <a:r>
              <a:rPr lang="de-DE" dirty="0" err="1" smtClean="0"/>
              <a:t>Planning</a:t>
            </a:r>
            <a:r>
              <a:rPr lang="de-DE" dirty="0" smtClean="0"/>
              <a:t>-Systeme (ERP)</a:t>
            </a:r>
          </a:p>
          <a:p>
            <a:pPr marL="457200" indent="-457200">
              <a:buFont typeface="+mj-lt"/>
              <a:buAutoNum type="arabicPeriod"/>
            </a:pPr>
            <a:r>
              <a:rPr lang="de-DE" dirty="0" smtClean="0"/>
              <a:t>Enterprise </a:t>
            </a:r>
            <a:r>
              <a:rPr lang="de-DE" dirty="0" err="1" smtClean="0"/>
              <a:t>Application</a:t>
            </a:r>
            <a:r>
              <a:rPr lang="de-DE" dirty="0" smtClean="0"/>
              <a:t> Integration (EAI)</a:t>
            </a:r>
          </a:p>
          <a:p>
            <a:pPr marL="457200" indent="-457200">
              <a:buFont typeface="+mj-lt"/>
              <a:buAutoNum type="arabicPeriod" startAt="7"/>
            </a:pPr>
            <a:r>
              <a:rPr lang="de-DE" dirty="0"/>
              <a:t>Überbetrieblicher Fokus (I):</a:t>
            </a:r>
            <a:br>
              <a:rPr lang="de-DE" dirty="0"/>
            </a:br>
            <a:r>
              <a:rPr lang="de-DE" dirty="0"/>
              <a:t>Elektronischer Datenaustausch (EDI)</a:t>
            </a:r>
          </a:p>
          <a:p>
            <a:pPr marL="457200" indent="-457200">
              <a:buFont typeface="+mj-lt"/>
              <a:buAutoNum type="arabicPeriod" startAt="7"/>
            </a:pPr>
            <a:r>
              <a:rPr lang="de-DE" dirty="0"/>
              <a:t>Überbetrieblicher Fokus II:</a:t>
            </a:r>
            <a:br>
              <a:rPr lang="de-DE" dirty="0"/>
            </a:br>
            <a:r>
              <a:rPr lang="de-DE" dirty="0"/>
              <a:t>Supply Chain Management (SCM)</a:t>
            </a:r>
          </a:p>
          <a:p>
            <a:pPr marL="457200" indent="-457200">
              <a:buFont typeface="+mj-lt"/>
              <a:buAutoNum type="arabicPeriod" startAt="7"/>
            </a:pPr>
            <a:r>
              <a:rPr lang="de-DE" b="1" dirty="0"/>
              <a:t>Überbetrieblicher Fokus III:</a:t>
            </a:r>
            <a:br>
              <a:rPr lang="de-DE" b="1" dirty="0"/>
            </a:br>
            <a:r>
              <a:rPr lang="de-DE" b="1" dirty="0"/>
              <a:t>Customer </a:t>
            </a:r>
            <a:r>
              <a:rPr lang="de-DE" b="1" dirty="0" err="1"/>
              <a:t>Relationship</a:t>
            </a:r>
            <a:r>
              <a:rPr lang="de-DE" b="1" dirty="0"/>
              <a:t> Management (CRM)</a:t>
            </a:r>
          </a:p>
          <a:p>
            <a:pPr marL="457200" indent="-457200">
              <a:buFont typeface="+mj-lt"/>
              <a:buAutoNum type="arabicPeriod" startAt="7"/>
            </a:pPr>
            <a:r>
              <a:rPr lang="de-DE" dirty="0"/>
              <a:t>Entwicklungstrends</a:t>
            </a:r>
          </a:p>
          <a:p>
            <a:pPr marL="457200" indent="-457200">
              <a:buFont typeface="+mj-lt"/>
              <a:buAutoNum type="arabicPeriod"/>
            </a:pPr>
            <a:endParaRPr lang="de-DE" dirty="0"/>
          </a:p>
          <a:p>
            <a:endParaRPr lang="de-DE" dirty="0" smtClean="0"/>
          </a:p>
          <a:p>
            <a:endParaRPr lang="de-DE" dirty="0"/>
          </a:p>
          <a:p>
            <a:endParaRPr lang="de-DE" dirty="0" smtClean="0"/>
          </a:p>
          <a:p>
            <a:pPr marL="0" indent="0">
              <a:buNone/>
            </a:pP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0483558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p:cNvSpPr>
          <p:nvPr>
            <p:ph type="title"/>
          </p:nvPr>
        </p:nvSpPr>
        <p:spPr/>
        <p:txBody>
          <a:bodyPr/>
          <a:lstStyle/>
          <a:p>
            <a:r>
              <a:rPr lang="de-DE" smtClean="0"/>
              <a:t>Überblick</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160</a:t>
            </a:fld>
            <a:endParaRPr lang="en-US"/>
          </a:p>
        </p:txBody>
      </p:sp>
      <p:sp>
        <p:nvSpPr>
          <p:cNvPr id="211970" name="Rectangle 3"/>
          <p:cNvSpPr>
            <a:spLocks noGrp="1"/>
          </p:cNvSpPr>
          <p:nvPr>
            <p:ph sz="quarter" idx="12"/>
          </p:nvPr>
        </p:nvSpPr>
        <p:spPr/>
        <p:txBody>
          <a:bodyPr/>
          <a:lstStyle/>
          <a:p>
            <a:r>
              <a:rPr lang="de-DE" smtClean="0"/>
              <a:t>Bedeutung der Kunden für die Rentabilität des Unternehmens hat durch Globalisierung der Wirtschaft, das Internet und E-Commerce zugenommen</a:t>
            </a:r>
          </a:p>
          <a:p>
            <a:r>
              <a:rPr lang="de-DE" smtClean="0"/>
              <a:t>Kunden können einfacher denn je vergleichendes Einkaufen betreiben (comparison shopping)</a:t>
            </a:r>
          </a:p>
          <a:p>
            <a:r>
              <a:rPr lang="de-DE" smtClean="0"/>
              <a:t>Einzige beständige Stärke im Wettbewerb und der wichtigste Vermögenswert ist daher die Beziehung zu den Kunden</a:t>
            </a:r>
            <a:endParaRPr lang="de-DE"/>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5104358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2"/>
          <p:cNvSpPr>
            <a:spLocks noGrp="1"/>
          </p:cNvSpPr>
          <p:nvPr>
            <p:ph type="title"/>
          </p:nvPr>
        </p:nvSpPr>
        <p:spPr/>
        <p:txBody>
          <a:bodyPr/>
          <a:lstStyle/>
          <a:p>
            <a:r>
              <a:rPr lang="de-DE" smtClean="0"/>
              <a:t>Customer Relationship Management (CRM)</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161</a:t>
            </a:fld>
            <a:endParaRPr lang="en-US"/>
          </a:p>
        </p:txBody>
      </p:sp>
      <p:sp>
        <p:nvSpPr>
          <p:cNvPr id="217090" name="Rectangle 3"/>
          <p:cNvSpPr>
            <a:spLocks noGrp="1"/>
          </p:cNvSpPr>
          <p:nvPr>
            <p:ph sz="quarter" idx="12"/>
          </p:nvPr>
        </p:nvSpPr>
        <p:spPr/>
        <p:txBody>
          <a:bodyPr/>
          <a:lstStyle/>
          <a:p>
            <a:r>
              <a:rPr lang="de-DE" dirty="0" smtClean="0"/>
              <a:t>CRM umfasst organisatorische und technische Maßnahmen, um sämtliche Geschäftsprozesse in den Bereichen Vertrieb, Marketing und Kundenservice zu koordinieren, die mit den Interaktionen zwischen dem Unternehmen und den Kunden im Zusammenhang stehen.</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380609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p:cNvSpPr>
          <p:nvPr>
            <p:ph type="title"/>
          </p:nvPr>
        </p:nvSpPr>
        <p:spPr/>
        <p:txBody>
          <a:bodyPr/>
          <a:lstStyle/>
          <a:p>
            <a:r>
              <a:rPr lang="de-DE" smtClean="0"/>
              <a:t>Customer-Relationship-Management-Systeme</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162</a:t>
            </a:fld>
            <a:endParaRPr lang="en-US"/>
          </a:p>
        </p:txBody>
      </p:sp>
      <p:sp>
        <p:nvSpPr>
          <p:cNvPr id="218114" name="Rectangle 3"/>
          <p:cNvSpPr>
            <a:spLocks noGrp="1"/>
          </p:cNvSpPr>
          <p:nvPr>
            <p:ph sz="quarter" idx="12"/>
          </p:nvPr>
        </p:nvSpPr>
        <p:spPr/>
        <p:txBody>
          <a:bodyPr/>
          <a:lstStyle/>
          <a:p>
            <a:r>
              <a:rPr lang="de-DE" dirty="0" smtClean="0"/>
              <a:t>Anwendungssysteme, die sämtliche Interaktionen der Unternehmung mit Kunden verfolgen und analysieren, um Umsatz, Rentabilität, Kundenzufriedenheit und Kundenbindung zu optimieren.</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271978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p:cNvSpPr>
          <p:nvPr>
            <p:ph type="title"/>
          </p:nvPr>
        </p:nvSpPr>
        <p:spPr/>
        <p:txBody>
          <a:bodyPr/>
          <a:lstStyle/>
          <a:p>
            <a:r>
              <a:rPr lang="de-DE" smtClean="0"/>
              <a:t>SCM</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118</a:t>
            </a:fld>
            <a:endParaRPr lang="en-US"/>
          </a:p>
        </p:txBody>
      </p:sp>
      <p:sp>
        <p:nvSpPr>
          <p:cNvPr id="169986" name="Rectangle 3"/>
          <p:cNvSpPr>
            <a:spLocks noGrp="1"/>
          </p:cNvSpPr>
          <p:nvPr>
            <p:ph sz="quarter" idx="12"/>
          </p:nvPr>
        </p:nvSpPr>
        <p:spPr/>
        <p:txBody>
          <a:bodyPr/>
          <a:lstStyle/>
          <a:p>
            <a:r>
              <a:rPr lang="de-DE" smtClean="0"/>
              <a:t>Ziel: Realisierung einer wettbewerbsfähigen Geschäftsumgebung bei hohen Kundenanforderungen und zunehmend weniger vorhersagbaren Marktbedingungen</a:t>
            </a:r>
          </a:p>
          <a:p>
            <a:r>
              <a:rPr lang="de-DE" smtClean="0"/>
              <a:t>Problem: Notwendigkeit, Lieferketten sorgfältig zu verwalten und schnell auf die wechselnden Anforderungen der Kunden zu reagieren</a:t>
            </a:r>
          </a:p>
          <a:p>
            <a:r>
              <a:rPr lang="de-DE" smtClean="0"/>
              <a:t>Lieferketten sind dabei durch Wachstum globaler Märkte auf interkontinentale Entfernungen verlängert</a:t>
            </a:r>
          </a:p>
          <a:p>
            <a:endParaRPr lang="de-DE"/>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5443463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2"/>
          <p:cNvSpPr>
            <a:spLocks noGrp="1"/>
          </p:cNvSpPr>
          <p:nvPr>
            <p:ph type="title"/>
          </p:nvPr>
        </p:nvSpPr>
        <p:spPr/>
        <p:txBody>
          <a:bodyPr/>
          <a:lstStyle/>
          <a:p>
            <a:r>
              <a:rPr lang="de-DE" smtClean="0"/>
              <a:t>Perspektiven des Customer Relationship</a:t>
            </a:r>
            <a:br>
              <a:rPr lang="de-DE" smtClean="0"/>
            </a:br>
            <a:r>
              <a:rPr lang="de-DE" smtClean="0"/>
              <a:t>Management (CRM)</a:t>
            </a:r>
            <a:endParaRPr lang="de-DE"/>
          </a:p>
        </p:txBody>
      </p:sp>
      <p:sp>
        <p:nvSpPr>
          <p:cNvPr id="10" name="Foliennummernplatzhalter 3"/>
          <p:cNvSpPr>
            <a:spLocks noGrp="1"/>
          </p:cNvSpPr>
          <p:nvPr>
            <p:ph type="sldNum" sz="quarter" idx="11"/>
          </p:nvPr>
        </p:nvSpPr>
        <p:spPr/>
        <p:txBody>
          <a:bodyPr/>
          <a:lstStyle/>
          <a:p>
            <a:fld id="{0D2F3B65-5D26-4378-875C-153D63999E65}" type="slidenum">
              <a:rPr lang="en-US" smtClean="0"/>
              <a:pPr/>
              <a:t>163</a:t>
            </a:fld>
            <a:endParaRPr lang="en-US"/>
          </a:p>
        </p:txBody>
      </p:sp>
      <p:sp>
        <p:nvSpPr>
          <p:cNvPr id="8" name="Inhaltsplatzhalter 7"/>
          <p:cNvSpPr>
            <a:spLocks noGrp="1"/>
          </p:cNvSpPr>
          <p:nvPr>
            <p:ph sz="quarter" idx="12"/>
          </p:nvPr>
        </p:nvSpPr>
        <p:spPr/>
        <p:txBody>
          <a:bodyPr/>
          <a:lstStyle/>
          <a:p>
            <a:endParaRPr lang="de-DE"/>
          </a:p>
        </p:txBody>
      </p:sp>
      <p:sp>
        <p:nvSpPr>
          <p:cNvPr id="9" name="Untertitel 8"/>
          <p:cNvSpPr>
            <a:spLocks noGrp="1"/>
          </p:cNvSpPr>
          <p:nvPr>
            <p:ph type="subTitle" idx="13"/>
          </p:nvPr>
        </p:nvSpPr>
        <p:spPr/>
        <p:txBody>
          <a:bodyPr/>
          <a:lstStyle/>
          <a:p>
            <a:endParaRPr lang="de-DE"/>
          </a:p>
        </p:txBody>
      </p:sp>
      <p:sp>
        <p:nvSpPr>
          <p:cNvPr id="12" name="Textfeld 11"/>
          <p:cNvSpPr txBox="1"/>
          <p:nvPr/>
        </p:nvSpPr>
        <p:spPr>
          <a:xfrm>
            <a:off x="612775" y="5931243"/>
            <a:ext cx="1495421" cy="276999"/>
          </a:xfrm>
          <a:prstGeom prst="rect">
            <a:avLst/>
          </a:prstGeom>
          <a:noFill/>
        </p:spPr>
        <p:txBody>
          <a:bodyPr wrap="none" rtlCol="0">
            <a:spAutoFit/>
          </a:bodyPr>
          <a:lstStyle/>
          <a:p>
            <a:r>
              <a:rPr lang="de-DE" sz="1200" b="1" dirty="0" smtClean="0"/>
              <a:t>Abbildung 9.37</a:t>
            </a:r>
            <a:endParaRPr lang="de-DE" sz="1200" dirty="0" smtClean="0"/>
          </a:p>
        </p:txBody>
      </p:sp>
      <p:pic>
        <p:nvPicPr>
          <p:cNvPr id="11" name="Bild 10" descr="9.3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5520" y="1604210"/>
            <a:ext cx="4534793" cy="4320000"/>
          </a:xfrm>
          <a:prstGeom prst="rect">
            <a:avLst/>
          </a:prstGeom>
        </p:spPr>
      </p:pic>
    </p:spTree>
    <p:extLst>
      <p:ext uri="{BB962C8B-B14F-4D97-AF65-F5344CB8AC3E}">
        <p14:creationId xmlns:p14="http://schemas.microsoft.com/office/powerpoint/2010/main" val="41305622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p:cNvSpPr>
          <p:nvPr>
            <p:ph type="title"/>
          </p:nvPr>
        </p:nvSpPr>
        <p:spPr/>
        <p:txBody>
          <a:bodyPr/>
          <a:lstStyle/>
          <a:p>
            <a:r>
              <a:rPr lang="de-DE" smtClean="0"/>
              <a:t>Partner Relationship Management (PRM)</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164</a:t>
            </a:fld>
            <a:endParaRPr lang="en-US"/>
          </a:p>
        </p:txBody>
      </p:sp>
      <p:sp>
        <p:nvSpPr>
          <p:cNvPr id="220162" name="Rectangle 3"/>
          <p:cNvSpPr>
            <a:spLocks noGrp="1"/>
          </p:cNvSpPr>
          <p:nvPr>
            <p:ph sz="quarter" idx="12"/>
          </p:nvPr>
        </p:nvSpPr>
        <p:spPr/>
        <p:txBody>
          <a:bodyPr/>
          <a:lstStyle/>
          <a:p>
            <a:r>
              <a:rPr lang="de-DE" dirty="0" smtClean="0"/>
              <a:t>Automatisierung der Beziehungen eines Unternehmens mit seinen Verkaufspartnern unter Nutzung von Kundendaten und analytischer Werkzeuge, um die Koordination und Verkäufe an Kunden zu steigern.</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7708176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2"/>
          <p:cNvSpPr>
            <a:spLocks noGrp="1"/>
          </p:cNvSpPr>
          <p:nvPr>
            <p:ph type="title"/>
          </p:nvPr>
        </p:nvSpPr>
        <p:spPr/>
        <p:txBody>
          <a:bodyPr/>
          <a:lstStyle/>
          <a:p>
            <a:r>
              <a:rPr lang="de-DE" smtClean="0"/>
              <a:t>Operatives und analytisches CRM</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165</a:t>
            </a:fld>
            <a:endParaRPr lang="en-US"/>
          </a:p>
        </p:txBody>
      </p:sp>
      <p:sp>
        <p:nvSpPr>
          <p:cNvPr id="221186" name="Rectangle 3"/>
          <p:cNvSpPr>
            <a:spLocks noGrp="1"/>
          </p:cNvSpPr>
          <p:nvPr>
            <p:ph sz="quarter" idx="12"/>
          </p:nvPr>
        </p:nvSpPr>
        <p:spPr/>
        <p:txBody>
          <a:bodyPr/>
          <a:lstStyle/>
          <a:p>
            <a:r>
              <a:rPr lang="de-DE" smtClean="0"/>
              <a:t>Die bisher beschriebenen Anwendungen unterstützen jeweils eine der folgenden CRM-Dimensionen:</a:t>
            </a:r>
          </a:p>
          <a:p>
            <a:pPr lvl="1"/>
            <a:r>
              <a:rPr lang="de-DE" smtClean="0"/>
              <a:t>Operative Aspekte</a:t>
            </a:r>
          </a:p>
          <a:p>
            <a:pPr lvl="1"/>
            <a:r>
              <a:rPr lang="de-DE" smtClean="0"/>
              <a:t>Analytische Aspekte</a:t>
            </a:r>
            <a:endParaRPr lang="de-DE"/>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6556613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Grp="1"/>
          </p:cNvSpPr>
          <p:nvPr>
            <p:ph type="title"/>
          </p:nvPr>
        </p:nvSpPr>
        <p:spPr/>
        <p:txBody>
          <a:bodyPr/>
          <a:lstStyle/>
          <a:p>
            <a:r>
              <a:rPr lang="de-DE" smtClean="0"/>
              <a:t>Operatives CRM</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166</a:t>
            </a:fld>
            <a:endParaRPr lang="en-US"/>
          </a:p>
        </p:txBody>
      </p:sp>
      <p:sp>
        <p:nvSpPr>
          <p:cNvPr id="222210" name="Rectangle 3"/>
          <p:cNvSpPr>
            <a:spLocks noGrp="1"/>
          </p:cNvSpPr>
          <p:nvPr>
            <p:ph sz="quarter" idx="12"/>
          </p:nvPr>
        </p:nvSpPr>
        <p:spPr/>
        <p:txBody>
          <a:bodyPr/>
          <a:lstStyle/>
          <a:p>
            <a:r>
              <a:rPr lang="de-DE" dirty="0" smtClean="0"/>
              <a:t>CRM-Anwendungen, die direkt mit dem Kunden zu tun haben, wie beispielsweise Werkzeuge für die Automatisierung von Aufgaben im Verkauf (SFA), zur Unterstützung im Callcenter und Kundendienst sowie zur Automatisierung im Marketing.</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6062713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2"/>
          <p:cNvSpPr>
            <a:spLocks noGrp="1"/>
          </p:cNvSpPr>
          <p:nvPr>
            <p:ph type="title"/>
          </p:nvPr>
        </p:nvSpPr>
        <p:spPr/>
        <p:txBody>
          <a:bodyPr/>
          <a:lstStyle/>
          <a:p>
            <a:r>
              <a:rPr lang="de-DE" smtClean="0"/>
              <a:t>Analytisches CRM</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167</a:t>
            </a:fld>
            <a:endParaRPr lang="en-US"/>
          </a:p>
        </p:txBody>
      </p:sp>
      <p:sp>
        <p:nvSpPr>
          <p:cNvPr id="223234" name="Rectangle 3"/>
          <p:cNvSpPr>
            <a:spLocks noGrp="1"/>
          </p:cNvSpPr>
          <p:nvPr>
            <p:ph sz="quarter" idx="12"/>
          </p:nvPr>
        </p:nvSpPr>
        <p:spPr/>
        <p:txBody>
          <a:bodyPr/>
          <a:lstStyle/>
          <a:p>
            <a:r>
              <a:rPr lang="de-DE" dirty="0" smtClean="0"/>
              <a:t>CRM-Anwendungen, die Kundendaten analysieren, die aus operativen CRM-Anwendungen stammen, um Informationen für die Verbesserung der Geschäftsleistung bereitzustellen.</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1508895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p:cNvSpPr>
          <p:nvPr>
            <p:ph type="title"/>
          </p:nvPr>
        </p:nvSpPr>
        <p:spPr/>
        <p:txBody>
          <a:bodyPr/>
          <a:lstStyle/>
          <a:p>
            <a:r>
              <a:rPr lang="de-DE" smtClean="0"/>
              <a:t>Marktsegmentierung</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168</a:t>
            </a:fld>
            <a:endParaRPr lang="en-US"/>
          </a:p>
        </p:txBody>
      </p:sp>
      <p:sp>
        <p:nvSpPr>
          <p:cNvPr id="224258" name="Rectangle 3"/>
          <p:cNvSpPr>
            <a:spLocks noGrp="1"/>
          </p:cNvSpPr>
          <p:nvPr>
            <p:ph sz="quarter" idx="12"/>
          </p:nvPr>
        </p:nvSpPr>
        <p:spPr/>
        <p:txBody>
          <a:bodyPr/>
          <a:lstStyle/>
          <a:p>
            <a:r>
              <a:rPr lang="de-DE" dirty="0" smtClean="0"/>
              <a:t>Unterteilung eines heterogenen Markts in kleinere, homogenere Untergruppen, in denen die Marketingaktivitäten zielgenauer ausgerichtet und effektiv gestaltet werden können.</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0952478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2"/>
          <p:cNvSpPr>
            <a:spLocks noGrp="1"/>
          </p:cNvSpPr>
          <p:nvPr>
            <p:ph type="title"/>
          </p:nvPr>
        </p:nvSpPr>
        <p:spPr/>
        <p:txBody>
          <a:bodyPr/>
          <a:lstStyle/>
          <a:p>
            <a:r>
              <a:rPr lang="de-DE" smtClean="0"/>
              <a:t>Prozessdiagramm für das Management der Kundenbindung</a:t>
            </a:r>
            <a:endParaRPr lang="de-DE"/>
          </a:p>
        </p:txBody>
      </p:sp>
      <p:sp>
        <p:nvSpPr>
          <p:cNvPr id="10" name="Foliennummernplatzhalter 3"/>
          <p:cNvSpPr>
            <a:spLocks noGrp="1"/>
          </p:cNvSpPr>
          <p:nvPr>
            <p:ph type="sldNum" sz="quarter" idx="11"/>
          </p:nvPr>
        </p:nvSpPr>
        <p:spPr/>
        <p:txBody>
          <a:bodyPr/>
          <a:lstStyle/>
          <a:p>
            <a:fld id="{0D2F3B65-5D26-4378-875C-153D63999E65}" type="slidenum">
              <a:rPr lang="en-US" smtClean="0"/>
              <a:pPr/>
              <a:t>169</a:t>
            </a:fld>
            <a:endParaRPr lang="en-US"/>
          </a:p>
        </p:txBody>
      </p:sp>
      <p:sp>
        <p:nvSpPr>
          <p:cNvPr id="8" name="Inhaltsplatzhalter 7"/>
          <p:cNvSpPr>
            <a:spLocks noGrp="1"/>
          </p:cNvSpPr>
          <p:nvPr>
            <p:ph sz="quarter" idx="12"/>
          </p:nvPr>
        </p:nvSpPr>
        <p:spPr/>
        <p:txBody>
          <a:bodyPr/>
          <a:lstStyle/>
          <a:p>
            <a:endParaRPr lang="de-DE"/>
          </a:p>
        </p:txBody>
      </p:sp>
      <p:sp>
        <p:nvSpPr>
          <p:cNvPr id="9" name="Untertitel 8"/>
          <p:cNvSpPr>
            <a:spLocks noGrp="1"/>
          </p:cNvSpPr>
          <p:nvPr>
            <p:ph type="subTitle" idx="13"/>
          </p:nvPr>
        </p:nvSpPr>
        <p:spPr/>
        <p:txBody>
          <a:bodyPr/>
          <a:lstStyle/>
          <a:p>
            <a:endParaRPr lang="de-DE"/>
          </a:p>
        </p:txBody>
      </p:sp>
      <p:sp>
        <p:nvSpPr>
          <p:cNvPr id="12" name="Textfeld 11"/>
          <p:cNvSpPr txBox="1"/>
          <p:nvPr/>
        </p:nvSpPr>
        <p:spPr>
          <a:xfrm>
            <a:off x="612775" y="5931243"/>
            <a:ext cx="1495421" cy="276999"/>
          </a:xfrm>
          <a:prstGeom prst="rect">
            <a:avLst/>
          </a:prstGeom>
          <a:noFill/>
        </p:spPr>
        <p:txBody>
          <a:bodyPr wrap="none" rtlCol="0">
            <a:spAutoFit/>
          </a:bodyPr>
          <a:lstStyle/>
          <a:p>
            <a:r>
              <a:rPr lang="de-DE" sz="1200" b="1" dirty="0" smtClean="0"/>
              <a:t>Abbildung 9.38</a:t>
            </a:r>
            <a:endParaRPr lang="de-DE" sz="1200" dirty="0" smtClean="0"/>
          </a:p>
        </p:txBody>
      </p:sp>
      <p:pic>
        <p:nvPicPr>
          <p:cNvPr id="11" name="Bild 10" descr="9.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947" y="1905956"/>
            <a:ext cx="8244000" cy="3046089"/>
          </a:xfrm>
          <a:prstGeom prst="rect">
            <a:avLst/>
          </a:prstGeom>
        </p:spPr>
      </p:pic>
    </p:spTree>
    <p:extLst>
      <p:ext uri="{BB962C8B-B14F-4D97-AF65-F5344CB8AC3E}">
        <p14:creationId xmlns:p14="http://schemas.microsoft.com/office/powerpoint/2010/main" val="4119676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p:cNvSpPr>
          <p:nvPr>
            <p:ph type="title"/>
          </p:nvPr>
        </p:nvSpPr>
        <p:spPr/>
        <p:txBody>
          <a:bodyPr/>
          <a:lstStyle/>
          <a:p>
            <a:r>
              <a:rPr lang="de-DE" smtClean="0"/>
              <a:t>Data Warehouse für analytisches CRM</a:t>
            </a:r>
            <a:endParaRPr lang="de-DE"/>
          </a:p>
        </p:txBody>
      </p:sp>
      <p:sp>
        <p:nvSpPr>
          <p:cNvPr id="10" name="Foliennummernplatzhalter 3"/>
          <p:cNvSpPr>
            <a:spLocks noGrp="1"/>
          </p:cNvSpPr>
          <p:nvPr>
            <p:ph type="sldNum" sz="quarter" idx="11"/>
          </p:nvPr>
        </p:nvSpPr>
        <p:spPr/>
        <p:txBody>
          <a:bodyPr/>
          <a:lstStyle/>
          <a:p>
            <a:fld id="{0D2F3B65-5D26-4378-875C-153D63999E65}" type="slidenum">
              <a:rPr lang="en-US" smtClean="0"/>
              <a:pPr/>
              <a:t>170</a:t>
            </a:fld>
            <a:endParaRPr lang="en-US"/>
          </a:p>
        </p:txBody>
      </p:sp>
      <p:sp>
        <p:nvSpPr>
          <p:cNvPr id="8" name="Inhaltsplatzhalter 7"/>
          <p:cNvSpPr>
            <a:spLocks noGrp="1"/>
          </p:cNvSpPr>
          <p:nvPr>
            <p:ph sz="quarter" idx="12"/>
          </p:nvPr>
        </p:nvSpPr>
        <p:spPr/>
        <p:txBody>
          <a:bodyPr/>
          <a:lstStyle/>
          <a:p>
            <a:endParaRPr lang="de-DE"/>
          </a:p>
        </p:txBody>
      </p:sp>
      <p:sp>
        <p:nvSpPr>
          <p:cNvPr id="9" name="Untertitel 8"/>
          <p:cNvSpPr>
            <a:spLocks noGrp="1"/>
          </p:cNvSpPr>
          <p:nvPr>
            <p:ph type="subTitle" idx="13"/>
          </p:nvPr>
        </p:nvSpPr>
        <p:spPr/>
        <p:txBody>
          <a:bodyPr/>
          <a:lstStyle/>
          <a:p>
            <a:endParaRPr lang="de-DE"/>
          </a:p>
        </p:txBody>
      </p:sp>
      <p:sp>
        <p:nvSpPr>
          <p:cNvPr id="12" name="Textfeld 11"/>
          <p:cNvSpPr txBox="1"/>
          <p:nvPr/>
        </p:nvSpPr>
        <p:spPr>
          <a:xfrm>
            <a:off x="612775" y="5931243"/>
            <a:ext cx="1495421" cy="276999"/>
          </a:xfrm>
          <a:prstGeom prst="rect">
            <a:avLst/>
          </a:prstGeom>
          <a:noFill/>
        </p:spPr>
        <p:txBody>
          <a:bodyPr wrap="none" rtlCol="0">
            <a:spAutoFit/>
          </a:bodyPr>
          <a:lstStyle/>
          <a:p>
            <a:r>
              <a:rPr lang="de-DE" sz="1200" b="1" dirty="0" smtClean="0"/>
              <a:t>Abbildung 9.39</a:t>
            </a:r>
            <a:endParaRPr lang="de-DE" sz="1200" dirty="0" smtClean="0"/>
          </a:p>
        </p:txBody>
      </p:sp>
      <p:pic>
        <p:nvPicPr>
          <p:cNvPr id="11" name="Bild 10" descr="9.3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289" y="1609028"/>
            <a:ext cx="7475422" cy="4320000"/>
          </a:xfrm>
          <a:prstGeom prst="rect">
            <a:avLst/>
          </a:prstGeom>
        </p:spPr>
      </p:pic>
    </p:spTree>
    <p:extLst>
      <p:ext uri="{BB962C8B-B14F-4D97-AF65-F5344CB8AC3E}">
        <p14:creationId xmlns:p14="http://schemas.microsoft.com/office/powerpoint/2010/main" val="18498009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2"/>
          <p:cNvSpPr>
            <a:spLocks noGrp="1"/>
          </p:cNvSpPr>
          <p:nvPr>
            <p:ph type="title"/>
          </p:nvPr>
        </p:nvSpPr>
        <p:spPr/>
        <p:txBody>
          <a:bodyPr/>
          <a:lstStyle/>
          <a:p>
            <a:r>
              <a:rPr lang="de-DE" smtClean="0"/>
              <a:t>Beispiele für Geschäftsprozesse im Customer-Relationship-Management-System von Siebel</a:t>
            </a:r>
            <a:endParaRPr lang="de-DE"/>
          </a:p>
        </p:txBody>
      </p:sp>
      <p:sp>
        <p:nvSpPr>
          <p:cNvPr id="9" name="Foliennummernplatzhalter 3"/>
          <p:cNvSpPr>
            <a:spLocks noGrp="1"/>
          </p:cNvSpPr>
          <p:nvPr>
            <p:ph type="sldNum" sz="quarter" idx="11"/>
          </p:nvPr>
        </p:nvSpPr>
        <p:spPr/>
        <p:txBody>
          <a:bodyPr/>
          <a:lstStyle/>
          <a:p>
            <a:fld id="{0D2F3B65-5D26-4378-875C-153D63999E65}" type="slidenum">
              <a:rPr lang="en-US" smtClean="0"/>
              <a:pPr/>
              <a:t>171</a:t>
            </a:fld>
            <a:endParaRPr lang="en-US"/>
          </a:p>
        </p:txBody>
      </p:sp>
      <p:sp>
        <p:nvSpPr>
          <p:cNvPr id="8" name="Inhaltsplatzhalter 7"/>
          <p:cNvSpPr>
            <a:spLocks noGrp="1"/>
          </p:cNvSpPr>
          <p:nvPr>
            <p:ph sz="quarter" idx="12"/>
          </p:nvPr>
        </p:nvSpPr>
        <p:spPr/>
        <p:txBody>
          <a:bodyPr/>
          <a:lstStyle/>
          <a:p>
            <a:endParaRPr lang="de-DE"/>
          </a:p>
        </p:txBody>
      </p:sp>
      <p:sp>
        <p:nvSpPr>
          <p:cNvPr id="10" name="Untertitel 9"/>
          <p:cNvSpPr>
            <a:spLocks noGrp="1"/>
          </p:cNvSpPr>
          <p:nvPr>
            <p:ph type="subTitle" idx="13"/>
          </p:nvPr>
        </p:nvSpPr>
        <p:spPr/>
        <p:txBody>
          <a:bodyPr/>
          <a:lstStyle/>
          <a:p>
            <a:endParaRPr lang="de-DE"/>
          </a:p>
        </p:txBody>
      </p:sp>
      <p:pic>
        <p:nvPicPr>
          <p:cNvPr id="7" name="Picture 2" descr="D:\WORK\PEARSON\000 FOLIEN\4269\JPG\4269-536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062" y="1608138"/>
            <a:ext cx="6715125"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7415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p:cNvSpPr>
          <p:nvPr>
            <p:ph type="title"/>
          </p:nvPr>
        </p:nvSpPr>
        <p:spPr/>
        <p:txBody>
          <a:bodyPr/>
          <a:lstStyle/>
          <a:p>
            <a:r>
              <a:rPr lang="de-DE" smtClean="0"/>
              <a:t>Beispiele für operatives CRM im Vergleich zu analytischem CRM</a:t>
            </a:r>
            <a:endParaRPr lang="de-DE"/>
          </a:p>
        </p:txBody>
      </p:sp>
      <p:sp>
        <p:nvSpPr>
          <p:cNvPr id="9" name="Foliennummernplatzhalter 3"/>
          <p:cNvSpPr>
            <a:spLocks noGrp="1"/>
          </p:cNvSpPr>
          <p:nvPr>
            <p:ph type="sldNum" sz="quarter" idx="11"/>
          </p:nvPr>
        </p:nvSpPr>
        <p:spPr/>
        <p:txBody>
          <a:bodyPr/>
          <a:lstStyle/>
          <a:p>
            <a:fld id="{0D2F3B65-5D26-4378-875C-153D63999E65}" type="slidenum">
              <a:rPr lang="en-US" smtClean="0"/>
              <a:pPr/>
              <a:t>172</a:t>
            </a:fld>
            <a:endParaRPr lang="en-US"/>
          </a:p>
        </p:txBody>
      </p:sp>
      <p:sp>
        <p:nvSpPr>
          <p:cNvPr id="8" name="Inhaltsplatzhalter 7"/>
          <p:cNvSpPr>
            <a:spLocks noGrp="1"/>
          </p:cNvSpPr>
          <p:nvPr>
            <p:ph sz="quarter" idx="12"/>
          </p:nvPr>
        </p:nvSpPr>
        <p:spPr/>
        <p:txBody>
          <a:bodyPr/>
          <a:lstStyle/>
          <a:p>
            <a:endParaRPr lang="de-DE"/>
          </a:p>
        </p:txBody>
      </p:sp>
      <p:sp>
        <p:nvSpPr>
          <p:cNvPr id="10" name="Untertitel 9"/>
          <p:cNvSpPr>
            <a:spLocks noGrp="1"/>
          </p:cNvSpPr>
          <p:nvPr>
            <p:ph type="subTitle" idx="13"/>
          </p:nvPr>
        </p:nvSpPr>
        <p:spPr/>
        <p:txBody>
          <a:bodyPr/>
          <a:lstStyle/>
          <a:p>
            <a:endParaRPr lang="de-DE"/>
          </a:p>
        </p:txBody>
      </p:sp>
      <p:pic>
        <p:nvPicPr>
          <p:cNvPr id="7" name="Picture 2" descr="D:\WORK\PEARSON\000 FOLIEN\4269\JPG\4269-5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726" y="1608138"/>
            <a:ext cx="671195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0489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p:cNvSpPr>
          <p:nvPr>
            <p:ph type="title"/>
          </p:nvPr>
        </p:nvSpPr>
        <p:spPr/>
        <p:txBody>
          <a:bodyPr/>
          <a:lstStyle/>
          <a:p>
            <a:r>
              <a:rPr lang="de-DE" smtClean="0"/>
              <a:t>SCM</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119</a:t>
            </a:fld>
            <a:endParaRPr lang="en-US"/>
          </a:p>
        </p:txBody>
      </p:sp>
      <p:sp>
        <p:nvSpPr>
          <p:cNvPr id="171010" name="Rectangle 3"/>
          <p:cNvSpPr>
            <a:spLocks noGrp="1"/>
          </p:cNvSpPr>
          <p:nvPr>
            <p:ph sz="quarter" idx="12"/>
          </p:nvPr>
        </p:nvSpPr>
        <p:spPr/>
        <p:txBody>
          <a:bodyPr/>
          <a:lstStyle/>
          <a:p>
            <a:r>
              <a:rPr lang="de-DE" smtClean="0"/>
              <a:t>Supply Chain Management heute nicht mehr auf Auftragsabwicklung beschränkt, sondern mit strategischen Aspekten verknüpft (Kopczak und Johnson, 2003)</a:t>
            </a:r>
          </a:p>
          <a:p>
            <a:pPr lvl="1"/>
            <a:r>
              <a:rPr lang="de-DE" smtClean="0"/>
              <a:t>Reduktion von Lagerbeständen und Lieferengpässen</a:t>
            </a:r>
          </a:p>
          <a:p>
            <a:pPr lvl="1"/>
            <a:r>
              <a:rPr lang="de-DE" smtClean="0"/>
              <a:t>Übergreifende Transport- und Warenstromoptimierung</a:t>
            </a:r>
          </a:p>
          <a:p>
            <a:pPr lvl="1"/>
            <a:r>
              <a:rPr lang="de-DE" smtClean="0"/>
              <a:t>Schaffung von Neugeschäft</a:t>
            </a:r>
          </a:p>
          <a:p>
            <a:r>
              <a:rPr lang="de-DE" smtClean="0"/>
              <a:t>Konkurrenzvorteil beruht durch vernetzten Wert-schöpfungsketten auch auf Unternehmensnetzwerken</a:t>
            </a:r>
            <a:endParaRPr lang="de-DE"/>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5416748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2"/>
          <p:cNvSpPr>
            <a:spLocks noGrp="1"/>
          </p:cNvSpPr>
          <p:nvPr>
            <p:ph type="title"/>
          </p:nvPr>
        </p:nvSpPr>
        <p:spPr/>
        <p:txBody>
          <a:bodyPr/>
          <a:lstStyle/>
          <a:p>
            <a:r>
              <a:rPr lang="de-DE" smtClean="0"/>
              <a:t>Funktionalität von CRM-Systemen</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173</a:t>
            </a:fld>
            <a:endParaRPr lang="en-US"/>
          </a:p>
        </p:txBody>
      </p:sp>
      <p:sp>
        <p:nvSpPr>
          <p:cNvPr id="229378" name="Rectangle 3"/>
          <p:cNvSpPr>
            <a:spLocks noGrp="1" noChangeArrowheads="1"/>
          </p:cNvSpPr>
          <p:nvPr>
            <p:ph sz="quarter" idx="12"/>
          </p:nvPr>
        </p:nvSpPr>
        <p:spPr/>
        <p:txBody>
          <a:bodyPr/>
          <a:lstStyle/>
          <a:p>
            <a:r>
              <a:rPr lang="de-DE" smtClean="0"/>
              <a:t>Bisher: Teile von Kundendaten waren oft auf isolierte Systeme verteilt – für Finanzen, Vertrieb, Verkauf, Kundendienst und Marketing – oder um Produktlinien, Geschäftsbereiche oder Kommunikationskanäle herum angeordnet</a:t>
            </a:r>
          </a:p>
          <a:p>
            <a:r>
              <a:rPr lang="de-DE" smtClean="0"/>
              <a:t>E-Commerce schuf große Mengen weiterer Daten und verschärfte das Problem</a:t>
            </a:r>
          </a:p>
          <a:p>
            <a:r>
              <a:rPr lang="de-DE" smtClean="0"/>
              <a:t>Geschäftsprozesse hatten bisher nicht den Komfort des Kunden im Fokus</a:t>
            </a:r>
          </a:p>
          <a:p>
            <a:r>
              <a:rPr lang="de-DE" smtClean="0"/>
              <a:t>Abhilfe: Entwicklung von CRM-Systemen</a:t>
            </a:r>
            <a:endParaRPr lang="de-DE"/>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793347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p:cNvSpPr>
          <p:nvPr>
            <p:ph type="title"/>
          </p:nvPr>
        </p:nvSpPr>
        <p:spPr/>
        <p:txBody>
          <a:bodyPr/>
          <a:lstStyle/>
          <a:p>
            <a:r>
              <a:rPr lang="de-DE" smtClean="0"/>
              <a:t>Funktionalität von CRM-Systemen</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174</a:t>
            </a:fld>
            <a:endParaRPr lang="en-US"/>
          </a:p>
        </p:txBody>
      </p:sp>
      <p:sp>
        <p:nvSpPr>
          <p:cNvPr id="230402" name="Rectangle 3"/>
          <p:cNvSpPr>
            <a:spLocks noGrp="1" noChangeArrowheads="1"/>
          </p:cNvSpPr>
          <p:nvPr>
            <p:ph sz="quarter" idx="12"/>
          </p:nvPr>
        </p:nvSpPr>
        <p:spPr/>
        <p:txBody>
          <a:bodyPr/>
          <a:lstStyle/>
          <a:p>
            <a:r>
              <a:rPr lang="de-DE" smtClean="0"/>
              <a:t>Heutige CRM-Systeme:</a:t>
            </a:r>
          </a:p>
          <a:p>
            <a:pPr lvl="1"/>
            <a:r>
              <a:rPr lang="de-DE" smtClean="0"/>
              <a:t>Bildung von Unternehmensarchitekturen, die viele verschiedene Geschäftsprozesse über das gesamte Unternehmen hinweg integrieren</a:t>
            </a:r>
          </a:p>
          <a:p>
            <a:pPr lvl="1"/>
            <a:r>
              <a:rPr lang="de-DE" smtClean="0"/>
              <a:t>Für Kunden eine einheitliche Sicht auf das Unternehmen</a:t>
            </a:r>
          </a:p>
          <a:p>
            <a:pPr lvl="1"/>
            <a:r>
              <a:rPr lang="de-DE" smtClean="0"/>
              <a:t>Analyse des Kunden im Ganzen</a:t>
            </a:r>
          </a:p>
          <a:p>
            <a:pPr lvl="1"/>
            <a:r>
              <a:rPr lang="de-DE" smtClean="0"/>
              <a:t>Wissen über Kunden ermöglicht bessere Dienstleistungen und Produkte</a:t>
            </a:r>
            <a:endParaRPr lang="de-DE"/>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5984042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Grp="1"/>
          </p:cNvSpPr>
          <p:nvPr>
            <p:ph type="title"/>
          </p:nvPr>
        </p:nvSpPr>
        <p:spPr/>
        <p:txBody>
          <a:bodyPr/>
          <a:lstStyle/>
          <a:p>
            <a:r>
              <a:rPr lang="de-DE" smtClean="0"/>
              <a:t>Funktionalität von CRM-Systemen</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175</a:t>
            </a:fld>
            <a:endParaRPr lang="en-US"/>
          </a:p>
        </p:txBody>
      </p:sp>
      <p:sp>
        <p:nvSpPr>
          <p:cNvPr id="231426" name="Rectangle 3"/>
          <p:cNvSpPr>
            <a:spLocks noGrp="1" noChangeArrowheads="1"/>
          </p:cNvSpPr>
          <p:nvPr>
            <p:ph sz="quarter" idx="12"/>
          </p:nvPr>
        </p:nvSpPr>
        <p:spPr/>
        <p:txBody>
          <a:bodyPr/>
          <a:lstStyle/>
          <a:p>
            <a:r>
              <a:rPr lang="de-DE" smtClean="0"/>
              <a:t>Möglichkeit der Kombinierung und Integrierung von Daten aus unterschiedlichen Quellen</a:t>
            </a:r>
          </a:p>
          <a:p>
            <a:r>
              <a:rPr lang="de-DE" smtClean="0"/>
              <a:t>Verwendung dieser Daten sowohl in </a:t>
            </a:r>
          </a:p>
          <a:p>
            <a:pPr lvl="1"/>
            <a:r>
              <a:rPr lang="de-DE" smtClean="0"/>
              <a:t>operativen Systemen (z.B. für Verkauf und Service)</a:t>
            </a:r>
          </a:p>
          <a:p>
            <a:pPr lvl="1"/>
            <a:r>
              <a:rPr lang="de-DE" smtClean="0"/>
              <a:t>als auch in analytischen Systemen (Datenanalysesoftware, um Kaufmuster, Einzelpersonen, die wahrscheinlich einen bestimmten Kauf vornehmen wollen, gewinnträchtige und weniger gewinnträchtige Kunden usw. zu erkennen)</a:t>
            </a:r>
            <a:endParaRPr lang="de-DE"/>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1592129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p:cNvSpPr>
          <p:nvPr>
            <p:ph type="title"/>
          </p:nvPr>
        </p:nvSpPr>
        <p:spPr/>
        <p:txBody>
          <a:bodyPr/>
          <a:lstStyle/>
          <a:p>
            <a:r>
              <a:rPr lang="de-DE" smtClean="0"/>
              <a:t>Funktionalität von CRM-Systemen</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176</a:t>
            </a:fld>
            <a:endParaRPr lang="en-US"/>
          </a:p>
        </p:txBody>
      </p:sp>
      <p:sp>
        <p:nvSpPr>
          <p:cNvPr id="232450" name="Rectangle 3"/>
          <p:cNvSpPr>
            <a:spLocks noGrp="1" noChangeArrowheads="1"/>
          </p:cNvSpPr>
          <p:nvPr>
            <p:ph sz="quarter" idx="12"/>
          </p:nvPr>
        </p:nvSpPr>
        <p:spPr/>
        <p:txBody>
          <a:bodyPr/>
          <a:lstStyle/>
          <a:p>
            <a:r>
              <a:rPr lang="de-DE" smtClean="0"/>
              <a:t>Beinhalten üblicherweise Software und Onlinewerkzeuge für</a:t>
            </a:r>
          </a:p>
          <a:p>
            <a:pPr lvl="1"/>
            <a:r>
              <a:rPr lang="de-DE" smtClean="0"/>
              <a:t>Verkauf</a:t>
            </a:r>
          </a:p>
          <a:p>
            <a:pPr lvl="1"/>
            <a:r>
              <a:rPr lang="de-DE" smtClean="0"/>
              <a:t>Kundendienst</a:t>
            </a:r>
          </a:p>
          <a:p>
            <a:pPr lvl="1"/>
            <a:r>
              <a:rPr lang="de-DE" smtClean="0"/>
              <a:t>Marketing</a:t>
            </a:r>
          </a:p>
          <a:p>
            <a:r>
              <a:rPr lang="de-DE" smtClean="0"/>
              <a:t>Ermöglichen die Automatisierung von Vertriebsaktivitäten (Sales Force Automation – SFA oder Vertriebsinformationssystem – VIS )</a:t>
            </a:r>
          </a:p>
          <a:p>
            <a:pPr lvl="1"/>
            <a:endParaRPr lang="de-DE"/>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7115729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2"/>
          <p:cNvSpPr>
            <a:spLocks noGrp="1"/>
          </p:cNvSpPr>
          <p:nvPr>
            <p:ph type="title"/>
          </p:nvPr>
        </p:nvSpPr>
        <p:spPr/>
        <p:txBody>
          <a:bodyPr/>
          <a:lstStyle/>
          <a:p>
            <a:r>
              <a:rPr lang="de-DE" smtClean="0"/>
              <a:t>Kundenkontaktpunkt (Customer Touch Point)</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177</a:t>
            </a:fld>
            <a:endParaRPr lang="en-US"/>
          </a:p>
        </p:txBody>
      </p:sp>
      <p:sp>
        <p:nvSpPr>
          <p:cNvPr id="233474" name="Rectangle 3"/>
          <p:cNvSpPr>
            <a:spLocks noGrp="1"/>
          </p:cNvSpPr>
          <p:nvPr>
            <p:ph sz="quarter" idx="12"/>
          </p:nvPr>
        </p:nvSpPr>
        <p:spPr/>
        <p:txBody>
          <a:bodyPr/>
          <a:lstStyle/>
          <a:p>
            <a:r>
              <a:rPr lang="de-DE" smtClean="0"/>
              <a:t>Ein Kundenkontaktpunkt (auch als Berührungspunkt oder Customer Touch Point bezeichnet) meint die zeitlich, örtlich bzw. kommunikationskanalspezifisch bestimmte, konkrete Interaktion eines Kunden mit dem Unternehmen. An diesem erfährt der (potenzielle) Kunde einen Eindruck von den Leistungen des Unternehmens sowie dem Unternehmen selbst. Als Kommunikationskanäle können z. B. fungieren: Telefon, E-Mail, Kunden-Helpdesk, konventionelle Post oder Kaufbereich (POP – Point-of-Purchase).</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1714400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2"/>
          <p:cNvSpPr>
            <a:spLocks noGrp="1"/>
          </p:cNvSpPr>
          <p:nvPr>
            <p:ph type="title"/>
          </p:nvPr>
        </p:nvSpPr>
        <p:spPr/>
        <p:txBody>
          <a:bodyPr/>
          <a:lstStyle/>
          <a:p>
            <a:r>
              <a:rPr lang="de-DE" smtClean="0"/>
              <a:t>Cross-Selling (Verkauf ergänzender Produkte)</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178</a:t>
            </a:fld>
            <a:endParaRPr lang="en-US"/>
          </a:p>
        </p:txBody>
      </p:sp>
      <p:sp>
        <p:nvSpPr>
          <p:cNvPr id="234498" name="Rectangle 3"/>
          <p:cNvSpPr>
            <a:spLocks noGrp="1"/>
          </p:cNvSpPr>
          <p:nvPr>
            <p:ph sz="quarter" idx="12"/>
          </p:nvPr>
        </p:nvSpPr>
        <p:spPr/>
        <p:txBody>
          <a:bodyPr/>
          <a:lstStyle/>
          <a:p>
            <a:r>
              <a:rPr lang="de-DE" smtClean="0"/>
              <a:t>Wird erzielt, wenn dem Kunden ergänzende Produkte oder Dienstleistungen verkauft werden.</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6026351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2"/>
          <p:cNvSpPr>
            <a:spLocks noGrp="1"/>
          </p:cNvSpPr>
          <p:nvPr>
            <p:ph type="title"/>
          </p:nvPr>
        </p:nvSpPr>
        <p:spPr/>
        <p:txBody>
          <a:bodyPr/>
          <a:lstStyle/>
          <a:p>
            <a:r>
              <a:rPr lang="de-DE" smtClean="0"/>
              <a:t>Upselling (Verkauf höherwertiger Produkte oder Folgeleistungen)</a:t>
            </a:r>
            <a:endParaRPr lang="de-DE" dirty="0"/>
          </a:p>
        </p:txBody>
      </p:sp>
      <p:sp>
        <p:nvSpPr>
          <p:cNvPr id="6" name="Foliennummernplatzhalter 3"/>
          <p:cNvSpPr>
            <a:spLocks noGrp="1"/>
          </p:cNvSpPr>
          <p:nvPr>
            <p:ph type="sldNum" sz="quarter" idx="11"/>
          </p:nvPr>
        </p:nvSpPr>
        <p:spPr/>
        <p:txBody>
          <a:bodyPr/>
          <a:lstStyle/>
          <a:p>
            <a:fld id="{0D2F3B65-5D26-4378-875C-153D63999E65}" type="slidenum">
              <a:rPr lang="en-US" smtClean="0"/>
              <a:pPr/>
              <a:t>179</a:t>
            </a:fld>
            <a:endParaRPr lang="en-US"/>
          </a:p>
        </p:txBody>
      </p:sp>
      <p:sp>
        <p:nvSpPr>
          <p:cNvPr id="235522" name="Rectangle 3"/>
          <p:cNvSpPr>
            <a:spLocks noGrp="1"/>
          </p:cNvSpPr>
          <p:nvPr>
            <p:ph sz="quarter" idx="12"/>
          </p:nvPr>
        </p:nvSpPr>
        <p:spPr/>
        <p:txBody>
          <a:bodyPr/>
          <a:lstStyle/>
          <a:p>
            <a:r>
              <a:rPr lang="de-DE" smtClean="0"/>
              <a:t>Wird erzielt, wenn neuen oder bestehenden Kunden höherwertige Produkte oder Leistungen angeboten werden.</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1195874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2"/>
          <p:cNvSpPr>
            <a:spLocks noGrp="1"/>
          </p:cNvSpPr>
          <p:nvPr>
            <p:ph type="title"/>
          </p:nvPr>
        </p:nvSpPr>
        <p:spPr/>
        <p:txBody>
          <a:bodyPr/>
          <a:lstStyle/>
          <a:p>
            <a:r>
              <a:rPr lang="de-DE" smtClean="0"/>
              <a:t>Bündelung (Bundling)</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180</a:t>
            </a:fld>
            <a:endParaRPr lang="en-US"/>
          </a:p>
        </p:txBody>
      </p:sp>
      <p:sp>
        <p:nvSpPr>
          <p:cNvPr id="236546" name="Rectangle 3"/>
          <p:cNvSpPr>
            <a:spLocks noGrp="1"/>
          </p:cNvSpPr>
          <p:nvPr>
            <p:ph sz="quarter" idx="12"/>
          </p:nvPr>
        </p:nvSpPr>
        <p:spPr/>
        <p:txBody>
          <a:bodyPr/>
          <a:lstStyle/>
          <a:p>
            <a:r>
              <a:rPr lang="de-DE" smtClean="0"/>
              <a:t>Verkauf zusätzlicher Produkte durch Produktkombination im Bündel, dessen Verkaufspreis niedriger ist als der Gesamtverkaufspreis der einzelnen Komponenten.</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3202099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2"/>
          <p:cNvSpPr>
            <a:spLocks noGrp="1"/>
          </p:cNvSpPr>
          <p:nvPr>
            <p:ph type="title"/>
          </p:nvPr>
        </p:nvSpPr>
        <p:spPr/>
        <p:txBody>
          <a:bodyPr/>
          <a:lstStyle/>
          <a:p>
            <a:r>
              <a:rPr lang="de-DE" smtClean="0"/>
              <a:t>Abwanderungsrate</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181</a:t>
            </a:fld>
            <a:endParaRPr lang="en-US"/>
          </a:p>
        </p:txBody>
      </p:sp>
      <p:sp>
        <p:nvSpPr>
          <p:cNvPr id="237570" name="Rectangle 3"/>
          <p:cNvSpPr>
            <a:spLocks noGrp="1"/>
          </p:cNvSpPr>
          <p:nvPr>
            <p:ph sz="quarter" idx="12"/>
          </p:nvPr>
        </p:nvSpPr>
        <p:spPr/>
        <p:txBody>
          <a:bodyPr/>
          <a:lstStyle/>
          <a:p>
            <a:r>
              <a:rPr lang="de-DE" smtClean="0"/>
              <a:t>Maß für die Anzahl der Kunden, die keine Produkte oder Dienstleistungen von einem Unternehmen mehr nutzen oder kaufen. Sie ist ein Maß für das Wachstum oder das Schrumpfen der Kundenbasis eines Unternehmens.</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8853775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2"/>
          <p:cNvSpPr>
            <a:spLocks noGrp="1"/>
          </p:cNvSpPr>
          <p:nvPr>
            <p:ph type="title"/>
          </p:nvPr>
        </p:nvSpPr>
        <p:spPr/>
        <p:txBody>
          <a:bodyPr/>
          <a:lstStyle/>
          <a:p>
            <a:r>
              <a:rPr lang="de-DE" smtClean="0"/>
              <a:t>Funktionalität von Customer-Relationship-Systemen</a:t>
            </a:r>
            <a:endParaRPr lang="de-DE"/>
          </a:p>
        </p:txBody>
      </p:sp>
      <p:sp>
        <p:nvSpPr>
          <p:cNvPr id="10" name="Foliennummernplatzhalter 3"/>
          <p:cNvSpPr>
            <a:spLocks noGrp="1"/>
          </p:cNvSpPr>
          <p:nvPr>
            <p:ph type="sldNum" sz="quarter" idx="11"/>
          </p:nvPr>
        </p:nvSpPr>
        <p:spPr/>
        <p:txBody>
          <a:bodyPr/>
          <a:lstStyle/>
          <a:p>
            <a:fld id="{0D2F3B65-5D26-4378-875C-153D63999E65}" type="slidenum">
              <a:rPr lang="en-US" smtClean="0"/>
              <a:pPr/>
              <a:t>182</a:t>
            </a:fld>
            <a:endParaRPr lang="en-US"/>
          </a:p>
        </p:txBody>
      </p:sp>
      <p:sp>
        <p:nvSpPr>
          <p:cNvPr id="8" name="Inhaltsplatzhalter 7"/>
          <p:cNvSpPr>
            <a:spLocks noGrp="1"/>
          </p:cNvSpPr>
          <p:nvPr>
            <p:ph sz="quarter" idx="12"/>
          </p:nvPr>
        </p:nvSpPr>
        <p:spPr/>
        <p:txBody>
          <a:bodyPr/>
          <a:lstStyle/>
          <a:p>
            <a:endParaRPr lang="de-DE"/>
          </a:p>
        </p:txBody>
      </p:sp>
      <p:sp>
        <p:nvSpPr>
          <p:cNvPr id="9" name="Untertitel 8"/>
          <p:cNvSpPr>
            <a:spLocks noGrp="1"/>
          </p:cNvSpPr>
          <p:nvPr>
            <p:ph type="subTitle" idx="13"/>
          </p:nvPr>
        </p:nvSpPr>
        <p:spPr/>
        <p:txBody>
          <a:bodyPr/>
          <a:lstStyle/>
          <a:p>
            <a:endParaRPr lang="de-DE"/>
          </a:p>
        </p:txBody>
      </p:sp>
      <p:sp>
        <p:nvSpPr>
          <p:cNvPr id="12" name="Textfeld 11"/>
          <p:cNvSpPr txBox="1"/>
          <p:nvPr/>
        </p:nvSpPr>
        <p:spPr>
          <a:xfrm>
            <a:off x="612775" y="5931243"/>
            <a:ext cx="1495421" cy="276999"/>
          </a:xfrm>
          <a:prstGeom prst="rect">
            <a:avLst/>
          </a:prstGeom>
          <a:noFill/>
        </p:spPr>
        <p:txBody>
          <a:bodyPr wrap="none" rtlCol="0">
            <a:spAutoFit/>
          </a:bodyPr>
          <a:lstStyle/>
          <a:p>
            <a:r>
              <a:rPr lang="de-DE" sz="1200" b="1" dirty="0" smtClean="0"/>
              <a:t>Abbildung 9.40</a:t>
            </a:r>
            <a:endParaRPr lang="de-DE" sz="1200" dirty="0" smtClean="0"/>
          </a:p>
        </p:txBody>
      </p:sp>
      <p:pic>
        <p:nvPicPr>
          <p:cNvPr id="11" name="Bild 10" descr="9.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9860" y="1604211"/>
            <a:ext cx="4684281" cy="4320000"/>
          </a:xfrm>
          <a:prstGeom prst="rect">
            <a:avLst/>
          </a:prstGeom>
        </p:spPr>
      </p:pic>
    </p:spTree>
    <p:extLst>
      <p:ext uri="{BB962C8B-B14F-4D97-AF65-F5344CB8AC3E}">
        <p14:creationId xmlns:p14="http://schemas.microsoft.com/office/powerpoint/2010/main" val="1151027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p:cNvSpPr>
          <p:nvPr>
            <p:ph type="title"/>
          </p:nvPr>
        </p:nvSpPr>
        <p:spPr/>
        <p:txBody>
          <a:bodyPr/>
          <a:lstStyle/>
          <a:p>
            <a:r>
              <a:rPr lang="de-DE" smtClean="0"/>
              <a:t>Supply Chain (Lieferkette)</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120</a:t>
            </a:fld>
            <a:endParaRPr lang="en-US"/>
          </a:p>
        </p:txBody>
      </p:sp>
      <p:sp>
        <p:nvSpPr>
          <p:cNvPr id="172034" name="Rectangle 3"/>
          <p:cNvSpPr>
            <a:spLocks noGrp="1"/>
          </p:cNvSpPr>
          <p:nvPr>
            <p:ph sz="quarter" idx="12"/>
          </p:nvPr>
        </p:nvSpPr>
        <p:spPr/>
        <p:txBody>
          <a:bodyPr/>
          <a:lstStyle/>
          <a:p>
            <a:r>
              <a:rPr lang="de-DE" dirty="0" smtClean="0"/>
              <a:t>Netzwerk von Unternehmen, die in ihren internen und unternehmensübergreifenden </a:t>
            </a:r>
            <a:r>
              <a:rPr lang="de-DE" dirty="0" err="1" smtClean="0"/>
              <a:t>Geschäftprozessen</a:t>
            </a:r>
            <a:r>
              <a:rPr lang="de-DE" dirty="0" smtClean="0"/>
              <a:t> die Materialbeschaffung, Verarbeitung von Rohmaterialien in Zwischenprodukte und schließlich Fertigstellung der Endprodukte sowie Verteilung der Endprodukte an die Kunden durchführen.</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1246223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p:cNvSpPr>
          <p:nvPr>
            <p:ph type="title"/>
          </p:nvPr>
        </p:nvSpPr>
        <p:spPr/>
        <p:txBody>
          <a:bodyPr/>
          <a:lstStyle/>
          <a:p>
            <a:r>
              <a:rPr lang="de-DE" dirty="0" smtClean="0"/>
              <a:t>Vorteile des Customer </a:t>
            </a:r>
            <a:r>
              <a:rPr lang="de-DE" dirty="0" err="1" smtClean="0"/>
              <a:t>Relationship</a:t>
            </a:r>
            <a:r>
              <a:rPr lang="de-DE" dirty="0" smtClean="0"/>
              <a:t> Management (1)</a:t>
            </a:r>
            <a:endParaRPr lang="de-DE" dirty="0"/>
          </a:p>
        </p:txBody>
      </p:sp>
      <p:sp>
        <p:nvSpPr>
          <p:cNvPr id="11" name="Foliennummernplatzhalter 3"/>
          <p:cNvSpPr>
            <a:spLocks noGrp="1"/>
          </p:cNvSpPr>
          <p:nvPr>
            <p:ph type="sldNum" sz="quarter" idx="11"/>
          </p:nvPr>
        </p:nvSpPr>
        <p:spPr/>
        <p:txBody>
          <a:bodyPr/>
          <a:lstStyle/>
          <a:p>
            <a:fld id="{0D2F3B65-5D26-4378-875C-153D63999E65}" type="slidenum">
              <a:rPr lang="en-US" smtClean="0"/>
              <a:pPr/>
              <a:t>183</a:t>
            </a:fld>
            <a:endParaRPr lang="en-US"/>
          </a:p>
        </p:txBody>
      </p:sp>
      <p:sp>
        <p:nvSpPr>
          <p:cNvPr id="8" name="Inhaltsplatzhalter 7"/>
          <p:cNvSpPr>
            <a:spLocks noGrp="1"/>
          </p:cNvSpPr>
          <p:nvPr>
            <p:ph sz="quarter" idx="12"/>
          </p:nvPr>
        </p:nvSpPr>
        <p:spPr/>
        <p:txBody>
          <a:bodyPr/>
          <a:lstStyle/>
          <a:p>
            <a:endParaRPr lang="de-DE"/>
          </a:p>
        </p:txBody>
      </p:sp>
      <p:sp>
        <p:nvSpPr>
          <p:cNvPr id="9" name="Untertitel 8"/>
          <p:cNvSpPr>
            <a:spLocks noGrp="1"/>
          </p:cNvSpPr>
          <p:nvPr>
            <p:ph type="subTitle" idx="13"/>
          </p:nvPr>
        </p:nvSpPr>
        <p:spPr/>
        <p:txBody>
          <a:bodyPr/>
          <a:lstStyle/>
          <a:p>
            <a:endParaRPr lang="de-DE"/>
          </a:p>
        </p:txBody>
      </p:sp>
      <p:pic>
        <p:nvPicPr>
          <p:cNvPr id="7" name="Picture 2" descr="D:\WORK\PEARSON\000 FOLIEN\4269\JPG\4269-54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332" y="1480695"/>
            <a:ext cx="3585838" cy="4632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1673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p:cNvSpPr>
          <p:nvPr>
            <p:ph type="title"/>
          </p:nvPr>
        </p:nvSpPr>
        <p:spPr/>
        <p:txBody>
          <a:bodyPr/>
          <a:lstStyle/>
          <a:p>
            <a:r>
              <a:rPr lang="de-DE" dirty="0" smtClean="0"/>
              <a:t>Vorteile des Customer </a:t>
            </a:r>
            <a:r>
              <a:rPr lang="de-DE" dirty="0" err="1" smtClean="0"/>
              <a:t>Relationship</a:t>
            </a:r>
            <a:r>
              <a:rPr lang="de-DE" dirty="0" smtClean="0"/>
              <a:t> Management (2)</a:t>
            </a:r>
            <a:endParaRPr lang="de-DE" dirty="0"/>
          </a:p>
        </p:txBody>
      </p:sp>
      <p:sp>
        <p:nvSpPr>
          <p:cNvPr id="7" name="Foliennummernplatzhalter 3"/>
          <p:cNvSpPr>
            <a:spLocks noGrp="1"/>
          </p:cNvSpPr>
          <p:nvPr>
            <p:ph type="sldNum" sz="quarter" idx="11"/>
          </p:nvPr>
        </p:nvSpPr>
        <p:spPr/>
        <p:txBody>
          <a:bodyPr/>
          <a:lstStyle/>
          <a:p>
            <a:fld id="{0D2F3B65-5D26-4378-875C-153D63999E65}" type="slidenum">
              <a:rPr lang="en-US" smtClean="0"/>
              <a:pPr/>
              <a:t>184</a:t>
            </a:fld>
            <a:endParaRPr lang="en-US"/>
          </a:p>
        </p:txBody>
      </p:sp>
      <p:sp>
        <p:nvSpPr>
          <p:cNvPr id="9" name="Inhaltsplatzhalter 8"/>
          <p:cNvSpPr>
            <a:spLocks noGrp="1"/>
          </p:cNvSpPr>
          <p:nvPr>
            <p:ph sz="quarter" idx="12"/>
          </p:nvPr>
        </p:nvSpPr>
        <p:spPr/>
        <p:txBody>
          <a:bodyPr/>
          <a:lstStyle/>
          <a:p>
            <a:endParaRPr lang="de-DE"/>
          </a:p>
        </p:txBody>
      </p:sp>
      <p:sp>
        <p:nvSpPr>
          <p:cNvPr id="10" name="Untertitel 9"/>
          <p:cNvSpPr>
            <a:spLocks noGrp="1"/>
          </p:cNvSpPr>
          <p:nvPr>
            <p:ph type="subTitle" idx="13"/>
          </p:nvPr>
        </p:nvSpPr>
        <p:spPr/>
        <p:txBody>
          <a:bodyPr/>
          <a:lstStyle/>
          <a:p>
            <a:endParaRPr lang="de-DE"/>
          </a:p>
        </p:txBody>
      </p:sp>
      <p:pic>
        <p:nvPicPr>
          <p:cNvPr id="8" name="Picture 2" descr="D:\WORK\PEARSON\000 FOLIEN\4269\JPG\4269-542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379" y="2258325"/>
            <a:ext cx="4948770" cy="2390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04477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2"/>
          <p:cNvSpPr>
            <a:spLocks noGrp="1"/>
          </p:cNvSpPr>
          <p:nvPr>
            <p:ph type="title"/>
          </p:nvPr>
        </p:nvSpPr>
        <p:spPr/>
        <p:txBody>
          <a:bodyPr/>
          <a:lstStyle/>
          <a:p>
            <a:r>
              <a:rPr lang="de-DE" smtClean="0"/>
              <a:t>Vorteile und Herausforderungen</a:t>
            </a:r>
            <a:br>
              <a:rPr lang="de-DE" smtClean="0"/>
            </a:br>
            <a:r>
              <a:rPr lang="de-DE" smtClean="0"/>
              <a:t>von CRM-Systemen</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185</a:t>
            </a:fld>
            <a:endParaRPr lang="en-US"/>
          </a:p>
        </p:txBody>
      </p:sp>
      <p:sp>
        <p:nvSpPr>
          <p:cNvPr id="243714" name="Rectangle 3"/>
          <p:cNvSpPr>
            <a:spLocks noGrp="1"/>
          </p:cNvSpPr>
          <p:nvPr>
            <p:ph sz="quarter" idx="12"/>
          </p:nvPr>
        </p:nvSpPr>
        <p:spPr/>
        <p:txBody>
          <a:bodyPr/>
          <a:lstStyle/>
          <a:p>
            <a:r>
              <a:rPr lang="de-DE" dirty="0" smtClean="0"/>
              <a:t>Herausforderungen</a:t>
            </a:r>
          </a:p>
          <a:p>
            <a:pPr lvl="1"/>
            <a:r>
              <a:rPr lang="de-DE" dirty="0" smtClean="0"/>
              <a:t>Implementierung ist teuer und zeitaufwändig</a:t>
            </a:r>
          </a:p>
          <a:p>
            <a:pPr lvl="1"/>
            <a:r>
              <a:rPr lang="de-DE" dirty="0" smtClean="0"/>
              <a:t>Gesamtbetriebskosten liegen deutlich über dem Anschaffungspreis</a:t>
            </a:r>
          </a:p>
          <a:p>
            <a:pPr lvl="1"/>
            <a:r>
              <a:rPr lang="de-DE" dirty="0" smtClean="0"/>
              <a:t>Versagensrate kann bei 55% bis 75% liegen aufgrund hoher Kosten und Integrationsproblemen</a:t>
            </a:r>
          </a:p>
          <a:p>
            <a:pPr lvl="1"/>
            <a:r>
              <a:rPr lang="de-DE" dirty="0" smtClean="0"/>
              <a:t>Hinwendung zu einer Kundenzentrierung</a:t>
            </a:r>
          </a:p>
          <a:p>
            <a:pPr lvl="1"/>
            <a:r>
              <a:rPr lang="de-DE" dirty="0" smtClean="0"/>
              <a:t>Kundendatenbereinigung</a:t>
            </a:r>
          </a:p>
          <a:p>
            <a:pPr lvl="1"/>
            <a:r>
              <a:rPr lang="de-DE" dirty="0" smtClean="0"/>
              <a:t>Abteilungsübergreifende Teilung von Kundenwissen</a:t>
            </a:r>
          </a:p>
          <a:p>
            <a:pPr lvl="1"/>
            <a:r>
              <a:rPr lang="de-DE" dirty="0" smtClean="0"/>
              <a:t>Leistungsbewertung beim Customer </a:t>
            </a:r>
            <a:r>
              <a:rPr lang="de-DE" dirty="0" err="1" smtClean="0"/>
              <a:t>Relationship</a:t>
            </a:r>
            <a:r>
              <a:rPr lang="de-DE" dirty="0" smtClean="0"/>
              <a:t> Management</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17850607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2"/>
          <p:cNvSpPr>
            <a:spLocks noGrp="1"/>
          </p:cNvSpPr>
          <p:nvPr>
            <p:ph type="title"/>
          </p:nvPr>
        </p:nvSpPr>
        <p:spPr/>
        <p:txBody>
          <a:bodyPr/>
          <a:lstStyle/>
          <a:p>
            <a:r>
              <a:rPr lang="de-DE" smtClean="0"/>
              <a:t>Kundenlebenszykluswert (CLTV oder CLV, Customer Lifetime Value)</a:t>
            </a:r>
            <a:endParaRPr lang="de-DE" dirty="0"/>
          </a:p>
        </p:txBody>
      </p:sp>
      <p:sp>
        <p:nvSpPr>
          <p:cNvPr id="6" name="Foliennummernplatzhalter 3"/>
          <p:cNvSpPr>
            <a:spLocks noGrp="1"/>
          </p:cNvSpPr>
          <p:nvPr>
            <p:ph type="sldNum" sz="quarter" idx="11"/>
          </p:nvPr>
        </p:nvSpPr>
        <p:spPr/>
        <p:txBody>
          <a:bodyPr/>
          <a:lstStyle/>
          <a:p>
            <a:fld id="{0D2F3B65-5D26-4378-875C-153D63999E65}" type="slidenum">
              <a:rPr lang="en-US" smtClean="0"/>
              <a:pPr/>
              <a:t>186</a:t>
            </a:fld>
            <a:endParaRPr lang="en-US"/>
          </a:p>
        </p:txBody>
      </p:sp>
      <p:sp>
        <p:nvSpPr>
          <p:cNvPr id="244738" name="Rectangle 3"/>
          <p:cNvSpPr>
            <a:spLocks noGrp="1"/>
          </p:cNvSpPr>
          <p:nvPr>
            <p:ph sz="quarter" idx="12"/>
          </p:nvPr>
        </p:nvSpPr>
        <p:spPr/>
        <p:txBody>
          <a:bodyPr/>
          <a:lstStyle/>
          <a:p>
            <a:r>
              <a:rPr lang="de-DE" smtClean="0"/>
              <a:t>Differenz zwischen den Erlösen und den Ausgaben (etwa für Anwerbung und Bedienung) über die erwartete Kundenbeziehungsdauer (Lebensdauer), bezogen jeweils auf einen individuellen Kunden; der Wert dieses Betrags wird in heutigen Geldeinheiten ausgedrückt.</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0100199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el 2"/>
          <p:cNvSpPr>
            <a:spLocks noGrp="1"/>
          </p:cNvSpPr>
          <p:nvPr>
            <p:ph type="title"/>
          </p:nvPr>
        </p:nvSpPr>
        <p:spPr/>
        <p:txBody>
          <a:bodyPr/>
          <a:lstStyle/>
          <a:p>
            <a:r>
              <a:rPr lang="de-DE" smtClean="0"/>
              <a:t>Gliederung</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187</a:t>
            </a:fld>
            <a:endParaRPr lang="en-US"/>
          </a:p>
        </p:txBody>
      </p:sp>
      <p:sp>
        <p:nvSpPr>
          <p:cNvPr id="33794" name="Rectangle 5"/>
          <p:cNvSpPr>
            <a:spLocks noGrp="1" noChangeArrowheads="1"/>
          </p:cNvSpPr>
          <p:nvPr>
            <p:ph sz="quarter" idx="12"/>
          </p:nvPr>
        </p:nvSpPr>
        <p:spPr/>
        <p:txBody>
          <a:bodyPr>
            <a:normAutofit fontScale="70000" lnSpcReduction="20000"/>
          </a:bodyPr>
          <a:lstStyle/>
          <a:p>
            <a:pPr marL="457200" indent="-457200">
              <a:buFont typeface="+mj-lt"/>
              <a:buAutoNum type="arabicPeriod"/>
            </a:pPr>
            <a:r>
              <a:rPr lang="de-DE" dirty="0" smtClean="0"/>
              <a:t>Dimensionen der Integration</a:t>
            </a:r>
          </a:p>
          <a:p>
            <a:pPr marL="457200" indent="-457200">
              <a:buFont typeface="+mj-lt"/>
              <a:buAutoNum type="arabicPeriod"/>
            </a:pPr>
            <a:r>
              <a:rPr lang="de-DE" dirty="0" smtClean="0"/>
              <a:t>Vorteile und Herausforderungen integrierter Informationsverarbeitung</a:t>
            </a:r>
          </a:p>
          <a:p>
            <a:pPr marL="457200" indent="-457200">
              <a:buFont typeface="+mj-lt"/>
              <a:buAutoNum type="arabicPeriod"/>
            </a:pPr>
            <a:r>
              <a:rPr lang="de-DE" dirty="0" smtClean="0"/>
              <a:t>Beschreibungsmodelle der integrierten Informationsverarbeitung</a:t>
            </a:r>
          </a:p>
          <a:p>
            <a:pPr marL="457200" indent="-457200">
              <a:buFont typeface="+mj-lt"/>
              <a:buAutoNum type="arabicPeriod"/>
            </a:pPr>
            <a:r>
              <a:rPr lang="de-DE" dirty="0" smtClean="0"/>
              <a:t>Einführung in unternehmensweite Anwendungssysteme</a:t>
            </a:r>
          </a:p>
          <a:p>
            <a:pPr marL="457200" indent="-457200">
              <a:buFont typeface="+mj-lt"/>
              <a:buAutoNum type="arabicPeriod"/>
            </a:pPr>
            <a:r>
              <a:rPr lang="de-DE" dirty="0" smtClean="0"/>
              <a:t>Innerbetrieblicher Fokus: Enterprise-</a:t>
            </a:r>
            <a:r>
              <a:rPr lang="de-DE" dirty="0" err="1" smtClean="0"/>
              <a:t>Resource</a:t>
            </a:r>
            <a:r>
              <a:rPr lang="de-DE" dirty="0" smtClean="0"/>
              <a:t>-</a:t>
            </a:r>
            <a:r>
              <a:rPr lang="de-DE" dirty="0" err="1" smtClean="0"/>
              <a:t>Planning</a:t>
            </a:r>
            <a:r>
              <a:rPr lang="de-DE" dirty="0" smtClean="0"/>
              <a:t>-Systeme (ERP)</a:t>
            </a:r>
          </a:p>
          <a:p>
            <a:pPr marL="457200" indent="-457200">
              <a:buFont typeface="+mj-lt"/>
              <a:buAutoNum type="arabicPeriod"/>
            </a:pPr>
            <a:r>
              <a:rPr lang="de-DE" dirty="0" smtClean="0"/>
              <a:t>Enterprise </a:t>
            </a:r>
            <a:r>
              <a:rPr lang="de-DE" dirty="0" err="1" smtClean="0"/>
              <a:t>Application</a:t>
            </a:r>
            <a:r>
              <a:rPr lang="de-DE" dirty="0" smtClean="0"/>
              <a:t> Integration (EAI)</a:t>
            </a:r>
          </a:p>
          <a:p>
            <a:pPr marL="457200" indent="-457200">
              <a:buFont typeface="+mj-lt"/>
              <a:buAutoNum type="arabicPeriod" startAt="7"/>
            </a:pPr>
            <a:r>
              <a:rPr lang="de-DE" dirty="0"/>
              <a:t>Überbetrieblicher Fokus (I):</a:t>
            </a:r>
            <a:br>
              <a:rPr lang="de-DE" dirty="0"/>
            </a:br>
            <a:r>
              <a:rPr lang="de-DE" dirty="0"/>
              <a:t>Elektronischer Datenaustausch (EDI)</a:t>
            </a:r>
          </a:p>
          <a:p>
            <a:pPr marL="457200" indent="-457200">
              <a:buFont typeface="+mj-lt"/>
              <a:buAutoNum type="arabicPeriod" startAt="7"/>
            </a:pPr>
            <a:r>
              <a:rPr lang="de-DE" dirty="0"/>
              <a:t>Überbetrieblicher Fokus II:</a:t>
            </a:r>
            <a:br>
              <a:rPr lang="de-DE" dirty="0"/>
            </a:br>
            <a:r>
              <a:rPr lang="de-DE" dirty="0"/>
              <a:t>Supply Chain Management (SCM)</a:t>
            </a:r>
          </a:p>
          <a:p>
            <a:pPr marL="457200" indent="-457200">
              <a:buFont typeface="+mj-lt"/>
              <a:buAutoNum type="arabicPeriod" startAt="7"/>
            </a:pPr>
            <a:r>
              <a:rPr lang="de-DE" dirty="0"/>
              <a:t>Überbetrieblicher Fokus III:</a:t>
            </a:r>
            <a:br>
              <a:rPr lang="de-DE" dirty="0"/>
            </a:br>
            <a:r>
              <a:rPr lang="de-DE" dirty="0"/>
              <a:t>Customer </a:t>
            </a:r>
            <a:r>
              <a:rPr lang="de-DE" dirty="0" err="1"/>
              <a:t>Relationship</a:t>
            </a:r>
            <a:r>
              <a:rPr lang="de-DE" dirty="0"/>
              <a:t> Management (CRM)</a:t>
            </a:r>
          </a:p>
          <a:p>
            <a:pPr marL="457200" indent="-457200">
              <a:buFont typeface="+mj-lt"/>
              <a:buAutoNum type="arabicPeriod" startAt="7"/>
            </a:pPr>
            <a:r>
              <a:rPr lang="de-DE" b="1" dirty="0"/>
              <a:t>Entwicklungstrends</a:t>
            </a:r>
          </a:p>
          <a:p>
            <a:pPr marL="457200" indent="-457200">
              <a:buFont typeface="+mj-lt"/>
              <a:buAutoNum type="arabicPeriod"/>
            </a:pPr>
            <a:endParaRPr lang="de-DE" dirty="0"/>
          </a:p>
          <a:p>
            <a:endParaRPr lang="de-DE" dirty="0" smtClean="0"/>
          </a:p>
          <a:p>
            <a:endParaRPr lang="de-DE" dirty="0"/>
          </a:p>
          <a:p>
            <a:endParaRPr lang="de-DE" dirty="0" smtClean="0"/>
          </a:p>
          <a:p>
            <a:pPr marL="0" indent="0">
              <a:buNone/>
            </a:pP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26568429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Grp="1"/>
          </p:cNvSpPr>
          <p:nvPr>
            <p:ph type="title"/>
          </p:nvPr>
        </p:nvSpPr>
        <p:spPr/>
        <p:txBody>
          <a:bodyPr/>
          <a:lstStyle/>
          <a:p>
            <a:r>
              <a:rPr lang="de-DE" smtClean="0"/>
              <a:t>Entwicklungstrends</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188</a:t>
            </a:fld>
            <a:endParaRPr lang="en-US"/>
          </a:p>
        </p:txBody>
      </p:sp>
      <p:sp>
        <p:nvSpPr>
          <p:cNvPr id="250882" name="Rectangle 3"/>
          <p:cNvSpPr>
            <a:spLocks noGrp="1"/>
          </p:cNvSpPr>
          <p:nvPr>
            <p:ph sz="quarter" idx="12"/>
          </p:nvPr>
        </p:nvSpPr>
        <p:spPr/>
        <p:txBody>
          <a:bodyPr>
            <a:normAutofit fontScale="92500" lnSpcReduction="10000"/>
          </a:bodyPr>
          <a:lstStyle/>
          <a:p>
            <a:r>
              <a:rPr lang="de-DE" smtClean="0"/>
              <a:t>Unternehmensübergreifende Integration</a:t>
            </a:r>
          </a:p>
          <a:p>
            <a:r>
              <a:rPr lang="de-DE" smtClean="0"/>
              <a:t>Verknüpfung von Anwendungssystemen unterschiedlicher Hersteller</a:t>
            </a:r>
          </a:p>
          <a:p>
            <a:r>
              <a:rPr lang="de-DE" smtClean="0"/>
              <a:t>Open-Source- und On-Demand-Lösungen</a:t>
            </a:r>
          </a:p>
          <a:p>
            <a:r>
              <a:rPr lang="de-DE" smtClean="0"/>
              <a:t>Cloudbasiertes ERP - SaaS (Software-as-a-Service)</a:t>
            </a:r>
          </a:p>
          <a:p>
            <a:r>
              <a:rPr lang="de-DE" smtClean="0"/>
              <a:t>Social CRM und Business Intelligence</a:t>
            </a:r>
          </a:p>
          <a:p>
            <a:r>
              <a:rPr lang="de-DE" smtClean="0"/>
              <a:t>Business Intelligence in unternehmensweiten Anwendungen</a:t>
            </a:r>
          </a:p>
          <a:p>
            <a:r>
              <a:rPr lang="de-DE" smtClean="0"/>
              <a:t>Weitere funktionsbereich- und prozessübergreifende Integrationskomplexe, Beispiel Product Lifecycle Management (PLM)</a:t>
            </a:r>
            <a:endParaRPr lang="de-DE" dirty="0" smtClean="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58413704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2"/>
          <p:cNvSpPr>
            <a:spLocks noGrp="1"/>
          </p:cNvSpPr>
          <p:nvPr>
            <p:ph type="title"/>
          </p:nvPr>
        </p:nvSpPr>
        <p:spPr/>
        <p:txBody>
          <a:bodyPr/>
          <a:lstStyle/>
          <a:p>
            <a:r>
              <a:rPr lang="de-DE" smtClean="0"/>
              <a:t>Summit Electric erstrahlt im neuen Licht mit einem neuen ERP-System </a:t>
            </a:r>
            <a:endParaRPr lang="de-DE" dirty="0"/>
          </a:p>
        </p:txBody>
      </p:sp>
      <p:sp>
        <p:nvSpPr>
          <p:cNvPr id="6" name="Foliennummernplatzhalter 3"/>
          <p:cNvSpPr>
            <a:spLocks noGrp="1"/>
          </p:cNvSpPr>
          <p:nvPr>
            <p:ph type="sldNum" sz="quarter" idx="11"/>
          </p:nvPr>
        </p:nvSpPr>
        <p:spPr/>
        <p:txBody>
          <a:bodyPr/>
          <a:lstStyle/>
          <a:p>
            <a:fld id="{0D2F3B65-5D26-4378-875C-153D63999E65}" type="slidenum">
              <a:rPr lang="en-US" smtClean="0"/>
              <a:pPr/>
              <a:t>189</a:t>
            </a:fld>
            <a:endParaRPr lang="en-US"/>
          </a:p>
        </p:txBody>
      </p:sp>
      <p:sp>
        <p:nvSpPr>
          <p:cNvPr id="256002" name="Rectangle 3"/>
          <p:cNvSpPr>
            <a:spLocks noGrp="1" noChangeArrowheads="1"/>
          </p:cNvSpPr>
          <p:nvPr>
            <p:ph sz="quarter" idx="12"/>
          </p:nvPr>
        </p:nvSpPr>
        <p:spPr/>
        <p:txBody>
          <a:bodyPr/>
          <a:lstStyle/>
          <a:p>
            <a:r>
              <a:rPr lang="de-DE" smtClean="0"/>
              <a:t>Fragen zur Fallstudie:</a:t>
            </a:r>
          </a:p>
          <a:p>
            <a:pPr lvl="1"/>
            <a:r>
              <a:rPr lang="de-DE" smtClean="0"/>
              <a:t>Welche Geschäftsprozesse von Summit Electric Supply sind die wichtigsten? Warum? </a:t>
            </a:r>
          </a:p>
          <a:p>
            <a:pPr lvl="1"/>
            <a:r>
              <a:rPr lang="de-DE" smtClean="0"/>
              <a:t>Welche Probleme hatte Summit mit seinen alten Systemen? Welche Auswirkungen hatten diese Probleme auf das Geschäft? </a:t>
            </a:r>
          </a:p>
          <a:p>
            <a:pPr lvl="1"/>
            <a:r>
              <a:rPr lang="de-DE" smtClean="0"/>
              <a:t>Inwiefern hat das ERP-System die operative Effizienz von Summit verbessert? Nennen Sie mehrere Beispiele. </a:t>
            </a:r>
          </a:p>
          <a:p>
            <a:pPr lvl="1"/>
            <a:endParaRPr lang="de-DE" dirty="0"/>
          </a:p>
        </p:txBody>
      </p:sp>
      <p:sp>
        <p:nvSpPr>
          <p:cNvPr id="7" name="Untertitel 6"/>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38463062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2"/>
          <p:cNvSpPr>
            <a:spLocks noGrp="1"/>
          </p:cNvSpPr>
          <p:nvPr>
            <p:ph type="title"/>
          </p:nvPr>
        </p:nvSpPr>
        <p:spPr/>
        <p:txBody>
          <a:bodyPr/>
          <a:lstStyle/>
          <a:p>
            <a:r>
              <a:rPr lang="de-DE" smtClean="0"/>
              <a:t>Summit Electric erstrahlt im neuen Licht mit einem neuen ERP-System </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190</a:t>
            </a:fld>
            <a:endParaRPr lang="en-US"/>
          </a:p>
        </p:txBody>
      </p:sp>
      <p:sp>
        <p:nvSpPr>
          <p:cNvPr id="256002" name="Rectangle 3"/>
          <p:cNvSpPr>
            <a:spLocks noGrp="1" noChangeArrowheads="1"/>
          </p:cNvSpPr>
          <p:nvPr>
            <p:ph sz="quarter" idx="12"/>
          </p:nvPr>
        </p:nvSpPr>
        <p:spPr/>
        <p:txBody>
          <a:bodyPr/>
          <a:lstStyle/>
          <a:p>
            <a:r>
              <a:rPr lang="de-DE" smtClean="0"/>
              <a:t>Fragen zur Fallstudie:</a:t>
            </a:r>
          </a:p>
          <a:p>
            <a:pPr lvl="1"/>
            <a:r>
              <a:rPr lang="de-DE" smtClean="0"/>
              <a:t>Beschreiben Sie zwei Wege, wie Summit-Kunden von dem neuen ERP-System profitieren. </a:t>
            </a:r>
          </a:p>
          <a:p>
            <a:pPr lvl="1"/>
            <a:r>
              <a:rPr lang="de-DE" smtClean="0"/>
              <a:t>Erstellen Sie ein Diagramm von Summits altem und neuem Prozess der Rückvergütungsverarbeitung. </a:t>
            </a:r>
          </a:p>
          <a:p>
            <a:pPr lvl="1"/>
            <a:endParaRPr lang="de-DE" dirty="0"/>
          </a:p>
        </p:txBody>
      </p:sp>
      <p:sp>
        <p:nvSpPr>
          <p:cNvPr id="7" name="Untertitel 6"/>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2003082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p:cNvSpPr>
          <p:nvPr>
            <p:ph type="title"/>
          </p:nvPr>
        </p:nvSpPr>
        <p:spPr/>
        <p:txBody>
          <a:bodyPr/>
          <a:lstStyle/>
          <a:p>
            <a:r>
              <a:rPr lang="de-DE" smtClean="0"/>
              <a:t>Supply-Chain-Management-Systeme (Lieferkettenmanagementsysteme)</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121</a:t>
            </a:fld>
            <a:endParaRPr lang="en-US"/>
          </a:p>
        </p:txBody>
      </p:sp>
      <p:sp>
        <p:nvSpPr>
          <p:cNvPr id="173058" name="Rectangle 3"/>
          <p:cNvSpPr>
            <a:spLocks noGrp="1"/>
          </p:cNvSpPr>
          <p:nvPr>
            <p:ph sz="quarter" idx="12"/>
          </p:nvPr>
        </p:nvSpPr>
        <p:spPr/>
        <p:txBody>
          <a:bodyPr/>
          <a:lstStyle/>
          <a:p>
            <a:r>
              <a:rPr lang="de-DE" dirty="0" smtClean="0"/>
              <a:t>Anwendungssysteme, die den Informationsaustausch zwischen einem Unternehmen und seinen Lieferanten und Kunden automatisieren, um Planung, Beschaffung, Fertigung und Vertrieb von Produkten und Dienstleistungen Supply-Chain-übergreifend zu optimieren.</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639014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p:cNvSpPr>
          <p:nvPr>
            <p:ph type="title"/>
          </p:nvPr>
        </p:nvSpPr>
        <p:spPr/>
        <p:txBody>
          <a:bodyPr/>
          <a:lstStyle/>
          <a:p>
            <a:r>
              <a:rPr lang="de-DE" smtClean="0"/>
              <a:t>Supply Chain Management (Lieferkettenmanagement)</a:t>
            </a:r>
            <a:endParaRPr lang="de-DE"/>
          </a:p>
        </p:txBody>
      </p:sp>
      <p:sp>
        <p:nvSpPr>
          <p:cNvPr id="6" name="Foliennummernplatzhalter 3"/>
          <p:cNvSpPr>
            <a:spLocks noGrp="1"/>
          </p:cNvSpPr>
          <p:nvPr>
            <p:ph type="sldNum" sz="quarter" idx="11"/>
          </p:nvPr>
        </p:nvSpPr>
        <p:spPr/>
        <p:txBody>
          <a:bodyPr/>
          <a:lstStyle/>
          <a:p>
            <a:fld id="{0D2F3B65-5D26-4378-875C-153D63999E65}" type="slidenum">
              <a:rPr lang="en-US" smtClean="0"/>
              <a:pPr/>
              <a:t>122</a:t>
            </a:fld>
            <a:endParaRPr lang="en-US"/>
          </a:p>
        </p:txBody>
      </p:sp>
      <p:sp>
        <p:nvSpPr>
          <p:cNvPr id="174082" name="Rectangle 3"/>
          <p:cNvSpPr>
            <a:spLocks noGrp="1"/>
          </p:cNvSpPr>
          <p:nvPr>
            <p:ph sz="quarter" idx="12"/>
          </p:nvPr>
        </p:nvSpPr>
        <p:spPr/>
        <p:txBody>
          <a:bodyPr/>
          <a:lstStyle/>
          <a:p>
            <a:r>
              <a:rPr lang="de-DE" dirty="0" smtClean="0"/>
              <a:t>Enge Verknüpfung und Koordination von funktions- und unternehmensübergreifenden Geschäftsprozessen für Einkauf, Fertigung und Vertrieb von Produkten. Im Idealfall steuert das Supply Chain Management die Prozesse über die gesamte Supply Chain hinweg, um die größtmöglichen Optimierungspotenziale zu erzielen.</a:t>
            </a:r>
            <a:endParaRPr lang="de-DE"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674249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Custom Design">
      <a:majorFont>
        <a:latin typeface="Verdana"/>
        <a:ea typeface=""/>
        <a:cs typeface="Arial"/>
      </a:majorFont>
      <a:minorFont>
        <a:latin typeface="Verdan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AB80ABB93D88E4FA4B6A91D9D644F50" ma:contentTypeVersion="0" ma:contentTypeDescription="Ein neues Dokument erstellen." ma:contentTypeScope="" ma:versionID="50e4dc20fd4f016f7d11ec76425e09cc">
  <xsd:schema xmlns:xsd="http://www.w3.org/2001/XMLSchema" xmlns:xs="http://www.w3.org/2001/XMLSchema" xmlns:p="http://schemas.microsoft.com/office/2006/metadata/properties" targetNamespace="http://schemas.microsoft.com/office/2006/metadata/properties" ma:root="true" ma:fieldsID="66c4a6dd5ef775a5269b08f7de37f93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E2E354-208A-4C16-A9E2-3B828276B220}">
  <ds:schemaRefs>
    <ds:schemaRef ds:uri="http://www.w3.org/XML/1998/namespace"/>
    <ds:schemaRef ds:uri="http://purl.org/dc/terms/"/>
    <ds:schemaRef ds:uri="http://schemas.microsoft.com/office/2006/metadata/propertie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458FB55F-C666-4FA1-899D-0DA2972AE4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8907634-1A64-47A6-A6A5-100842A50D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Pearson_purple</Template>
  <TotalTime>0</TotalTime>
  <Words>2370</Words>
  <Application>Microsoft Office PowerPoint</Application>
  <PresentationFormat>Bildschirmpräsentation (4:3)</PresentationFormat>
  <Paragraphs>370</Paragraphs>
  <Slides>77</Slides>
  <Notes>3</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77</vt:i4>
      </vt:variant>
    </vt:vector>
  </HeadingPairs>
  <TitlesOfParts>
    <vt:vector size="85" baseType="lpstr">
      <vt:lpstr>Arial</vt:lpstr>
      <vt:lpstr>Courier New</vt:lpstr>
      <vt:lpstr>Symbol</vt:lpstr>
      <vt:lpstr>Times New Roman</vt:lpstr>
      <vt:lpstr>Verdana</vt:lpstr>
      <vt:lpstr>Wingdings</vt:lpstr>
      <vt:lpstr>ヒラギノ角ゴ Pro W3</vt:lpstr>
      <vt:lpstr>Custom Design</vt:lpstr>
      <vt:lpstr>PowerPoint-Präsentation</vt:lpstr>
      <vt:lpstr>Laudon/Laudon/Schoder Wirtschaftsinformatik 3., vollständig überarbeitete Auflage</vt:lpstr>
      <vt:lpstr>Kapitel 9 Teil 2</vt:lpstr>
      <vt:lpstr>Gliederung</vt:lpstr>
      <vt:lpstr>SCM</vt:lpstr>
      <vt:lpstr>SCM</vt:lpstr>
      <vt:lpstr>Supply Chain (Lieferkette)</vt:lpstr>
      <vt:lpstr>Supply-Chain-Management-Systeme (Lieferkettenmanagementsysteme)</vt:lpstr>
      <vt:lpstr>Supply Chain Management (Lieferkettenmanagement)</vt:lpstr>
      <vt:lpstr>Eine Lieferkette (Supply Chain)</vt:lpstr>
      <vt:lpstr>Einsatz von Anwendungssystemen zur Unterstützung des Supply Chain Managements</vt:lpstr>
      <vt:lpstr>Lieferkettenstrategie</vt:lpstr>
      <vt:lpstr>Lieferkettenprozesse</vt:lpstr>
      <vt:lpstr>Die wichtigsten Prozesse des Supply Chain Management</vt:lpstr>
      <vt:lpstr>Logistik</vt:lpstr>
      <vt:lpstr>Just-in-time</vt:lpstr>
      <vt:lpstr>Der Peitschenschlag- (oder auch Bullwhip-) Effekt</vt:lpstr>
      <vt:lpstr>Bullwhip-Effekt (Peitschenschlag-Effekt)</vt:lpstr>
      <vt:lpstr>Globale Lieferketten</vt:lpstr>
      <vt:lpstr>Bedarfsgesteuerte Lieferketten</vt:lpstr>
      <vt:lpstr>Push-basiertes Modell</vt:lpstr>
      <vt:lpstr>Pull-basiertes Modell</vt:lpstr>
      <vt:lpstr>Bedarfsgesteuerte Lieferketten</vt:lpstr>
      <vt:lpstr>Push- und Pull-basierte Lieferkettenmodelle</vt:lpstr>
      <vt:lpstr>Supply Chain Management und das Internet</vt:lpstr>
      <vt:lpstr>Intranets und Extranets für das Supply Chain Management</vt:lpstr>
      <vt:lpstr>Beispiele für webbasierte Supply-Chain-Management-Anwendungen (1)</vt:lpstr>
      <vt:lpstr>Beispiele für webbasierte Supply-Chain-Management-Anwendungen (2)</vt:lpstr>
      <vt:lpstr>Funktionalität von SCM-Systemen</vt:lpstr>
      <vt:lpstr>Funktionalität von SCM-Systemen</vt:lpstr>
      <vt:lpstr>Lieferkettenplanungssysteme</vt:lpstr>
      <vt:lpstr>Bedarfsplanung</vt:lpstr>
      <vt:lpstr>Collaborative Planning, Forecasting and Replenishment (CPFR)</vt:lpstr>
      <vt:lpstr>Lieferkettensteuerungssysteme</vt:lpstr>
      <vt:lpstr>Lieferkettenplanungs- und Lieferkettensteuerungssysteme (1)</vt:lpstr>
      <vt:lpstr>Lieferkettenplanungs- und Lieferkettensteuerungssysteme (2)</vt:lpstr>
      <vt:lpstr>Internetgestützte Steuerung der Lieferkette</vt:lpstr>
      <vt:lpstr>Leistungsbewertung für die Lieferkette</vt:lpstr>
      <vt:lpstr>Leistungsbewertung für die Lieferkette</vt:lpstr>
      <vt:lpstr>Vorteile und Herausforderungen von SCM-Systemen</vt:lpstr>
      <vt:lpstr>Vorteile und Herausforderungen von SCM-Systemen</vt:lpstr>
      <vt:lpstr>Modernisierung von NTUC Income </vt:lpstr>
      <vt:lpstr>Modernisierung von NTUC Income </vt:lpstr>
      <vt:lpstr>Modernisierung von NTUC Income </vt:lpstr>
      <vt:lpstr>Modernisierung von NTUC Income </vt:lpstr>
      <vt:lpstr>Gliederung</vt:lpstr>
      <vt:lpstr>Überblick</vt:lpstr>
      <vt:lpstr>Customer Relationship Management (CRM)</vt:lpstr>
      <vt:lpstr>Customer-Relationship-Management-Systeme</vt:lpstr>
      <vt:lpstr>Perspektiven des Customer Relationship Management (CRM)</vt:lpstr>
      <vt:lpstr>Partner Relationship Management (PRM)</vt:lpstr>
      <vt:lpstr>Operatives und analytisches CRM</vt:lpstr>
      <vt:lpstr>Operatives CRM</vt:lpstr>
      <vt:lpstr>Analytisches CRM</vt:lpstr>
      <vt:lpstr>Marktsegmentierung</vt:lpstr>
      <vt:lpstr>Prozessdiagramm für das Management der Kundenbindung</vt:lpstr>
      <vt:lpstr>Data Warehouse für analytisches CRM</vt:lpstr>
      <vt:lpstr>Beispiele für Geschäftsprozesse im Customer-Relationship-Management-System von Siebel</vt:lpstr>
      <vt:lpstr>Beispiele für operatives CRM im Vergleich zu analytischem CRM</vt:lpstr>
      <vt:lpstr>Funktionalität von CRM-Systemen</vt:lpstr>
      <vt:lpstr>Funktionalität von CRM-Systemen</vt:lpstr>
      <vt:lpstr>Funktionalität von CRM-Systemen</vt:lpstr>
      <vt:lpstr>Funktionalität von CRM-Systemen</vt:lpstr>
      <vt:lpstr>Kundenkontaktpunkt (Customer Touch Point)</vt:lpstr>
      <vt:lpstr>Cross-Selling (Verkauf ergänzender Produkte)</vt:lpstr>
      <vt:lpstr>Upselling (Verkauf höherwertiger Produkte oder Folgeleistungen)</vt:lpstr>
      <vt:lpstr>Bündelung (Bundling)</vt:lpstr>
      <vt:lpstr>Abwanderungsrate</vt:lpstr>
      <vt:lpstr>Funktionalität von Customer-Relationship-Systemen</vt:lpstr>
      <vt:lpstr>Vorteile des Customer Relationship Management (1)</vt:lpstr>
      <vt:lpstr>Vorteile des Customer Relationship Management (2)</vt:lpstr>
      <vt:lpstr>Vorteile und Herausforderungen von CRM-Systemen</vt:lpstr>
      <vt:lpstr>Kundenlebenszykluswert (CLTV oder CLV, Customer Lifetime Value)</vt:lpstr>
      <vt:lpstr>Gliederung</vt:lpstr>
      <vt:lpstr>Entwicklungstrends</vt:lpstr>
      <vt:lpstr>Summit Electric erstrahlt im neuen Licht mit einem neuen ERP-System </vt:lpstr>
      <vt:lpstr>Summit Electric erstrahlt im neuen Licht mit einem neuen ERP-System </vt:lpstr>
    </vt:vector>
  </TitlesOfParts>
  <Company>Pearson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rosimerr</dc:creator>
  <dc:description>www.showcase-online.co.uk_x000d_
0207 484 8080</dc:description>
  <cp:lastModifiedBy>Vanessa Beule</cp:lastModifiedBy>
  <cp:revision>431</cp:revision>
  <dcterms:created xsi:type="dcterms:W3CDTF">2010-11-30T15:26:50Z</dcterms:created>
  <dcterms:modified xsi:type="dcterms:W3CDTF">2015-11-24T14:17:07Z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v1.0.1</vt:lpwstr>
  </property>
  <property fmtid="{D5CDD505-2E9C-101B-9397-08002B2CF9AE}" pid="3" name="ContentTypeId">
    <vt:lpwstr>0x0101003AB80ABB93D88E4FA4B6A91D9D644F50</vt:lpwstr>
  </property>
</Properties>
</file>